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7" r:id="rId1"/>
  </p:sldMasterIdLst>
  <p:notesMasterIdLst>
    <p:notesMasterId r:id="rId72"/>
  </p:notesMasterIdLst>
  <p:handoutMasterIdLst>
    <p:handoutMasterId r:id="rId73"/>
  </p:handoutMasterIdLst>
  <p:sldIdLst>
    <p:sldId id="1305" r:id="rId2"/>
    <p:sldId id="1188" r:id="rId3"/>
    <p:sldId id="1131" r:id="rId4"/>
    <p:sldId id="1132" r:id="rId5"/>
    <p:sldId id="1133" r:id="rId6"/>
    <p:sldId id="1134" r:id="rId7"/>
    <p:sldId id="1260" r:id="rId8"/>
    <p:sldId id="1135" r:id="rId9"/>
    <p:sldId id="1136" r:id="rId10"/>
    <p:sldId id="1137" r:id="rId11"/>
    <p:sldId id="1138" r:id="rId12"/>
    <p:sldId id="1139" r:id="rId13"/>
    <p:sldId id="1140" r:id="rId14"/>
    <p:sldId id="1141" r:id="rId15"/>
    <p:sldId id="1142" r:id="rId16"/>
    <p:sldId id="1143" r:id="rId17"/>
    <p:sldId id="1144" r:id="rId18"/>
    <p:sldId id="1145" r:id="rId19"/>
    <p:sldId id="1146" r:id="rId20"/>
    <p:sldId id="1147" r:id="rId21"/>
    <p:sldId id="1148" r:id="rId22"/>
    <p:sldId id="1256" r:id="rId23"/>
    <p:sldId id="1257" r:id="rId24"/>
    <p:sldId id="1151" r:id="rId25"/>
    <p:sldId id="1152" r:id="rId26"/>
    <p:sldId id="1153" r:id="rId27"/>
    <p:sldId id="1154" r:id="rId28"/>
    <p:sldId id="1155" r:id="rId29"/>
    <p:sldId id="1156" r:id="rId30"/>
    <p:sldId id="1157" r:id="rId31"/>
    <p:sldId id="1161" r:id="rId32"/>
    <p:sldId id="1295" r:id="rId33"/>
    <p:sldId id="1297" r:id="rId34"/>
    <p:sldId id="1250" r:id="rId35"/>
    <p:sldId id="1251" r:id="rId36"/>
    <p:sldId id="1252" r:id="rId37"/>
    <p:sldId id="1253" r:id="rId38"/>
    <p:sldId id="1294" r:id="rId39"/>
    <p:sldId id="1233" r:id="rId40"/>
    <p:sldId id="1234" r:id="rId41"/>
    <p:sldId id="1272" r:id="rId42"/>
    <p:sldId id="1273" r:id="rId43"/>
    <p:sldId id="1288" r:id="rId44"/>
    <p:sldId id="1301" r:id="rId45"/>
    <p:sldId id="1263" r:id="rId46"/>
    <p:sldId id="1274" r:id="rId47"/>
    <p:sldId id="1278" r:id="rId48"/>
    <p:sldId id="1279" r:id="rId49"/>
    <p:sldId id="1280" r:id="rId50"/>
    <p:sldId id="1281" r:id="rId51"/>
    <p:sldId id="1282" r:id="rId52"/>
    <p:sldId id="1264" r:id="rId53"/>
    <p:sldId id="1284" r:id="rId54"/>
    <p:sldId id="1285" r:id="rId55"/>
    <p:sldId id="1286" r:id="rId56"/>
    <p:sldId id="1265" r:id="rId57"/>
    <p:sldId id="1287" r:id="rId58"/>
    <p:sldId id="1289" r:id="rId59"/>
    <p:sldId id="1290" r:id="rId60"/>
    <p:sldId id="1302" r:id="rId61"/>
    <p:sldId id="1303" r:id="rId62"/>
    <p:sldId id="1254" r:id="rId63"/>
    <p:sldId id="1255" r:id="rId64"/>
    <p:sldId id="1304" r:id="rId65"/>
    <p:sldId id="1266" r:id="rId66"/>
    <p:sldId id="1205" r:id="rId67"/>
    <p:sldId id="1230" r:id="rId68"/>
    <p:sldId id="1249" r:id="rId69"/>
    <p:sldId id="1184" r:id="rId70"/>
    <p:sldId id="1185" r:id="rId71"/>
  </p:sldIdLst>
  <p:sldSz cx="9144000" cy="6858000" type="screen4x3"/>
  <p:notesSz cx="6797675" cy="9926638"/>
  <p:defaultTextStyle>
    <a:defPPr>
      <a:defRPr lang="en-US"/>
    </a:defPPr>
    <a:lvl1pPr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5pPr>
    <a:lvl6pPr marL="2286000" algn="l" defTabSz="914400" rtl="0" eaLnBrk="1" latinLnBrk="0" hangingPunct="1">
      <a:defRPr sz="1900" kern="1200">
        <a:solidFill>
          <a:schemeClr val="tx1"/>
        </a:solidFill>
        <a:latin typeface="Times New Roman" panose="02020603050405020304" pitchFamily="18" charset="0"/>
        <a:ea typeface="+mn-ea"/>
        <a:cs typeface="+mn-cs"/>
      </a:defRPr>
    </a:lvl6pPr>
    <a:lvl7pPr marL="2743200" algn="l" defTabSz="914400" rtl="0" eaLnBrk="1" latinLnBrk="0" hangingPunct="1">
      <a:defRPr sz="1900" kern="1200">
        <a:solidFill>
          <a:schemeClr val="tx1"/>
        </a:solidFill>
        <a:latin typeface="Times New Roman" panose="02020603050405020304" pitchFamily="18" charset="0"/>
        <a:ea typeface="+mn-ea"/>
        <a:cs typeface="+mn-cs"/>
      </a:defRPr>
    </a:lvl7pPr>
    <a:lvl8pPr marL="3200400" algn="l" defTabSz="914400" rtl="0" eaLnBrk="1" latinLnBrk="0" hangingPunct="1">
      <a:defRPr sz="1900" kern="1200">
        <a:solidFill>
          <a:schemeClr val="tx1"/>
        </a:solidFill>
        <a:latin typeface="Times New Roman" panose="02020603050405020304" pitchFamily="18" charset="0"/>
        <a:ea typeface="+mn-ea"/>
        <a:cs typeface="+mn-cs"/>
      </a:defRPr>
    </a:lvl8pPr>
    <a:lvl9pPr marL="3657600" algn="l" defTabSz="914400" rtl="0" eaLnBrk="1" latinLnBrk="0" hangingPunct="1">
      <a:defRPr sz="19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CDFF6"/>
    <a:srgbClr val="CCECFF"/>
    <a:srgbClr val="0000FF"/>
    <a:srgbClr val="FFD5D5"/>
    <a:srgbClr val="000000"/>
    <a:srgbClr val="FFFFCC"/>
    <a:srgbClr val="FFCC99"/>
    <a:srgbClr val="CCCCFF"/>
    <a:srgbClr val="008000"/>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46F890A9-2807-4EBB-B81D-B2AA78EC7F39}" styleName="深色樣式 2 - 輔色 5/輔色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深色樣式 2 - 輔色 3/輔色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DCAF9ED-07DC-4A11-8D7F-57B35C25682E}" styleName="中等深淺樣式 1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中等深淺樣式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1E171933-4619-4E11-9A3F-F7608DF75F80}" styleName="中等深淺樣式 1 - 輔色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6D9F66E-5EB9-4882-86FB-DCBF35E3C3E4}" styleName="中等深淺樣式 4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8A107856-5554-42FB-B03E-39F5DBC370BA}" styleName="中等深淺樣式 4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125E5076-3810-47DD-B79F-674D7AD40C01}" styleName="深色樣式 1 - 輔色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深色樣式 1 - 輔色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深色樣式 1 - 輔色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深色樣式 1 - 輔色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深色樣式 1 - 輔色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深色樣式 1 - 輔色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DA37D80-6434-44D0-A028-1B22A696006F}" styleName="淺色樣式 3 - 輔色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中等深淺樣式 3 - 輔色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17292A2E-F333-43FB-9621-5CBBE7FDCDCB}" styleName="淺色樣式 2 - 輔色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505E3EF-67EA-436B-97B2-0124C06EBD24}" styleName="中等深淺樣式 4 - 輔色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799B23B-EC83-4686-B30A-512413B5E67A}" styleName="淺色樣式 3 - 輔色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556" autoAdjust="0"/>
    <p:restoredTop sz="94622" autoAdjust="0"/>
  </p:normalViewPr>
  <p:slideViewPr>
    <p:cSldViewPr snapToGrid="0">
      <p:cViewPr varScale="1">
        <p:scale>
          <a:sx n="112" d="100"/>
          <a:sy n="112" d="100"/>
        </p:scale>
        <p:origin x="1392" y="96"/>
      </p:cViewPr>
      <p:guideLst>
        <p:guide orient="horz" pos="2160"/>
        <p:guide pos="2880"/>
      </p:guideLst>
    </p:cSldViewPr>
  </p:slideViewPr>
  <p:notesTextViewPr>
    <p:cViewPr>
      <p:scale>
        <a:sx n="1" d="1"/>
        <a:sy n="1" d="1"/>
      </p:scale>
      <p:origin x="0" y="0"/>
    </p:cViewPr>
  </p:notesTextViewPr>
  <p:notesViewPr>
    <p:cSldViewPr snapToGrid="0">
      <p:cViewPr varScale="1">
        <p:scale>
          <a:sx n="88" d="100"/>
          <a:sy n="88" d="100"/>
        </p:scale>
        <p:origin x="3822" y="10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F1B4C9-7671-44D0-96A3-14F7E74961A0}" type="doc">
      <dgm:prSet loTypeId="urn:microsoft.com/office/officeart/2005/8/layout/process2" loCatId="process" qsTypeId="urn:microsoft.com/office/officeart/2005/8/quickstyle/3d2" qsCatId="3D" csTypeId="urn:microsoft.com/office/officeart/2005/8/colors/colorful5" csCatId="colorful" phldr="1"/>
      <dgm:spPr/>
      <dgm:t>
        <a:bodyPr/>
        <a:lstStyle/>
        <a:p>
          <a:endParaRPr lang="zh-TW" altLang="en-US"/>
        </a:p>
      </dgm:t>
    </dgm:pt>
    <dgm:pt modelId="{AE92464C-04AC-4CDF-8D54-2E2DCB9F5D6F}">
      <dgm:prSet phldrT="[文字]" custT="1"/>
      <dgm:spPr>
        <a:solidFill>
          <a:srgbClr val="8CC7EF"/>
        </a:solidFill>
        <a:ln>
          <a:noFill/>
        </a:ln>
      </dgm:spPr>
      <dgm:t>
        <a:bodyPr anchor="ctr"/>
        <a:lstStyle/>
        <a:p>
          <a:pPr algn="l"/>
          <a:r>
            <a:rPr lang="en-US" altLang="zh-TW" sz="3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 </a:t>
          </a:r>
          <a:r>
            <a:rPr lang="zh-TW" altLang="en-US" sz="3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校庫定位</a:t>
          </a:r>
        </a:p>
      </dgm:t>
    </dgm:pt>
    <dgm:pt modelId="{D8C18A87-D3B2-474B-AC09-17801BF0A311}" type="parTrans" cxnId="{1AED59FC-50DC-434F-8A8D-89D338A67665}">
      <dgm:prSet/>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F52FA1D8-33EF-44C8-942B-64C6567EDC98}" type="sibTrans" cxnId="{1AED59FC-50DC-434F-8A8D-89D338A67665}">
      <dgm:prSet custT="1"/>
      <dgm:spPr>
        <a:solidFill>
          <a:schemeClr val="bg1">
            <a:lumMod val="75000"/>
          </a:schemeClr>
        </a:solidFill>
        <a:ln>
          <a:solidFill>
            <a:srgbClr val="000000"/>
          </a:solidFill>
        </a:ln>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7849E789-51D1-483E-B341-67CA9A8ECA74}">
      <dgm:prSet phldrT="[文字]" custT="1"/>
      <dgm:spPr>
        <a:solidFill>
          <a:srgbClr val="B2DE82"/>
        </a:solidFill>
        <a:ln>
          <a:noFill/>
        </a:ln>
      </dgm:spPr>
      <dgm:t>
        <a:bodyPr anchor="ctr"/>
        <a:lstStyle/>
        <a:p>
          <a:pPr algn="l"/>
          <a:r>
            <a:rPr lang="en-US" altLang="zh-TW" sz="3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本期填報表冊與注意事項</a:t>
          </a:r>
        </a:p>
      </dgm:t>
    </dgm:pt>
    <dgm:pt modelId="{BEDF4E4F-ED73-4E16-AF7A-58FC81F52438}" type="parTrans" cxnId="{6F1BB799-3B13-4339-9B21-3F14FAC77423}">
      <dgm:prSet/>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C3587BFA-3C2F-422A-9EE6-F2E1729D2E6A}" type="sibTrans" cxnId="{6F1BB799-3B13-4339-9B21-3F14FAC77423}">
      <dgm:prSet custT="1"/>
      <dgm:spPr>
        <a:solidFill>
          <a:schemeClr val="bg1">
            <a:lumMod val="75000"/>
          </a:schemeClr>
        </a:solidFill>
        <a:ln>
          <a:solidFill>
            <a:srgbClr val="000000"/>
          </a:solidFill>
        </a:ln>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BCB44A10-724F-49BC-BD59-1D7AB7EC0321}">
      <dgm:prSet phldrT="[文字]" custT="1"/>
      <dgm:spPr>
        <a:solidFill>
          <a:srgbClr val="FFCCCC"/>
        </a:solidFill>
        <a:ln>
          <a:noFill/>
        </a:ln>
      </dgm:spPr>
      <dgm:t>
        <a:bodyPr anchor="ctr"/>
        <a:lstStyle/>
        <a:p>
          <a:pPr algn="l"/>
          <a:r>
            <a:rPr lang="en-US" altLang="zh-TW" sz="3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en-US" sz="3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本期作業時程</a:t>
          </a:r>
        </a:p>
      </dgm:t>
    </dgm:pt>
    <dgm:pt modelId="{BF707CD8-FA2E-4553-A49D-1F5F0FA51C7D}" type="parTrans" cxnId="{7B0562C7-1F7B-4584-BB5C-F2E3BE613974}">
      <dgm:prSet/>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82E5ED1C-7AC4-40C5-85CF-B4B3FF85FB19}" type="sibTrans" cxnId="{7B0562C7-1F7B-4584-BB5C-F2E3BE613974}">
      <dgm:prSet custT="1"/>
      <dgm:spPr>
        <a:solidFill>
          <a:schemeClr val="bg1">
            <a:lumMod val="75000"/>
          </a:schemeClr>
        </a:solidFill>
        <a:ln>
          <a:solidFill>
            <a:srgbClr val="000000"/>
          </a:solidFill>
        </a:ln>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4AA1F18C-70C2-4AC4-A5E8-4528BD98C20E}" type="pres">
      <dgm:prSet presAssocID="{2DF1B4C9-7671-44D0-96A3-14F7E74961A0}" presName="linearFlow" presStyleCnt="0">
        <dgm:presLayoutVars>
          <dgm:resizeHandles val="exact"/>
        </dgm:presLayoutVars>
      </dgm:prSet>
      <dgm:spPr/>
      <dgm:t>
        <a:bodyPr/>
        <a:lstStyle/>
        <a:p>
          <a:endParaRPr lang="zh-TW" altLang="en-US"/>
        </a:p>
      </dgm:t>
    </dgm:pt>
    <dgm:pt modelId="{86A9C779-F9CF-483F-8653-D564FF534D32}" type="pres">
      <dgm:prSet presAssocID="{AE92464C-04AC-4CDF-8D54-2E2DCB9F5D6F}" presName="node" presStyleLbl="node1" presStyleIdx="0" presStyleCnt="3" custScaleX="145026" custLinFactNeighborX="-591" custLinFactNeighborY="1554">
        <dgm:presLayoutVars>
          <dgm:bulletEnabled val="1"/>
        </dgm:presLayoutVars>
      </dgm:prSet>
      <dgm:spPr/>
      <dgm:t>
        <a:bodyPr/>
        <a:lstStyle/>
        <a:p>
          <a:endParaRPr lang="zh-TW" altLang="en-US"/>
        </a:p>
      </dgm:t>
    </dgm:pt>
    <dgm:pt modelId="{55FB35D7-BD54-45A4-9DC2-DE43BA6C6FC5}" type="pres">
      <dgm:prSet presAssocID="{F52FA1D8-33EF-44C8-942B-64C6567EDC98}" presName="sibTrans" presStyleLbl="sibTrans2D1" presStyleIdx="0" presStyleCnt="2"/>
      <dgm:spPr/>
      <dgm:t>
        <a:bodyPr/>
        <a:lstStyle/>
        <a:p>
          <a:endParaRPr lang="zh-TW" altLang="en-US"/>
        </a:p>
      </dgm:t>
    </dgm:pt>
    <dgm:pt modelId="{61C43EF2-FB3E-4812-9E08-0F5EE95E71B5}" type="pres">
      <dgm:prSet presAssocID="{F52FA1D8-33EF-44C8-942B-64C6567EDC98}" presName="connectorText" presStyleLbl="sibTrans2D1" presStyleIdx="0" presStyleCnt="2"/>
      <dgm:spPr/>
      <dgm:t>
        <a:bodyPr/>
        <a:lstStyle/>
        <a:p>
          <a:endParaRPr lang="zh-TW" altLang="en-US"/>
        </a:p>
      </dgm:t>
    </dgm:pt>
    <dgm:pt modelId="{7BA3403B-3B12-41AE-9048-62FFED261545}" type="pres">
      <dgm:prSet presAssocID="{BCB44A10-724F-49BC-BD59-1D7AB7EC0321}" presName="node" presStyleLbl="node1" presStyleIdx="1" presStyleCnt="3" custScaleX="145026" custLinFactNeighborX="-591" custLinFactNeighborY="1554">
        <dgm:presLayoutVars>
          <dgm:bulletEnabled val="1"/>
        </dgm:presLayoutVars>
      </dgm:prSet>
      <dgm:spPr/>
      <dgm:t>
        <a:bodyPr/>
        <a:lstStyle/>
        <a:p>
          <a:endParaRPr lang="zh-TW" altLang="en-US"/>
        </a:p>
      </dgm:t>
    </dgm:pt>
    <dgm:pt modelId="{8141AFCB-BFAA-4BC0-B512-9CF4D382048D}" type="pres">
      <dgm:prSet presAssocID="{82E5ED1C-7AC4-40C5-85CF-B4B3FF85FB19}" presName="sibTrans" presStyleLbl="sibTrans2D1" presStyleIdx="1" presStyleCnt="2"/>
      <dgm:spPr/>
      <dgm:t>
        <a:bodyPr/>
        <a:lstStyle/>
        <a:p>
          <a:endParaRPr lang="zh-TW" altLang="en-US"/>
        </a:p>
      </dgm:t>
    </dgm:pt>
    <dgm:pt modelId="{C862B9CA-68CF-4EC6-A2F8-D24488DDDCE2}" type="pres">
      <dgm:prSet presAssocID="{82E5ED1C-7AC4-40C5-85CF-B4B3FF85FB19}" presName="connectorText" presStyleLbl="sibTrans2D1" presStyleIdx="1" presStyleCnt="2"/>
      <dgm:spPr/>
      <dgm:t>
        <a:bodyPr/>
        <a:lstStyle/>
        <a:p>
          <a:endParaRPr lang="zh-TW" altLang="en-US"/>
        </a:p>
      </dgm:t>
    </dgm:pt>
    <dgm:pt modelId="{71A57973-5DE8-431A-A352-7AF8422FCB1F}" type="pres">
      <dgm:prSet presAssocID="{7849E789-51D1-483E-B341-67CA9A8ECA74}" presName="node" presStyleLbl="node1" presStyleIdx="2" presStyleCnt="3" custScaleX="145026" custLinFactNeighborX="-591" custLinFactNeighborY="1554">
        <dgm:presLayoutVars>
          <dgm:bulletEnabled val="1"/>
        </dgm:presLayoutVars>
      </dgm:prSet>
      <dgm:spPr/>
      <dgm:t>
        <a:bodyPr/>
        <a:lstStyle/>
        <a:p>
          <a:endParaRPr lang="zh-TW" altLang="en-US"/>
        </a:p>
      </dgm:t>
    </dgm:pt>
  </dgm:ptLst>
  <dgm:cxnLst>
    <dgm:cxn modelId="{F231447D-945F-4570-939A-0F42B9F97B03}" type="presOf" srcId="{7849E789-51D1-483E-B341-67CA9A8ECA74}" destId="{71A57973-5DE8-431A-A352-7AF8422FCB1F}" srcOrd="0" destOrd="0" presId="urn:microsoft.com/office/officeart/2005/8/layout/process2"/>
    <dgm:cxn modelId="{4B9BB28C-9908-47E0-9E0B-B27C00BD1392}" type="presOf" srcId="{BCB44A10-724F-49BC-BD59-1D7AB7EC0321}" destId="{7BA3403B-3B12-41AE-9048-62FFED261545}" srcOrd="0" destOrd="0" presId="urn:microsoft.com/office/officeart/2005/8/layout/process2"/>
    <dgm:cxn modelId="{9B604397-1FCA-4A84-B52F-30803313DE24}" type="presOf" srcId="{F52FA1D8-33EF-44C8-942B-64C6567EDC98}" destId="{61C43EF2-FB3E-4812-9E08-0F5EE95E71B5}" srcOrd="1" destOrd="0" presId="urn:microsoft.com/office/officeart/2005/8/layout/process2"/>
    <dgm:cxn modelId="{D385449E-0201-4040-88D0-00BC280D6A98}" type="presOf" srcId="{82E5ED1C-7AC4-40C5-85CF-B4B3FF85FB19}" destId="{8141AFCB-BFAA-4BC0-B512-9CF4D382048D}" srcOrd="0" destOrd="0" presId="urn:microsoft.com/office/officeart/2005/8/layout/process2"/>
    <dgm:cxn modelId="{7B0562C7-1F7B-4584-BB5C-F2E3BE613974}" srcId="{2DF1B4C9-7671-44D0-96A3-14F7E74961A0}" destId="{BCB44A10-724F-49BC-BD59-1D7AB7EC0321}" srcOrd="1" destOrd="0" parTransId="{BF707CD8-FA2E-4553-A49D-1F5F0FA51C7D}" sibTransId="{82E5ED1C-7AC4-40C5-85CF-B4B3FF85FB19}"/>
    <dgm:cxn modelId="{A98D868B-5112-490D-8C88-FF95273642F5}" type="presOf" srcId="{2DF1B4C9-7671-44D0-96A3-14F7E74961A0}" destId="{4AA1F18C-70C2-4AC4-A5E8-4528BD98C20E}" srcOrd="0" destOrd="0" presId="urn:microsoft.com/office/officeart/2005/8/layout/process2"/>
    <dgm:cxn modelId="{2D2D083A-541D-4187-9845-79D0383B14E0}" type="presOf" srcId="{82E5ED1C-7AC4-40C5-85CF-B4B3FF85FB19}" destId="{C862B9CA-68CF-4EC6-A2F8-D24488DDDCE2}" srcOrd="1" destOrd="0" presId="urn:microsoft.com/office/officeart/2005/8/layout/process2"/>
    <dgm:cxn modelId="{E7E67527-833E-46D2-B17A-6F1F17F2C71D}" type="presOf" srcId="{F52FA1D8-33EF-44C8-942B-64C6567EDC98}" destId="{55FB35D7-BD54-45A4-9DC2-DE43BA6C6FC5}" srcOrd="0" destOrd="0" presId="urn:microsoft.com/office/officeart/2005/8/layout/process2"/>
    <dgm:cxn modelId="{FE4F3FA0-659D-43C7-9B63-B07F5CC75E77}" type="presOf" srcId="{AE92464C-04AC-4CDF-8D54-2E2DCB9F5D6F}" destId="{86A9C779-F9CF-483F-8653-D564FF534D32}" srcOrd="0" destOrd="0" presId="urn:microsoft.com/office/officeart/2005/8/layout/process2"/>
    <dgm:cxn modelId="{6F1BB799-3B13-4339-9B21-3F14FAC77423}" srcId="{2DF1B4C9-7671-44D0-96A3-14F7E74961A0}" destId="{7849E789-51D1-483E-B341-67CA9A8ECA74}" srcOrd="2" destOrd="0" parTransId="{BEDF4E4F-ED73-4E16-AF7A-58FC81F52438}" sibTransId="{C3587BFA-3C2F-422A-9EE6-F2E1729D2E6A}"/>
    <dgm:cxn modelId="{1AED59FC-50DC-434F-8A8D-89D338A67665}" srcId="{2DF1B4C9-7671-44D0-96A3-14F7E74961A0}" destId="{AE92464C-04AC-4CDF-8D54-2E2DCB9F5D6F}" srcOrd="0" destOrd="0" parTransId="{D8C18A87-D3B2-474B-AC09-17801BF0A311}" sibTransId="{F52FA1D8-33EF-44C8-942B-64C6567EDC98}"/>
    <dgm:cxn modelId="{52550F97-1598-425D-BC4B-B35B246A911F}" type="presParOf" srcId="{4AA1F18C-70C2-4AC4-A5E8-4528BD98C20E}" destId="{86A9C779-F9CF-483F-8653-D564FF534D32}" srcOrd="0" destOrd="0" presId="urn:microsoft.com/office/officeart/2005/8/layout/process2"/>
    <dgm:cxn modelId="{1C288DEC-D1B9-41C7-9728-CCE91A823227}" type="presParOf" srcId="{4AA1F18C-70C2-4AC4-A5E8-4528BD98C20E}" destId="{55FB35D7-BD54-45A4-9DC2-DE43BA6C6FC5}" srcOrd="1" destOrd="0" presId="urn:microsoft.com/office/officeart/2005/8/layout/process2"/>
    <dgm:cxn modelId="{C31BFDA3-E06D-498A-BF2B-364A6A6156DF}" type="presParOf" srcId="{55FB35D7-BD54-45A4-9DC2-DE43BA6C6FC5}" destId="{61C43EF2-FB3E-4812-9E08-0F5EE95E71B5}" srcOrd="0" destOrd="0" presId="urn:microsoft.com/office/officeart/2005/8/layout/process2"/>
    <dgm:cxn modelId="{586E4916-C66B-444F-B536-CC57B039033D}" type="presParOf" srcId="{4AA1F18C-70C2-4AC4-A5E8-4528BD98C20E}" destId="{7BA3403B-3B12-41AE-9048-62FFED261545}" srcOrd="2" destOrd="0" presId="urn:microsoft.com/office/officeart/2005/8/layout/process2"/>
    <dgm:cxn modelId="{5AF6C036-DEF9-4D39-8191-169E3EF00427}" type="presParOf" srcId="{4AA1F18C-70C2-4AC4-A5E8-4528BD98C20E}" destId="{8141AFCB-BFAA-4BC0-B512-9CF4D382048D}" srcOrd="3" destOrd="0" presId="urn:microsoft.com/office/officeart/2005/8/layout/process2"/>
    <dgm:cxn modelId="{50DF8903-CD91-42FF-B3E6-DC66988FA990}" type="presParOf" srcId="{8141AFCB-BFAA-4BC0-B512-9CF4D382048D}" destId="{C862B9CA-68CF-4EC6-A2F8-D24488DDDCE2}" srcOrd="0" destOrd="0" presId="urn:microsoft.com/office/officeart/2005/8/layout/process2"/>
    <dgm:cxn modelId="{5E4286B0-DFE7-4562-8E77-652A6AB6B58B}" type="presParOf" srcId="{4AA1F18C-70C2-4AC4-A5E8-4528BD98C20E}" destId="{71A57973-5DE8-431A-A352-7AF8422FCB1F}" srcOrd="4"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AA66AE95-FA3D-4D16-AD62-132B4E91E7F5}" type="doc">
      <dgm:prSet loTypeId="urn:microsoft.com/office/officeart/2005/8/layout/equation1" loCatId="process" qsTypeId="urn:microsoft.com/office/officeart/2005/8/quickstyle/3d2" qsCatId="3D" csTypeId="urn:microsoft.com/office/officeart/2005/8/colors/colorful5" csCatId="colorful" phldr="1"/>
      <dgm:spPr/>
      <dgm:t>
        <a:bodyPr/>
        <a:lstStyle/>
        <a:p>
          <a:endParaRPr lang="zh-TW" altLang="en-US"/>
        </a:p>
      </dgm:t>
    </dgm:pt>
    <dgm:pt modelId="{306725F0-CD8A-4BD6-890A-336B5BAC8EE9}">
      <dgm:prSet phldrT="[文字]" custT="1"/>
      <dgm:spPr>
        <a:solidFill>
          <a:srgbClr val="8CC7EF"/>
        </a:solidFill>
        <a:ln>
          <a:solidFill>
            <a:srgbClr val="000000"/>
          </a:solidFill>
        </a:ln>
      </dgm:spPr>
      <dgm:t>
        <a:bodyPr/>
        <a:lstStyle/>
        <a:p>
          <a: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9</a:t>
          </a:r>
          <a:r>
            <a:rPr lang="zh-TW" altLang="en-US"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r>
          <a:b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br>
          <a: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30</a:t>
          </a:r>
          <a:r>
            <a:rPr lang="zh-TW" altLang="en-US"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天 </a:t>
          </a:r>
          <a:endPar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dgm:t>
    </dgm:pt>
    <dgm:pt modelId="{E86839D8-6A37-432F-83FB-52D3A3095BF0}" type="parTrans" cxnId="{4FDD2FA9-D7B5-49E1-A33E-55BB0F0A586C}">
      <dgm:prSet/>
      <dgm:spPr/>
      <dgm:t>
        <a:bodyPr/>
        <a:lstStyle/>
        <a:p>
          <a:endParaRPr lang="zh-TW" altLang="en-US" sz="400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DA2AB9B9-098E-44BE-A3FD-C6D33F7EC9CE}" type="sibTrans" cxnId="{4FDD2FA9-D7B5-49E1-A33E-55BB0F0A586C}">
      <dgm:prSet custT="1"/>
      <dgm:spPr>
        <a:solidFill>
          <a:schemeClr val="bg1">
            <a:lumMod val="75000"/>
          </a:schemeClr>
        </a:solidFill>
        <a:ln>
          <a:solidFill>
            <a:srgbClr val="000000"/>
          </a:solidFill>
        </a:ln>
      </dgm:spPr>
      <dgm:t>
        <a:bodyPr/>
        <a:lstStyle/>
        <a:p>
          <a:endParaRPr lang="zh-TW" altLang="en-US" sz="400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57ABA92F-529F-4F3D-8D37-888D0D7B6F0C}">
      <dgm:prSet phldrT="[文字]" custT="1"/>
      <dgm:spPr>
        <a:solidFill>
          <a:srgbClr val="CCCCFF"/>
        </a:solidFill>
        <a:ln>
          <a:solidFill>
            <a:srgbClr val="000000"/>
          </a:solidFill>
        </a:ln>
      </dgm:spPr>
      <dgm:t>
        <a:bodyPr/>
        <a:lstStyle/>
        <a:p>
          <a: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10</a:t>
          </a:r>
          <a:r>
            <a:rPr lang="zh-TW" altLang="en-US"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r>
          <a:b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br>
          <a: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31</a:t>
          </a:r>
          <a:r>
            <a:rPr lang="zh-TW" altLang="en-US"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天</a:t>
          </a:r>
        </a:p>
      </dgm:t>
    </dgm:pt>
    <dgm:pt modelId="{3E955E71-B463-415B-8EEB-64AA790C5357}" type="parTrans" cxnId="{4024CEFD-D666-49DC-8E8D-BA0BF5A9FACE}">
      <dgm:prSet/>
      <dgm:spPr/>
      <dgm:t>
        <a:bodyPr/>
        <a:lstStyle/>
        <a:p>
          <a:endParaRPr lang="zh-TW" altLang="en-US" sz="400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47F9AAC2-E0DC-492D-8EBF-D4AA5A3B9839}" type="sibTrans" cxnId="{4024CEFD-D666-49DC-8E8D-BA0BF5A9FACE}">
      <dgm:prSet custT="1"/>
      <dgm:spPr>
        <a:solidFill>
          <a:schemeClr val="bg1">
            <a:lumMod val="75000"/>
          </a:schemeClr>
        </a:solidFill>
        <a:ln>
          <a:solidFill>
            <a:srgbClr val="000000"/>
          </a:solidFill>
        </a:ln>
      </dgm:spPr>
      <dgm:t>
        <a:bodyPr/>
        <a:lstStyle/>
        <a:p>
          <a:endParaRPr lang="zh-TW" altLang="en-US" sz="400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EAB474AD-DB5C-44BB-8A51-1D128EAAE59B}">
      <dgm:prSet phldrT="[文字]" custT="1"/>
      <dgm:spPr>
        <a:solidFill>
          <a:srgbClr val="B2DE82"/>
        </a:solidFill>
        <a:ln>
          <a:solidFill>
            <a:srgbClr val="000000"/>
          </a:solidFill>
        </a:ln>
      </dgm:spPr>
      <dgm:t>
        <a:bodyPr/>
        <a:lstStyle/>
        <a:p>
          <a:r>
            <a:rPr lang="zh-TW" altLang="en-US"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共計</a:t>
          </a:r>
          <a: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61</a:t>
          </a:r>
          <a:r>
            <a:rPr lang="zh-TW" altLang="en-US"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天</a:t>
          </a:r>
        </a:p>
      </dgm:t>
    </dgm:pt>
    <dgm:pt modelId="{CD2FEDB1-90CC-4C00-BB7F-E74BC2D518D8}" type="parTrans" cxnId="{9149ECC0-3BA2-46C9-9D32-58B62FBA866E}">
      <dgm:prSet/>
      <dgm:spPr/>
      <dgm:t>
        <a:bodyPr/>
        <a:lstStyle/>
        <a:p>
          <a:endParaRPr lang="zh-TW" altLang="en-US" sz="400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C59D36ED-8FC6-4F15-9D74-5D756218FD64}" type="sibTrans" cxnId="{9149ECC0-3BA2-46C9-9D32-58B62FBA866E}">
      <dgm:prSet/>
      <dgm:spPr/>
      <dgm:t>
        <a:bodyPr/>
        <a:lstStyle/>
        <a:p>
          <a:endParaRPr lang="zh-TW" altLang="en-US" sz="400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0856B4CD-757C-4EA4-8985-02E32C6B5490}" type="pres">
      <dgm:prSet presAssocID="{AA66AE95-FA3D-4D16-AD62-132B4E91E7F5}" presName="linearFlow" presStyleCnt="0">
        <dgm:presLayoutVars>
          <dgm:dir/>
          <dgm:resizeHandles val="exact"/>
        </dgm:presLayoutVars>
      </dgm:prSet>
      <dgm:spPr/>
      <dgm:t>
        <a:bodyPr/>
        <a:lstStyle/>
        <a:p>
          <a:endParaRPr lang="zh-TW" altLang="en-US"/>
        </a:p>
      </dgm:t>
    </dgm:pt>
    <dgm:pt modelId="{87C26CED-60C5-48A0-A97F-19DF1ECE9D68}" type="pres">
      <dgm:prSet presAssocID="{306725F0-CD8A-4BD6-890A-336B5BAC8EE9}" presName="node" presStyleLbl="node1" presStyleIdx="0" presStyleCnt="3" custScaleX="81725" custScaleY="288494">
        <dgm:presLayoutVars>
          <dgm:bulletEnabled val="1"/>
        </dgm:presLayoutVars>
      </dgm:prSet>
      <dgm:spPr>
        <a:prstGeom prst="verticalScroll">
          <a:avLst/>
        </a:prstGeom>
      </dgm:spPr>
      <dgm:t>
        <a:bodyPr/>
        <a:lstStyle/>
        <a:p>
          <a:endParaRPr lang="zh-TW" altLang="en-US"/>
        </a:p>
      </dgm:t>
    </dgm:pt>
    <dgm:pt modelId="{FC7CE061-2C80-4A6E-8FB2-49EE73CE8E4C}" type="pres">
      <dgm:prSet presAssocID="{DA2AB9B9-098E-44BE-A3FD-C6D33F7EC9CE}" presName="spacerL" presStyleCnt="0"/>
      <dgm:spPr/>
    </dgm:pt>
    <dgm:pt modelId="{A7701F85-28E3-4DE4-A95C-F335117D00EC}" type="pres">
      <dgm:prSet presAssocID="{DA2AB9B9-098E-44BE-A3FD-C6D33F7EC9CE}" presName="sibTrans" presStyleLbl="sibTrans2D1" presStyleIdx="0" presStyleCnt="2"/>
      <dgm:spPr/>
      <dgm:t>
        <a:bodyPr/>
        <a:lstStyle/>
        <a:p>
          <a:endParaRPr lang="zh-TW" altLang="en-US"/>
        </a:p>
      </dgm:t>
    </dgm:pt>
    <dgm:pt modelId="{02620EB0-A0E8-4149-B17B-31244BB779F4}" type="pres">
      <dgm:prSet presAssocID="{DA2AB9B9-098E-44BE-A3FD-C6D33F7EC9CE}" presName="spacerR" presStyleCnt="0"/>
      <dgm:spPr/>
    </dgm:pt>
    <dgm:pt modelId="{F671C467-44DF-4EDF-846B-4C8684CDC51E}" type="pres">
      <dgm:prSet presAssocID="{57ABA92F-529F-4F3D-8D37-888D0D7B6F0C}" presName="node" presStyleLbl="node1" presStyleIdx="1" presStyleCnt="3" custScaleX="81672" custScaleY="288600">
        <dgm:presLayoutVars>
          <dgm:bulletEnabled val="1"/>
        </dgm:presLayoutVars>
      </dgm:prSet>
      <dgm:spPr>
        <a:prstGeom prst="verticalScroll">
          <a:avLst/>
        </a:prstGeom>
      </dgm:spPr>
      <dgm:t>
        <a:bodyPr/>
        <a:lstStyle/>
        <a:p>
          <a:endParaRPr lang="zh-TW" altLang="en-US"/>
        </a:p>
      </dgm:t>
    </dgm:pt>
    <dgm:pt modelId="{8304F94F-7233-4DCA-BAB7-2E20B0B06665}" type="pres">
      <dgm:prSet presAssocID="{47F9AAC2-E0DC-492D-8EBF-D4AA5A3B9839}" presName="spacerL" presStyleCnt="0"/>
      <dgm:spPr/>
    </dgm:pt>
    <dgm:pt modelId="{3EB679C9-968A-4C14-BDAC-B9EE869F5F54}" type="pres">
      <dgm:prSet presAssocID="{47F9AAC2-E0DC-492D-8EBF-D4AA5A3B9839}" presName="sibTrans" presStyleLbl="sibTrans2D1" presStyleIdx="1" presStyleCnt="2"/>
      <dgm:spPr/>
      <dgm:t>
        <a:bodyPr/>
        <a:lstStyle/>
        <a:p>
          <a:endParaRPr lang="zh-TW" altLang="en-US"/>
        </a:p>
      </dgm:t>
    </dgm:pt>
    <dgm:pt modelId="{188B2E73-A09C-436F-857B-9C70C4B48C7D}" type="pres">
      <dgm:prSet presAssocID="{47F9AAC2-E0DC-492D-8EBF-D4AA5A3B9839}" presName="spacerR" presStyleCnt="0"/>
      <dgm:spPr/>
    </dgm:pt>
    <dgm:pt modelId="{51EE38A7-E3D1-46BB-93D4-5FBA1CEBE762}" type="pres">
      <dgm:prSet presAssocID="{EAB474AD-DB5C-44BB-8A51-1D128EAAE59B}" presName="node" presStyleLbl="node1" presStyleIdx="2" presStyleCnt="3" custScaleX="81725" custScaleY="288710">
        <dgm:presLayoutVars>
          <dgm:bulletEnabled val="1"/>
        </dgm:presLayoutVars>
      </dgm:prSet>
      <dgm:spPr>
        <a:prstGeom prst="verticalScroll">
          <a:avLst/>
        </a:prstGeom>
      </dgm:spPr>
      <dgm:t>
        <a:bodyPr/>
        <a:lstStyle/>
        <a:p>
          <a:endParaRPr lang="zh-TW" altLang="en-US"/>
        </a:p>
      </dgm:t>
    </dgm:pt>
  </dgm:ptLst>
  <dgm:cxnLst>
    <dgm:cxn modelId="{9149ECC0-3BA2-46C9-9D32-58B62FBA866E}" srcId="{AA66AE95-FA3D-4D16-AD62-132B4E91E7F5}" destId="{EAB474AD-DB5C-44BB-8A51-1D128EAAE59B}" srcOrd="2" destOrd="0" parTransId="{CD2FEDB1-90CC-4C00-BB7F-E74BC2D518D8}" sibTransId="{C59D36ED-8FC6-4F15-9D74-5D756218FD64}"/>
    <dgm:cxn modelId="{047A6AFB-875D-490F-949D-BE3AB52802AB}" type="presOf" srcId="{DA2AB9B9-098E-44BE-A3FD-C6D33F7EC9CE}" destId="{A7701F85-28E3-4DE4-A95C-F335117D00EC}" srcOrd="0" destOrd="0" presId="urn:microsoft.com/office/officeart/2005/8/layout/equation1"/>
    <dgm:cxn modelId="{A17DECA4-F9F7-4099-9A3D-01A3EC9B11E1}" type="presOf" srcId="{EAB474AD-DB5C-44BB-8A51-1D128EAAE59B}" destId="{51EE38A7-E3D1-46BB-93D4-5FBA1CEBE762}" srcOrd="0" destOrd="0" presId="urn:microsoft.com/office/officeart/2005/8/layout/equation1"/>
    <dgm:cxn modelId="{4FDD2FA9-D7B5-49E1-A33E-55BB0F0A586C}" srcId="{AA66AE95-FA3D-4D16-AD62-132B4E91E7F5}" destId="{306725F0-CD8A-4BD6-890A-336B5BAC8EE9}" srcOrd="0" destOrd="0" parTransId="{E86839D8-6A37-432F-83FB-52D3A3095BF0}" sibTransId="{DA2AB9B9-098E-44BE-A3FD-C6D33F7EC9CE}"/>
    <dgm:cxn modelId="{49492ABE-F56D-4291-8A6D-9C400DA24FA7}" type="presOf" srcId="{47F9AAC2-E0DC-492D-8EBF-D4AA5A3B9839}" destId="{3EB679C9-968A-4C14-BDAC-B9EE869F5F54}" srcOrd="0" destOrd="0" presId="urn:microsoft.com/office/officeart/2005/8/layout/equation1"/>
    <dgm:cxn modelId="{4024CEFD-D666-49DC-8E8D-BA0BF5A9FACE}" srcId="{AA66AE95-FA3D-4D16-AD62-132B4E91E7F5}" destId="{57ABA92F-529F-4F3D-8D37-888D0D7B6F0C}" srcOrd="1" destOrd="0" parTransId="{3E955E71-B463-415B-8EEB-64AA790C5357}" sibTransId="{47F9AAC2-E0DC-492D-8EBF-D4AA5A3B9839}"/>
    <dgm:cxn modelId="{7B35A0DF-A5CC-4C3F-9589-392F33B7E75D}" type="presOf" srcId="{AA66AE95-FA3D-4D16-AD62-132B4E91E7F5}" destId="{0856B4CD-757C-4EA4-8985-02E32C6B5490}" srcOrd="0" destOrd="0" presId="urn:microsoft.com/office/officeart/2005/8/layout/equation1"/>
    <dgm:cxn modelId="{C15662E5-593B-4B6E-8693-DFFF3FA442F9}" type="presOf" srcId="{306725F0-CD8A-4BD6-890A-336B5BAC8EE9}" destId="{87C26CED-60C5-48A0-A97F-19DF1ECE9D68}" srcOrd="0" destOrd="0" presId="urn:microsoft.com/office/officeart/2005/8/layout/equation1"/>
    <dgm:cxn modelId="{3BA40450-7817-4AA6-916D-15E4045386A3}" type="presOf" srcId="{57ABA92F-529F-4F3D-8D37-888D0D7B6F0C}" destId="{F671C467-44DF-4EDF-846B-4C8684CDC51E}" srcOrd="0" destOrd="0" presId="urn:microsoft.com/office/officeart/2005/8/layout/equation1"/>
    <dgm:cxn modelId="{E2236961-4805-4982-891E-876C7B5E4A28}" type="presParOf" srcId="{0856B4CD-757C-4EA4-8985-02E32C6B5490}" destId="{87C26CED-60C5-48A0-A97F-19DF1ECE9D68}" srcOrd="0" destOrd="0" presId="urn:microsoft.com/office/officeart/2005/8/layout/equation1"/>
    <dgm:cxn modelId="{DD624892-2B6E-4EC2-AAD4-177966C0D9EB}" type="presParOf" srcId="{0856B4CD-757C-4EA4-8985-02E32C6B5490}" destId="{FC7CE061-2C80-4A6E-8FB2-49EE73CE8E4C}" srcOrd="1" destOrd="0" presId="urn:microsoft.com/office/officeart/2005/8/layout/equation1"/>
    <dgm:cxn modelId="{12D137E2-82D5-4DC3-91D8-275CF8B43661}" type="presParOf" srcId="{0856B4CD-757C-4EA4-8985-02E32C6B5490}" destId="{A7701F85-28E3-4DE4-A95C-F335117D00EC}" srcOrd="2" destOrd="0" presId="urn:microsoft.com/office/officeart/2005/8/layout/equation1"/>
    <dgm:cxn modelId="{49BEE0E4-457B-465A-9D7A-DCD818611459}" type="presParOf" srcId="{0856B4CD-757C-4EA4-8985-02E32C6B5490}" destId="{02620EB0-A0E8-4149-B17B-31244BB779F4}" srcOrd="3" destOrd="0" presId="urn:microsoft.com/office/officeart/2005/8/layout/equation1"/>
    <dgm:cxn modelId="{6CC84B54-C1C1-4466-B9AA-E5CF3154713A}" type="presParOf" srcId="{0856B4CD-757C-4EA4-8985-02E32C6B5490}" destId="{F671C467-44DF-4EDF-846B-4C8684CDC51E}" srcOrd="4" destOrd="0" presId="urn:microsoft.com/office/officeart/2005/8/layout/equation1"/>
    <dgm:cxn modelId="{E509B1AC-440B-466D-B0DE-BD4F56DADAA2}" type="presParOf" srcId="{0856B4CD-757C-4EA4-8985-02E32C6B5490}" destId="{8304F94F-7233-4DCA-BAB7-2E20B0B06665}" srcOrd="5" destOrd="0" presId="urn:microsoft.com/office/officeart/2005/8/layout/equation1"/>
    <dgm:cxn modelId="{35760DEE-B1F0-4477-9B3D-8AAB68841E32}" type="presParOf" srcId="{0856B4CD-757C-4EA4-8985-02E32C6B5490}" destId="{3EB679C9-968A-4C14-BDAC-B9EE869F5F54}" srcOrd="6" destOrd="0" presId="urn:microsoft.com/office/officeart/2005/8/layout/equation1"/>
    <dgm:cxn modelId="{5B38CAEE-350D-48B9-A6FC-FC2214FD7167}" type="presParOf" srcId="{0856B4CD-757C-4EA4-8985-02E32C6B5490}" destId="{188B2E73-A09C-436F-857B-9C70C4B48C7D}" srcOrd="7" destOrd="0" presId="urn:microsoft.com/office/officeart/2005/8/layout/equation1"/>
    <dgm:cxn modelId="{62413571-481F-4BCC-9B27-8F57872AEFE6}" type="presParOf" srcId="{0856B4CD-757C-4EA4-8985-02E32C6B5490}" destId="{51EE38A7-E3D1-46BB-93D4-5FBA1CEBE762}" srcOrd="8"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A9C779-F9CF-483F-8653-D564FF534D32}">
      <dsp:nvSpPr>
        <dsp:cNvPr id="0" name=""/>
        <dsp:cNvSpPr/>
      </dsp:nvSpPr>
      <dsp:spPr>
        <a:xfrm>
          <a:off x="0" y="13573"/>
          <a:ext cx="6672649" cy="1395699"/>
        </a:xfrm>
        <a:prstGeom prst="roundRect">
          <a:avLst>
            <a:gd name="adj" fmla="val 10000"/>
          </a:avLst>
        </a:prstGeom>
        <a:solidFill>
          <a:srgbClr val="8CC7EF"/>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altLang="zh-TW"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1. </a:t>
          </a:r>
          <a:r>
            <a:rPr lang="zh-TW" altLang="en-US"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校庫定位</a:t>
          </a:r>
        </a:p>
      </dsp:txBody>
      <dsp:txXfrm>
        <a:off x="40879" y="54452"/>
        <a:ext cx="6590891" cy="1313941"/>
      </dsp:txXfrm>
    </dsp:sp>
    <dsp:sp modelId="{55FB35D7-BD54-45A4-9DC2-DE43BA6C6FC5}">
      <dsp:nvSpPr>
        <dsp:cNvPr id="0" name=""/>
        <dsp:cNvSpPr/>
      </dsp:nvSpPr>
      <dsp:spPr>
        <a:xfrm rot="5400000">
          <a:off x="3074630" y="1444165"/>
          <a:ext cx="523387" cy="628064"/>
        </a:xfrm>
        <a:prstGeom prst="rightArrow">
          <a:avLst>
            <a:gd name="adj1" fmla="val 60000"/>
            <a:gd name="adj2" fmla="val 50000"/>
          </a:avLst>
        </a:prstGeom>
        <a:solidFill>
          <a:schemeClr val="bg1">
            <a:lumMod val="75000"/>
          </a:schemeClr>
        </a:solidFill>
        <a:ln>
          <a:solidFill>
            <a:srgbClr val="000000"/>
          </a:solid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l" defTabSz="1600200">
            <a:lnSpc>
              <a:spcPct val="90000"/>
            </a:lnSpc>
            <a:spcBef>
              <a:spcPct val="0"/>
            </a:spcBef>
            <a:spcAft>
              <a:spcPct val="35000"/>
            </a:spcAft>
          </a:pPr>
          <a:endParaRPr lang="zh-TW" altLang="en-US" sz="3600" b="1" kern="1200">
            <a:solidFill>
              <a:srgbClr val="000000"/>
            </a:solidFill>
            <a:latin typeface="Arial" panose="020B0604020202020204" pitchFamily="34" charset="0"/>
            <a:ea typeface="微軟正黑體" panose="020B0604030504040204" pitchFamily="34" charset="-120"/>
            <a:cs typeface="Arial" panose="020B0604020202020204" pitchFamily="34" charset="0"/>
          </a:endParaRPr>
        </a:p>
      </dsp:txBody>
      <dsp:txXfrm rot="-5400000">
        <a:off x="3147905" y="1496503"/>
        <a:ext cx="376838" cy="366371"/>
      </dsp:txXfrm>
    </dsp:sp>
    <dsp:sp modelId="{7BA3403B-3B12-41AE-9048-62FFED261545}">
      <dsp:nvSpPr>
        <dsp:cNvPr id="0" name=""/>
        <dsp:cNvSpPr/>
      </dsp:nvSpPr>
      <dsp:spPr>
        <a:xfrm>
          <a:off x="0" y="2107122"/>
          <a:ext cx="6672649" cy="1395699"/>
        </a:xfrm>
        <a:prstGeom prst="roundRect">
          <a:avLst>
            <a:gd name="adj" fmla="val 10000"/>
          </a:avLst>
        </a:prstGeom>
        <a:solidFill>
          <a:srgbClr val="FFCCCC"/>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altLang="zh-TW"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en-US"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 本期作業時程</a:t>
          </a:r>
        </a:p>
      </dsp:txBody>
      <dsp:txXfrm>
        <a:off x="40879" y="2148001"/>
        <a:ext cx="6590891" cy="1313941"/>
      </dsp:txXfrm>
    </dsp:sp>
    <dsp:sp modelId="{8141AFCB-BFAA-4BC0-B512-9CF4D382048D}">
      <dsp:nvSpPr>
        <dsp:cNvPr id="0" name=""/>
        <dsp:cNvSpPr/>
      </dsp:nvSpPr>
      <dsp:spPr>
        <a:xfrm rot="5400000">
          <a:off x="3077674" y="3533656"/>
          <a:ext cx="517300" cy="628064"/>
        </a:xfrm>
        <a:prstGeom prst="rightArrow">
          <a:avLst>
            <a:gd name="adj1" fmla="val 60000"/>
            <a:gd name="adj2" fmla="val 50000"/>
          </a:avLst>
        </a:prstGeom>
        <a:solidFill>
          <a:schemeClr val="bg1">
            <a:lumMod val="75000"/>
          </a:schemeClr>
        </a:solidFill>
        <a:ln>
          <a:solidFill>
            <a:srgbClr val="000000"/>
          </a:solid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l" defTabSz="1600200">
            <a:lnSpc>
              <a:spcPct val="90000"/>
            </a:lnSpc>
            <a:spcBef>
              <a:spcPct val="0"/>
            </a:spcBef>
            <a:spcAft>
              <a:spcPct val="35000"/>
            </a:spcAft>
          </a:pPr>
          <a:endParaRPr lang="zh-TW" altLang="en-US" sz="3600" b="1" kern="1200">
            <a:solidFill>
              <a:srgbClr val="000000"/>
            </a:solidFill>
            <a:latin typeface="Arial" panose="020B0604020202020204" pitchFamily="34" charset="0"/>
            <a:ea typeface="微軟正黑體" panose="020B0604030504040204" pitchFamily="34" charset="-120"/>
            <a:cs typeface="Arial" panose="020B0604020202020204" pitchFamily="34" charset="0"/>
          </a:endParaRPr>
        </a:p>
      </dsp:txBody>
      <dsp:txXfrm rot="-5400000">
        <a:off x="3147905" y="3589038"/>
        <a:ext cx="376838" cy="362110"/>
      </dsp:txXfrm>
    </dsp:sp>
    <dsp:sp modelId="{71A57973-5DE8-431A-A352-7AF8422FCB1F}">
      <dsp:nvSpPr>
        <dsp:cNvPr id="0" name=""/>
        <dsp:cNvSpPr/>
      </dsp:nvSpPr>
      <dsp:spPr>
        <a:xfrm>
          <a:off x="0" y="4192555"/>
          <a:ext cx="6672649" cy="1395699"/>
        </a:xfrm>
        <a:prstGeom prst="roundRect">
          <a:avLst>
            <a:gd name="adj" fmla="val 10000"/>
          </a:avLst>
        </a:prstGeom>
        <a:solidFill>
          <a:srgbClr val="B2DE82"/>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altLang="zh-TW"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 本期填報表冊與注意事項</a:t>
          </a:r>
        </a:p>
      </dsp:txBody>
      <dsp:txXfrm>
        <a:off x="40879" y="4233434"/>
        <a:ext cx="6590891" cy="13139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C26CED-60C5-48A0-A97F-19DF1ECE9D68}">
      <dsp:nvSpPr>
        <dsp:cNvPr id="0" name=""/>
        <dsp:cNvSpPr/>
      </dsp:nvSpPr>
      <dsp:spPr>
        <a:xfrm>
          <a:off x="1917721" y="3693"/>
          <a:ext cx="1101593" cy="3888690"/>
        </a:xfrm>
        <a:prstGeom prst="verticalScroll">
          <a:avLst/>
        </a:prstGeom>
        <a:solidFill>
          <a:srgbClr val="8CC7EF"/>
        </a:solidFill>
        <a:ln>
          <a:solidFill>
            <a:srgbClr val="000000"/>
          </a:solid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9</a:t>
          </a:r>
          <a:r>
            <a:rPr lang="zh-TW" altLang="en-US"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r>
          <a:b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br>
          <a: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30</a:t>
          </a:r>
          <a:r>
            <a:rPr lang="zh-TW" altLang="en-US"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天 </a:t>
          </a:r>
          <a:endPar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dsp:txBody>
      <dsp:txXfrm>
        <a:off x="2055420" y="141392"/>
        <a:ext cx="826195" cy="3682141"/>
      </dsp:txXfrm>
    </dsp:sp>
    <dsp:sp modelId="{A7701F85-28E3-4DE4-A95C-F335117D00EC}">
      <dsp:nvSpPr>
        <dsp:cNvPr id="0" name=""/>
        <dsp:cNvSpPr/>
      </dsp:nvSpPr>
      <dsp:spPr>
        <a:xfrm>
          <a:off x="3128767" y="1557139"/>
          <a:ext cx="781798" cy="781798"/>
        </a:xfrm>
        <a:prstGeom prst="mathPlus">
          <a:avLst/>
        </a:prstGeom>
        <a:solidFill>
          <a:schemeClr val="bg1">
            <a:lumMod val="75000"/>
          </a:schemeClr>
        </a:solidFill>
        <a:ln>
          <a:solidFill>
            <a:srgbClr val="000000"/>
          </a:solid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0">
            <a:lnSpc>
              <a:spcPct val="90000"/>
            </a:lnSpc>
            <a:spcBef>
              <a:spcPct val="0"/>
            </a:spcBef>
            <a:spcAft>
              <a:spcPct val="35000"/>
            </a:spcAft>
          </a:pPr>
          <a:endParaRPr lang="zh-TW" altLang="en-US" sz="4000" kern="1200">
            <a:solidFill>
              <a:srgbClr val="000000"/>
            </a:solidFill>
            <a:latin typeface="Arial" panose="020B0604020202020204" pitchFamily="34" charset="0"/>
            <a:ea typeface="微軟正黑體" panose="020B0604030504040204" pitchFamily="34" charset="-120"/>
            <a:cs typeface="Arial" panose="020B0604020202020204" pitchFamily="34" charset="0"/>
          </a:endParaRPr>
        </a:p>
      </dsp:txBody>
      <dsp:txXfrm>
        <a:off x="3232394" y="1856099"/>
        <a:ext cx="574544" cy="183878"/>
      </dsp:txXfrm>
    </dsp:sp>
    <dsp:sp modelId="{F671C467-44DF-4EDF-846B-4C8684CDC51E}">
      <dsp:nvSpPr>
        <dsp:cNvPr id="0" name=""/>
        <dsp:cNvSpPr/>
      </dsp:nvSpPr>
      <dsp:spPr>
        <a:xfrm>
          <a:off x="4020016" y="2979"/>
          <a:ext cx="1100879" cy="3890119"/>
        </a:xfrm>
        <a:prstGeom prst="verticalScroll">
          <a:avLst/>
        </a:prstGeom>
        <a:solidFill>
          <a:srgbClr val="CCCCFF"/>
        </a:solidFill>
        <a:ln>
          <a:solidFill>
            <a:srgbClr val="000000"/>
          </a:solid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10</a:t>
          </a:r>
          <a:r>
            <a:rPr lang="zh-TW" altLang="en-US"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r>
          <a:b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br>
          <a: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31</a:t>
          </a:r>
          <a:r>
            <a:rPr lang="zh-TW" altLang="en-US"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天</a:t>
          </a:r>
        </a:p>
      </dsp:txBody>
      <dsp:txXfrm>
        <a:off x="4157626" y="140589"/>
        <a:ext cx="825659" cy="3683704"/>
      </dsp:txXfrm>
    </dsp:sp>
    <dsp:sp modelId="{3EB679C9-968A-4C14-BDAC-B9EE869F5F54}">
      <dsp:nvSpPr>
        <dsp:cNvPr id="0" name=""/>
        <dsp:cNvSpPr/>
      </dsp:nvSpPr>
      <dsp:spPr>
        <a:xfrm>
          <a:off x="5230347" y="1557139"/>
          <a:ext cx="781798" cy="781798"/>
        </a:xfrm>
        <a:prstGeom prst="mathEqual">
          <a:avLst/>
        </a:prstGeom>
        <a:solidFill>
          <a:schemeClr val="bg1">
            <a:lumMod val="75000"/>
          </a:schemeClr>
        </a:solidFill>
        <a:ln>
          <a:solidFill>
            <a:srgbClr val="000000"/>
          </a:solid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0">
            <a:lnSpc>
              <a:spcPct val="90000"/>
            </a:lnSpc>
            <a:spcBef>
              <a:spcPct val="0"/>
            </a:spcBef>
            <a:spcAft>
              <a:spcPct val="35000"/>
            </a:spcAft>
          </a:pPr>
          <a:endParaRPr lang="zh-TW" altLang="en-US" sz="4000" kern="1200">
            <a:solidFill>
              <a:srgbClr val="000000"/>
            </a:solidFill>
            <a:latin typeface="Arial" panose="020B0604020202020204" pitchFamily="34" charset="0"/>
            <a:ea typeface="微軟正黑體" panose="020B0604030504040204" pitchFamily="34" charset="-120"/>
            <a:cs typeface="Arial" panose="020B0604020202020204" pitchFamily="34" charset="0"/>
          </a:endParaRPr>
        </a:p>
      </dsp:txBody>
      <dsp:txXfrm>
        <a:off x="5333974" y="1718189"/>
        <a:ext cx="574544" cy="459698"/>
      </dsp:txXfrm>
    </dsp:sp>
    <dsp:sp modelId="{51EE38A7-E3D1-46BB-93D4-5FBA1CEBE762}">
      <dsp:nvSpPr>
        <dsp:cNvPr id="0" name=""/>
        <dsp:cNvSpPr/>
      </dsp:nvSpPr>
      <dsp:spPr>
        <a:xfrm>
          <a:off x="6121597" y="2238"/>
          <a:ext cx="1101593" cy="3891601"/>
        </a:xfrm>
        <a:prstGeom prst="verticalScroll">
          <a:avLst/>
        </a:prstGeom>
        <a:solidFill>
          <a:srgbClr val="B2DE82"/>
        </a:solidFill>
        <a:ln>
          <a:solidFill>
            <a:srgbClr val="000000"/>
          </a:solid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zh-TW" altLang="en-US"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共計</a:t>
          </a:r>
          <a: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61</a:t>
          </a:r>
          <a:r>
            <a:rPr lang="zh-TW" altLang="en-US"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天</a:t>
          </a:r>
        </a:p>
      </dsp:txBody>
      <dsp:txXfrm>
        <a:off x="6259296" y="139937"/>
        <a:ext cx="826195" cy="3685052"/>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2"/>
            <a:ext cx="2945448" cy="497838"/>
          </a:xfrm>
          <a:prstGeom prst="rect">
            <a:avLst/>
          </a:prstGeom>
        </p:spPr>
        <p:txBody>
          <a:bodyPr vert="horz" lIns="91312" tIns="45656" rIns="91312" bIns="45656" rtlCol="0"/>
          <a:lstStyle>
            <a:lvl1pPr algn="l">
              <a:defRPr sz="1200"/>
            </a:lvl1pPr>
          </a:lstStyle>
          <a:p>
            <a:endParaRPr lang="zh-TW" altLang="en-US"/>
          </a:p>
        </p:txBody>
      </p:sp>
      <p:sp>
        <p:nvSpPr>
          <p:cNvPr id="3" name="日期版面配置區 2"/>
          <p:cNvSpPr>
            <a:spLocks noGrp="1"/>
          </p:cNvSpPr>
          <p:nvPr>
            <p:ph type="dt" sz="quarter" idx="1"/>
          </p:nvPr>
        </p:nvSpPr>
        <p:spPr>
          <a:xfrm>
            <a:off x="3850644" y="2"/>
            <a:ext cx="2945448" cy="497838"/>
          </a:xfrm>
          <a:prstGeom prst="rect">
            <a:avLst/>
          </a:prstGeom>
        </p:spPr>
        <p:txBody>
          <a:bodyPr vert="horz" lIns="91312" tIns="45656" rIns="91312" bIns="45656" rtlCol="0"/>
          <a:lstStyle>
            <a:lvl1pPr algn="r">
              <a:defRPr sz="1200"/>
            </a:lvl1pPr>
          </a:lstStyle>
          <a:p>
            <a:fld id="{262176C7-F690-4B3E-AAC9-163E562F48B8}" type="datetimeFigureOut">
              <a:rPr lang="zh-TW" altLang="en-US" smtClean="0"/>
              <a:t>2022/8/30</a:t>
            </a:fld>
            <a:endParaRPr lang="zh-TW" altLang="en-US"/>
          </a:p>
        </p:txBody>
      </p:sp>
      <p:sp>
        <p:nvSpPr>
          <p:cNvPr id="4" name="頁尾版面配置區 3"/>
          <p:cNvSpPr>
            <a:spLocks noGrp="1"/>
          </p:cNvSpPr>
          <p:nvPr>
            <p:ph type="ftr" sz="quarter" idx="2"/>
          </p:nvPr>
        </p:nvSpPr>
        <p:spPr>
          <a:xfrm>
            <a:off x="1" y="9428801"/>
            <a:ext cx="2945448" cy="497838"/>
          </a:xfrm>
          <a:prstGeom prst="rect">
            <a:avLst/>
          </a:prstGeom>
        </p:spPr>
        <p:txBody>
          <a:bodyPr vert="horz" lIns="91312" tIns="45656" rIns="91312" bIns="45656"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50644" y="9428801"/>
            <a:ext cx="2945448" cy="497838"/>
          </a:xfrm>
          <a:prstGeom prst="rect">
            <a:avLst/>
          </a:prstGeom>
        </p:spPr>
        <p:txBody>
          <a:bodyPr vert="horz" lIns="91312" tIns="45656" rIns="91312" bIns="45656" rtlCol="0" anchor="b"/>
          <a:lstStyle>
            <a:lvl1pPr algn="r">
              <a:defRPr sz="1200"/>
            </a:lvl1pPr>
          </a:lstStyle>
          <a:p>
            <a:fld id="{EAE445A4-5129-47C9-B85E-C8D5CD2F8CEF}" type="slidenum">
              <a:rPr lang="zh-TW" altLang="en-US" smtClean="0"/>
              <a:t>‹#›</a:t>
            </a:fld>
            <a:endParaRPr lang="zh-TW" altLang="en-US"/>
          </a:p>
        </p:txBody>
      </p:sp>
    </p:spTree>
    <p:extLst>
      <p:ext uri="{BB962C8B-B14F-4D97-AF65-F5344CB8AC3E}">
        <p14:creationId xmlns:p14="http://schemas.microsoft.com/office/powerpoint/2010/main" val="20467940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0"/>
            <a:ext cx="2945659" cy="498056"/>
          </a:xfrm>
          <a:prstGeom prst="rect">
            <a:avLst/>
          </a:prstGeom>
        </p:spPr>
        <p:txBody>
          <a:bodyPr vert="horz" lIns="91431" tIns="45715" rIns="91431" bIns="45715" rtlCol="0"/>
          <a:lstStyle>
            <a:lvl1pPr algn="l">
              <a:defRPr sz="1200"/>
            </a:lvl1pPr>
          </a:lstStyle>
          <a:p>
            <a:r>
              <a:rPr lang="zh-TW" altLang="en-US" dirty="0"/>
              <a:t>  </a:t>
            </a:r>
            <a:endParaRPr lang="en-US" altLang="zh-TW" dirty="0"/>
          </a:p>
          <a:p>
            <a:endParaRPr lang="zh-TW" altLang="en-US" dirty="0"/>
          </a:p>
        </p:txBody>
      </p:sp>
      <p:sp>
        <p:nvSpPr>
          <p:cNvPr id="3" name="日期版面配置區 2"/>
          <p:cNvSpPr>
            <a:spLocks noGrp="1"/>
          </p:cNvSpPr>
          <p:nvPr>
            <p:ph type="dt" idx="1"/>
          </p:nvPr>
        </p:nvSpPr>
        <p:spPr>
          <a:xfrm>
            <a:off x="3850443" y="0"/>
            <a:ext cx="2945659" cy="498056"/>
          </a:xfrm>
          <a:prstGeom prst="rect">
            <a:avLst/>
          </a:prstGeom>
        </p:spPr>
        <p:txBody>
          <a:bodyPr vert="horz" lIns="91431" tIns="45715" rIns="91431" bIns="45715" rtlCol="0"/>
          <a:lstStyle>
            <a:lvl1pPr algn="r">
              <a:defRPr sz="1200"/>
            </a:lvl1pPr>
          </a:lstStyle>
          <a:p>
            <a:fld id="{32E50594-3CAD-409A-98FC-80ECEB5B11CD}" type="datetimeFigureOut">
              <a:rPr lang="zh-TW" altLang="en-US" smtClean="0"/>
              <a:t>2022/8/30</a:t>
            </a:fld>
            <a:endParaRPr lang="zh-TW" altLang="en-US"/>
          </a:p>
        </p:txBody>
      </p:sp>
      <p:sp>
        <p:nvSpPr>
          <p:cNvPr id="4" name="投影片圖像版面配置區 3"/>
          <p:cNvSpPr>
            <a:spLocks noGrp="1" noRot="1" noChangeAspect="1"/>
          </p:cNvSpPr>
          <p:nvPr>
            <p:ph type="sldImg" idx="2"/>
          </p:nvPr>
        </p:nvSpPr>
        <p:spPr>
          <a:xfrm>
            <a:off x="1166813" y="1241425"/>
            <a:ext cx="4464050" cy="3348038"/>
          </a:xfrm>
          <a:prstGeom prst="rect">
            <a:avLst/>
          </a:prstGeom>
          <a:noFill/>
          <a:ln w="12700">
            <a:solidFill>
              <a:prstClr val="black"/>
            </a:solidFill>
          </a:ln>
        </p:spPr>
        <p:txBody>
          <a:bodyPr vert="horz" lIns="91431" tIns="45715" rIns="91431" bIns="45715" rtlCol="0" anchor="ctr"/>
          <a:lstStyle/>
          <a:p>
            <a:endParaRPr lang="zh-TW" altLang="en-US"/>
          </a:p>
        </p:txBody>
      </p:sp>
      <p:sp>
        <p:nvSpPr>
          <p:cNvPr id="5" name="備忘稿版面配置區 4"/>
          <p:cNvSpPr>
            <a:spLocks noGrp="1"/>
          </p:cNvSpPr>
          <p:nvPr>
            <p:ph type="body" sz="quarter" idx="3"/>
          </p:nvPr>
        </p:nvSpPr>
        <p:spPr>
          <a:xfrm>
            <a:off x="679768" y="4777195"/>
            <a:ext cx="5438140" cy="3908613"/>
          </a:xfrm>
          <a:prstGeom prst="rect">
            <a:avLst/>
          </a:prstGeom>
        </p:spPr>
        <p:txBody>
          <a:bodyPr vert="horz" lIns="91431" tIns="45715" rIns="91431" bIns="45715"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2" y="9428586"/>
            <a:ext cx="2945659" cy="498054"/>
          </a:xfrm>
          <a:prstGeom prst="rect">
            <a:avLst/>
          </a:prstGeom>
        </p:spPr>
        <p:txBody>
          <a:bodyPr vert="horz" lIns="91431" tIns="45715" rIns="91431" bIns="45715"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0443" y="9428586"/>
            <a:ext cx="2945659" cy="498054"/>
          </a:xfrm>
          <a:prstGeom prst="rect">
            <a:avLst/>
          </a:prstGeom>
        </p:spPr>
        <p:txBody>
          <a:bodyPr vert="horz" lIns="91431" tIns="45715" rIns="91431" bIns="45715" rtlCol="0" anchor="b"/>
          <a:lstStyle>
            <a:lvl1pPr algn="r">
              <a:defRPr sz="1200"/>
            </a:lvl1pPr>
          </a:lstStyle>
          <a:p>
            <a:fld id="{198ABE63-F42F-4F3E-932F-A884111754D0}" type="slidenum">
              <a:rPr lang="zh-TW" altLang="en-US" smtClean="0"/>
              <a:t>‹#›</a:t>
            </a:fld>
            <a:endParaRPr lang="zh-TW" altLang="en-US"/>
          </a:p>
        </p:txBody>
      </p:sp>
    </p:spTree>
    <p:extLst>
      <p:ext uri="{BB962C8B-B14F-4D97-AF65-F5344CB8AC3E}">
        <p14:creationId xmlns:p14="http://schemas.microsoft.com/office/powerpoint/2010/main" val="803583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2</a:t>
            </a:fld>
            <a:endParaRPr lang="zh-TW" altLang="en-US"/>
          </a:p>
        </p:txBody>
      </p:sp>
    </p:spTree>
    <p:extLst>
      <p:ext uri="{BB962C8B-B14F-4D97-AF65-F5344CB8AC3E}">
        <p14:creationId xmlns:p14="http://schemas.microsoft.com/office/powerpoint/2010/main" val="7971414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12</a:t>
            </a:fld>
            <a:endParaRPr lang="zh-TW" altLang="en-US"/>
          </a:p>
        </p:txBody>
      </p:sp>
    </p:spTree>
    <p:extLst>
      <p:ext uri="{BB962C8B-B14F-4D97-AF65-F5344CB8AC3E}">
        <p14:creationId xmlns:p14="http://schemas.microsoft.com/office/powerpoint/2010/main" val="11310237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13</a:t>
            </a:fld>
            <a:endParaRPr lang="zh-TW" altLang="en-US"/>
          </a:p>
        </p:txBody>
      </p:sp>
    </p:spTree>
    <p:extLst>
      <p:ext uri="{BB962C8B-B14F-4D97-AF65-F5344CB8AC3E}">
        <p14:creationId xmlns:p14="http://schemas.microsoft.com/office/powerpoint/2010/main" val="42733371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14</a:t>
            </a:fld>
            <a:endParaRPr lang="zh-TW" altLang="en-US"/>
          </a:p>
        </p:txBody>
      </p:sp>
    </p:spTree>
    <p:extLst>
      <p:ext uri="{BB962C8B-B14F-4D97-AF65-F5344CB8AC3E}">
        <p14:creationId xmlns:p14="http://schemas.microsoft.com/office/powerpoint/2010/main" val="26686630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15</a:t>
            </a:fld>
            <a:endParaRPr lang="zh-TW" altLang="en-US"/>
          </a:p>
        </p:txBody>
      </p:sp>
    </p:spTree>
    <p:extLst>
      <p:ext uri="{BB962C8B-B14F-4D97-AF65-F5344CB8AC3E}">
        <p14:creationId xmlns:p14="http://schemas.microsoft.com/office/powerpoint/2010/main" val="22290399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16</a:t>
            </a:fld>
            <a:endParaRPr lang="zh-TW" altLang="en-US"/>
          </a:p>
        </p:txBody>
      </p:sp>
    </p:spTree>
    <p:extLst>
      <p:ext uri="{BB962C8B-B14F-4D97-AF65-F5344CB8AC3E}">
        <p14:creationId xmlns:p14="http://schemas.microsoft.com/office/powerpoint/2010/main" val="2898778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17</a:t>
            </a:fld>
            <a:endParaRPr lang="zh-TW" altLang="en-US"/>
          </a:p>
        </p:txBody>
      </p:sp>
    </p:spTree>
    <p:extLst>
      <p:ext uri="{BB962C8B-B14F-4D97-AF65-F5344CB8AC3E}">
        <p14:creationId xmlns:p14="http://schemas.microsoft.com/office/powerpoint/2010/main" val="7105872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18</a:t>
            </a:fld>
            <a:endParaRPr lang="zh-TW" altLang="en-US"/>
          </a:p>
        </p:txBody>
      </p:sp>
    </p:spTree>
    <p:extLst>
      <p:ext uri="{BB962C8B-B14F-4D97-AF65-F5344CB8AC3E}">
        <p14:creationId xmlns:p14="http://schemas.microsoft.com/office/powerpoint/2010/main" val="13067005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19</a:t>
            </a:fld>
            <a:endParaRPr lang="zh-TW" altLang="en-US"/>
          </a:p>
        </p:txBody>
      </p:sp>
    </p:spTree>
    <p:extLst>
      <p:ext uri="{BB962C8B-B14F-4D97-AF65-F5344CB8AC3E}">
        <p14:creationId xmlns:p14="http://schemas.microsoft.com/office/powerpoint/2010/main" val="16847825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20</a:t>
            </a:fld>
            <a:endParaRPr lang="zh-TW" altLang="en-US"/>
          </a:p>
        </p:txBody>
      </p:sp>
    </p:spTree>
    <p:extLst>
      <p:ext uri="{BB962C8B-B14F-4D97-AF65-F5344CB8AC3E}">
        <p14:creationId xmlns:p14="http://schemas.microsoft.com/office/powerpoint/2010/main" val="24145018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21</a:t>
            </a:fld>
            <a:endParaRPr lang="zh-TW" altLang="en-US"/>
          </a:p>
        </p:txBody>
      </p:sp>
    </p:spTree>
    <p:extLst>
      <p:ext uri="{BB962C8B-B14F-4D97-AF65-F5344CB8AC3E}">
        <p14:creationId xmlns:p14="http://schemas.microsoft.com/office/powerpoint/2010/main" val="41048627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3</a:t>
            </a:fld>
            <a:endParaRPr lang="zh-TW" altLang="en-US"/>
          </a:p>
        </p:txBody>
      </p:sp>
    </p:spTree>
    <p:extLst>
      <p:ext uri="{BB962C8B-B14F-4D97-AF65-F5344CB8AC3E}">
        <p14:creationId xmlns:p14="http://schemas.microsoft.com/office/powerpoint/2010/main" val="38248225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24</a:t>
            </a:fld>
            <a:endParaRPr lang="zh-TW" altLang="en-US"/>
          </a:p>
        </p:txBody>
      </p:sp>
    </p:spTree>
    <p:extLst>
      <p:ext uri="{BB962C8B-B14F-4D97-AF65-F5344CB8AC3E}">
        <p14:creationId xmlns:p14="http://schemas.microsoft.com/office/powerpoint/2010/main" val="31962748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25</a:t>
            </a:fld>
            <a:endParaRPr lang="zh-TW" altLang="en-US"/>
          </a:p>
        </p:txBody>
      </p:sp>
    </p:spTree>
    <p:extLst>
      <p:ext uri="{BB962C8B-B14F-4D97-AF65-F5344CB8AC3E}">
        <p14:creationId xmlns:p14="http://schemas.microsoft.com/office/powerpoint/2010/main" val="38949380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26</a:t>
            </a:fld>
            <a:endParaRPr lang="zh-TW" altLang="en-US"/>
          </a:p>
        </p:txBody>
      </p:sp>
    </p:spTree>
    <p:extLst>
      <p:ext uri="{BB962C8B-B14F-4D97-AF65-F5344CB8AC3E}">
        <p14:creationId xmlns:p14="http://schemas.microsoft.com/office/powerpoint/2010/main" val="1549128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27</a:t>
            </a:fld>
            <a:endParaRPr lang="zh-TW" altLang="en-US"/>
          </a:p>
        </p:txBody>
      </p:sp>
    </p:spTree>
    <p:extLst>
      <p:ext uri="{BB962C8B-B14F-4D97-AF65-F5344CB8AC3E}">
        <p14:creationId xmlns:p14="http://schemas.microsoft.com/office/powerpoint/2010/main" val="29726394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29</a:t>
            </a:fld>
            <a:endParaRPr lang="zh-TW" altLang="en-US"/>
          </a:p>
        </p:txBody>
      </p:sp>
    </p:spTree>
    <p:extLst>
      <p:ext uri="{BB962C8B-B14F-4D97-AF65-F5344CB8AC3E}">
        <p14:creationId xmlns:p14="http://schemas.microsoft.com/office/powerpoint/2010/main" val="26412513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32</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5724245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33</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4055293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34</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3984587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35</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4855825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36</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42557976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4</a:t>
            </a:fld>
            <a:endParaRPr lang="zh-TW" altLang="en-US"/>
          </a:p>
        </p:txBody>
      </p:sp>
    </p:spTree>
    <p:extLst>
      <p:ext uri="{BB962C8B-B14F-4D97-AF65-F5344CB8AC3E}">
        <p14:creationId xmlns:p14="http://schemas.microsoft.com/office/powerpoint/2010/main" val="13378023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37</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4066515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38</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8911278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39</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0597843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40</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8269334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41</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967039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42</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417950048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43</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36023675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44</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2365803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45</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79442004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46</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2169373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5</a:t>
            </a:fld>
            <a:endParaRPr lang="zh-TW" altLang="en-US"/>
          </a:p>
        </p:txBody>
      </p:sp>
    </p:spTree>
    <p:extLst>
      <p:ext uri="{BB962C8B-B14F-4D97-AF65-F5344CB8AC3E}">
        <p14:creationId xmlns:p14="http://schemas.microsoft.com/office/powerpoint/2010/main" val="241429217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47</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402313797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48</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78032516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49</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89871391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50</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7036636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51</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69922739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52</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89393414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53</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06120078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54</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65748950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55</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418680928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56</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8923309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6</a:t>
            </a:fld>
            <a:endParaRPr lang="zh-TW" altLang="en-US"/>
          </a:p>
        </p:txBody>
      </p:sp>
    </p:spTree>
    <p:extLst>
      <p:ext uri="{BB962C8B-B14F-4D97-AF65-F5344CB8AC3E}">
        <p14:creationId xmlns:p14="http://schemas.microsoft.com/office/powerpoint/2010/main" val="17648433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57</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88496992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58</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94521836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59</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89546843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60</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42241509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61</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416364644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62</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02208243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63</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06640795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64</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72928661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65</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5534564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66</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1371558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8</a:t>
            </a:fld>
            <a:endParaRPr lang="zh-TW" altLang="en-US"/>
          </a:p>
        </p:txBody>
      </p:sp>
    </p:spTree>
    <p:extLst>
      <p:ext uri="{BB962C8B-B14F-4D97-AF65-F5344CB8AC3E}">
        <p14:creationId xmlns:p14="http://schemas.microsoft.com/office/powerpoint/2010/main" val="186946519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67</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75021292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68</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412475977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69</a:t>
            </a:fld>
            <a:endParaRPr lang="zh-TW" altLang="en-US"/>
          </a:p>
        </p:txBody>
      </p:sp>
    </p:spTree>
    <p:extLst>
      <p:ext uri="{BB962C8B-B14F-4D97-AF65-F5344CB8AC3E}">
        <p14:creationId xmlns:p14="http://schemas.microsoft.com/office/powerpoint/2010/main" val="189273925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70</a:t>
            </a:fld>
            <a:endParaRPr lang="zh-TW" altLang="en-US"/>
          </a:p>
        </p:txBody>
      </p:sp>
    </p:spTree>
    <p:extLst>
      <p:ext uri="{BB962C8B-B14F-4D97-AF65-F5344CB8AC3E}">
        <p14:creationId xmlns:p14="http://schemas.microsoft.com/office/powerpoint/2010/main" val="9227170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9</a:t>
            </a:fld>
            <a:endParaRPr lang="zh-TW" altLang="en-US"/>
          </a:p>
        </p:txBody>
      </p:sp>
    </p:spTree>
    <p:extLst>
      <p:ext uri="{BB962C8B-B14F-4D97-AF65-F5344CB8AC3E}">
        <p14:creationId xmlns:p14="http://schemas.microsoft.com/office/powerpoint/2010/main" val="16391745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10</a:t>
            </a:fld>
            <a:endParaRPr lang="zh-TW" altLang="en-US"/>
          </a:p>
        </p:txBody>
      </p:sp>
    </p:spTree>
    <p:extLst>
      <p:ext uri="{BB962C8B-B14F-4D97-AF65-F5344CB8AC3E}">
        <p14:creationId xmlns:p14="http://schemas.microsoft.com/office/powerpoint/2010/main" val="6949572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11</a:t>
            </a:fld>
            <a:endParaRPr lang="zh-TW" altLang="en-US"/>
          </a:p>
        </p:txBody>
      </p:sp>
    </p:spTree>
    <p:extLst>
      <p:ext uri="{BB962C8B-B14F-4D97-AF65-F5344CB8AC3E}">
        <p14:creationId xmlns:p14="http://schemas.microsoft.com/office/powerpoint/2010/main" val="9325766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bwMode="gray">
      <p:bgPr>
        <a:solidFill>
          <a:schemeClr val="bg1"/>
        </a:solidFill>
        <a:effectLst/>
      </p:bgPr>
    </p:bg>
    <p:spTree>
      <p:nvGrpSpPr>
        <p:cNvPr id="1" name=""/>
        <p:cNvGrpSpPr/>
        <p:nvPr/>
      </p:nvGrpSpPr>
      <p:grpSpPr>
        <a:xfrm>
          <a:off x="0" y="0"/>
          <a:ext cx="0" cy="0"/>
          <a:chOff x="0" y="0"/>
          <a:chExt cx="0" cy="0"/>
        </a:xfrm>
      </p:grpSpPr>
      <p:sp>
        <p:nvSpPr>
          <p:cNvPr id="13354" name="Rectangle 42"/>
          <p:cNvSpPr>
            <a:spLocks noChangeArrowheads="1"/>
          </p:cNvSpPr>
          <p:nvPr/>
        </p:nvSpPr>
        <p:spPr bwMode="ltGray">
          <a:xfrm>
            <a:off x="0" y="0"/>
            <a:ext cx="9144000" cy="4832350"/>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13349" name="AutoShape 37"/>
          <p:cNvSpPr>
            <a:spLocks noChangeArrowheads="1"/>
          </p:cNvSpPr>
          <p:nvPr/>
        </p:nvSpPr>
        <p:spPr bwMode="ltGray">
          <a:xfrm flipH="1">
            <a:off x="2411413" y="4581525"/>
            <a:ext cx="863600" cy="503238"/>
          </a:xfrm>
          <a:prstGeom prst="homePlate">
            <a:avLst>
              <a:gd name="adj" fmla="val 42902"/>
            </a:avLst>
          </a:prstGeom>
          <a:gradFill rotWithShape="1">
            <a:gsLst>
              <a:gs pos="0">
                <a:schemeClr val="tx1">
                  <a:gamma/>
                  <a:shade val="46275"/>
                  <a:invGamma/>
                </a:schemeClr>
              </a:gs>
              <a:gs pos="100000">
                <a:schemeClr val="tx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13350" name="AutoShape 38"/>
          <p:cNvSpPr>
            <a:spLocks noChangeArrowheads="1"/>
          </p:cNvSpPr>
          <p:nvPr/>
        </p:nvSpPr>
        <p:spPr bwMode="ltGray">
          <a:xfrm flipH="1">
            <a:off x="2700338" y="4581525"/>
            <a:ext cx="719137" cy="503238"/>
          </a:xfrm>
          <a:prstGeom prst="homePlate">
            <a:avLst>
              <a:gd name="adj" fmla="val 35725"/>
            </a:avLst>
          </a:prstGeom>
          <a:gradFill rotWithShape="1">
            <a:gsLst>
              <a:gs pos="0">
                <a:schemeClr val="hlink">
                  <a:gamma/>
                  <a:shade val="46275"/>
                  <a:invGamma/>
                </a:schemeClr>
              </a:gs>
              <a:gs pos="100000">
                <a:schemeClr val="hlink"/>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grpSp>
        <p:nvGrpSpPr>
          <p:cNvPr id="13356" name="Group 44"/>
          <p:cNvGrpSpPr>
            <a:grpSpLocks/>
          </p:cNvGrpSpPr>
          <p:nvPr/>
        </p:nvGrpSpPr>
        <p:grpSpPr bwMode="auto">
          <a:xfrm>
            <a:off x="2987675" y="4581525"/>
            <a:ext cx="6156325" cy="503238"/>
            <a:chOff x="1882" y="2886"/>
            <a:chExt cx="3878" cy="317"/>
          </a:xfrm>
        </p:grpSpPr>
        <p:sp>
          <p:nvSpPr>
            <p:cNvPr id="13352" name="Rectangle 40"/>
            <p:cNvSpPr>
              <a:spLocks noChangeArrowheads="1"/>
            </p:cNvSpPr>
            <p:nvPr/>
          </p:nvSpPr>
          <p:spPr bwMode="gray">
            <a:xfrm flipH="1">
              <a:off x="2147" y="2887"/>
              <a:ext cx="3613" cy="31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13353" name="AutoShape 41"/>
            <p:cNvSpPr>
              <a:spLocks noChangeArrowheads="1"/>
            </p:cNvSpPr>
            <p:nvPr/>
          </p:nvSpPr>
          <p:spPr bwMode="gray">
            <a:xfrm flipH="1">
              <a:off x="1882" y="2886"/>
              <a:ext cx="411" cy="316"/>
            </a:xfrm>
            <a:prstGeom prst="homePlate">
              <a:avLst>
                <a:gd name="adj" fmla="val 32516"/>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grpSp>
      <p:sp>
        <p:nvSpPr>
          <p:cNvPr id="13333" name="Rectangle 21"/>
          <p:cNvSpPr>
            <a:spLocks noGrp="1" noChangeArrowheads="1"/>
          </p:cNvSpPr>
          <p:nvPr>
            <p:ph type="ctrTitle" sz="quarter"/>
          </p:nvPr>
        </p:nvSpPr>
        <p:spPr>
          <a:xfrm>
            <a:off x="2843213" y="2349500"/>
            <a:ext cx="6300787" cy="1944688"/>
          </a:xfrm>
          <a:effectLst>
            <a:outerShdw dist="35921" dir="2700000" algn="ctr" rotWithShape="0">
              <a:schemeClr val="tx1"/>
            </a:outerShdw>
          </a:effectLst>
          <a:extLst>
            <a:ext uri="{909E8E84-426E-40DD-AFC4-6F175D3DCCD1}">
              <a14:hiddenFill xmlns:a14="http://schemas.microsoft.com/office/drawing/2010/main">
                <a:gradFill rotWithShape="1">
                  <a:gsLst>
                    <a:gs pos="0">
                      <a:schemeClr val="tx1"/>
                    </a:gs>
                    <a:gs pos="50000">
                      <a:schemeClr val="hlink"/>
                    </a:gs>
                    <a:gs pos="100000">
                      <a:schemeClr val="tx1"/>
                    </a:gs>
                  </a:gsLst>
                  <a:lin ang="0" scaled="1"/>
                </a:gradFill>
              </a14:hiddenFill>
            </a:ext>
          </a:extLst>
        </p:spPr>
        <p:txBody>
          <a:bodyPr/>
          <a:lstStyle>
            <a:lvl1pPr algn="l">
              <a:defRPr sz="5400">
                <a:solidFill>
                  <a:schemeClr val="bg1"/>
                </a:solidFill>
              </a:defRPr>
            </a:lvl1pPr>
          </a:lstStyle>
          <a:p>
            <a:pPr lvl="0"/>
            <a:r>
              <a:rPr lang="zh-TW" altLang="en-US" noProof="0"/>
              <a:t>按一下以編輯母片標題樣式</a:t>
            </a:r>
            <a:endParaRPr lang="en-US" altLang="ko-KR" noProof="0"/>
          </a:p>
        </p:txBody>
      </p:sp>
      <p:sp>
        <p:nvSpPr>
          <p:cNvPr id="13334" name="Rectangle 22"/>
          <p:cNvSpPr>
            <a:spLocks noGrp="1" noChangeArrowheads="1"/>
          </p:cNvSpPr>
          <p:nvPr>
            <p:ph type="subTitle" sz="quarter" idx="1"/>
          </p:nvPr>
        </p:nvSpPr>
        <p:spPr bwMode="white">
          <a:xfrm>
            <a:off x="3348038" y="4581525"/>
            <a:ext cx="5795962" cy="376238"/>
          </a:xfrm>
        </p:spPr>
        <p:txBody>
          <a:bodyPr/>
          <a:lstStyle>
            <a:lvl1pPr marL="0" indent="0">
              <a:buFont typeface="Wingdings" panose="05000000000000000000" pitchFamily="2" charset="2"/>
              <a:buNone/>
              <a:defRPr sz="2400">
                <a:solidFill>
                  <a:schemeClr val="tx1"/>
                </a:solidFill>
              </a:defRPr>
            </a:lvl1pPr>
          </a:lstStyle>
          <a:p>
            <a:pPr lvl="0"/>
            <a:r>
              <a:rPr lang="zh-TW" altLang="en-US" noProof="0"/>
              <a:t>按一下以編輯母片副標題樣式</a:t>
            </a:r>
            <a:endParaRPr lang="en-US" altLang="ko-KR" noProof="0"/>
          </a:p>
        </p:txBody>
      </p:sp>
      <p:sp>
        <p:nvSpPr>
          <p:cNvPr id="13335" name="Rectangle 23"/>
          <p:cNvSpPr>
            <a:spLocks noGrp="1" noChangeArrowheads="1"/>
          </p:cNvSpPr>
          <p:nvPr>
            <p:ph type="dt" sz="quarter" idx="2"/>
          </p:nvPr>
        </p:nvSpPr>
        <p:spPr bwMode="black">
          <a:xfrm>
            <a:off x="457200" y="6553200"/>
            <a:ext cx="2133600" cy="152400"/>
          </a:xfrm>
        </p:spPr>
        <p:txBody>
          <a:bodyPr/>
          <a:lstStyle>
            <a:lvl1pPr>
              <a:defRPr sz="1400">
                <a:latin typeface="Times New Roman" panose="02020603050405020304" pitchFamily="18" charset="0"/>
              </a:defRPr>
            </a:lvl1pPr>
          </a:lstStyle>
          <a:p>
            <a:endParaRPr lang="en-US" altLang="ko-KR"/>
          </a:p>
        </p:txBody>
      </p:sp>
      <p:sp>
        <p:nvSpPr>
          <p:cNvPr id="13336" name="Rectangle 24"/>
          <p:cNvSpPr>
            <a:spLocks noGrp="1" noChangeArrowheads="1"/>
          </p:cNvSpPr>
          <p:nvPr>
            <p:ph type="ftr" sz="quarter" idx="3"/>
          </p:nvPr>
        </p:nvSpPr>
        <p:spPr bwMode="black">
          <a:xfrm>
            <a:off x="3124200" y="6553200"/>
            <a:ext cx="2895600" cy="152400"/>
          </a:xfrm>
        </p:spPr>
        <p:txBody>
          <a:bodyPr/>
          <a:lstStyle>
            <a:lvl1pPr algn="ctr">
              <a:defRPr sz="1400">
                <a:latin typeface="Times New Roman" panose="02020603050405020304" pitchFamily="18" charset="0"/>
              </a:defRPr>
            </a:lvl1pPr>
          </a:lstStyle>
          <a:p>
            <a:r>
              <a:rPr lang="en-US" altLang="ko-KR"/>
              <a:t>Logo</a:t>
            </a:r>
          </a:p>
        </p:txBody>
      </p:sp>
      <p:sp>
        <p:nvSpPr>
          <p:cNvPr id="13337" name="Rectangle 25"/>
          <p:cNvSpPr>
            <a:spLocks noGrp="1" noChangeArrowheads="1"/>
          </p:cNvSpPr>
          <p:nvPr>
            <p:ph type="sldNum" sz="quarter" idx="4"/>
          </p:nvPr>
        </p:nvSpPr>
        <p:spPr bwMode="black">
          <a:xfrm>
            <a:off x="6553200" y="6553200"/>
            <a:ext cx="2133600" cy="152400"/>
          </a:xfrm>
        </p:spPr>
        <p:txBody>
          <a:bodyPr/>
          <a:lstStyle>
            <a:lvl1pPr algn="r">
              <a:defRPr sz="1400">
                <a:latin typeface="Times New Roman" panose="02020603050405020304" pitchFamily="18" charset="0"/>
              </a:defRPr>
            </a:lvl1pPr>
          </a:lstStyle>
          <a:p>
            <a:fld id="{441F834E-A691-4709-BFE2-649B3DFCA7F1}" type="slidenum">
              <a:rPr lang="ko-KR" altLang="en-US" smtClean="0"/>
              <a:pPr/>
              <a:t>‹#›</a:t>
            </a:fld>
            <a:endParaRPr lang="en-US" altLang="ko-KR"/>
          </a:p>
        </p:txBody>
      </p:sp>
    </p:spTree>
    <p:extLst>
      <p:ext uri="{BB962C8B-B14F-4D97-AF65-F5344CB8AC3E}">
        <p14:creationId xmlns:p14="http://schemas.microsoft.com/office/powerpoint/2010/main" val="879486695"/>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lvl1pPr>
              <a:defRPr/>
            </a:lvl1pPr>
          </a:lstStyle>
          <a:p>
            <a:r>
              <a:rPr lang="en-US" altLang="ko-KR"/>
              <a:t>www.themegallery.com</a:t>
            </a:r>
          </a:p>
        </p:txBody>
      </p:sp>
      <p:sp>
        <p:nvSpPr>
          <p:cNvPr id="5" name="頁尾版面配置區 4"/>
          <p:cNvSpPr>
            <a:spLocks noGrp="1"/>
          </p:cNvSpPr>
          <p:nvPr>
            <p:ph type="ftr" sz="quarter" idx="11"/>
          </p:nvPr>
        </p:nvSpPr>
        <p:spPr/>
        <p:txBody>
          <a:bodyPr/>
          <a:lstStyle>
            <a:lvl1pPr>
              <a:defRPr/>
            </a:lvl1pPr>
          </a:lstStyle>
          <a:p>
            <a:r>
              <a:rPr lang="en-US" altLang="ko-KR"/>
              <a:t>Logo</a:t>
            </a:r>
          </a:p>
        </p:txBody>
      </p:sp>
      <p:sp>
        <p:nvSpPr>
          <p:cNvPr id="6" name="投影片編號版面配置區 5"/>
          <p:cNvSpPr>
            <a:spLocks noGrp="1"/>
          </p:cNvSpPr>
          <p:nvPr>
            <p:ph type="sldNum" sz="quarter" idx="12"/>
          </p:nvPr>
        </p:nvSpPr>
        <p:spPr/>
        <p:txBody>
          <a:bodyPr/>
          <a:lstStyle>
            <a:lvl1pPr>
              <a:defRPr/>
            </a:lvl1pPr>
          </a:lstStyle>
          <a:p>
            <a:fld id="{54C1F34C-6A9D-4862-9071-857C2D024C72}" type="slidenum">
              <a:rPr lang="ko-KR" altLang="en-US" smtClean="0"/>
              <a:pPr/>
              <a:t>‹#›</a:t>
            </a:fld>
            <a:endParaRPr lang="en-US" altLang="ko-KR"/>
          </a:p>
        </p:txBody>
      </p:sp>
    </p:spTree>
    <p:extLst>
      <p:ext uri="{BB962C8B-B14F-4D97-AF65-F5344CB8AC3E}">
        <p14:creationId xmlns:p14="http://schemas.microsoft.com/office/powerpoint/2010/main" val="1424408303"/>
      </p:ext>
    </p:extLst>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69088" y="115888"/>
            <a:ext cx="2017712" cy="6208712"/>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611188" y="115888"/>
            <a:ext cx="5905500" cy="6208712"/>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lvl1pPr>
              <a:defRPr/>
            </a:lvl1pPr>
          </a:lstStyle>
          <a:p>
            <a:r>
              <a:rPr lang="en-US" altLang="ko-KR"/>
              <a:t>www.themegallery.com</a:t>
            </a:r>
          </a:p>
        </p:txBody>
      </p:sp>
      <p:sp>
        <p:nvSpPr>
          <p:cNvPr id="5" name="頁尾版面配置區 4"/>
          <p:cNvSpPr>
            <a:spLocks noGrp="1"/>
          </p:cNvSpPr>
          <p:nvPr>
            <p:ph type="ftr" sz="quarter" idx="11"/>
          </p:nvPr>
        </p:nvSpPr>
        <p:spPr/>
        <p:txBody>
          <a:bodyPr/>
          <a:lstStyle>
            <a:lvl1pPr>
              <a:defRPr/>
            </a:lvl1pPr>
          </a:lstStyle>
          <a:p>
            <a:r>
              <a:rPr lang="en-US" altLang="ko-KR"/>
              <a:t>Logo</a:t>
            </a:r>
          </a:p>
        </p:txBody>
      </p:sp>
      <p:sp>
        <p:nvSpPr>
          <p:cNvPr id="6" name="投影片編號版面配置區 5"/>
          <p:cNvSpPr>
            <a:spLocks noGrp="1"/>
          </p:cNvSpPr>
          <p:nvPr>
            <p:ph type="sldNum" sz="quarter" idx="12"/>
          </p:nvPr>
        </p:nvSpPr>
        <p:spPr/>
        <p:txBody>
          <a:bodyPr/>
          <a:lstStyle>
            <a:lvl1pPr>
              <a:defRPr/>
            </a:lvl1pPr>
          </a:lstStyle>
          <a:p>
            <a:fld id="{D1C04121-A1E6-4ECC-AD48-CBFA13D58894}" type="slidenum">
              <a:rPr lang="ko-KR" altLang="en-US" smtClean="0"/>
              <a:pPr/>
              <a:t>‹#›</a:t>
            </a:fld>
            <a:endParaRPr lang="en-US" altLang="ko-KR"/>
          </a:p>
        </p:txBody>
      </p:sp>
    </p:spTree>
    <p:extLst>
      <p:ext uri="{BB962C8B-B14F-4D97-AF65-F5344CB8AC3E}">
        <p14:creationId xmlns:p14="http://schemas.microsoft.com/office/powerpoint/2010/main" val="1209136638"/>
      </p:ext>
    </p:extLst>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611188" y="115888"/>
            <a:ext cx="7632700" cy="609600"/>
          </a:xfrm>
        </p:spPr>
        <p:txBody>
          <a:bodyPr/>
          <a:lstStyle/>
          <a:p>
            <a:r>
              <a:rPr lang="zh-TW" altLang="en-US"/>
              <a:t>按一下以編輯母片標題樣式</a:t>
            </a:r>
          </a:p>
        </p:txBody>
      </p:sp>
      <p:sp>
        <p:nvSpPr>
          <p:cNvPr id="3" name="表格版面配置區 2"/>
          <p:cNvSpPr>
            <a:spLocks noGrp="1"/>
          </p:cNvSpPr>
          <p:nvPr>
            <p:ph type="tbl" idx="1"/>
          </p:nvPr>
        </p:nvSpPr>
        <p:spPr>
          <a:xfrm>
            <a:off x="611188" y="1052513"/>
            <a:ext cx="8075612" cy="5272087"/>
          </a:xfrm>
        </p:spPr>
        <p:txBody>
          <a:bodyPr/>
          <a:lstStyle/>
          <a:p>
            <a:r>
              <a:rPr lang="zh-TW" altLang="en-US"/>
              <a:t>按一下圖示以新增表格</a:t>
            </a:r>
          </a:p>
        </p:txBody>
      </p:sp>
      <p:sp>
        <p:nvSpPr>
          <p:cNvPr id="4" name="日期版面配置區 3"/>
          <p:cNvSpPr>
            <a:spLocks noGrp="1"/>
          </p:cNvSpPr>
          <p:nvPr>
            <p:ph type="dt" sz="half" idx="10"/>
          </p:nvPr>
        </p:nvSpPr>
        <p:spPr>
          <a:xfrm>
            <a:off x="228600" y="6477000"/>
            <a:ext cx="2613025" cy="304800"/>
          </a:xfrm>
        </p:spPr>
        <p:txBody>
          <a:bodyPr/>
          <a:lstStyle>
            <a:lvl1pPr>
              <a:defRPr/>
            </a:lvl1pPr>
          </a:lstStyle>
          <a:p>
            <a:r>
              <a:rPr lang="en-US" altLang="ko-KR"/>
              <a:t>www.themegallery.com</a:t>
            </a:r>
          </a:p>
        </p:txBody>
      </p:sp>
      <p:sp>
        <p:nvSpPr>
          <p:cNvPr id="5" name="頁尾版面配置區 4"/>
          <p:cNvSpPr>
            <a:spLocks noGrp="1"/>
          </p:cNvSpPr>
          <p:nvPr>
            <p:ph type="ftr" sz="quarter" idx="11"/>
          </p:nvPr>
        </p:nvSpPr>
        <p:spPr>
          <a:xfrm>
            <a:off x="5943600" y="6477000"/>
            <a:ext cx="3048000" cy="304800"/>
          </a:xfrm>
        </p:spPr>
        <p:txBody>
          <a:bodyPr/>
          <a:lstStyle>
            <a:lvl1pPr>
              <a:defRPr/>
            </a:lvl1pPr>
          </a:lstStyle>
          <a:p>
            <a:r>
              <a:rPr lang="en-US" altLang="ko-KR"/>
              <a:t>Logo</a:t>
            </a:r>
          </a:p>
        </p:txBody>
      </p:sp>
      <p:sp>
        <p:nvSpPr>
          <p:cNvPr id="6" name="投影片編號版面配置區 5"/>
          <p:cNvSpPr>
            <a:spLocks noGrp="1"/>
          </p:cNvSpPr>
          <p:nvPr>
            <p:ph type="sldNum" sz="quarter" idx="12"/>
          </p:nvPr>
        </p:nvSpPr>
        <p:spPr>
          <a:xfrm>
            <a:off x="3276600" y="6477000"/>
            <a:ext cx="2133600" cy="304800"/>
          </a:xfrm>
        </p:spPr>
        <p:txBody>
          <a:bodyPr/>
          <a:lstStyle>
            <a:lvl1pPr>
              <a:defRPr/>
            </a:lvl1pPr>
          </a:lstStyle>
          <a:p>
            <a:fld id="{01222BF2-9216-4345-AC06-A2ECBEDD6C4B}" type="slidenum">
              <a:rPr lang="ko-KR" altLang="en-US" smtClean="0"/>
              <a:pPr/>
              <a:t>‹#›</a:t>
            </a:fld>
            <a:endParaRPr lang="en-US" altLang="ko-KR"/>
          </a:p>
        </p:txBody>
      </p:sp>
    </p:spTree>
    <p:extLst>
      <p:ext uri="{BB962C8B-B14F-4D97-AF65-F5344CB8AC3E}">
        <p14:creationId xmlns:p14="http://schemas.microsoft.com/office/powerpoint/2010/main" val="2100680334"/>
      </p:ext>
    </p:extLst>
  </p:cSld>
  <p:clrMapOvr>
    <a:masterClrMapping/>
  </p:clrMapOvr>
  <p:transition>
    <p:wipe dir="r"/>
  </p:transition>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AndObj" preserve="1">
  <p:cSld name="標題， 2 個小物件與1 個大物件">
    <p:spTree>
      <p:nvGrpSpPr>
        <p:cNvPr id="1" name=""/>
        <p:cNvGrpSpPr/>
        <p:nvPr/>
      </p:nvGrpSpPr>
      <p:grpSpPr>
        <a:xfrm>
          <a:off x="0" y="0"/>
          <a:ext cx="0" cy="0"/>
          <a:chOff x="0" y="0"/>
          <a:chExt cx="0" cy="0"/>
        </a:xfrm>
      </p:grpSpPr>
      <p:sp>
        <p:nvSpPr>
          <p:cNvPr id="2" name="標題 1"/>
          <p:cNvSpPr>
            <a:spLocks noGrp="1"/>
          </p:cNvSpPr>
          <p:nvPr>
            <p:ph type="title"/>
          </p:nvPr>
        </p:nvSpPr>
        <p:spPr>
          <a:xfrm>
            <a:off x="611188" y="115888"/>
            <a:ext cx="7632700" cy="609600"/>
          </a:xfrm>
        </p:spPr>
        <p:txBody>
          <a:bodyPr/>
          <a:lstStyle/>
          <a:p>
            <a:r>
              <a:rPr lang="zh-TW" altLang="en-US"/>
              <a:t>按一下以編輯母片標題樣式</a:t>
            </a:r>
          </a:p>
        </p:txBody>
      </p:sp>
      <p:sp>
        <p:nvSpPr>
          <p:cNvPr id="3" name="內容版面配置區 2"/>
          <p:cNvSpPr>
            <a:spLocks noGrp="1"/>
          </p:cNvSpPr>
          <p:nvPr>
            <p:ph sz="quarter" idx="1"/>
          </p:nvPr>
        </p:nvSpPr>
        <p:spPr>
          <a:xfrm>
            <a:off x="611188" y="1052513"/>
            <a:ext cx="3960812" cy="255905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quarter" idx="2"/>
          </p:nvPr>
        </p:nvSpPr>
        <p:spPr>
          <a:xfrm>
            <a:off x="611188" y="3763963"/>
            <a:ext cx="3960812" cy="2560637"/>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內容版面配置區 4"/>
          <p:cNvSpPr>
            <a:spLocks noGrp="1"/>
          </p:cNvSpPr>
          <p:nvPr>
            <p:ph sz="half" idx="3"/>
          </p:nvPr>
        </p:nvSpPr>
        <p:spPr>
          <a:xfrm>
            <a:off x="4724400" y="1052513"/>
            <a:ext cx="3962400" cy="5272087"/>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日期版面配置區 5"/>
          <p:cNvSpPr>
            <a:spLocks noGrp="1"/>
          </p:cNvSpPr>
          <p:nvPr>
            <p:ph type="dt" sz="half" idx="10"/>
          </p:nvPr>
        </p:nvSpPr>
        <p:spPr>
          <a:xfrm>
            <a:off x="228600" y="6477000"/>
            <a:ext cx="2613025" cy="304800"/>
          </a:xfrm>
        </p:spPr>
        <p:txBody>
          <a:bodyPr/>
          <a:lstStyle>
            <a:lvl1pPr>
              <a:defRPr/>
            </a:lvl1pPr>
          </a:lstStyle>
          <a:p>
            <a:r>
              <a:rPr lang="en-US" altLang="ko-KR"/>
              <a:t>www.themegallery.com</a:t>
            </a:r>
          </a:p>
        </p:txBody>
      </p:sp>
      <p:sp>
        <p:nvSpPr>
          <p:cNvPr id="7" name="頁尾版面配置區 6"/>
          <p:cNvSpPr>
            <a:spLocks noGrp="1"/>
          </p:cNvSpPr>
          <p:nvPr>
            <p:ph type="ftr" sz="quarter" idx="11"/>
          </p:nvPr>
        </p:nvSpPr>
        <p:spPr>
          <a:xfrm>
            <a:off x="5943600" y="6477000"/>
            <a:ext cx="3048000" cy="304800"/>
          </a:xfrm>
        </p:spPr>
        <p:txBody>
          <a:bodyPr/>
          <a:lstStyle>
            <a:lvl1pPr>
              <a:defRPr/>
            </a:lvl1pPr>
          </a:lstStyle>
          <a:p>
            <a:r>
              <a:rPr lang="en-US" altLang="ko-KR"/>
              <a:t>Logo</a:t>
            </a:r>
          </a:p>
        </p:txBody>
      </p:sp>
      <p:sp>
        <p:nvSpPr>
          <p:cNvPr id="8" name="投影片編號版面配置區 7"/>
          <p:cNvSpPr>
            <a:spLocks noGrp="1"/>
          </p:cNvSpPr>
          <p:nvPr>
            <p:ph type="sldNum" sz="quarter" idx="12"/>
          </p:nvPr>
        </p:nvSpPr>
        <p:spPr>
          <a:xfrm>
            <a:off x="3276600" y="6477000"/>
            <a:ext cx="2133600" cy="304800"/>
          </a:xfrm>
        </p:spPr>
        <p:txBody>
          <a:bodyPr/>
          <a:lstStyle>
            <a:lvl1pPr>
              <a:defRPr/>
            </a:lvl1pPr>
          </a:lstStyle>
          <a:p>
            <a:fld id="{441F834E-A691-4709-BFE2-649B3DFCA7F1}" type="slidenum">
              <a:rPr lang="ko-KR" altLang="en-US" smtClean="0"/>
              <a:pPr/>
              <a:t>‹#›</a:t>
            </a:fld>
            <a:endParaRPr lang="en-US" altLang="ko-KR"/>
          </a:p>
        </p:txBody>
      </p:sp>
    </p:spTree>
    <p:extLst>
      <p:ext uri="{BB962C8B-B14F-4D97-AF65-F5344CB8AC3E}">
        <p14:creationId xmlns:p14="http://schemas.microsoft.com/office/powerpoint/2010/main" val="1676033457"/>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reserve="1">
  <p:cSld name="標題及圖表">
    <p:spTree>
      <p:nvGrpSpPr>
        <p:cNvPr id="1" name=""/>
        <p:cNvGrpSpPr/>
        <p:nvPr/>
      </p:nvGrpSpPr>
      <p:grpSpPr>
        <a:xfrm>
          <a:off x="0" y="0"/>
          <a:ext cx="0" cy="0"/>
          <a:chOff x="0" y="0"/>
          <a:chExt cx="0" cy="0"/>
        </a:xfrm>
      </p:grpSpPr>
      <p:sp>
        <p:nvSpPr>
          <p:cNvPr id="2" name="標題 1"/>
          <p:cNvSpPr>
            <a:spLocks noGrp="1"/>
          </p:cNvSpPr>
          <p:nvPr>
            <p:ph type="title"/>
          </p:nvPr>
        </p:nvSpPr>
        <p:spPr>
          <a:xfrm>
            <a:off x="611188" y="115888"/>
            <a:ext cx="7632700" cy="609600"/>
          </a:xfrm>
        </p:spPr>
        <p:txBody>
          <a:bodyPr/>
          <a:lstStyle/>
          <a:p>
            <a:r>
              <a:rPr lang="zh-TW" altLang="en-US"/>
              <a:t>按一下以編輯母片標題樣式</a:t>
            </a:r>
          </a:p>
        </p:txBody>
      </p:sp>
      <p:sp>
        <p:nvSpPr>
          <p:cNvPr id="3" name="圖表版面配置區 2"/>
          <p:cNvSpPr>
            <a:spLocks noGrp="1"/>
          </p:cNvSpPr>
          <p:nvPr>
            <p:ph type="chart" idx="1"/>
          </p:nvPr>
        </p:nvSpPr>
        <p:spPr>
          <a:xfrm>
            <a:off x="611188" y="1052513"/>
            <a:ext cx="8075612" cy="5272087"/>
          </a:xfrm>
        </p:spPr>
        <p:txBody>
          <a:bodyPr/>
          <a:lstStyle/>
          <a:p>
            <a:r>
              <a:rPr lang="zh-TW" altLang="en-US"/>
              <a:t>按一下圖示以新增圖表</a:t>
            </a:r>
          </a:p>
        </p:txBody>
      </p:sp>
      <p:sp>
        <p:nvSpPr>
          <p:cNvPr id="4" name="日期版面配置區 3"/>
          <p:cNvSpPr>
            <a:spLocks noGrp="1"/>
          </p:cNvSpPr>
          <p:nvPr>
            <p:ph type="dt" sz="half" idx="10"/>
          </p:nvPr>
        </p:nvSpPr>
        <p:spPr>
          <a:xfrm>
            <a:off x="228600" y="6477000"/>
            <a:ext cx="2613025" cy="304800"/>
          </a:xfrm>
        </p:spPr>
        <p:txBody>
          <a:bodyPr/>
          <a:lstStyle>
            <a:lvl1pPr>
              <a:defRPr/>
            </a:lvl1pPr>
          </a:lstStyle>
          <a:p>
            <a:r>
              <a:rPr lang="en-US" altLang="ko-KR"/>
              <a:t>www.themegallery.com</a:t>
            </a:r>
          </a:p>
        </p:txBody>
      </p:sp>
      <p:sp>
        <p:nvSpPr>
          <p:cNvPr id="5" name="頁尾版面配置區 4"/>
          <p:cNvSpPr>
            <a:spLocks noGrp="1"/>
          </p:cNvSpPr>
          <p:nvPr>
            <p:ph type="ftr" sz="quarter" idx="11"/>
          </p:nvPr>
        </p:nvSpPr>
        <p:spPr>
          <a:xfrm>
            <a:off x="5943600" y="6477000"/>
            <a:ext cx="3048000" cy="304800"/>
          </a:xfrm>
        </p:spPr>
        <p:txBody>
          <a:bodyPr/>
          <a:lstStyle>
            <a:lvl1pPr>
              <a:defRPr/>
            </a:lvl1pPr>
          </a:lstStyle>
          <a:p>
            <a:r>
              <a:rPr lang="en-US" altLang="ko-KR"/>
              <a:t>Logo</a:t>
            </a:r>
          </a:p>
        </p:txBody>
      </p:sp>
      <p:sp>
        <p:nvSpPr>
          <p:cNvPr id="6" name="投影片編號版面配置區 5"/>
          <p:cNvSpPr>
            <a:spLocks noGrp="1"/>
          </p:cNvSpPr>
          <p:nvPr>
            <p:ph type="sldNum" sz="quarter" idx="12"/>
          </p:nvPr>
        </p:nvSpPr>
        <p:spPr>
          <a:xfrm>
            <a:off x="3276600" y="6477000"/>
            <a:ext cx="2133600" cy="304800"/>
          </a:xfrm>
        </p:spPr>
        <p:txBody>
          <a:bodyPr/>
          <a:lstStyle>
            <a:lvl1pPr>
              <a:defRPr/>
            </a:lvl1pPr>
          </a:lstStyle>
          <a:p>
            <a:fld id="{441F834E-A691-4709-BFE2-649B3DFCA7F1}" type="slidenum">
              <a:rPr lang="ko-KR" altLang="en-US" smtClean="0"/>
              <a:pPr/>
              <a:t>‹#›</a:t>
            </a:fld>
            <a:endParaRPr lang="en-US" altLang="ko-KR"/>
          </a:p>
        </p:txBody>
      </p:sp>
    </p:spTree>
    <p:extLst>
      <p:ext uri="{BB962C8B-B14F-4D97-AF65-F5344CB8AC3E}">
        <p14:creationId xmlns:p14="http://schemas.microsoft.com/office/powerpoint/2010/main" val="1866199313"/>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objOnly" preserve="1">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611188" y="115888"/>
            <a:ext cx="8075612" cy="6208712"/>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3" name="日期版面配置區 2"/>
          <p:cNvSpPr>
            <a:spLocks noGrp="1"/>
          </p:cNvSpPr>
          <p:nvPr>
            <p:ph type="dt" sz="half" idx="10"/>
          </p:nvPr>
        </p:nvSpPr>
        <p:spPr>
          <a:xfrm>
            <a:off x="228600" y="6477000"/>
            <a:ext cx="2613025" cy="304800"/>
          </a:xfrm>
        </p:spPr>
        <p:txBody>
          <a:bodyPr/>
          <a:lstStyle>
            <a:lvl1pPr>
              <a:defRPr/>
            </a:lvl1pPr>
          </a:lstStyle>
          <a:p>
            <a:r>
              <a:rPr lang="en-US" altLang="ko-KR"/>
              <a:t>www.themegallery.com</a:t>
            </a:r>
          </a:p>
        </p:txBody>
      </p:sp>
      <p:sp>
        <p:nvSpPr>
          <p:cNvPr id="4" name="頁尾版面配置區 3"/>
          <p:cNvSpPr>
            <a:spLocks noGrp="1"/>
          </p:cNvSpPr>
          <p:nvPr>
            <p:ph type="ftr" sz="quarter" idx="11"/>
          </p:nvPr>
        </p:nvSpPr>
        <p:spPr>
          <a:xfrm>
            <a:off x="5943600" y="6477000"/>
            <a:ext cx="3048000" cy="304800"/>
          </a:xfrm>
        </p:spPr>
        <p:txBody>
          <a:bodyPr/>
          <a:lstStyle>
            <a:lvl1pPr>
              <a:defRPr/>
            </a:lvl1pPr>
          </a:lstStyle>
          <a:p>
            <a:r>
              <a:rPr lang="en-US" altLang="ko-KR"/>
              <a:t>Logo</a:t>
            </a:r>
          </a:p>
        </p:txBody>
      </p:sp>
      <p:sp>
        <p:nvSpPr>
          <p:cNvPr id="5" name="投影片編號版面配置區 4"/>
          <p:cNvSpPr>
            <a:spLocks noGrp="1"/>
          </p:cNvSpPr>
          <p:nvPr>
            <p:ph type="sldNum" sz="quarter" idx="12"/>
          </p:nvPr>
        </p:nvSpPr>
        <p:spPr>
          <a:xfrm>
            <a:off x="3276600" y="6477000"/>
            <a:ext cx="2133600" cy="304800"/>
          </a:xfrm>
        </p:spPr>
        <p:txBody>
          <a:bodyPr/>
          <a:lstStyle>
            <a:lvl1pPr>
              <a:defRPr/>
            </a:lvl1pPr>
          </a:lstStyle>
          <a:p>
            <a:fld id="{441F834E-A691-4709-BFE2-649B3DFCA7F1}" type="slidenum">
              <a:rPr lang="ko-KR" altLang="en-US" smtClean="0"/>
              <a:pPr/>
              <a:t>‹#›</a:t>
            </a:fld>
            <a:endParaRPr lang="en-US" altLang="ko-KR"/>
          </a:p>
        </p:txBody>
      </p:sp>
    </p:spTree>
    <p:extLst>
      <p:ext uri="{BB962C8B-B14F-4D97-AF65-F5344CB8AC3E}">
        <p14:creationId xmlns:p14="http://schemas.microsoft.com/office/powerpoint/2010/main" val="450565470"/>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lvl1pPr>
              <a:defRPr/>
            </a:lvl1pPr>
          </a:lstStyle>
          <a:p>
            <a:r>
              <a:rPr lang="en-US" altLang="ko-KR"/>
              <a:t>www.themegallery.com</a:t>
            </a:r>
          </a:p>
        </p:txBody>
      </p:sp>
      <p:sp>
        <p:nvSpPr>
          <p:cNvPr id="5" name="頁尾版面配置區 4"/>
          <p:cNvSpPr>
            <a:spLocks noGrp="1"/>
          </p:cNvSpPr>
          <p:nvPr>
            <p:ph type="ftr" sz="quarter" idx="11"/>
          </p:nvPr>
        </p:nvSpPr>
        <p:spPr/>
        <p:txBody>
          <a:bodyPr/>
          <a:lstStyle>
            <a:lvl1pPr>
              <a:defRPr/>
            </a:lvl1pPr>
          </a:lstStyle>
          <a:p>
            <a:r>
              <a:rPr lang="en-US" altLang="ko-KR"/>
              <a:t>Logo</a:t>
            </a:r>
          </a:p>
        </p:txBody>
      </p:sp>
      <p:sp>
        <p:nvSpPr>
          <p:cNvPr id="6" name="投影片編號版面配置區 5"/>
          <p:cNvSpPr>
            <a:spLocks noGrp="1"/>
          </p:cNvSpPr>
          <p:nvPr>
            <p:ph type="sldNum" sz="quarter" idx="12"/>
          </p:nvPr>
        </p:nvSpPr>
        <p:spPr/>
        <p:txBody>
          <a:bodyPr/>
          <a:lstStyle>
            <a:lvl1pPr>
              <a:defRPr/>
            </a:lvl1pPr>
          </a:lstStyle>
          <a:p>
            <a:fld id="{959FC5CA-0244-4580-8BBB-BB799F8FAEAC}" type="slidenum">
              <a:rPr lang="ko-KR" altLang="en-US" smtClean="0"/>
              <a:pPr/>
              <a:t>‹#›</a:t>
            </a:fld>
            <a:endParaRPr lang="en-US" altLang="ko-KR"/>
          </a:p>
        </p:txBody>
      </p:sp>
    </p:spTree>
    <p:extLst>
      <p:ext uri="{BB962C8B-B14F-4D97-AF65-F5344CB8AC3E}">
        <p14:creationId xmlns:p14="http://schemas.microsoft.com/office/powerpoint/2010/main" val="1132656137"/>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623888" y="1709738"/>
            <a:ext cx="78867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lvl1pPr>
              <a:defRPr/>
            </a:lvl1pPr>
          </a:lstStyle>
          <a:p>
            <a:r>
              <a:rPr lang="en-US" altLang="ko-KR"/>
              <a:t>www.themegallery.com</a:t>
            </a:r>
          </a:p>
        </p:txBody>
      </p:sp>
      <p:sp>
        <p:nvSpPr>
          <p:cNvPr id="5" name="頁尾版面配置區 4"/>
          <p:cNvSpPr>
            <a:spLocks noGrp="1"/>
          </p:cNvSpPr>
          <p:nvPr>
            <p:ph type="ftr" sz="quarter" idx="11"/>
          </p:nvPr>
        </p:nvSpPr>
        <p:spPr/>
        <p:txBody>
          <a:bodyPr/>
          <a:lstStyle>
            <a:lvl1pPr>
              <a:defRPr/>
            </a:lvl1pPr>
          </a:lstStyle>
          <a:p>
            <a:r>
              <a:rPr lang="en-US" altLang="ko-KR"/>
              <a:t>Logo</a:t>
            </a:r>
          </a:p>
        </p:txBody>
      </p:sp>
      <p:sp>
        <p:nvSpPr>
          <p:cNvPr id="6" name="投影片編號版面配置區 5"/>
          <p:cNvSpPr>
            <a:spLocks noGrp="1"/>
          </p:cNvSpPr>
          <p:nvPr>
            <p:ph type="sldNum" sz="quarter" idx="12"/>
          </p:nvPr>
        </p:nvSpPr>
        <p:spPr/>
        <p:txBody>
          <a:bodyPr/>
          <a:lstStyle>
            <a:lvl1pPr>
              <a:defRPr/>
            </a:lvl1pPr>
          </a:lstStyle>
          <a:p>
            <a:fld id="{C81E638B-BE56-4E00-9C2C-2A9BC8BF9743}" type="slidenum">
              <a:rPr lang="ko-KR" altLang="en-US" smtClean="0"/>
              <a:pPr/>
              <a:t>‹#›</a:t>
            </a:fld>
            <a:endParaRPr lang="en-US" altLang="ko-KR"/>
          </a:p>
        </p:txBody>
      </p:sp>
    </p:spTree>
    <p:extLst>
      <p:ext uri="{BB962C8B-B14F-4D97-AF65-F5344CB8AC3E}">
        <p14:creationId xmlns:p14="http://schemas.microsoft.com/office/powerpoint/2010/main" val="2104902319"/>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611188" y="1052513"/>
            <a:ext cx="3960812" cy="5272087"/>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724400" y="1052513"/>
            <a:ext cx="3962400" cy="5272087"/>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lvl1pPr>
              <a:defRPr/>
            </a:lvl1pPr>
          </a:lstStyle>
          <a:p>
            <a:r>
              <a:rPr lang="en-US" altLang="ko-KR"/>
              <a:t>www.themegallery.com</a:t>
            </a:r>
          </a:p>
        </p:txBody>
      </p:sp>
      <p:sp>
        <p:nvSpPr>
          <p:cNvPr id="6" name="頁尾版面配置區 5"/>
          <p:cNvSpPr>
            <a:spLocks noGrp="1"/>
          </p:cNvSpPr>
          <p:nvPr>
            <p:ph type="ftr" sz="quarter" idx="11"/>
          </p:nvPr>
        </p:nvSpPr>
        <p:spPr/>
        <p:txBody>
          <a:bodyPr/>
          <a:lstStyle>
            <a:lvl1pPr>
              <a:defRPr/>
            </a:lvl1pPr>
          </a:lstStyle>
          <a:p>
            <a:r>
              <a:rPr lang="en-US" altLang="ko-KR"/>
              <a:t>Logo</a:t>
            </a:r>
          </a:p>
        </p:txBody>
      </p:sp>
      <p:sp>
        <p:nvSpPr>
          <p:cNvPr id="7" name="投影片編號版面配置區 6"/>
          <p:cNvSpPr>
            <a:spLocks noGrp="1"/>
          </p:cNvSpPr>
          <p:nvPr>
            <p:ph type="sldNum" sz="quarter" idx="12"/>
          </p:nvPr>
        </p:nvSpPr>
        <p:spPr/>
        <p:txBody>
          <a:bodyPr/>
          <a:lstStyle>
            <a:lvl1pPr>
              <a:defRPr/>
            </a:lvl1pPr>
          </a:lstStyle>
          <a:p>
            <a:fld id="{B78C3B5C-4EB6-4BE0-8D2B-4ABEAC5F9D42}" type="slidenum">
              <a:rPr lang="ko-KR" altLang="en-US" smtClean="0"/>
              <a:pPr/>
              <a:t>‹#›</a:t>
            </a:fld>
            <a:endParaRPr lang="en-US" altLang="ko-KR"/>
          </a:p>
        </p:txBody>
      </p:sp>
      <p:sp>
        <p:nvSpPr>
          <p:cNvPr id="8" name="投影片編號版面配置區 3"/>
          <p:cNvSpPr txBox="1">
            <a:spLocks/>
          </p:cNvSpPr>
          <p:nvPr userDrawn="1"/>
        </p:nvSpPr>
        <p:spPr bwMode="auto">
          <a:xfrm>
            <a:off x="8558893" y="6599464"/>
            <a:ext cx="585107" cy="258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200" b="1" kern="1200">
                <a:solidFill>
                  <a:srgbClr val="000000"/>
                </a:solidFill>
                <a:effectLst>
                  <a:outerShdw blurRad="38100" dist="38100" dir="2700000" algn="tl">
                    <a:srgbClr val="C0C0C0"/>
                  </a:outerShdw>
                </a:effectLst>
                <a:latin typeface="Arial" panose="020B0604020202020204" pitchFamily="34" charset="0"/>
                <a:ea typeface="Gulim" panose="020B0600000101010101" pitchFamily="34" charset="-127"/>
                <a:cs typeface="Arial" panose="020B0604020202020204" pitchFamily="34" charset="0"/>
              </a:defRPr>
            </a:lvl1pPr>
            <a:lvl2pPr marL="4572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5pPr>
            <a:lvl6pPr marL="2286000" algn="l" defTabSz="914400" rtl="0" eaLnBrk="1" latinLnBrk="0" hangingPunct="1">
              <a:defRPr sz="1900" kern="1200">
                <a:solidFill>
                  <a:schemeClr val="tx1"/>
                </a:solidFill>
                <a:latin typeface="Times New Roman" panose="02020603050405020304" pitchFamily="18" charset="0"/>
                <a:ea typeface="+mn-ea"/>
                <a:cs typeface="+mn-cs"/>
              </a:defRPr>
            </a:lvl6pPr>
            <a:lvl7pPr marL="2743200" algn="l" defTabSz="914400" rtl="0" eaLnBrk="1" latinLnBrk="0" hangingPunct="1">
              <a:defRPr sz="1900" kern="1200">
                <a:solidFill>
                  <a:schemeClr val="tx1"/>
                </a:solidFill>
                <a:latin typeface="Times New Roman" panose="02020603050405020304" pitchFamily="18" charset="0"/>
                <a:ea typeface="+mn-ea"/>
                <a:cs typeface="+mn-cs"/>
              </a:defRPr>
            </a:lvl7pPr>
            <a:lvl8pPr marL="3200400" algn="l" defTabSz="914400" rtl="0" eaLnBrk="1" latinLnBrk="0" hangingPunct="1">
              <a:defRPr sz="1900" kern="1200">
                <a:solidFill>
                  <a:schemeClr val="tx1"/>
                </a:solidFill>
                <a:latin typeface="Times New Roman" panose="02020603050405020304" pitchFamily="18" charset="0"/>
                <a:ea typeface="+mn-ea"/>
                <a:cs typeface="+mn-cs"/>
              </a:defRPr>
            </a:lvl8pPr>
            <a:lvl9pPr marL="3657600" algn="l" defTabSz="914400" rtl="0" eaLnBrk="1" latinLnBrk="0" hangingPunct="1">
              <a:defRPr sz="1900" kern="1200">
                <a:solidFill>
                  <a:schemeClr val="tx1"/>
                </a:solidFill>
                <a:latin typeface="Times New Roman" panose="02020603050405020304" pitchFamily="18" charset="0"/>
                <a:ea typeface="+mn-ea"/>
                <a:cs typeface="+mn-cs"/>
              </a:defRPr>
            </a:lvl9pPr>
          </a:lstStyle>
          <a:p>
            <a:fld id="{1220322E-3FC9-43A6-8DF7-24B762F5AFCE}" type="slidenum">
              <a:rPr lang="ko-KR" altLang="en-US" smtClean="0"/>
              <a:pPr/>
              <a:t>‹#›</a:t>
            </a:fld>
            <a:endParaRPr lang="en-US" altLang="ko-KR" dirty="0"/>
          </a:p>
        </p:txBody>
      </p:sp>
    </p:spTree>
    <p:extLst>
      <p:ext uri="{BB962C8B-B14F-4D97-AF65-F5344CB8AC3E}">
        <p14:creationId xmlns:p14="http://schemas.microsoft.com/office/powerpoint/2010/main" val="476851281"/>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630238" y="365125"/>
            <a:ext cx="78867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630238" y="2505075"/>
            <a:ext cx="386873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29150" y="2505075"/>
            <a:ext cx="38877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lvl1pPr>
              <a:defRPr/>
            </a:lvl1pPr>
          </a:lstStyle>
          <a:p>
            <a:r>
              <a:rPr lang="en-US" altLang="ko-KR"/>
              <a:t>www.themegallery.com</a:t>
            </a:r>
          </a:p>
        </p:txBody>
      </p:sp>
      <p:sp>
        <p:nvSpPr>
          <p:cNvPr id="8" name="頁尾版面配置區 7"/>
          <p:cNvSpPr>
            <a:spLocks noGrp="1"/>
          </p:cNvSpPr>
          <p:nvPr>
            <p:ph type="ftr" sz="quarter" idx="11"/>
          </p:nvPr>
        </p:nvSpPr>
        <p:spPr/>
        <p:txBody>
          <a:bodyPr/>
          <a:lstStyle>
            <a:lvl1pPr>
              <a:defRPr/>
            </a:lvl1pPr>
          </a:lstStyle>
          <a:p>
            <a:r>
              <a:rPr lang="en-US" altLang="ko-KR"/>
              <a:t>Logo</a:t>
            </a:r>
          </a:p>
        </p:txBody>
      </p:sp>
      <p:sp>
        <p:nvSpPr>
          <p:cNvPr id="9" name="投影片編號版面配置區 8"/>
          <p:cNvSpPr>
            <a:spLocks noGrp="1"/>
          </p:cNvSpPr>
          <p:nvPr>
            <p:ph type="sldNum" sz="quarter" idx="12"/>
          </p:nvPr>
        </p:nvSpPr>
        <p:spPr/>
        <p:txBody>
          <a:bodyPr/>
          <a:lstStyle>
            <a:lvl1pPr>
              <a:defRPr/>
            </a:lvl1pPr>
          </a:lstStyle>
          <a:p>
            <a:fld id="{52A9BD7C-CC04-4EEF-9EB8-9AE19026511E}" type="slidenum">
              <a:rPr lang="ko-KR" altLang="en-US" smtClean="0"/>
              <a:pPr/>
              <a:t>‹#›</a:t>
            </a:fld>
            <a:endParaRPr lang="en-US" altLang="ko-KR"/>
          </a:p>
        </p:txBody>
      </p:sp>
    </p:spTree>
    <p:extLst>
      <p:ext uri="{BB962C8B-B14F-4D97-AF65-F5344CB8AC3E}">
        <p14:creationId xmlns:p14="http://schemas.microsoft.com/office/powerpoint/2010/main" val="3635135733"/>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lvl1pPr>
              <a:defRPr/>
            </a:lvl1pPr>
          </a:lstStyle>
          <a:p>
            <a:r>
              <a:rPr lang="en-US" altLang="ko-KR"/>
              <a:t>www.themegallery.com</a:t>
            </a:r>
          </a:p>
        </p:txBody>
      </p:sp>
      <p:sp>
        <p:nvSpPr>
          <p:cNvPr id="4" name="頁尾版面配置區 3"/>
          <p:cNvSpPr>
            <a:spLocks noGrp="1"/>
          </p:cNvSpPr>
          <p:nvPr>
            <p:ph type="ftr" sz="quarter" idx="11"/>
          </p:nvPr>
        </p:nvSpPr>
        <p:spPr/>
        <p:txBody>
          <a:bodyPr/>
          <a:lstStyle>
            <a:lvl1pPr>
              <a:defRPr/>
            </a:lvl1pPr>
          </a:lstStyle>
          <a:p>
            <a:r>
              <a:rPr lang="en-US" altLang="ko-KR"/>
              <a:t>Logo</a:t>
            </a:r>
          </a:p>
        </p:txBody>
      </p:sp>
      <p:sp>
        <p:nvSpPr>
          <p:cNvPr id="5" name="投影片編號版面配置區 4"/>
          <p:cNvSpPr>
            <a:spLocks noGrp="1"/>
          </p:cNvSpPr>
          <p:nvPr>
            <p:ph type="sldNum" sz="quarter" idx="12"/>
          </p:nvPr>
        </p:nvSpPr>
        <p:spPr/>
        <p:txBody>
          <a:bodyPr/>
          <a:lstStyle>
            <a:lvl1pPr>
              <a:defRPr/>
            </a:lvl1pPr>
          </a:lstStyle>
          <a:p>
            <a:fld id="{85900920-E1BD-4687-8C02-33639DDFC912}" type="slidenum">
              <a:rPr lang="ko-KR" altLang="en-US" smtClean="0"/>
              <a:pPr/>
              <a:t>‹#›</a:t>
            </a:fld>
            <a:endParaRPr lang="en-US" altLang="ko-KR"/>
          </a:p>
        </p:txBody>
      </p:sp>
    </p:spTree>
    <p:extLst>
      <p:ext uri="{BB962C8B-B14F-4D97-AF65-F5344CB8AC3E}">
        <p14:creationId xmlns:p14="http://schemas.microsoft.com/office/powerpoint/2010/main" val="3144364056"/>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lvl1pPr>
              <a:defRPr/>
            </a:lvl1pPr>
          </a:lstStyle>
          <a:p>
            <a:r>
              <a:rPr lang="en-US" altLang="ko-KR"/>
              <a:t>www.themegallery.com</a:t>
            </a:r>
          </a:p>
        </p:txBody>
      </p:sp>
      <p:sp>
        <p:nvSpPr>
          <p:cNvPr id="3" name="頁尾版面配置區 2"/>
          <p:cNvSpPr>
            <a:spLocks noGrp="1"/>
          </p:cNvSpPr>
          <p:nvPr>
            <p:ph type="ftr" sz="quarter" idx="11"/>
          </p:nvPr>
        </p:nvSpPr>
        <p:spPr/>
        <p:txBody>
          <a:bodyPr/>
          <a:lstStyle>
            <a:lvl1pPr>
              <a:defRPr/>
            </a:lvl1pPr>
          </a:lstStyle>
          <a:p>
            <a:pPr>
              <a:defRPr/>
            </a:pPr>
            <a:endParaRPr lang="en-US" altLang="en-US"/>
          </a:p>
        </p:txBody>
      </p:sp>
      <p:sp>
        <p:nvSpPr>
          <p:cNvPr id="4" name="投影片編號版面配置區 3"/>
          <p:cNvSpPr>
            <a:spLocks noGrp="1"/>
          </p:cNvSpPr>
          <p:nvPr>
            <p:ph type="sldNum" sz="quarter" idx="12"/>
          </p:nvPr>
        </p:nvSpPr>
        <p:spPr/>
        <p:txBody>
          <a:bodyPr/>
          <a:lstStyle>
            <a:lvl1pPr>
              <a:defRPr/>
            </a:lvl1pPr>
          </a:lstStyle>
          <a:p>
            <a:pPr>
              <a:defRPr/>
            </a:pPr>
            <a:fld id="{E0D03CAC-9962-46D8-8887-6790ACC517D6}" type="slidenum">
              <a:rPr lang="en-US" altLang="en-US" smtClean="0"/>
              <a:pPr>
                <a:defRPr/>
              </a:pPr>
              <a:t>‹#›</a:t>
            </a:fld>
            <a:endParaRPr lang="en-US" altLang="en-US"/>
          </a:p>
        </p:txBody>
      </p:sp>
    </p:spTree>
    <p:extLst>
      <p:ext uri="{BB962C8B-B14F-4D97-AF65-F5344CB8AC3E}">
        <p14:creationId xmlns:p14="http://schemas.microsoft.com/office/powerpoint/2010/main" val="1392211510"/>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30238" y="457200"/>
            <a:ext cx="2949575"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lvl1pPr>
              <a:defRPr/>
            </a:lvl1pPr>
          </a:lstStyle>
          <a:p>
            <a:r>
              <a:rPr lang="en-US" altLang="ko-KR"/>
              <a:t>www.themegallery.com</a:t>
            </a:r>
          </a:p>
        </p:txBody>
      </p:sp>
      <p:sp>
        <p:nvSpPr>
          <p:cNvPr id="6" name="頁尾版面配置區 5"/>
          <p:cNvSpPr>
            <a:spLocks noGrp="1"/>
          </p:cNvSpPr>
          <p:nvPr>
            <p:ph type="ftr" sz="quarter" idx="11"/>
          </p:nvPr>
        </p:nvSpPr>
        <p:spPr/>
        <p:txBody>
          <a:bodyPr/>
          <a:lstStyle>
            <a:lvl1pPr>
              <a:defRPr/>
            </a:lvl1pPr>
          </a:lstStyle>
          <a:p>
            <a:r>
              <a:rPr lang="en-US" altLang="ko-KR"/>
              <a:t>Logo</a:t>
            </a:r>
          </a:p>
        </p:txBody>
      </p:sp>
      <p:sp>
        <p:nvSpPr>
          <p:cNvPr id="7" name="投影片編號版面配置區 6"/>
          <p:cNvSpPr>
            <a:spLocks noGrp="1"/>
          </p:cNvSpPr>
          <p:nvPr>
            <p:ph type="sldNum" sz="quarter" idx="12"/>
          </p:nvPr>
        </p:nvSpPr>
        <p:spPr/>
        <p:txBody>
          <a:bodyPr/>
          <a:lstStyle>
            <a:lvl1pPr>
              <a:defRPr/>
            </a:lvl1pPr>
          </a:lstStyle>
          <a:p>
            <a:fld id="{BECCC593-A287-4698-8A49-DFBF94CD396B}" type="slidenum">
              <a:rPr lang="ko-KR" altLang="en-US" smtClean="0"/>
              <a:pPr/>
              <a:t>‹#›</a:t>
            </a:fld>
            <a:endParaRPr lang="en-US" altLang="ko-KR"/>
          </a:p>
        </p:txBody>
      </p:sp>
    </p:spTree>
    <p:extLst>
      <p:ext uri="{BB962C8B-B14F-4D97-AF65-F5344CB8AC3E}">
        <p14:creationId xmlns:p14="http://schemas.microsoft.com/office/powerpoint/2010/main" val="767403742"/>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630238" y="457200"/>
            <a:ext cx="2949575"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a:t>按一下圖示以新增圖片</a:t>
            </a:r>
          </a:p>
        </p:txBody>
      </p:sp>
      <p:sp>
        <p:nvSpPr>
          <p:cNvPr id="4" name="文字版面配置區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lvl1pPr>
              <a:defRPr/>
            </a:lvl1pPr>
          </a:lstStyle>
          <a:p>
            <a:r>
              <a:rPr lang="en-US" altLang="ko-KR"/>
              <a:t>www.themegallery.com</a:t>
            </a:r>
          </a:p>
        </p:txBody>
      </p:sp>
      <p:sp>
        <p:nvSpPr>
          <p:cNvPr id="6" name="頁尾版面配置區 5"/>
          <p:cNvSpPr>
            <a:spLocks noGrp="1"/>
          </p:cNvSpPr>
          <p:nvPr>
            <p:ph type="ftr" sz="quarter" idx="11"/>
          </p:nvPr>
        </p:nvSpPr>
        <p:spPr/>
        <p:txBody>
          <a:bodyPr/>
          <a:lstStyle>
            <a:lvl1pPr>
              <a:defRPr/>
            </a:lvl1pPr>
          </a:lstStyle>
          <a:p>
            <a:r>
              <a:rPr lang="en-US" altLang="ko-KR"/>
              <a:t>Logo</a:t>
            </a:r>
          </a:p>
        </p:txBody>
      </p:sp>
      <p:sp>
        <p:nvSpPr>
          <p:cNvPr id="7" name="投影片編號版面配置區 6"/>
          <p:cNvSpPr>
            <a:spLocks noGrp="1"/>
          </p:cNvSpPr>
          <p:nvPr>
            <p:ph type="sldNum" sz="quarter" idx="12"/>
          </p:nvPr>
        </p:nvSpPr>
        <p:spPr/>
        <p:txBody>
          <a:bodyPr/>
          <a:lstStyle>
            <a:lvl1pPr>
              <a:defRPr/>
            </a:lvl1pPr>
          </a:lstStyle>
          <a:p>
            <a:fld id="{8AE32F75-6AEE-4132-BDBC-B9FF8E1E5573}" type="slidenum">
              <a:rPr lang="ko-KR" altLang="en-US" smtClean="0"/>
              <a:pPr/>
              <a:t>‹#›</a:t>
            </a:fld>
            <a:endParaRPr lang="en-US" altLang="ko-KR"/>
          </a:p>
        </p:txBody>
      </p:sp>
    </p:spTree>
    <p:extLst>
      <p:ext uri="{BB962C8B-B14F-4D97-AF65-F5344CB8AC3E}">
        <p14:creationId xmlns:p14="http://schemas.microsoft.com/office/powerpoint/2010/main" val="3996007486"/>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solidFill>
          <a:schemeClr val="bg1"/>
        </a:solidFill>
        <a:effectLst/>
      </p:bgPr>
    </p:bg>
    <p:spTree>
      <p:nvGrpSpPr>
        <p:cNvPr id="1" name=""/>
        <p:cNvGrpSpPr/>
        <p:nvPr/>
      </p:nvGrpSpPr>
      <p:grpSpPr>
        <a:xfrm>
          <a:off x="0" y="0"/>
          <a:ext cx="0" cy="0"/>
          <a:chOff x="0" y="0"/>
          <a:chExt cx="0" cy="0"/>
        </a:xfrm>
      </p:grpSpPr>
      <p:sp>
        <p:nvSpPr>
          <p:cNvPr id="12324" name="Rectangle 36"/>
          <p:cNvSpPr>
            <a:spLocks noChangeArrowheads="1"/>
          </p:cNvSpPr>
          <p:nvPr/>
        </p:nvSpPr>
        <p:spPr bwMode="ltGray">
          <a:xfrm>
            <a:off x="8859838" y="0"/>
            <a:ext cx="284162" cy="6858000"/>
          </a:xfrm>
          <a:prstGeom prst="rect">
            <a:avLst/>
          </a:prstGeom>
          <a:gradFill rotWithShape="1">
            <a:gsLst>
              <a:gs pos="0">
                <a:schemeClr val="accent1"/>
              </a:gs>
              <a:gs pos="100000">
                <a:schemeClr val="accent1">
                  <a:gamma/>
                  <a:tint val="0"/>
                  <a:invGamma/>
                </a:scheme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12310" name="Rectangle 22"/>
          <p:cNvSpPr>
            <a:spLocks noGrp="1" noChangeArrowheads="1"/>
          </p:cNvSpPr>
          <p:nvPr>
            <p:ph type="body" idx="1"/>
          </p:nvPr>
        </p:nvSpPr>
        <p:spPr bwMode="auto">
          <a:xfrm>
            <a:off x="611188" y="1052513"/>
            <a:ext cx="8075612" cy="5272087"/>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ltLang="ko-KR"/>
          </a:p>
        </p:txBody>
      </p:sp>
      <p:sp>
        <p:nvSpPr>
          <p:cNvPr id="12311" name="Rectangle 23"/>
          <p:cNvSpPr>
            <a:spLocks noGrp="1" noChangeArrowheads="1"/>
          </p:cNvSpPr>
          <p:nvPr>
            <p:ph type="dt" sz="half" idx="2"/>
          </p:nvPr>
        </p:nvSpPr>
        <p:spPr bwMode="auto">
          <a:xfrm>
            <a:off x="228600" y="6477000"/>
            <a:ext cx="26130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effectLst>
                  <a:outerShdw blurRad="38100" dist="38100" dir="2700000" algn="tl">
                    <a:srgbClr val="C0C0C0"/>
                  </a:outerShdw>
                </a:effectLst>
                <a:latin typeface="+mn-lt"/>
                <a:ea typeface="굴림" pitchFamily="50" charset="-127"/>
              </a:defRPr>
            </a:lvl1pPr>
          </a:lstStyle>
          <a:p>
            <a:r>
              <a:rPr lang="en-US" altLang="ko-KR"/>
              <a:t>www.themegallery.com</a:t>
            </a:r>
          </a:p>
        </p:txBody>
      </p:sp>
      <p:sp>
        <p:nvSpPr>
          <p:cNvPr id="12312" name="Rectangle 24"/>
          <p:cNvSpPr>
            <a:spLocks noGrp="1" noChangeArrowheads="1"/>
          </p:cNvSpPr>
          <p:nvPr>
            <p:ph type="ftr" sz="quarter" idx="3"/>
          </p:nvPr>
        </p:nvSpPr>
        <p:spPr bwMode="auto">
          <a:xfrm>
            <a:off x="5943600" y="6477000"/>
            <a:ext cx="3048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effectLst>
                  <a:outerShdw blurRad="38100" dist="38100" dir="2700000" algn="tl">
                    <a:srgbClr val="C0C0C0"/>
                  </a:outerShdw>
                </a:effectLst>
                <a:latin typeface="+mn-lt"/>
                <a:ea typeface="굴림" pitchFamily="50" charset="-127"/>
              </a:defRPr>
            </a:lvl1pPr>
          </a:lstStyle>
          <a:p>
            <a:r>
              <a:rPr lang="en-US" altLang="ko-KR"/>
              <a:t>Logo</a:t>
            </a:r>
          </a:p>
        </p:txBody>
      </p:sp>
      <p:sp>
        <p:nvSpPr>
          <p:cNvPr id="12313" name="Rectangle 25"/>
          <p:cNvSpPr>
            <a:spLocks noGrp="1" noChangeArrowheads="1"/>
          </p:cNvSpPr>
          <p:nvPr>
            <p:ph type="sldNum" sz="quarter" idx="4"/>
          </p:nvPr>
        </p:nvSpPr>
        <p:spPr bwMode="auto">
          <a:xfrm>
            <a:off x="3276600" y="6477000"/>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200">
                <a:effectLst>
                  <a:outerShdw blurRad="38100" dist="38100" dir="2700000" algn="tl">
                    <a:srgbClr val="C0C0C0"/>
                  </a:outerShdw>
                </a:effectLst>
                <a:latin typeface="+mn-lt"/>
                <a:ea typeface="굴림" pitchFamily="50" charset="-127"/>
              </a:defRPr>
            </a:lvl1pPr>
          </a:lstStyle>
          <a:p>
            <a:fld id="{441F834E-A691-4709-BFE2-649B3DFCA7F1}" type="slidenum">
              <a:rPr lang="ko-KR" altLang="en-US" smtClean="0"/>
              <a:pPr/>
              <a:t>‹#›</a:t>
            </a:fld>
            <a:endParaRPr lang="en-US" altLang="ko-KR"/>
          </a:p>
        </p:txBody>
      </p:sp>
      <p:sp>
        <p:nvSpPr>
          <p:cNvPr id="12321" name="Line 33"/>
          <p:cNvSpPr>
            <a:spLocks noChangeShapeType="1"/>
          </p:cNvSpPr>
          <p:nvPr/>
        </p:nvSpPr>
        <p:spPr bwMode="auto">
          <a:xfrm>
            <a:off x="304800" y="6508750"/>
            <a:ext cx="8610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TW" altLang="en-US"/>
          </a:p>
        </p:txBody>
      </p:sp>
      <p:sp>
        <p:nvSpPr>
          <p:cNvPr id="12326" name="AutoShape 38"/>
          <p:cNvSpPr>
            <a:spLocks noChangeArrowheads="1"/>
          </p:cNvSpPr>
          <p:nvPr/>
        </p:nvSpPr>
        <p:spPr bwMode="ltGray">
          <a:xfrm>
            <a:off x="8461375" y="-6350"/>
            <a:ext cx="539750" cy="835025"/>
          </a:xfrm>
          <a:prstGeom prst="homePlate">
            <a:avLst>
              <a:gd name="adj" fmla="val 25000"/>
            </a:avLst>
          </a:prstGeom>
          <a:gradFill rotWithShape="1">
            <a:gsLst>
              <a:gs pos="0">
                <a:schemeClr val="tx1">
                  <a:gamma/>
                  <a:shade val="46275"/>
                  <a:invGamma/>
                </a:schemeClr>
              </a:gs>
              <a:gs pos="100000">
                <a:schemeClr val="tx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12328" name="AutoShape 40"/>
          <p:cNvSpPr>
            <a:spLocks noChangeArrowheads="1"/>
          </p:cNvSpPr>
          <p:nvPr/>
        </p:nvSpPr>
        <p:spPr bwMode="ltGray">
          <a:xfrm>
            <a:off x="8101013" y="0"/>
            <a:ext cx="574675" cy="835025"/>
          </a:xfrm>
          <a:prstGeom prst="homePlate">
            <a:avLst>
              <a:gd name="adj" fmla="val 25000"/>
            </a:avLst>
          </a:prstGeom>
          <a:gradFill rotWithShape="1">
            <a:gsLst>
              <a:gs pos="0">
                <a:schemeClr val="hlink">
                  <a:gamma/>
                  <a:shade val="46275"/>
                  <a:invGamma/>
                </a:schemeClr>
              </a:gs>
              <a:gs pos="100000">
                <a:schemeClr val="hlink"/>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ko-KR" altLang="en-US">
              <a:ea typeface="굴림" pitchFamily="50" charset="-127"/>
            </a:endParaRPr>
          </a:p>
        </p:txBody>
      </p:sp>
      <p:sp>
        <p:nvSpPr>
          <p:cNvPr id="12323" name="Rectangle 35"/>
          <p:cNvSpPr>
            <a:spLocks noChangeArrowheads="1"/>
          </p:cNvSpPr>
          <p:nvPr/>
        </p:nvSpPr>
        <p:spPr bwMode="ltGray">
          <a:xfrm>
            <a:off x="107950" y="0"/>
            <a:ext cx="7951788" cy="847725"/>
          </a:xfrm>
          <a:prstGeom prst="rect">
            <a:avLst/>
          </a:prstGeom>
          <a:gradFill rotWithShape="1">
            <a:gsLst>
              <a:gs pos="0">
                <a:schemeClr val="accent2">
                  <a:gamma/>
                  <a:tint val="0"/>
                  <a:invGamma/>
                </a:schemeClr>
              </a:gs>
              <a:gs pos="100000">
                <a:schemeClr val="accent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12329" name="AutoShape 41"/>
          <p:cNvSpPr>
            <a:spLocks noChangeArrowheads="1"/>
          </p:cNvSpPr>
          <p:nvPr/>
        </p:nvSpPr>
        <p:spPr bwMode="ltGray">
          <a:xfrm>
            <a:off x="7888288" y="0"/>
            <a:ext cx="427037" cy="835025"/>
          </a:xfrm>
          <a:prstGeom prst="homePlate">
            <a:avLst>
              <a:gd name="adj" fmla="val 25000"/>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12309" name="Rectangle 21"/>
          <p:cNvSpPr>
            <a:spLocks noGrp="1" noChangeArrowheads="1"/>
          </p:cNvSpPr>
          <p:nvPr>
            <p:ph type="title"/>
          </p:nvPr>
        </p:nvSpPr>
        <p:spPr bwMode="black">
          <a:xfrm>
            <a:off x="611188" y="115888"/>
            <a:ext cx="76327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endParaRPr lang="en-US" altLang="ko-KR"/>
          </a:p>
        </p:txBody>
      </p:sp>
      <p:sp>
        <p:nvSpPr>
          <p:cNvPr id="13" name="投影片編號版面配置區 3"/>
          <p:cNvSpPr txBox="1">
            <a:spLocks/>
          </p:cNvSpPr>
          <p:nvPr userDrawn="1"/>
        </p:nvSpPr>
        <p:spPr bwMode="auto">
          <a:xfrm>
            <a:off x="8558893" y="6599464"/>
            <a:ext cx="585107" cy="258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200" b="1" kern="1200">
                <a:solidFill>
                  <a:srgbClr val="000000"/>
                </a:solidFill>
                <a:effectLst>
                  <a:outerShdw blurRad="38100" dist="38100" dir="2700000" algn="tl">
                    <a:srgbClr val="C0C0C0"/>
                  </a:outerShdw>
                </a:effectLst>
                <a:latin typeface="Arial" panose="020B0604020202020204" pitchFamily="34" charset="0"/>
                <a:ea typeface="Gulim" panose="020B0600000101010101" pitchFamily="34" charset="-127"/>
                <a:cs typeface="Arial" panose="020B0604020202020204" pitchFamily="34" charset="0"/>
              </a:defRPr>
            </a:lvl1pPr>
            <a:lvl2pPr marL="4572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5pPr>
            <a:lvl6pPr marL="2286000" algn="l" defTabSz="914400" rtl="0" eaLnBrk="1" latinLnBrk="0" hangingPunct="1">
              <a:defRPr sz="1900" kern="1200">
                <a:solidFill>
                  <a:schemeClr val="tx1"/>
                </a:solidFill>
                <a:latin typeface="Times New Roman" panose="02020603050405020304" pitchFamily="18" charset="0"/>
                <a:ea typeface="+mn-ea"/>
                <a:cs typeface="+mn-cs"/>
              </a:defRPr>
            </a:lvl6pPr>
            <a:lvl7pPr marL="2743200" algn="l" defTabSz="914400" rtl="0" eaLnBrk="1" latinLnBrk="0" hangingPunct="1">
              <a:defRPr sz="1900" kern="1200">
                <a:solidFill>
                  <a:schemeClr val="tx1"/>
                </a:solidFill>
                <a:latin typeface="Times New Roman" panose="02020603050405020304" pitchFamily="18" charset="0"/>
                <a:ea typeface="+mn-ea"/>
                <a:cs typeface="+mn-cs"/>
              </a:defRPr>
            </a:lvl7pPr>
            <a:lvl8pPr marL="3200400" algn="l" defTabSz="914400" rtl="0" eaLnBrk="1" latinLnBrk="0" hangingPunct="1">
              <a:defRPr sz="1900" kern="1200">
                <a:solidFill>
                  <a:schemeClr val="tx1"/>
                </a:solidFill>
                <a:latin typeface="Times New Roman" panose="02020603050405020304" pitchFamily="18" charset="0"/>
                <a:ea typeface="+mn-ea"/>
                <a:cs typeface="+mn-cs"/>
              </a:defRPr>
            </a:lvl8pPr>
            <a:lvl9pPr marL="3657600" algn="l" defTabSz="914400" rtl="0" eaLnBrk="1" latinLnBrk="0" hangingPunct="1">
              <a:defRPr sz="1900" kern="1200">
                <a:solidFill>
                  <a:schemeClr val="tx1"/>
                </a:solidFill>
                <a:latin typeface="Times New Roman" panose="02020603050405020304" pitchFamily="18" charset="0"/>
                <a:ea typeface="+mn-ea"/>
                <a:cs typeface="+mn-cs"/>
              </a:defRPr>
            </a:lvl9pPr>
          </a:lstStyle>
          <a:p>
            <a:fld id="{1220322E-3FC9-43A6-8DF7-24B762F5AFCE}" type="slidenum">
              <a:rPr lang="ko-KR" altLang="en-US" smtClean="0"/>
              <a:pPr/>
              <a:t>‹#›</a:t>
            </a:fld>
            <a:endParaRPr lang="en-US" altLang="ko-KR" dirty="0"/>
          </a:p>
        </p:txBody>
      </p:sp>
    </p:spTree>
    <p:extLst>
      <p:ext uri="{BB962C8B-B14F-4D97-AF65-F5344CB8AC3E}">
        <p14:creationId xmlns:p14="http://schemas.microsoft.com/office/powerpoint/2010/main" val="4152872618"/>
      </p:ext>
    </p:extLst>
  </p:cSld>
  <p:clrMap bg1="lt1" tx1="dk1" bg2="lt2" tx2="dk2" accent1="accent1" accent2="accent2" accent3="accent3" accent4="accent4" accent5="accent5" accent6="accent6" hlink="hlink" folHlink="folHlink"/>
  <p:sldLayoutIdLst>
    <p:sldLayoutId id="2147483908" r:id="rId1"/>
    <p:sldLayoutId id="2147483909" r:id="rId2"/>
    <p:sldLayoutId id="2147483910" r:id="rId3"/>
    <p:sldLayoutId id="2147483911" r:id="rId4"/>
    <p:sldLayoutId id="2147483912" r:id="rId5"/>
    <p:sldLayoutId id="2147483913" r:id="rId6"/>
    <p:sldLayoutId id="2147483914" r:id="rId7"/>
    <p:sldLayoutId id="2147483915" r:id="rId8"/>
    <p:sldLayoutId id="2147483916" r:id="rId9"/>
    <p:sldLayoutId id="2147483917" r:id="rId10"/>
    <p:sldLayoutId id="2147483918" r:id="rId11"/>
    <p:sldLayoutId id="2147483919" r:id="rId12"/>
    <p:sldLayoutId id="2147483920" r:id="rId13"/>
    <p:sldLayoutId id="2147483921" r:id="rId14"/>
    <p:sldLayoutId id="2147483922" r:id="rId15"/>
  </p:sldLayoutIdLst>
  <p:transition>
    <p:wipe dir="r"/>
  </p:transition>
  <p:hf hdr="0" ftr="0" dt="0"/>
  <p:txStyles>
    <p:titleStyle>
      <a:lvl1pPr algn="ctr" rtl="0" eaLnBrk="1" fontAlgn="base" hangingPunct="1">
        <a:spcBef>
          <a:spcPct val="0"/>
        </a:spcBef>
        <a:spcAft>
          <a:spcPct val="0"/>
        </a:spcAft>
        <a:defRPr sz="3200" b="1" kern="1200">
          <a:solidFill>
            <a:schemeClr val="tx1"/>
          </a:solidFill>
          <a:latin typeface="+mj-lt"/>
          <a:ea typeface="+mj-ea"/>
          <a:cs typeface="+mj-cs"/>
        </a:defRPr>
      </a:lvl1pPr>
      <a:lvl2pPr algn="ctr" rtl="0" eaLnBrk="1" fontAlgn="base" hangingPunct="1">
        <a:spcBef>
          <a:spcPct val="0"/>
        </a:spcBef>
        <a:spcAft>
          <a:spcPct val="0"/>
        </a:spcAft>
        <a:defRPr sz="3200" b="1">
          <a:solidFill>
            <a:schemeClr val="tx1"/>
          </a:solidFill>
          <a:latin typeface="Verdana" panose="020B0604030504040204" pitchFamily="34" charset="0"/>
        </a:defRPr>
      </a:lvl2pPr>
      <a:lvl3pPr algn="ctr" rtl="0" eaLnBrk="1" fontAlgn="base" hangingPunct="1">
        <a:spcBef>
          <a:spcPct val="0"/>
        </a:spcBef>
        <a:spcAft>
          <a:spcPct val="0"/>
        </a:spcAft>
        <a:defRPr sz="3200" b="1">
          <a:solidFill>
            <a:schemeClr val="tx1"/>
          </a:solidFill>
          <a:latin typeface="Verdana" panose="020B0604030504040204" pitchFamily="34" charset="0"/>
        </a:defRPr>
      </a:lvl3pPr>
      <a:lvl4pPr algn="ctr" rtl="0" eaLnBrk="1" fontAlgn="base" hangingPunct="1">
        <a:spcBef>
          <a:spcPct val="0"/>
        </a:spcBef>
        <a:spcAft>
          <a:spcPct val="0"/>
        </a:spcAft>
        <a:defRPr sz="3200" b="1">
          <a:solidFill>
            <a:schemeClr val="tx1"/>
          </a:solidFill>
          <a:latin typeface="Verdana" panose="020B0604030504040204" pitchFamily="34" charset="0"/>
        </a:defRPr>
      </a:lvl4pPr>
      <a:lvl5pPr algn="ctr" rtl="0" eaLnBrk="1" fontAlgn="base" hangingPunct="1">
        <a:spcBef>
          <a:spcPct val="0"/>
        </a:spcBef>
        <a:spcAft>
          <a:spcPct val="0"/>
        </a:spcAft>
        <a:defRPr sz="3200" b="1">
          <a:solidFill>
            <a:schemeClr val="tx1"/>
          </a:solidFill>
          <a:latin typeface="Verdana" panose="020B0604030504040204" pitchFamily="34" charset="0"/>
        </a:defRPr>
      </a:lvl5pPr>
      <a:lvl6pPr marL="457200" algn="ctr" rtl="0" eaLnBrk="1" fontAlgn="base" hangingPunct="1">
        <a:spcBef>
          <a:spcPct val="0"/>
        </a:spcBef>
        <a:spcAft>
          <a:spcPct val="0"/>
        </a:spcAft>
        <a:defRPr sz="3200" b="1">
          <a:solidFill>
            <a:schemeClr val="tx1"/>
          </a:solidFill>
          <a:latin typeface="Verdana" panose="020B0604030504040204" pitchFamily="34" charset="0"/>
        </a:defRPr>
      </a:lvl6pPr>
      <a:lvl7pPr marL="914400" algn="ctr" rtl="0" eaLnBrk="1" fontAlgn="base" hangingPunct="1">
        <a:spcBef>
          <a:spcPct val="0"/>
        </a:spcBef>
        <a:spcAft>
          <a:spcPct val="0"/>
        </a:spcAft>
        <a:defRPr sz="3200" b="1">
          <a:solidFill>
            <a:schemeClr val="tx1"/>
          </a:solidFill>
          <a:latin typeface="Verdana" panose="020B0604030504040204" pitchFamily="34" charset="0"/>
        </a:defRPr>
      </a:lvl7pPr>
      <a:lvl8pPr marL="1371600" algn="ctr" rtl="0" eaLnBrk="1" fontAlgn="base" hangingPunct="1">
        <a:spcBef>
          <a:spcPct val="0"/>
        </a:spcBef>
        <a:spcAft>
          <a:spcPct val="0"/>
        </a:spcAft>
        <a:defRPr sz="3200" b="1">
          <a:solidFill>
            <a:schemeClr val="tx1"/>
          </a:solidFill>
          <a:latin typeface="Verdana" panose="020B0604030504040204" pitchFamily="34" charset="0"/>
        </a:defRPr>
      </a:lvl8pPr>
      <a:lvl9pPr marL="1828800" algn="ctr" rtl="0" eaLnBrk="1" fontAlgn="base" hangingPunct="1">
        <a:spcBef>
          <a:spcPct val="0"/>
        </a:spcBef>
        <a:spcAft>
          <a:spcPct val="0"/>
        </a:spcAft>
        <a:defRPr sz="3200" b="1">
          <a:solidFill>
            <a:schemeClr val="tx1"/>
          </a:solidFill>
          <a:latin typeface="Verdana" panose="020B0604030504040204" pitchFamily="34" charset="0"/>
        </a:defRPr>
      </a:lvl9pPr>
    </p:titleStyle>
    <p:bodyStyle>
      <a:lvl1pPr marL="342900" indent="-342900" algn="l" rtl="0" eaLnBrk="1" fontAlgn="base" hangingPunct="1">
        <a:spcBef>
          <a:spcPct val="20000"/>
        </a:spcBef>
        <a:spcAft>
          <a:spcPct val="0"/>
        </a:spcAft>
        <a:buClr>
          <a:schemeClr val="accent2"/>
        </a:buClr>
        <a:buFont typeface="Wingdings" panose="05000000000000000000" pitchFamily="2" charset="2"/>
        <a:buChar char="u"/>
        <a:defRPr sz="2800" b="1" kern="1200">
          <a:solidFill>
            <a:schemeClr val="accent2"/>
          </a:solidFill>
          <a:latin typeface="+mn-lt"/>
          <a:ea typeface="+mn-ea"/>
          <a:cs typeface="+mn-cs"/>
        </a:defRPr>
      </a:lvl1pPr>
      <a:lvl2pPr marL="742950" indent="-285750" algn="l" rtl="0" eaLnBrk="1" fontAlgn="base" hangingPunct="1">
        <a:spcBef>
          <a:spcPct val="20000"/>
        </a:spcBef>
        <a:spcAft>
          <a:spcPct val="0"/>
        </a:spcAft>
        <a:buClr>
          <a:schemeClr val="tx2"/>
        </a:buClr>
        <a:buSzPct val="60000"/>
        <a:buFont typeface="Wingdings" panose="05000000000000000000" pitchFamily="2" charset="2"/>
        <a:buChar char="n"/>
        <a:defRPr sz="2400" kern="1200">
          <a:solidFill>
            <a:schemeClr val="tx2"/>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n"/>
        <a:defRPr sz="2400" kern="1200">
          <a:solidFill>
            <a:schemeClr val="tx2"/>
          </a:solidFill>
          <a:latin typeface="+mn-lt"/>
          <a:ea typeface="+mn-ea"/>
          <a:cs typeface="+mn-cs"/>
        </a:defRPr>
      </a:lvl3pPr>
      <a:lvl4pPr marL="1600200" indent="-228600" algn="l" rtl="0" eaLnBrk="1" fontAlgn="base" hangingPunct="1">
        <a:spcBef>
          <a:spcPct val="20000"/>
        </a:spcBef>
        <a:spcAft>
          <a:spcPct val="0"/>
        </a:spcAft>
        <a:buClr>
          <a:schemeClr val="tx1"/>
        </a:buClr>
        <a:buSzPct val="60000"/>
        <a:buFont typeface="Wingdings" panose="05000000000000000000" pitchFamily="2" charset="2"/>
        <a:buChar char="n"/>
        <a:defRPr sz="2000" kern="1200">
          <a:solidFill>
            <a:schemeClr val="tx2"/>
          </a:solidFill>
          <a:latin typeface="+mn-lt"/>
          <a:ea typeface="+mn-ea"/>
          <a:cs typeface="+mn-cs"/>
        </a:defRPr>
      </a:lvl4pPr>
      <a:lvl5pPr marL="2057400" indent="-228600" algn="l" rtl="0" eaLnBrk="1" fontAlgn="base" hangingPunct="1">
        <a:spcBef>
          <a:spcPct val="20000"/>
        </a:spcBef>
        <a:spcAft>
          <a:spcPct val="0"/>
        </a:spcAft>
        <a:buClr>
          <a:schemeClr val="hlink"/>
        </a:buClr>
        <a:buSzPct val="60000"/>
        <a:buFont typeface="Wingdings" panose="05000000000000000000" pitchFamily="2" charset="2"/>
        <a:buChar char="n"/>
        <a:defRPr sz="20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4.emf"/></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2.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格 5"/>
          <p:cNvGraphicFramePr>
            <a:graphicFrameLocks noGrp="1"/>
          </p:cNvGraphicFramePr>
          <p:nvPr/>
        </p:nvGraphicFramePr>
        <p:xfrm>
          <a:off x="49875" y="923612"/>
          <a:ext cx="8796663" cy="5574888"/>
        </p:xfrm>
        <a:graphic>
          <a:graphicData uri="http://schemas.openxmlformats.org/drawingml/2006/table">
            <a:tbl>
              <a:tblPr firstRow="1" firstCol="1" bandRow="1">
                <a:tableStyleId>{5DA37D80-6434-44D0-A028-1B22A696006F}</a:tableStyleId>
              </a:tblPr>
              <a:tblGrid>
                <a:gridCol w="1937018">
                  <a:extLst>
                    <a:ext uri="{9D8B030D-6E8A-4147-A177-3AD203B41FA5}">
                      <a16:colId xmlns:a16="http://schemas.microsoft.com/office/drawing/2014/main" val="20000"/>
                    </a:ext>
                  </a:extLst>
                </a:gridCol>
                <a:gridCol w="3147651">
                  <a:extLst>
                    <a:ext uri="{9D8B030D-6E8A-4147-A177-3AD203B41FA5}">
                      <a16:colId xmlns:a16="http://schemas.microsoft.com/office/drawing/2014/main" val="20001"/>
                    </a:ext>
                  </a:extLst>
                </a:gridCol>
                <a:gridCol w="3711994">
                  <a:extLst>
                    <a:ext uri="{9D8B030D-6E8A-4147-A177-3AD203B41FA5}">
                      <a16:colId xmlns:a16="http://schemas.microsoft.com/office/drawing/2014/main" val="20002"/>
                    </a:ext>
                  </a:extLst>
                </a:gridCol>
              </a:tblGrid>
              <a:tr h="476546">
                <a:tc>
                  <a:txBody>
                    <a:bodyPr/>
                    <a:lstStyle/>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時間</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議程</a:t>
                      </a: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內容</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備註</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extLst>
                  <a:ext uri="{0D108BD9-81ED-4DB2-BD59-A6C34878D82A}">
                    <a16:rowId xmlns:a16="http://schemas.microsoft.com/office/drawing/2014/main" val="10000"/>
                  </a:ext>
                </a:extLst>
              </a:tr>
              <a:tr h="593854">
                <a:tc>
                  <a:txBody>
                    <a:bodyPr/>
                    <a:lstStyle/>
                    <a:p>
                      <a:pPr algn="ctr">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09:00-09:30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6830"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報到</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6830"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報到及領取會議資料</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205651">
                <a:tc>
                  <a:txBody>
                    <a:bodyPr/>
                    <a:lstStyle/>
                    <a:p>
                      <a:pPr algn="ctr">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09:30-10:30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algn="r">
                        <a:lnSpc>
                          <a:spcPct val="150000"/>
                        </a:lnSpc>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「大學校院校務資料庫」</a:t>
                      </a:r>
                      <a:endPar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algn="ctr">
                        <a:lnSpc>
                          <a:spcPct val="150000"/>
                        </a:lnSpc>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填表說明</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主講人：</a:t>
                      </a:r>
                    </a:p>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大學校院校務資料庫作業小組</a:t>
                      </a:r>
                      <a:endPar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algn="ctr">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施學琦 主</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任</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extLst>
                  <a:ext uri="{0D108BD9-81ED-4DB2-BD59-A6C34878D82A}">
                    <a16:rowId xmlns:a16="http://schemas.microsoft.com/office/drawing/2014/main" val="10002"/>
                  </a:ext>
                </a:extLst>
              </a:tr>
              <a:tr h="363824">
                <a:tc>
                  <a:txBody>
                    <a:bodyPr/>
                    <a:lstStyle/>
                    <a:p>
                      <a:pPr algn="ctr">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10:30-10:40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休</a:t>
                      </a:r>
                      <a:r>
                        <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息</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spcAft>
                          <a:spcPts val="0"/>
                        </a:spcAft>
                      </a:pP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156419">
                <a:tc>
                  <a:txBody>
                    <a:bodyPr/>
                    <a:lstStyle/>
                    <a:p>
                      <a:pPr algn="ctr">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10:40-11:20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algn="ctr">
                        <a:lnSpc>
                          <a:spcPct val="150000"/>
                        </a:lnSpc>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「大學校院校務資料庫」</a:t>
                      </a:r>
                      <a:endPar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algn="ctr">
                        <a:lnSpc>
                          <a:spcPct val="150000"/>
                        </a:lnSpc>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系統操作說明及意見交流</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主講人：</a:t>
                      </a:r>
                    </a:p>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大學校院校務資料庫作業小組</a:t>
                      </a:r>
                      <a:endPar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algn="ctr">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林明龍 先</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生</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extLst>
                  <a:ext uri="{0D108BD9-81ED-4DB2-BD59-A6C34878D82A}">
                    <a16:rowId xmlns:a16="http://schemas.microsoft.com/office/drawing/2014/main" val="10004"/>
                  </a:ext>
                </a:extLst>
              </a:tr>
              <a:tr h="1163825">
                <a:tc>
                  <a:txBody>
                    <a:bodyPr/>
                    <a:lstStyle/>
                    <a:p>
                      <a:pPr algn="ctr">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11:20-12:00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綜合座談</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主講人：</a:t>
                      </a:r>
                    </a:p>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大學校院校務資料庫作業小組</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algn="ctr">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施學琦 主</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任</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614769">
                <a:tc>
                  <a:txBody>
                    <a:bodyPr/>
                    <a:lstStyle/>
                    <a:p>
                      <a:pPr marL="0" algn="ctr" defTabSz="914400" rtl="0" eaLnBrk="1" latinLnBrk="0" hangingPunct="1">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12:00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gridSpan="2">
                  <a:txBody>
                    <a:bodyPr/>
                    <a:lstStyle/>
                    <a:p>
                      <a:pPr marL="0" algn="ctr" defTabSz="914400" rtl="0" eaLnBrk="1" latinLnBrk="0" hangingPunct="1">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賦</a:t>
                      </a:r>
                      <a:r>
                        <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歸</a:t>
                      </a: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hMerge="1">
                  <a:txBody>
                    <a:bodyPr/>
                    <a:lstStyle/>
                    <a:p>
                      <a:pPr algn="just">
                        <a:spcAft>
                          <a:spcPts val="0"/>
                        </a:spcAft>
                      </a:pPr>
                      <a:endParaRPr lang="zh-TW" sz="1800" b="1" kern="100" dirty="0">
                        <a:effectLst/>
                        <a:latin typeface="華康中圓體" panose="020F0509000000000000" pitchFamily="49" charset="-120"/>
                        <a:ea typeface="華康中圓體" panose="020F0509000000000000" pitchFamily="49" charset="-120"/>
                      </a:endParaRPr>
                    </a:p>
                  </a:txBody>
                  <a:tcPr marL="17780" marR="17780" marT="0" marB="0" anchor="ctr">
                    <a:blipFill dpi="0" rotWithShape="1">
                      <a:blip r:embed="rId2"/>
                      <a:srcRect/>
                      <a:tile tx="0" ty="0" sx="100000" sy="100000" flip="none" algn="tl"/>
                    </a:blipFill>
                  </a:tcPr>
                </a:tc>
                <a:extLst>
                  <a:ext uri="{0D108BD9-81ED-4DB2-BD59-A6C34878D82A}">
                    <a16:rowId xmlns:a16="http://schemas.microsoft.com/office/drawing/2014/main" val="10006"/>
                  </a:ext>
                </a:extLst>
              </a:tr>
            </a:tbl>
          </a:graphicData>
        </a:graphic>
      </p:graphicFrame>
      <p:sp>
        <p:nvSpPr>
          <p:cNvPr id="7" name="Rectangle 2"/>
          <p:cNvSpPr>
            <a:spLocks noGrp="1" noChangeArrowheads="1"/>
          </p:cNvSpPr>
          <p:nvPr>
            <p:ph type="title"/>
          </p:nvPr>
        </p:nvSpPr>
        <p:spPr>
          <a:xfrm>
            <a:off x="0" y="108067"/>
            <a:ext cx="9144000" cy="609600"/>
          </a:xfrm>
        </p:spPr>
        <p:txBody>
          <a:bodyPr anchor="ctr" anchorCtr="0">
            <a:noAutofit/>
          </a:bodyPr>
          <a:lstStyle/>
          <a:p>
            <a:pPr>
              <a:lnSpc>
                <a:spcPct val="150000"/>
              </a:lnSpc>
              <a:defRPr/>
            </a:pPr>
            <a:r>
              <a:rPr lang="zh-TW" altLang="en-US" sz="5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歡迎蒞臨</a:t>
            </a:r>
          </a:p>
        </p:txBody>
      </p:sp>
    </p:spTree>
    <p:extLst>
      <p:ext uri="{BB962C8B-B14F-4D97-AF65-F5344CB8AC3E}">
        <p14:creationId xmlns:p14="http://schemas.microsoft.com/office/powerpoint/2010/main" val="207687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extLst>
              <p:ext uri="{D42A27DB-BD31-4B8C-83A1-F6EECF244321}">
                <p14:modId xmlns:p14="http://schemas.microsoft.com/office/powerpoint/2010/main" val="2203888256"/>
              </p:ext>
            </p:extLst>
          </p:nvPr>
        </p:nvGraphicFramePr>
        <p:xfrm>
          <a:off x="182881" y="689303"/>
          <a:ext cx="8648082" cy="5819220"/>
        </p:xfrm>
        <a:graphic>
          <a:graphicData uri="http://schemas.openxmlformats.org/drawingml/2006/table">
            <a:tbl>
              <a:tblPr/>
              <a:tblGrid>
                <a:gridCol w="1095314">
                  <a:extLst>
                    <a:ext uri="{9D8B030D-6E8A-4147-A177-3AD203B41FA5}">
                      <a16:colId xmlns:a16="http://schemas.microsoft.com/office/drawing/2014/main" val="20000"/>
                    </a:ext>
                  </a:extLst>
                </a:gridCol>
                <a:gridCol w="5338736">
                  <a:extLst>
                    <a:ext uri="{9D8B030D-6E8A-4147-A177-3AD203B41FA5}">
                      <a16:colId xmlns:a16="http://schemas.microsoft.com/office/drawing/2014/main" val="20001"/>
                    </a:ext>
                  </a:extLst>
                </a:gridCol>
                <a:gridCol w="2214032">
                  <a:extLst>
                    <a:ext uri="{9D8B030D-6E8A-4147-A177-3AD203B41FA5}">
                      <a16:colId xmlns:a16="http://schemas.microsoft.com/office/drawing/2014/main" val="20002"/>
                    </a:ext>
                  </a:extLst>
                </a:gridCol>
              </a:tblGrid>
              <a:tr h="225096">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匯出時程</a:t>
                      </a:r>
                    </a:p>
                  </a:txBody>
                  <a:tcPr marL="91439" marR="91439" marT="45683" marB="4568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匯出表冊</a:t>
                      </a:r>
                    </a:p>
                  </a:txBody>
                  <a:tcPr marL="91439" marR="91439" marT="45683" marB="4568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應用單位</a:t>
                      </a:r>
                    </a:p>
                  </a:txBody>
                  <a:tcPr marL="91439" marR="91439" marT="45683" marB="4568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extLst>
                  <a:ext uri="{0D108BD9-81ED-4DB2-BD59-A6C34878D82A}">
                    <a16:rowId xmlns:a16="http://schemas.microsoft.com/office/drawing/2014/main" val="10000"/>
                  </a:ext>
                </a:extLst>
              </a:tr>
              <a:tr h="881576">
                <a:tc rowSpan="4">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4-3</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5-3</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18</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19</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27</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28)</a:t>
                      </a: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en-US" altLang="zh-TW"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教育部國際化調查</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018847519"/>
                  </a:ext>
                </a:extLst>
              </a:tr>
              <a:tr h="589117">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683" marB="4568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基</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24-A</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25)</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endPar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大學總量管制小組</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extLst>
                  <a:ext uri="{0D108BD9-81ED-4DB2-BD59-A6C34878D82A}">
                    <a16:rowId xmlns:a16="http://schemas.microsoft.com/office/drawing/2014/main" val="706002376"/>
                  </a:ext>
                </a:extLst>
              </a:tr>
              <a:tr h="2194725">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683" marB="4568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7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111.10</a:t>
                      </a:r>
                      <a:r>
                        <a:rPr kumimoji="0" lang="zh-TW" altLang="en-US" sz="17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學</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4</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4-1</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4-2</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4-3</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5</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5-1</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8</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9</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10</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10-2</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12</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13</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19</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20-1</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20-2</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20-3</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24</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24-A</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24-1</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24-2</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26)</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教</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3</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4</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5</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7</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8</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9</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10</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11</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12)</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職</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2-1</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3)</a:t>
                      </a: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研</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(8)</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校</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3</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5</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7</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8</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9</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10-1</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10-2</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11</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14</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15</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19</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21</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22</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24</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25</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25-1</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26)</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7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111.03</a:t>
                      </a:r>
                      <a:r>
                        <a:rPr kumimoji="0" lang="zh-TW" altLang="en-US" sz="17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職</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(3)</a:t>
                      </a: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23)</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14)</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大專校院校務資訊公開平臺</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936392608"/>
                  </a:ext>
                </a:extLst>
              </a:tr>
              <a:tr h="1554438">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683" marB="4568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7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111.10</a:t>
                      </a:r>
                      <a:r>
                        <a:rPr kumimoji="0" lang="zh-TW" altLang="en-US" sz="17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a:t>
                      </a:r>
                      <a:r>
                        <a:rPr kumimoji="0" lang="zh-TW"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17</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18</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19</a:t>
                      </a:r>
                      <a:r>
                        <a:rPr kumimoji="0" lang="zh-TW"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20-1</a:t>
                      </a:r>
                      <a:r>
                        <a:rPr kumimoji="0" lang="zh-TW"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23</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23-1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25</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26</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29)</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職</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10-1)</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7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111.03</a:t>
                      </a:r>
                      <a:r>
                        <a:rPr kumimoji="0" lang="zh-TW" altLang="en-US" sz="17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16</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18)</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高教深耕計畫小組</a:t>
                      </a:r>
                      <a:endPar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extLst>
                  <a:ext uri="{0D108BD9-81ED-4DB2-BD59-A6C34878D82A}">
                    <a16:rowId xmlns:a16="http://schemas.microsoft.com/office/drawing/2014/main" val="782857313"/>
                  </a:ext>
                </a:extLst>
              </a:tr>
            </a:tbl>
          </a:graphicData>
        </a:graphic>
      </p:graphicFrame>
      <p:sp>
        <p:nvSpPr>
          <p:cNvPr id="7" name="Rectangle 2"/>
          <p:cNvSpPr>
            <a:spLocks noGrp="1" noChangeArrowheads="1"/>
          </p:cNvSpPr>
          <p:nvPr>
            <p:ph type="title"/>
          </p:nvPr>
        </p:nvSpPr>
        <p:spPr>
          <a:xfrm>
            <a:off x="8235" y="97693"/>
            <a:ext cx="8896864" cy="609600"/>
          </a:xfrm>
        </p:spPr>
        <p:txBody>
          <a:bodyPr/>
          <a:lstStyle/>
          <a:p>
            <a:pPr algn="l"/>
            <a:r>
              <a:rPr lang="en-US" altLang="zh-TW" sz="3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1.6</a:t>
            </a:r>
            <a:r>
              <a:rPr lang="zh-TW" altLang="en-US" sz="3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定期匯出</a:t>
            </a:r>
            <a:r>
              <a:rPr lang="en-US" altLang="zh-TW" sz="3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34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每年定期匯出資料予應用單位</a:t>
            </a:r>
            <a:endParaRPr lang="zh-TW" altLang="en-US" sz="3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13256832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4"/>
          <p:cNvSpPr txBox="1">
            <a:spLocks noChangeArrowheads="1"/>
          </p:cNvSpPr>
          <p:nvPr/>
        </p:nvSpPr>
        <p:spPr bwMode="gray">
          <a:xfrm>
            <a:off x="671388" y="1124744"/>
            <a:ext cx="8443784"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r>
              <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a:t>
            </a: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本期作業時程</a:t>
            </a:r>
          </a:p>
        </p:txBody>
      </p:sp>
      <p:sp>
        <p:nvSpPr>
          <p:cNvPr id="8" name="Rectangle 8"/>
          <p:cNvSpPr txBox="1">
            <a:spLocks noChangeArrowheads="1"/>
          </p:cNvSpPr>
          <p:nvPr/>
        </p:nvSpPr>
        <p:spPr bwMode="auto">
          <a:xfrm>
            <a:off x="6101133" y="5199863"/>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9" name="Rectangle 17"/>
          <p:cNvSpPr>
            <a:spLocks noChangeArrowheads="1"/>
          </p:cNvSpPr>
          <p:nvPr/>
        </p:nvSpPr>
        <p:spPr bwMode="auto">
          <a:xfrm>
            <a:off x="6261599"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Tree>
    <p:extLst>
      <p:ext uri="{BB962C8B-B14F-4D97-AF65-F5344CB8AC3E}">
        <p14:creationId xmlns:p14="http://schemas.microsoft.com/office/powerpoint/2010/main" val="35723551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111943"/>
            <a:ext cx="7094837" cy="609600"/>
          </a:xfrm>
        </p:spPr>
        <p:txBody>
          <a:bodyPr/>
          <a:lstStyle/>
          <a:p>
            <a:pPr algn="l"/>
            <a:r>
              <a:rPr lang="en-US" altLang="zh-TW" sz="44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2.1</a:t>
            </a:r>
            <a:r>
              <a:rPr lang="zh-TW" altLang="en-US" sz="44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基本資料確認</a:t>
            </a:r>
          </a:p>
        </p:txBody>
      </p:sp>
      <p:sp>
        <p:nvSpPr>
          <p:cNvPr id="3" name="文字方塊 35"/>
          <p:cNvSpPr txBox="1">
            <a:spLocks noChangeArrowheads="1"/>
          </p:cNvSpPr>
          <p:nvPr/>
        </p:nvSpPr>
        <p:spPr bwMode="auto">
          <a:xfrm>
            <a:off x="346469" y="848439"/>
            <a:ext cx="8420896" cy="615553"/>
          </a:xfrm>
          <a:prstGeom prst="rect">
            <a:avLst/>
          </a:prstGeom>
          <a:noFill/>
          <a:ln w="9525">
            <a:noFill/>
            <a:miter lim="800000"/>
            <a:headEnd/>
            <a:tailEnd/>
          </a:ln>
        </p:spPr>
        <p:txBody>
          <a:bodyPr wrap="none">
            <a:spAutoFit/>
          </a:bodyPr>
          <a:lstStyle/>
          <a:p>
            <a:pPr algn="ctr">
              <a:defRPr/>
            </a:pP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8</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15</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日上午</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8:00</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起</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至 </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8</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31</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日下午</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5:00</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止</a:t>
            </a:r>
          </a:p>
        </p:txBody>
      </p:sp>
      <p:sp>
        <p:nvSpPr>
          <p:cNvPr id="8" name="矩形 7"/>
          <p:cNvSpPr/>
          <p:nvPr/>
        </p:nvSpPr>
        <p:spPr>
          <a:xfrm>
            <a:off x="4015048" y="1657561"/>
            <a:ext cx="4838008" cy="3683060"/>
          </a:xfrm>
          <a:prstGeom prst="rect">
            <a:avLst/>
          </a:prstGeom>
        </p:spPr>
        <p:txBody>
          <a:bodyPr wrap="square">
            <a:spAutoFit/>
          </a:bodyPr>
          <a:lstStyle/>
          <a:p>
            <a:pPr marL="342900" indent="-342900">
              <a:lnSpc>
                <a:spcPts val="4000"/>
              </a:lnSpc>
              <a:buFont typeface="Wingdings" panose="05000000000000000000" pitchFamily="2" charset="2"/>
              <a:buChar char="l"/>
            </a:pPr>
            <a:r>
              <a:rPr lang="zh-TW" altLang="en-US"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本期基本資料請學校依「</a:t>
            </a:r>
            <a:r>
              <a:rPr lang="zh-TW" altLang="en-US" sz="26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教育部</a:t>
            </a:r>
            <a:r>
              <a:rPr lang="en-US" altLang="zh-TW" sz="26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111</a:t>
            </a:r>
            <a:r>
              <a:rPr lang="zh-TW" altLang="en-US" sz="26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學年度招生名額核定表</a:t>
            </a:r>
            <a:r>
              <a:rPr lang="zh-TW" altLang="en-US"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(ex:</a:t>
            </a:r>
            <a:r>
              <a:rPr lang="zh-TW" altLang="en-US"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總量內核定系所</a:t>
            </a:r>
            <a:r>
              <a:rPr lang="en-US" altLang="zh-TW"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6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學校組織規程</a:t>
            </a:r>
            <a:r>
              <a:rPr lang="en-US" altLang="zh-TW"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僅限基本資料</a:t>
            </a:r>
            <a:r>
              <a:rPr lang="en-US" altLang="zh-TW"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7</a:t>
            </a:r>
            <a:r>
              <a:rPr lang="zh-TW" altLang="en-US"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、學院資料等</a:t>
            </a:r>
            <a:r>
              <a:rPr lang="en-US" altLang="zh-TW"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及</a:t>
            </a:r>
            <a:r>
              <a:rPr lang="zh-TW" altLang="en-US" sz="26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其他相關佐證文件</a:t>
            </a:r>
            <a:r>
              <a:rPr lang="en-US" altLang="zh-TW"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(ex:</a:t>
            </a:r>
            <a:r>
              <a:rPr lang="zh-TW" altLang="en-US"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特殊專班核定函文</a:t>
            </a:r>
            <a:r>
              <a:rPr lang="en-US" altLang="zh-TW"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填載。</a:t>
            </a:r>
            <a:endParaRPr lang="zh-TW" altLang="en-US" sz="26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11" name="表格 17"/>
          <p:cNvGraphicFramePr>
            <a:graphicFrameLocks noGrp="1"/>
          </p:cNvGraphicFramePr>
          <p:nvPr>
            <p:extLst>
              <p:ext uri="{D42A27DB-BD31-4B8C-83A1-F6EECF244321}">
                <p14:modId xmlns:p14="http://schemas.microsoft.com/office/powerpoint/2010/main" val="2248941695"/>
              </p:ext>
            </p:extLst>
          </p:nvPr>
        </p:nvGraphicFramePr>
        <p:xfrm>
          <a:off x="519227" y="2192179"/>
          <a:ext cx="3284484" cy="2665851"/>
        </p:xfrm>
        <a:graphic>
          <a:graphicData uri="http://schemas.openxmlformats.org/drawingml/2006/table">
            <a:tbl>
              <a:tblPr firstRow="1" bandRow="1">
                <a:effectLst>
                  <a:outerShdw dist="38103" dir="5400000" algn="tl">
                    <a:srgbClr val="000000"/>
                  </a:outerShdw>
                </a:effectLst>
                <a:tableStyleId>{2D5ABB26-0587-4C30-8999-92F81FD0307C}</a:tableStyleId>
              </a:tblPr>
              <a:tblGrid>
                <a:gridCol w="469212">
                  <a:extLst>
                    <a:ext uri="{9D8B030D-6E8A-4147-A177-3AD203B41FA5}">
                      <a16:colId xmlns:a16="http://schemas.microsoft.com/office/drawing/2014/main" val="256846026"/>
                    </a:ext>
                  </a:extLst>
                </a:gridCol>
                <a:gridCol w="469212">
                  <a:extLst>
                    <a:ext uri="{9D8B030D-6E8A-4147-A177-3AD203B41FA5}">
                      <a16:colId xmlns:a16="http://schemas.microsoft.com/office/drawing/2014/main" val="2257527877"/>
                    </a:ext>
                  </a:extLst>
                </a:gridCol>
                <a:gridCol w="469212">
                  <a:extLst>
                    <a:ext uri="{9D8B030D-6E8A-4147-A177-3AD203B41FA5}">
                      <a16:colId xmlns:a16="http://schemas.microsoft.com/office/drawing/2014/main" val="4145448609"/>
                    </a:ext>
                  </a:extLst>
                </a:gridCol>
                <a:gridCol w="469212">
                  <a:extLst>
                    <a:ext uri="{9D8B030D-6E8A-4147-A177-3AD203B41FA5}">
                      <a16:colId xmlns:a16="http://schemas.microsoft.com/office/drawing/2014/main" val="835481753"/>
                    </a:ext>
                  </a:extLst>
                </a:gridCol>
                <a:gridCol w="469212">
                  <a:extLst>
                    <a:ext uri="{9D8B030D-6E8A-4147-A177-3AD203B41FA5}">
                      <a16:colId xmlns:a16="http://schemas.microsoft.com/office/drawing/2014/main" val="3853400446"/>
                    </a:ext>
                  </a:extLst>
                </a:gridCol>
                <a:gridCol w="469212">
                  <a:extLst>
                    <a:ext uri="{9D8B030D-6E8A-4147-A177-3AD203B41FA5}">
                      <a16:colId xmlns:a16="http://schemas.microsoft.com/office/drawing/2014/main" val="1113717072"/>
                    </a:ext>
                  </a:extLst>
                </a:gridCol>
                <a:gridCol w="469212">
                  <a:extLst>
                    <a:ext uri="{9D8B030D-6E8A-4147-A177-3AD203B41FA5}">
                      <a16:colId xmlns:a16="http://schemas.microsoft.com/office/drawing/2014/main" val="3757867286"/>
                    </a:ext>
                  </a:extLst>
                </a:gridCol>
              </a:tblGrid>
              <a:tr h="430151">
                <a:tc>
                  <a:txBody>
                    <a:bodyPr/>
                    <a:lstStyle/>
                    <a:p>
                      <a:pPr marL="0" lvl="0" algn="ctr" defTabSz="914400" rtl="0" eaLnBrk="1" fontAlgn="ctr" latinLnBrk="0" hangingPunct="1"/>
                      <a:r>
                        <a:rPr lang="zh-TW" alt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日</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alt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一</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二</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三</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四</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五</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六</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097508803"/>
                  </a:ext>
                </a:extLst>
              </a:tr>
              <a:tr h="447140">
                <a:tc>
                  <a:txBody>
                    <a:bodyPr/>
                    <a:lstStyle/>
                    <a:p>
                      <a:pPr marL="0" lvl="0" algn="ctr" defTabSz="914400" rtl="0" eaLnBrk="1" fontAlgn="ctr" latinLnBrk="0" hangingPunct="1"/>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lang="en-US" altLang="zh-TW" b="1" dirty="0">
                          <a:solidFill>
                            <a:schemeClr val="bg1">
                              <a:lumMod val="50000"/>
                            </a:schemeClr>
                          </a:solidFill>
                          <a:latin typeface="Arial" panose="020B0604020202020204" pitchFamily="34" charset="0"/>
                          <a:cs typeface="Arial" panose="020B0604020202020204" pitchFamily="34" charset="0"/>
                        </a:rPr>
                        <a:t>1</a:t>
                      </a:r>
                      <a:endParaRPr lang="zh-TW" altLang="en-US" b="1" dirty="0">
                        <a:solidFill>
                          <a:schemeClr val="bg1">
                            <a:lumMod val="50000"/>
                          </a:schemeClr>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lang="en-US" altLang="zh-TW" b="1" dirty="0">
                          <a:solidFill>
                            <a:schemeClr val="bg1">
                              <a:lumMod val="50000"/>
                            </a:schemeClr>
                          </a:solidFill>
                          <a:latin typeface="Arial" panose="020B0604020202020204" pitchFamily="34" charset="0"/>
                          <a:cs typeface="Arial" panose="020B0604020202020204" pitchFamily="34" charset="0"/>
                        </a:rPr>
                        <a:t>2</a:t>
                      </a:r>
                      <a:endParaRPr lang="zh-TW" altLang="en-US" b="1" dirty="0">
                        <a:solidFill>
                          <a:schemeClr val="bg1">
                            <a:lumMod val="50000"/>
                          </a:schemeClr>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algn="ctr"/>
                      <a:r>
                        <a:rPr lang="en-US" altLang="zh-TW" b="1" dirty="0">
                          <a:solidFill>
                            <a:schemeClr val="bg1">
                              <a:lumMod val="50000"/>
                            </a:schemeClr>
                          </a:solidFill>
                          <a:latin typeface="Arial" panose="020B0604020202020204" pitchFamily="34" charset="0"/>
                          <a:cs typeface="Arial" panose="020B0604020202020204" pitchFamily="34" charset="0"/>
                        </a:rPr>
                        <a:t>3</a:t>
                      </a:r>
                      <a:endParaRPr lang="zh-TW" altLang="en-US" b="1" dirty="0">
                        <a:solidFill>
                          <a:schemeClr val="bg1">
                            <a:lumMod val="50000"/>
                          </a:schemeClr>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algn="ctr"/>
                      <a:r>
                        <a:rPr lang="en-US" altLang="zh-TW" b="1" dirty="0">
                          <a:solidFill>
                            <a:schemeClr val="bg1">
                              <a:lumMod val="50000"/>
                            </a:schemeClr>
                          </a:solidFill>
                          <a:latin typeface="Arial" panose="020B0604020202020204" pitchFamily="34" charset="0"/>
                          <a:cs typeface="Arial" panose="020B0604020202020204" pitchFamily="34" charset="0"/>
                        </a:rPr>
                        <a:t>4</a:t>
                      </a:r>
                      <a:endParaRPr lang="zh-TW" altLang="en-US" b="1" dirty="0">
                        <a:solidFill>
                          <a:schemeClr val="bg1">
                            <a:lumMod val="50000"/>
                          </a:schemeClr>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algn="ctr"/>
                      <a:r>
                        <a:rPr lang="en-US" altLang="zh-TW" b="1" dirty="0">
                          <a:solidFill>
                            <a:schemeClr val="bg1">
                              <a:lumMod val="50000"/>
                            </a:schemeClr>
                          </a:solidFill>
                          <a:latin typeface="Arial" panose="020B0604020202020204" pitchFamily="34" charset="0"/>
                          <a:cs typeface="Arial" panose="020B0604020202020204" pitchFamily="34" charset="0"/>
                        </a:rPr>
                        <a:t>5</a:t>
                      </a:r>
                      <a:endParaRPr lang="zh-TW" altLang="en-US" b="1" dirty="0">
                        <a:solidFill>
                          <a:schemeClr val="bg1">
                            <a:lumMod val="50000"/>
                          </a:schemeClr>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lang="en-US" altLang="zh-TW" b="1" dirty="0">
                          <a:solidFill>
                            <a:schemeClr val="bg1">
                              <a:lumMod val="50000"/>
                            </a:schemeClr>
                          </a:solidFill>
                          <a:latin typeface="Arial" panose="020B0604020202020204" pitchFamily="34" charset="0"/>
                          <a:cs typeface="Arial" panose="020B0604020202020204" pitchFamily="34" charset="0"/>
                        </a:rPr>
                        <a:t>6</a:t>
                      </a:r>
                      <a:endParaRPr lang="zh-TW" altLang="en-US" b="1" dirty="0">
                        <a:solidFill>
                          <a:schemeClr val="bg1">
                            <a:lumMod val="50000"/>
                          </a:schemeClr>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15709961"/>
                  </a:ext>
                </a:extLst>
              </a:tr>
              <a:tr h="447140">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7</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8</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9</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10</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11</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12</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13</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76629822"/>
                  </a:ext>
                </a:extLst>
              </a:tr>
              <a:tr h="447140">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14</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a:solidFill>
                            <a:srgbClr val="FF0000"/>
                          </a:solidFill>
                          <a:latin typeface="Arial" panose="020B0604020202020204" pitchFamily="34" charset="0"/>
                          <a:ea typeface="+mn-ea"/>
                          <a:cs typeface="Arial" panose="020B0604020202020204" pitchFamily="34" charset="0"/>
                        </a:rPr>
                        <a:t>15</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a:solidFill>
                            <a:srgbClr val="FF0000"/>
                          </a:solidFill>
                          <a:latin typeface="Arial" panose="020B0604020202020204" pitchFamily="34" charset="0"/>
                          <a:ea typeface="+mn-ea"/>
                          <a:cs typeface="Arial" panose="020B0604020202020204" pitchFamily="34" charset="0"/>
                        </a:rPr>
                        <a:t>16</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a:solidFill>
                            <a:srgbClr val="FF0000"/>
                          </a:solidFill>
                          <a:latin typeface="Arial" panose="020B0604020202020204" pitchFamily="34" charset="0"/>
                          <a:ea typeface="+mn-ea"/>
                          <a:cs typeface="Arial" panose="020B0604020202020204" pitchFamily="34" charset="0"/>
                        </a:rPr>
                        <a:t>17</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a:solidFill>
                            <a:srgbClr val="FF0000"/>
                          </a:solidFill>
                          <a:latin typeface="Arial" panose="020B0604020202020204" pitchFamily="34" charset="0"/>
                          <a:ea typeface="+mn-ea"/>
                          <a:cs typeface="Arial" panose="020B0604020202020204" pitchFamily="34" charset="0"/>
                        </a:rPr>
                        <a:t>18</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a:solidFill>
                            <a:srgbClr val="FF0000"/>
                          </a:solidFill>
                          <a:latin typeface="Arial" panose="020B0604020202020204" pitchFamily="34" charset="0"/>
                          <a:ea typeface="+mn-ea"/>
                          <a:cs typeface="Arial" panose="020B0604020202020204" pitchFamily="34" charset="0"/>
                        </a:rPr>
                        <a:t>19</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a:solidFill>
                            <a:srgbClr val="FF0000"/>
                          </a:solidFill>
                          <a:latin typeface="Arial" panose="020B0604020202020204" pitchFamily="34" charset="0"/>
                          <a:ea typeface="+mn-ea"/>
                          <a:cs typeface="Arial" panose="020B0604020202020204" pitchFamily="34" charset="0"/>
                        </a:rPr>
                        <a:t>20</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2047869064"/>
                  </a:ext>
                </a:extLst>
              </a:tr>
              <a:tr h="447140">
                <a:tc>
                  <a:txBody>
                    <a:bodyPr/>
                    <a:lstStyle/>
                    <a:p>
                      <a:pPr marL="0" lvl="0" algn="ctr" defTabSz="914400" rtl="0" eaLnBrk="1" fontAlgn="ctr" latinLnBrk="0" hangingPunct="1"/>
                      <a:r>
                        <a:rPr lang="en-US" altLang="zh-TW" sz="1800" b="1" kern="1200" dirty="0">
                          <a:solidFill>
                            <a:srgbClr val="FF0000"/>
                          </a:solidFill>
                          <a:latin typeface="Arial" panose="020B0604020202020204" pitchFamily="34" charset="0"/>
                          <a:ea typeface="+mn-ea"/>
                          <a:cs typeface="Arial" panose="020B0604020202020204" pitchFamily="34" charset="0"/>
                        </a:rPr>
                        <a:t>21</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a:solidFill>
                            <a:srgbClr val="FF0000"/>
                          </a:solidFill>
                          <a:latin typeface="Arial" panose="020B0604020202020204" pitchFamily="34" charset="0"/>
                          <a:ea typeface="+mn-ea"/>
                          <a:cs typeface="Arial" panose="020B0604020202020204" pitchFamily="34" charset="0"/>
                        </a:rPr>
                        <a:t>22</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a:solidFill>
                            <a:srgbClr val="FF0000"/>
                          </a:solidFill>
                          <a:latin typeface="Arial" panose="020B0604020202020204" pitchFamily="34" charset="0"/>
                          <a:ea typeface="+mn-ea"/>
                          <a:cs typeface="Arial" panose="020B0604020202020204" pitchFamily="34" charset="0"/>
                        </a:rPr>
                        <a:t>23</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a:solidFill>
                            <a:srgbClr val="FF0000"/>
                          </a:solidFill>
                          <a:latin typeface="Arial" panose="020B0604020202020204" pitchFamily="34" charset="0"/>
                          <a:ea typeface="+mn-ea"/>
                          <a:cs typeface="Arial" panose="020B0604020202020204" pitchFamily="34" charset="0"/>
                        </a:rPr>
                        <a:t>24</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a:solidFill>
                            <a:srgbClr val="FF0000"/>
                          </a:solidFill>
                          <a:latin typeface="Arial" panose="020B0604020202020204" pitchFamily="34" charset="0"/>
                          <a:ea typeface="+mn-ea"/>
                          <a:cs typeface="Arial" panose="020B0604020202020204" pitchFamily="34" charset="0"/>
                        </a:rPr>
                        <a:t>25</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a:solidFill>
                            <a:srgbClr val="FF0000"/>
                          </a:solidFill>
                          <a:latin typeface="Arial" panose="020B0604020202020204" pitchFamily="34" charset="0"/>
                          <a:ea typeface="+mn-ea"/>
                          <a:cs typeface="Arial" panose="020B0604020202020204" pitchFamily="34" charset="0"/>
                        </a:rPr>
                        <a:t>26</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a:solidFill>
                            <a:srgbClr val="FF0000"/>
                          </a:solidFill>
                          <a:latin typeface="Arial" panose="020B0604020202020204" pitchFamily="34" charset="0"/>
                          <a:ea typeface="+mn-ea"/>
                          <a:cs typeface="Arial" panose="020B0604020202020204" pitchFamily="34" charset="0"/>
                        </a:rPr>
                        <a:t>27</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1400703856"/>
                  </a:ext>
                </a:extLst>
              </a:tr>
              <a:tr h="447140">
                <a:tc>
                  <a:txBody>
                    <a:bodyPr/>
                    <a:lstStyle/>
                    <a:p>
                      <a:pPr marL="0" lvl="0" algn="ctr" defTabSz="914400" rtl="0" eaLnBrk="1" fontAlgn="ctr" latinLnBrk="0" hangingPunct="1"/>
                      <a:r>
                        <a:rPr lang="en-US" altLang="zh-TW" sz="1800" b="1" kern="1200" dirty="0">
                          <a:solidFill>
                            <a:srgbClr val="FF0000"/>
                          </a:solidFill>
                          <a:latin typeface="Arial" panose="020B0604020202020204" pitchFamily="34" charset="0"/>
                          <a:ea typeface="+mn-ea"/>
                          <a:cs typeface="Arial" panose="020B0604020202020204" pitchFamily="34" charset="0"/>
                        </a:rPr>
                        <a:t>28</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a:solidFill>
                            <a:srgbClr val="FF0000"/>
                          </a:solidFill>
                          <a:latin typeface="Arial" panose="020B0604020202020204" pitchFamily="34" charset="0"/>
                          <a:ea typeface="+mn-ea"/>
                          <a:cs typeface="Arial" panose="020B0604020202020204" pitchFamily="34" charset="0"/>
                        </a:rPr>
                        <a:t>29</a:t>
                      </a: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a:solidFill>
                            <a:srgbClr val="FF0000"/>
                          </a:solidFill>
                          <a:latin typeface="Arial" panose="020B0604020202020204" pitchFamily="34" charset="0"/>
                          <a:ea typeface="+mn-ea"/>
                          <a:cs typeface="Arial" panose="020B0604020202020204" pitchFamily="34" charset="0"/>
                        </a:rPr>
                        <a:t>30</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a:solidFill>
                            <a:srgbClr val="FF0000"/>
                          </a:solidFill>
                          <a:latin typeface="Arial" panose="020B0604020202020204" pitchFamily="34" charset="0"/>
                          <a:ea typeface="+mn-ea"/>
                          <a:cs typeface="Arial" panose="020B0604020202020204" pitchFamily="34" charset="0"/>
                        </a:rPr>
                        <a:t>31</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269090484"/>
                  </a:ext>
                </a:extLst>
              </a:tr>
            </a:tbl>
          </a:graphicData>
        </a:graphic>
      </p:graphicFrame>
      <p:sp>
        <p:nvSpPr>
          <p:cNvPr id="13" name="矩形 12"/>
          <p:cNvSpPr/>
          <p:nvPr/>
        </p:nvSpPr>
        <p:spPr>
          <a:xfrm>
            <a:off x="519228" y="1722095"/>
            <a:ext cx="3284482" cy="431179"/>
          </a:xfrm>
          <a:prstGeom prst="rect">
            <a:avLst/>
          </a:prstGeom>
          <a:solidFill>
            <a:srgbClr val="B2DE82"/>
          </a:solidFill>
          <a:ln w="38100">
            <a:solidFill>
              <a:schemeClr val="bg1"/>
            </a:solidFill>
          </a:ln>
          <a:effectLst>
            <a:outerShdw blurRad="50800" dist="38100" dir="16200000"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zh-TW" sz="2800" b="1" dirty="0">
                <a:solidFill>
                  <a:srgbClr val="000000"/>
                </a:solidFill>
                <a:ea typeface="標楷體" panose="03000509000000000000" pitchFamily="65" charset="-120"/>
              </a:rPr>
              <a:t>111.08</a:t>
            </a:r>
            <a:endParaRPr lang="zh-TW" altLang="en-US" sz="2800" b="1" dirty="0">
              <a:solidFill>
                <a:srgbClr val="000000"/>
              </a:solidFill>
              <a:ea typeface="標楷體" panose="03000509000000000000" pitchFamily="65" charset="-120"/>
            </a:endParaRPr>
          </a:p>
        </p:txBody>
      </p:sp>
    </p:spTree>
    <p:extLst>
      <p:ext uri="{BB962C8B-B14F-4D97-AF65-F5344CB8AC3E}">
        <p14:creationId xmlns:p14="http://schemas.microsoft.com/office/powerpoint/2010/main" val="34523711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112241"/>
            <a:ext cx="7094837" cy="609600"/>
          </a:xfrm>
        </p:spPr>
        <p:txBody>
          <a:bodyPr/>
          <a:lstStyle/>
          <a:p>
            <a:pPr algn="l"/>
            <a:r>
              <a:rPr lang="en-US" altLang="zh-TW" sz="44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2.2</a:t>
            </a:r>
            <a:r>
              <a:rPr lang="zh-TW" altLang="en-US" sz="44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填表期間</a:t>
            </a:r>
          </a:p>
        </p:txBody>
      </p:sp>
      <p:sp>
        <p:nvSpPr>
          <p:cNvPr id="3" name="文字方塊 35"/>
          <p:cNvSpPr txBox="1">
            <a:spLocks noChangeArrowheads="1"/>
          </p:cNvSpPr>
          <p:nvPr/>
        </p:nvSpPr>
        <p:spPr bwMode="auto">
          <a:xfrm>
            <a:off x="287493" y="856759"/>
            <a:ext cx="8542723" cy="615553"/>
          </a:xfrm>
          <a:prstGeom prst="rect">
            <a:avLst/>
          </a:prstGeom>
          <a:noFill/>
          <a:ln w="9525">
            <a:noFill/>
            <a:miter lim="800000"/>
            <a:headEnd/>
            <a:tailEnd/>
          </a:ln>
        </p:spPr>
        <p:txBody>
          <a:bodyPr wrap="none">
            <a:spAutoFit/>
          </a:bodyPr>
          <a:lstStyle/>
          <a:p>
            <a:pPr algn="ctr">
              <a:defRPr/>
            </a:pPr>
            <a:r>
              <a:rPr lang="zh-TW" altLang="en-US" sz="3400" dirty="0">
                <a:solidFill>
                  <a:srgbClr val="0000FF"/>
                </a:solidFill>
                <a:latin typeface="Arial" panose="020B0604020202020204" pitchFamily="34" charset="0"/>
                <a:ea typeface="微軟正黑體" panose="020B0604030504040204" pitchFamily="34" charset="-120"/>
                <a:cs typeface="Arial" panose="020B0604020202020204" pitchFamily="34" charset="0"/>
              </a:rPr>
              <a:t> </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9</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日上午</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8:00</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起</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至 </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10</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31</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日下午</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5:00</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止</a:t>
            </a:r>
          </a:p>
        </p:txBody>
      </p:sp>
      <p:graphicFrame>
        <p:nvGraphicFramePr>
          <p:cNvPr id="9" name="資料庫圖表 8"/>
          <p:cNvGraphicFramePr/>
          <p:nvPr>
            <p:extLst>
              <p:ext uri="{D42A27DB-BD31-4B8C-83A1-F6EECF244321}">
                <p14:modId xmlns:p14="http://schemas.microsoft.com/office/powerpoint/2010/main" val="3155742984"/>
              </p:ext>
            </p:extLst>
          </p:nvPr>
        </p:nvGraphicFramePr>
        <p:xfrm>
          <a:off x="3086" y="1977082"/>
          <a:ext cx="9140913" cy="38960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106437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111203"/>
            <a:ext cx="7094837" cy="609600"/>
          </a:xfrm>
        </p:spPr>
        <p:txBody>
          <a:bodyPr/>
          <a:lstStyle/>
          <a:p>
            <a:pPr algn="l"/>
            <a:r>
              <a:rPr lang="en-US" altLang="zh-TW" sz="44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2.3</a:t>
            </a:r>
            <a:r>
              <a:rPr lang="zh-TW" altLang="en-US" sz="44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資料匯出</a:t>
            </a:r>
          </a:p>
        </p:txBody>
      </p:sp>
      <p:sp>
        <p:nvSpPr>
          <p:cNvPr id="6" name="文字方塊 21"/>
          <p:cNvSpPr txBox="1">
            <a:spLocks noChangeArrowheads="1"/>
          </p:cNvSpPr>
          <p:nvPr/>
        </p:nvSpPr>
        <p:spPr bwMode="auto">
          <a:xfrm>
            <a:off x="3888492" y="1463534"/>
            <a:ext cx="5085409" cy="3693319"/>
          </a:xfrm>
          <a:prstGeom prst="rect">
            <a:avLst/>
          </a:prstGeom>
          <a:noFill/>
          <a:ln w="9525">
            <a:noFill/>
            <a:miter lim="800000"/>
            <a:headEnd/>
            <a:tailEnd/>
          </a:ln>
        </p:spPr>
        <p:txBody>
          <a:bodyPr wrap="square">
            <a:spAutoFit/>
          </a:bodyPr>
          <a:lstStyle/>
          <a:p>
            <a:pPr marL="342900" indent="-342900">
              <a:lnSpc>
                <a:spcPct val="150000"/>
              </a:lnSpc>
              <a:buFont typeface="Wingdings" panose="05000000000000000000" pitchFamily="2" charset="2"/>
              <a:buChar char="l"/>
              <a:defRPr/>
            </a:pPr>
            <a:r>
              <a:rPr lang="en-US" altLang="zh-TW" sz="26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111.11.02</a:t>
            </a:r>
            <a:r>
              <a:rPr lang="zh-TW" altLang="en-US" sz="26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第</a:t>
            </a:r>
            <a:r>
              <a:rPr lang="en-US" altLang="zh-TW" sz="26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1</a:t>
            </a:r>
            <a:r>
              <a:rPr lang="zh-TW" altLang="en-US" sz="26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次資料匯出：</a:t>
            </a:r>
            <a:endParaRPr lang="en-US" altLang="zh-TW" sz="26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教育部統計處</a:t>
            </a:r>
            <a:endParaRPr lang="en-US" altLang="zh-TW" sz="26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大專校院一覽表</a:t>
            </a:r>
            <a:endParaRPr lang="en-US" altLang="zh-TW" sz="26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大專校院學生基本資料庫</a:t>
            </a:r>
            <a:endParaRPr lang="en-US" altLang="zh-TW" sz="26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私立大學校院獎補助小組</a:t>
            </a:r>
            <a:endParaRPr lang="en-US" altLang="zh-TW" sz="26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大專校院校務資訊公開平臺</a:t>
            </a:r>
            <a:endParaRPr lang="en-US" altLang="zh-TW" sz="26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7" name="表格 17"/>
          <p:cNvGraphicFramePr>
            <a:graphicFrameLocks noGrp="1"/>
          </p:cNvGraphicFramePr>
          <p:nvPr>
            <p:extLst>
              <p:ext uri="{D42A27DB-BD31-4B8C-83A1-F6EECF244321}">
                <p14:modId xmlns:p14="http://schemas.microsoft.com/office/powerpoint/2010/main" val="2117748800"/>
              </p:ext>
            </p:extLst>
          </p:nvPr>
        </p:nvGraphicFramePr>
        <p:xfrm>
          <a:off x="212792" y="2146576"/>
          <a:ext cx="3675700" cy="2480611"/>
        </p:xfrm>
        <a:graphic>
          <a:graphicData uri="http://schemas.openxmlformats.org/drawingml/2006/table">
            <a:tbl>
              <a:tblPr firstRow="1" bandRow="1">
                <a:effectLst>
                  <a:outerShdw dist="38103" dir="5400000" algn="tl">
                    <a:srgbClr val="000000"/>
                  </a:outerShdw>
                </a:effectLst>
                <a:tableStyleId>{2D5ABB26-0587-4C30-8999-92F81FD0307C}</a:tableStyleId>
              </a:tblPr>
              <a:tblGrid>
                <a:gridCol w="525100">
                  <a:extLst>
                    <a:ext uri="{9D8B030D-6E8A-4147-A177-3AD203B41FA5}">
                      <a16:colId xmlns:a16="http://schemas.microsoft.com/office/drawing/2014/main" val="256846026"/>
                    </a:ext>
                  </a:extLst>
                </a:gridCol>
                <a:gridCol w="525100">
                  <a:extLst>
                    <a:ext uri="{9D8B030D-6E8A-4147-A177-3AD203B41FA5}">
                      <a16:colId xmlns:a16="http://schemas.microsoft.com/office/drawing/2014/main" val="2257527877"/>
                    </a:ext>
                  </a:extLst>
                </a:gridCol>
                <a:gridCol w="525100">
                  <a:extLst>
                    <a:ext uri="{9D8B030D-6E8A-4147-A177-3AD203B41FA5}">
                      <a16:colId xmlns:a16="http://schemas.microsoft.com/office/drawing/2014/main" val="4145448609"/>
                    </a:ext>
                  </a:extLst>
                </a:gridCol>
                <a:gridCol w="525100">
                  <a:extLst>
                    <a:ext uri="{9D8B030D-6E8A-4147-A177-3AD203B41FA5}">
                      <a16:colId xmlns:a16="http://schemas.microsoft.com/office/drawing/2014/main" val="835481753"/>
                    </a:ext>
                  </a:extLst>
                </a:gridCol>
                <a:gridCol w="525100">
                  <a:extLst>
                    <a:ext uri="{9D8B030D-6E8A-4147-A177-3AD203B41FA5}">
                      <a16:colId xmlns:a16="http://schemas.microsoft.com/office/drawing/2014/main" val="3853400446"/>
                    </a:ext>
                  </a:extLst>
                </a:gridCol>
                <a:gridCol w="525100">
                  <a:extLst>
                    <a:ext uri="{9D8B030D-6E8A-4147-A177-3AD203B41FA5}">
                      <a16:colId xmlns:a16="http://schemas.microsoft.com/office/drawing/2014/main" val="1113717072"/>
                    </a:ext>
                  </a:extLst>
                </a:gridCol>
                <a:gridCol w="525100">
                  <a:extLst>
                    <a:ext uri="{9D8B030D-6E8A-4147-A177-3AD203B41FA5}">
                      <a16:colId xmlns:a16="http://schemas.microsoft.com/office/drawing/2014/main" val="3757867286"/>
                    </a:ext>
                  </a:extLst>
                </a:gridCol>
              </a:tblGrid>
              <a:tr h="372571">
                <a:tc>
                  <a:txBody>
                    <a:bodyPr/>
                    <a:lstStyle/>
                    <a:p>
                      <a:pPr marL="0" lvl="0" algn="ctr" defTabSz="914400" rtl="0" eaLnBrk="1" fontAlgn="ctr" latinLnBrk="0" hangingPunct="1"/>
                      <a:r>
                        <a:rPr lang="zh-TW" alt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日</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一</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二</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三</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四</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五</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六</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097508803"/>
                  </a:ext>
                </a:extLst>
              </a:tr>
              <a:tr h="39733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rgbClr val="FF0000"/>
                          </a:solidFill>
                          <a:latin typeface="Arial" panose="020B0604020202020204" pitchFamily="34" charset="0"/>
                          <a:ea typeface="+mn-ea"/>
                          <a:cs typeface="Arial" panose="020B0604020202020204" pitchFamily="34" charset="0"/>
                        </a:rPr>
                        <a:t>2</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5</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15709961"/>
                  </a:ext>
                </a:extLst>
              </a:tr>
              <a:tr h="518692">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6</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7</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8</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9</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10</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None/>
                        <a:tabLst/>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76629822"/>
                  </a:ext>
                </a:extLst>
              </a:tr>
              <a:tr h="39733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14</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15</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16</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17</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18</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19</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047869064"/>
                  </a:ext>
                </a:extLst>
              </a:tr>
              <a:tr h="39733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20</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21</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22</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26</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400703856"/>
                  </a:ext>
                </a:extLst>
              </a:tr>
              <a:tr h="39733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27</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28</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29</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30</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69090484"/>
                  </a:ext>
                </a:extLst>
              </a:tr>
            </a:tbl>
          </a:graphicData>
        </a:graphic>
      </p:graphicFrame>
      <p:sp>
        <p:nvSpPr>
          <p:cNvPr id="9" name="矩形 8"/>
          <p:cNvSpPr/>
          <p:nvPr/>
        </p:nvSpPr>
        <p:spPr>
          <a:xfrm>
            <a:off x="212792" y="1584204"/>
            <a:ext cx="3675700" cy="562372"/>
          </a:xfrm>
          <a:prstGeom prst="rect">
            <a:avLst/>
          </a:prstGeom>
          <a:solidFill>
            <a:srgbClr val="B2DE82"/>
          </a:solidFill>
          <a:ln w="38100">
            <a:solidFill>
              <a:schemeClr val="bg1"/>
            </a:solidFill>
          </a:ln>
          <a:effectLst>
            <a:outerShdw blurRad="50800" dist="38100" dir="16200000"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zh-TW" sz="2800" b="1" dirty="0">
                <a:solidFill>
                  <a:srgbClr val="000000"/>
                </a:solidFill>
                <a:ea typeface="標楷體" panose="03000509000000000000" pitchFamily="65" charset="-120"/>
              </a:rPr>
              <a:t>111.11</a:t>
            </a:r>
            <a:endParaRPr lang="zh-TW" altLang="en-US" sz="2800" b="1" dirty="0">
              <a:solidFill>
                <a:srgbClr val="000000"/>
              </a:solidFill>
              <a:ea typeface="標楷體" panose="03000509000000000000" pitchFamily="65" charset="-120"/>
            </a:endParaRPr>
          </a:p>
        </p:txBody>
      </p:sp>
    </p:spTree>
    <p:extLst>
      <p:ext uri="{BB962C8B-B14F-4D97-AF65-F5344CB8AC3E}">
        <p14:creationId xmlns:p14="http://schemas.microsoft.com/office/powerpoint/2010/main" val="22104464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107894"/>
            <a:ext cx="7094837" cy="609600"/>
          </a:xfrm>
        </p:spPr>
        <p:txBody>
          <a:bodyPr/>
          <a:lstStyle/>
          <a:p>
            <a:pPr algn="l"/>
            <a:r>
              <a:rPr lang="en-US" altLang="zh-TW" sz="44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2.4</a:t>
            </a:r>
            <a:r>
              <a:rPr lang="zh-TW" altLang="en-US" sz="44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dirty="0">
                <a:solidFill>
                  <a:srgbClr val="FF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統一期間</a:t>
            </a:r>
            <a:r>
              <a:rPr lang="zh-TW" altLang="en-US" sz="44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資料修正</a:t>
            </a:r>
          </a:p>
        </p:txBody>
      </p:sp>
      <p:sp>
        <p:nvSpPr>
          <p:cNvPr id="8" name="文字方塊 21"/>
          <p:cNvSpPr txBox="1">
            <a:spLocks noChangeArrowheads="1"/>
          </p:cNvSpPr>
          <p:nvPr/>
        </p:nvSpPr>
        <p:spPr bwMode="auto">
          <a:xfrm>
            <a:off x="74142" y="858977"/>
            <a:ext cx="9002685"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11</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月</a:t>
            </a:r>
            <a:r>
              <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3</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日上午</a:t>
            </a:r>
            <a:r>
              <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8:00</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起 至 </a:t>
            </a:r>
            <a:r>
              <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11</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月</a:t>
            </a:r>
            <a:r>
              <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18</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日下午</a:t>
            </a:r>
            <a:r>
              <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5:00</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止</a:t>
            </a:r>
          </a:p>
        </p:txBody>
      </p:sp>
      <p:sp>
        <p:nvSpPr>
          <p:cNvPr id="9" name="文字方塊 21"/>
          <p:cNvSpPr txBox="1">
            <a:spLocks noChangeArrowheads="1"/>
          </p:cNvSpPr>
          <p:nvPr/>
        </p:nvSpPr>
        <p:spPr bwMode="auto">
          <a:xfrm>
            <a:off x="3832168" y="1503913"/>
            <a:ext cx="5153890" cy="2492990"/>
          </a:xfrm>
          <a:prstGeom prst="rect">
            <a:avLst/>
          </a:prstGeom>
          <a:noFill/>
          <a:ln w="9525">
            <a:noFill/>
            <a:miter lim="800000"/>
            <a:headEnd/>
            <a:tailEnd/>
          </a:ln>
        </p:spPr>
        <p:txBody>
          <a:bodyPr wrap="square">
            <a:spAutoFit/>
          </a:bodyPr>
          <a:lstStyle/>
          <a:p>
            <a:pPr marL="457200" indent="-457200">
              <a:lnSpc>
                <a:spcPct val="150000"/>
              </a:lnSpc>
              <a:buFont typeface="Wingdings" panose="05000000000000000000" pitchFamily="2" charset="2"/>
              <a:buChar char="l"/>
              <a:defRPr/>
            </a:pPr>
            <a:r>
              <a:rPr lang="zh-TW" altLang="en-US"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需</a:t>
            </a:r>
            <a:r>
              <a:rPr lang="zh-TW" altLang="en-US" sz="26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申請</a:t>
            </a:r>
            <a:r>
              <a:rPr lang="zh-TW" altLang="en-US" sz="26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修正本期</a:t>
            </a:r>
            <a:r>
              <a:rPr lang="en-US" altLang="zh-TW" sz="26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(111.10</a:t>
            </a:r>
            <a:r>
              <a:rPr lang="zh-TW" altLang="en-US" sz="26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6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表冊資料</a:t>
            </a:r>
            <a:r>
              <a:rPr lang="zh-TW" altLang="zh-TW"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之學校</a:t>
            </a:r>
            <a:r>
              <a:rPr lang="zh-TW" altLang="en-US"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請於</a:t>
            </a:r>
            <a:r>
              <a:rPr lang="en-US" altLang="zh-TW"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11/3-11/18</a:t>
            </a:r>
            <a:r>
              <a:rPr lang="zh-TW" altLang="en-US"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間提出申請並</a:t>
            </a:r>
            <a:r>
              <a:rPr lang="zh-TW" altLang="en-US" sz="26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務必於</a:t>
            </a:r>
            <a:r>
              <a:rPr lang="en-US" altLang="zh-TW" sz="26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11/18</a:t>
            </a:r>
            <a:r>
              <a:rPr lang="zh-TW" altLang="en-US" sz="26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下午</a:t>
            </a:r>
            <a:r>
              <a:rPr lang="en-US" altLang="zh-TW" sz="26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5</a:t>
            </a:r>
            <a:r>
              <a:rPr lang="zh-TW" altLang="en-US" sz="26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時前</a:t>
            </a:r>
            <a:r>
              <a:rPr lang="zh-TW" altLang="zh-TW" sz="26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完成修正作業</a:t>
            </a:r>
            <a:r>
              <a:rPr lang="zh-TW" altLang="zh-TW"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6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 name="矩形 6"/>
          <p:cNvSpPr/>
          <p:nvPr/>
        </p:nvSpPr>
        <p:spPr>
          <a:xfrm>
            <a:off x="91437" y="4616054"/>
            <a:ext cx="8877993" cy="2015936"/>
          </a:xfrm>
          <a:prstGeom prst="rect">
            <a:avLst/>
          </a:prstGeom>
        </p:spPr>
        <p:txBody>
          <a:bodyPr wrap="square">
            <a:spAutoFit/>
          </a:bodyPr>
          <a:lstStyle/>
          <a:p>
            <a:pPr>
              <a:lnSpc>
                <a:spcPts val="3000"/>
              </a:lnSpc>
            </a:pPr>
            <a:r>
              <a:rPr lang="zh-TW" altLang="en-US" sz="1800" b="1" dirty="0">
                <a:solidFill>
                  <a:srgbClr val="0000FF"/>
                </a:solidFill>
                <a:ea typeface="微軟正黑體" panose="020B0604030504040204" pitchFamily="34" charset="-120"/>
                <a:cs typeface="Arial" panose="020B0604020202020204" pitchFamily="34" charset="0"/>
                <a:sym typeface="Wingdings 2" panose="05020102010507070707" pitchFamily="18" charset="2"/>
              </a:rPr>
              <a:t></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於本期統一修正期間，</a:t>
            </a:r>
            <a:r>
              <a:rPr lang="zh-TW" altLang="en-US" sz="18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各應用單位</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例如：</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大專校院校務資訊公開</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作業小組</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E-mail</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b="1"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opendata@yuntech.edu.tw</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大專校院一覽表</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作業小組</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E-mail</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b="1"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heipuser@yuntech.edu.tw</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將陸續通知經該單位檢核後有疑義資料之學校</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，屆時，</a:t>
            </a:r>
            <a:r>
              <a:rPr lang="zh-TW" altLang="en-US" sz="18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煩請各校總承辦人留意</a:t>
            </a:r>
            <a:r>
              <a:rPr lang="en-US" altLang="zh-TW" sz="18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mail</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相關訊息；若無接獲通知者，則表示貴校所填報資料符合檢核條件之合理性。</a:t>
            </a:r>
          </a:p>
        </p:txBody>
      </p:sp>
      <p:graphicFrame>
        <p:nvGraphicFramePr>
          <p:cNvPr id="10" name="表格 17"/>
          <p:cNvGraphicFramePr>
            <a:graphicFrameLocks noGrp="1"/>
          </p:cNvGraphicFramePr>
          <p:nvPr>
            <p:extLst>
              <p:ext uri="{D42A27DB-BD31-4B8C-83A1-F6EECF244321}">
                <p14:modId xmlns:p14="http://schemas.microsoft.com/office/powerpoint/2010/main" val="3852107557"/>
              </p:ext>
            </p:extLst>
          </p:nvPr>
        </p:nvGraphicFramePr>
        <p:xfrm>
          <a:off x="212792" y="2146576"/>
          <a:ext cx="3675700" cy="2480611"/>
        </p:xfrm>
        <a:graphic>
          <a:graphicData uri="http://schemas.openxmlformats.org/drawingml/2006/table">
            <a:tbl>
              <a:tblPr firstRow="1" bandRow="1">
                <a:effectLst>
                  <a:outerShdw dist="38103" dir="5400000" algn="tl">
                    <a:srgbClr val="000000"/>
                  </a:outerShdw>
                </a:effectLst>
                <a:tableStyleId>{2D5ABB26-0587-4C30-8999-92F81FD0307C}</a:tableStyleId>
              </a:tblPr>
              <a:tblGrid>
                <a:gridCol w="525100">
                  <a:extLst>
                    <a:ext uri="{9D8B030D-6E8A-4147-A177-3AD203B41FA5}">
                      <a16:colId xmlns:a16="http://schemas.microsoft.com/office/drawing/2014/main" val="256846026"/>
                    </a:ext>
                  </a:extLst>
                </a:gridCol>
                <a:gridCol w="525100">
                  <a:extLst>
                    <a:ext uri="{9D8B030D-6E8A-4147-A177-3AD203B41FA5}">
                      <a16:colId xmlns:a16="http://schemas.microsoft.com/office/drawing/2014/main" val="2257527877"/>
                    </a:ext>
                  </a:extLst>
                </a:gridCol>
                <a:gridCol w="525100">
                  <a:extLst>
                    <a:ext uri="{9D8B030D-6E8A-4147-A177-3AD203B41FA5}">
                      <a16:colId xmlns:a16="http://schemas.microsoft.com/office/drawing/2014/main" val="4145448609"/>
                    </a:ext>
                  </a:extLst>
                </a:gridCol>
                <a:gridCol w="525100">
                  <a:extLst>
                    <a:ext uri="{9D8B030D-6E8A-4147-A177-3AD203B41FA5}">
                      <a16:colId xmlns:a16="http://schemas.microsoft.com/office/drawing/2014/main" val="835481753"/>
                    </a:ext>
                  </a:extLst>
                </a:gridCol>
                <a:gridCol w="525100">
                  <a:extLst>
                    <a:ext uri="{9D8B030D-6E8A-4147-A177-3AD203B41FA5}">
                      <a16:colId xmlns:a16="http://schemas.microsoft.com/office/drawing/2014/main" val="3853400446"/>
                    </a:ext>
                  </a:extLst>
                </a:gridCol>
                <a:gridCol w="525100">
                  <a:extLst>
                    <a:ext uri="{9D8B030D-6E8A-4147-A177-3AD203B41FA5}">
                      <a16:colId xmlns:a16="http://schemas.microsoft.com/office/drawing/2014/main" val="1113717072"/>
                    </a:ext>
                  </a:extLst>
                </a:gridCol>
                <a:gridCol w="525100">
                  <a:extLst>
                    <a:ext uri="{9D8B030D-6E8A-4147-A177-3AD203B41FA5}">
                      <a16:colId xmlns:a16="http://schemas.microsoft.com/office/drawing/2014/main" val="3757867286"/>
                    </a:ext>
                  </a:extLst>
                </a:gridCol>
              </a:tblGrid>
              <a:tr h="372571">
                <a:tc>
                  <a:txBody>
                    <a:bodyPr/>
                    <a:lstStyle/>
                    <a:p>
                      <a:pPr marL="0" lvl="0" algn="ctr" defTabSz="914400" rtl="0" eaLnBrk="1" fontAlgn="ctr" latinLnBrk="0" hangingPunct="1"/>
                      <a:r>
                        <a:rPr lang="zh-TW" alt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日</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一</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二</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三</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四</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五</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六</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097508803"/>
                  </a:ext>
                </a:extLst>
              </a:tr>
              <a:tr h="39733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rgbClr val="FF0000"/>
                          </a:solidFill>
                          <a:latin typeface="Arial" panose="020B0604020202020204" pitchFamily="34" charset="0"/>
                          <a:ea typeface="+mn-ea"/>
                          <a:cs typeface="Arial" panose="020B0604020202020204" pitchFamily="34" charset="0"/>
                        </a:rPr>
                        <a:t>3</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rgbClr val="FF0000"/>
                          </a:solidFill>
                          <a:latin typeface="Arial" panose="020B0604020202020204" pitchFamily="34" charset="0"/>
                          <a:ea typeface="+mn-ea"/>
                          <a:cs typeface="Arial" panose="020B0604020202020204" pitchFamily="34" charset="0"/>
                        </a:rPr>
                        <a:t>4</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rgbClr val="FF0000"/>
                          </a:solidFill>
                          <a:latin typeface="Arial" panose="020B0604020202020204" pitchFamily="34" charset="0"/>
                          <a:ea typeface="+mn-ea"/>
                          <a:cs typeface="Arial" panose="020B0604020202020204" pitchFamily="34" charset="0"/>
                        </a:rPr>
                        <a:t>5</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3315709961"/>
                  </a:ext>
                </a:extLst>
              </a:tr>
              <a:tr h="518692">
                <a:tc>
                  <a:txBody>
                    <a:bodyPr/>
                    <a:lstStyle/>
                    <a:p>
                      <a:pPr marL="0" lvl="0" algn="ctr" defTabSz="914400" rtl="0" eaLnBrk="1" fontAlgn="ctr" latinLnBrk="0" hangingPunct="1"/>
                      <a:r>
                        <a:rPr lang="en-US" altLang="zh-TW" sz="1800" b="1" kern="1200" dirty="0">
                          <a:solidFill>
                            <a:srgbClr val="FF0000"/>
                          </a:solidFill>
                          <a:latin typeface="Arial" panose="020B0604020202020204" pitchFamily="34" charset="0"/>
                          <a:ea typeface="+mn-ea"/>
                          <a:cs typeface="Arial" panose="020B0604020202020204" pitchFamily="34" charset="0"/>
                        </a:rPr>
                        <a:t>6</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rgbClr val="FF0000"/>
                          </a:solidFill>
                          <a:latin typeface="Arial" panose="020B0604020202020204" pitchFamily="34" charset="0"/>
                          <a:ea typeface="+mn-ea"/>
                          <a:cs typeface="Arial" panose="020B0604020202020204" pitchFamily="34" charset="0"/>
                        </a:rPr>
                        <a:t>7</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rgbClr val="FF0000"/>
                          </a:solidFill>
                          <a:latin typeface="Arial" panose="020B0604020202020204" pitchFamily="34" charset="0"/>
                          <a:ea typeface="+mn-ea"/>
                          <a:cs typeface="Arial" panose="020B0604020202020204" pitchFamily="34" charset="0"/>
                        </a:rPr>
                        <a:t>8</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a:solidFill>
                            <a:srgbClr val="FF0000"/>
                          </a:solidFill>
                          <a:latin typeface="Arial" panose="020B0604020202020204" pitchFamily="34" charset="0"/>
                          <a:ea typeface="+mn-ea"/>
                          <a:cs typeface="Arial" panose="020B0604020202020204" pitchFamily="34" charset="0"/>
                        </a:rPr>
                        <a:t>9</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a:solidFill>
                            <a:srgbClr val="FF0000"/>
                          </a:solidFill>
                          <a:latin typeface="Arial" panose="020B0604020202020204" pitchFamily="34" charset="0"/>
                          <a:ea typeface="+mn-ea"/>
                          <a:cs typeface="Arial" panose="020B0604020202020204" pitchFamily="34" charset="0"/>
                        </a:rPr>
                        <a:t>10</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a:solidFill>
                            <a:srgbClr val="FF0000"/>
                          </a:solidFill>
                          <a:latin typeface="Arial" panose="020B0604020202020204" pitchFamily="34" charset="0"/>
                          <a:ea typeface="+mn-ea"/>
                          <a:cs typeface="Arial" panose="020B0604020202020204" pitchFamily="34" charset="0"/>
                        </a:rPr>
                        <a:t>11</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None/>
                        <a:tabLst/>
                      </a:pPr>
                      <a:r>
                        <a:rPr lang="en-US" altLang="zh-TW" sz="1800" b="1" kern="1200" dirty="0">
                          <a:solidFill>
                            <a:srgbClr val="FF0000"/>
                          </a:solidFill>
                          <a:latin typeface="Arial" panose="020B0604020202020204" pitchFamily="34" charset="0"/>
                          <a:ea typeface="+mn-ea"/>
                          <a:cs typeface="Arial" panose="020B0604020202020204" pitchFamily="34" charset="0"/>
                        </a:rPr>
                        <a:t>12</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4076629822"/>
                  </a:ext>
                </a:extLst>
              </a:tr>
              <a:tr h="39733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rgbClr val="FF0000"/>
                          </a:solidFill>
                          <a:latin typeface="Arial" panose="020B0604020202020204" pitchFamily="34" charset="0"/>
                          <a:ea typeface="+mn-ea"/>
                          <a:cs typeface="Arial" panose="020B0604020202020204" pitchFamily="34" charset="0"/>
                        </a:rPr>
                        <a:t>13</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rgbClr val="FF0000"/>
                          </a:solidFill>
                          <a:latin typeface="Arial" panose="020B0604020202020204" pitchFamily="34" charset="0"/>
                          <a:ea typeface="+mn-ea"/>
                          <a:cs typeface="Arial" panose="020B0604020202020204" pitchFamily="34" charset="0"/>
                        </a:rPr>
                        <a:t>14</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rgbClr val="FF0000"/>
                          </a:solidFill>
                          <a:latin typeface="Arial" panose="020B0604020202020204" pitchFamily="34" charset="0"/>
                          <a:ea typeface="+mn-ea"/>
                          <a:cs typeface="Arial" panose="020B0604020202020204" pitchFamily="34" charset="0"/>
                        </a:rPr>
                        <a:t>15</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rgbClr val="FF0000"/>
                          </a:solidFill>
                          <a:latin typeface="Arial" panose="020B0604020202020204" pitchFamily="34" charset="0"/>
                          <a:ea typeface="+mn-ea"/>
                          <a:cs typeface="Arial" panose="020B0604020202020204" pitchFamily="34" charset="0"/>
                        </a:rPr>
                        <a:t>16</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rgbClr val="FF0000"/>
                          </a:solidFill>
                          <a:latin typeface="Arial" panose="020B0604020202020204" pitchFamily="34" charset="0"/>
                          <a:ea typeface="+mn-ea"/>
                          <a:cs typeface="Arial" panose="020B0604020202020204" pitchFamily="34" charset="0"/>
                        </a:rPr>
                        <a:t>17</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rgbClr val="FF0000"/>
                          </a:solidFill>
                          <a:latin typeface="Arial" panose="020B0604020202020204" pitchFamily="34" charset="0"/>
                          <a:ea typeface="+mn-ea"/>
                          <a:cs typeface="Arial" panose="020B0604020202020204" pitchFamily="34" charset="0"/>
                        </a:rPr>
                        <a:t>18</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19</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047869064"/>
                  </a:ext>
                </a:extLst>
              </a:tr>
              <a:tr h="39733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20</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21</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22</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26</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400703856"/>
                  </a:ext>
                </a:extLst>
              </a:tr>
              <a:tr h="39733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27</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28</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29</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30</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69090484"/>
                  </a:ext>
                </a:extLst>
              </a:tr>
            </a:tbl>
          </a:graphicData>
        </a:graphic>
      </p:graphicFrame>
      <p:sp>
        <p:nvSpPr>
          <p:cNvPr id="13" name="矩形 12"/>
          <p:cNvSpPr/>
          <p:nvPr/>
        </p:nvSpPr>
        <p:spPr>
          <a:xfrm>
            <a:off x="212792" y="1584204"/>
            <a:ext cx="3675700" cy="562372"/>
          </a:xfrm>
          <a:prstGeom prst="rect">
            <a:avLst/>
          </a:prstGeom>
          <a:solidFill>
            <a:srgbClr val="B2DE82"/>
          </a:solidFill>
          <a:ln w="38100">
            <a:solidFill>
              <a:schemeClr val="bg1"/>
            </a:solidFill>
          </a:ln>
          <a:effectLst>
            <a:outerShdw blurRad="50800" dist="38100" dir="16200000"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zh-TW" sz="2800" b="1" dirty="0">
                <a:solidFill>
                  <a:srgbClr val="000000"/>
                </a:solidFill>
                <a:ea typeface="標楷體" panose="03000509000000000000" pitchFamily="65" charset="-120"/>
              </a:rPr>
              <a:t>111.11</a:t>
            </a:r>
            <a:endParaRPr lang="zh-TW" altLang="en-US" sz="2800" b="1" dirty="0">
              <a:solidFill>
                <a:srgbClr val="000000"/>
              </a:solidFill>
              <a:ea typeface="標楷體" panose="03000509000000000000" pitchFamily="65" charset="-120"/>
            </a:endParaRPr>
          </a:p>
        </p:txBody>
      </p:sp>
    </p:spTree>
    <p:extLst>
      <p:ext uri="{BB962C8B-B14F-4D97-AF65-F5344CB8AC3E}">
        <p14:creationId xmlns:p14="http://schemas.microsoft.com/office/powerpoint/2010/main" val="13973491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105625"/>
            <a:ext cx="7094837" cy="609600"/>
          </a:xfrm>
        </p:spPr>
        <p:txBody>
          <a:bodyPr/>
          <a:lstStyle/>
          <a:p>
            <a:pPr algn="l"/>
            <a:r>
              <a:rPr lang="en-US" altLang="zh-TW"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2.5 </a:t>
            </a:r>
            <a:r>
              <a:rPr lang="zh-TW" altLang="en-US" sz="4400" i="0" dirty="0">
                <a:solidFill>
                  <a:srgbClr val="FF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統一修正申請</a:t>
            </a:r>
            <a:r>
              <a:rPr lang="en-US" altLang="zh-TW"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如何提出</a:t>
            </a:r>
          </a:p>
        </p:txBody>
      </p:sp>
      <p:sp>
        <p:nvSpPr>
          <p:cNvPr id="4" name="文字方塊 27"/>
          <p:cNvSpPr txBox="1">
            <a:spLocks noChangeArrowheads="1"/>
          </p:cNvSpPr>
          <p:nvPr/>
        </p:nvSpPr>
        <p:spPr bwMode="auto">
          <a:xfrm>
            <a:off x="480931" y="865008"/>
            <a:ext cx="8195525" cy="2831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514350" indent="-514350">
              <a:spcBef>
                <a:spcPct val="0"/>
              </a:spcBef>
              <a:buFontTx/>
              <a:buAutoNum type="arabicPeriod"/>
            </a:pPr>
            <a:r>
              <a:rPr lang="zh-TW" altLang="en-US" sz="2800" b="1" dirty="0">
                <a:solidFill>
                  <a:srgbClr val="000000"/>
                </a:solidFill>
                <a:ea typeface="微軟正黑體" panose="020B0604030504040204" pitchFamily="34" charset="-120"/>
                <a:cs typeface="Arial" panose="020B0604020202020204" pitchFamily="34" charset="0"/>
              </a:rPr>
              <a:t>請至</a:t>
            </a:r>
            <a:r>
              <a:rPr lang="zh-TW" altLang="en-US" sz="2800" b="1" dirty="0">
                <a:solidFill>
                  <a:srgbClr val="FF0000"/>
                </a:solidFill>
                <a:ea typeface="微軟正黑體" panose="020B0604030504040204" pitchFamily="34" charset="-120"/>
                <a:cs typeface="Arial" panose="020B0604020202020204" pitchFamily="34" charset="0"/>
              </a:rPr>
              <a:t>校庫首頁</a:t>
            </a:r>
            <a:r>
              <a:rPr lang="zh-TW" altLang="en-US" sz="2800" b="1" dirty="0">
                <a:solidFill>
                  <a:srgbClr val="000000"/>
                </a:solidFill>
                <a:ea typeface="微軟正黑體" panose="020B0604030504040204" pitchFamily="34" charset="-120"/>
                <a:cs typeface="Arial" panose="020B0604020202020204" pitchFamily="34" charset="0"/>
              </a:rPr>
              <a:t>點選             。</a:t>
            </a:r>
            <a:endParaRPr lang="en-US" altLang="zh-TW" sz="2800" b="1" dirty="0">
              <a:solidFill>
                <a:srgbClr val="000000"/>
              </a:solidFill>
              <a:ea typeface="微軟正黑體" panose="020B0604030504040204" pitchFamily="34" charset="-120"/>
              <a:cs typeface="Arial" panose="020B0604020202020204" pitchFamily="34" charset="0"/>
            </a:endParaRPr>
          </a:p>
          <a:p>
            <a:pPr marL="514350" indent="-514350">
              <a:spcBef>
                <a:spcPct val="0"/>
              </a:spcBef>
              <a:buFontTx/>
              <a:buAutoNum type="arabicPeriod"/>
            </a:pPr>
            <a:r>
              <a:rPr lang="zh-TW" altLang="en-US" sz="2800" b="1" dirty="0">
                <a:solidFill>
                  <a:srgbClr val="000000"/>
                </a:solidFill>
                <a:ea typeface="微軟正黑體" panose="020B0604030504040204" pitchFamily="34" charset="-120"/>
                <a:cs typeface="Arial" panose="020B0604020202020204" pitchFamily="34" charset="0"/>
              </a:rPr>
              <a:t>進入修正系統頁面後，輸入帳號密碼登入。</a:t>
            </a:r>
            <a:endParaRPr lang="en-US" altLang="zh-TW" sz="2800" b="1" dirty="0">
              <a:solidFill>
                <a:srgbClr val="000000"/>
              </a:solidFill>
              <a:ea typeface="微軟正黑體" panose="020B0604030504040204" pitchFamily="34" charset="-120"/>
              <a:cs typeface="Arial" panose="020B0604020202020204" pitchFamily="34" charset="0"/>
            </a:endParaRPr>
          </a:p>
          <a:p>
            <a:pPr>
              <a:spcBef>
                <a:spcPct val="0"/>
              </a:spcBef>
              <a:buNone/>
            </a:pPr>
            <a:endParaRPr lang="en-US" altLang="zh-TW" sz="1000" b="1" dirty="0">
              <a:solidFill>
                <a:srgbClr val="000000"/>
              </a:solidFill>
              <a:ea typeface="微軟正黑體" panose="020B0604030504040204" pitchFamily="34" charset="-120"/>
              <a:cs typeface="Arial" panose="020B0604020202020204" pitchFamily="34" charset="0"/>
            </a:endParaRPr>
          </a:p>
          <a:p>
            <a:pPr marL="514350" indent="-514350">
              <a:spcBef>
                <a:spcPct val="0"/>
              </a:spcBef>
              <a:buFont typeface="+mj-lt"/>
              <a:buAutoNum type="arabicPeriod" startAt="3"/>
            </a:pPr>
            <a:r>
              <a:rPr lang="zh-TW" altLang="en-US" sz="2800" b="1" dirty="0">
                <a:solidFill>
                  <a:srgbClr val="000000"/>
                </a:solidFill>
                <a:ea typeface="微軟正黑體" panose="020B0604030504040204" pitchFamily="34" charset="-120"/>
                <a:cs typeface="Arial" panose="020B0604020202020204" pitchFamily="34" charset="0"/>
              </a:rPr>
              <a:t>點選             於     選擇表冊，並於</a:t>
            </a:r>
            <a:r>
              <a:rPr lang="zh-TW" altLang="en-US" sz="2800" b="1" dirty="0">
                <a:solidFill>
                  <a:srgbClr val="FF0000"/>
                </a:solidFill>
                <a:ea typeface="微軟正黑體" panose="020B0604030504040204" pitchFamily="34" charset="-120"/>
                <a:cs typeface="Arial" panose="020B0604020202020204" pitchFamily="34" charset="0"/>
              </a:rPr>
              <a:t>「修改原因」欄位敘明具體理由</a:t>
            </a:r>
            <a:r>
              <a:rPr lang="zh-TW" altLang="en-US" sz="2800" b="1" dirty="0">
                <a:solidFill>
                  <a:srgbClr val="000000"/>
                </a:solidFill>
                <a:ea typeface="微軟正黑體" panose="020B0604030504040204" pitchFamily="34" charset="-120"/>
                <a:cs typeface="Arial" panose="020B0604020202020204" pitchFamily="34" charset="0"/>
              </a:rPr>
              <a:t>後送出選單。</a:t>
            </a:r>
          </a:p>
          <a:p>
            <a:pPr marL="514350" indent="-514350">
              <a:spcBef>
                <a:spcPct val="0"/>
              </a:spcBef>
              <a:buFontTx/>
              <a:buAutoNum type="arabicPeriod" startAt="3"/>
            </a:pPr>
            <a:r>
              <a:rPr lang="zh-TW" altLang="en-US" sz="2800" b="1" dirty="0">
                <a:solidFill>
                  <a:srgbClr val="000000"/>
                </a:solidFill>
                <a:ea typeface="微軟正黑體" panose="020B0604030504040204" pitchFamily="34" charset="-120"/>
                <a:cs typeface="Arial" panose="020B0604020202020204" pitchFamily="34" charset="0"/>
              </a:rPr>
              <a:t>成功送出之表冊會在確認鍵上方顯示「已申請表冊：</a:t>
            </a:r>
            <a:r>
              <a:rPr lang="en-US" altLang="zh-TW" sz="2800" b="1" dirty="0">
                <a:solidFill>
                  <a:srgbClr val="000000"/>
                </a:solidFill>
                <a:ea typeface="微軟正黑體" panose="020B0604030504040204" pitchFamily="34" charset="-120"/>
                <a:cs typeface="Arial" panose="020B0604020202020204" pitchFamily="34" charset="0"/>
              </a:rPr>
              <a:t>…</a:t>
            </a:r>
            <a:r>
              <a:rPr lang="zh-TW" altLang="en-US" sz="2800" b="1" dirty="0">
                <a:solidFill>
                  <a:srgbClr val="000000"/>
                </a:solidFill>
                <a:ea typeface="微軟正黑體" panose="020B0604030504040204" pitchFamily="34" charset="-120"/>
                <a:cs typeface="Arial" panose="020B0604020202020204" pitchFamily="34" charset="0"/>
              </a:rPr>
              <a:t>」。</a:t>
            </a:r>
            <a:endParaRPr lang="zh-TW" altLang="en-US" sz="2800" b="1" dirty="0">
              <a:ea typeface="微軟正黑體" panose="020B0604030504040204" pitchFamily="34" charset="-120"/>
              <a:cs typeface="Arial" panose="020B0604020202020204" pitchFamily="34" charset="0"/>
            </a:endParaRPr>
          </a:p>
        </p:txBody>
      </p:sp>
      <p:pic>
        <p:nvPicPr>
          <p:cNvPr id="10" name="圖片 22"/>
          <p:cNvPicPr>
            <a:picLocks noChangeAspect="1"/>
          </p:cNvPicPr>
          <p:nvPr/>
        </p:nvPicPr>
        <p:blipFill>
          <a:blip r:embed="rId3">
            <a:extLst>
              <a:ext uri="{28A0092B-C50C-407E-A947-70E740481C1C}">
                <a14:useLocalDpi xmlns:a14="http://schemas.microsoft.com/office/drawing/2010/main" val="0"/>
              </a:ext>
            </a:extLst>
          </a:blip>
          <a:srcRect l="76057" t="2" r="13612" b="94362"/>
          <a:stretch>
            <a:fillRect/>
          </a:stretch>
        </p:blipFill>
        <p:spPr bwMode="auto">
          <a:xfrm>
            <a:off x="4053192" y="873239"/>
            <a:ext cx="1022864" cy="475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圖片 26"/>
          <p:cNvPicPr>
            <a:picLocks noChangeAspect="1"/>
          </p:cNvPicPr>
          <p:nvPr/>
        </p:nvPicPr>
        <p:blipFill>
          <a:blip r:embed="rId4">
            <a:extLst>
              <a:ext uri="{28A0092B-C50C-407E-A947-70E740481C1C}">
                <a14:useLocalDpi xmlns:a14="http://schemas.microsoft.com/office/drawing/2010/main" val="0"/>
              </a:ext>
            </a:extLst>
          </a:blip>
          <a:srcRect t="4291" r="91383" b="92300"/>
          <a:stretch>
            <a:fillRect/>
          </a:stretch>
        </p:blipFill>
        <p:spPr bwMode="auto">
          <a:xfrm>
            <a:off x="1880211" y="1967178"/>
            <a:ext cx="1082675"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圖片 29"/>
          <p:cNvPicPr>
            <a:picLocks noChangeAspect="1"/>
          </p:cNvPicPr>
          <p:nvPr/>
        </p:nvPicPr>
        <p:blipFill>
          <a:blip r:embed="rId4">
            <a:extLst>
              <a:ext uri="{28A0092B-C50C-407E-A947-70E740481C1C}">
                <a14:useLocalDpi xmlns:a14="http://schemas.microsoft.com/office/drawing/2010/main" val="0"/>
              </a:ext>
            </a:extLst>
          </a:blip>
          <a:srcRect l="46307" t="28149" r="50191" b="63141"/>
          <a:stretch>
            <a:fillRect/>
          </a:stretch>
        </p:blipFill>
        <p:spPr bwMode="auto">
          <a:xfrm>
            <a:off x="3555575" y="1864290"/>
            <a:ext cx="265026" cy="493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群組 17"/>
          <p:cNvGrpSpPr/>
          <p:nvPr/>
        </p:nvGrpSpPr>
        <p:grpSpPr>
          <a:xfrm>
            <a:off x="430531" y="3770263"/>
            <a:ext cx="8356844" cy="2054940"/>
            <a:chOff x="521149" y="4272773"/>
            <a:chExt cx="8356844" cy="2054940"/>
          </a:xfrm>
        </p:grpSpPr>
        <p:grpSp>
          <p:nvGrpSpPr>
            <p:cNvPr id="16" name="群組 15"/>
            <p:cNvGrpSpPr/>
            <p:nvPr/>
          </p:nvGrpSpPr>
          <p:grpSpPr>
            <a:xfrm>
              <a:off x="521149" y="4272773"/>
              <a:ext cx="8356844" cy="2054940"/>
              <a:chOff x="521149" y="4272773"/>
              <a:chExt cx="8356844" cy="2054940"/>
            </a:xfrm>
          </p:grpSpPr>
          <p:grpSp>
            <p:nvGrpSpPr>
              <p:cNvPr id="14" name="群組 13"/>
              <p:cNvGrpSpPr/>
              <p:nvPr/>
            </p:nvGrpSpPr>
            <p:grpSpPr>
              <a:xfrm>
                <a:off x="550734" y="4272773"/>
                <a:ext cx="8327259" cy="2054940"/>
                <a:chOff x="550734" y="4272773"/>
                <a:chExt cx="8327259" cy="2054940"/>
              </a:xfrm>
            </p:grpSpPr>
            <p:grpSp>
              <p:nvGrpSpPr>
                <p:cNvPr id="8" name="群組 7"/>
                <p:cNvGrpSpPr/>
                <p:nvPr/>
              </p:nvGrpSpPr>
              <p:grpSpPr>
                <a:xfrm>
                  <a:off x="550734" y="4272773"/>
                  <a:ext cx="8327259" cy="2054940"/>
                  <a:chOff x="403433" y="4695569"/>
                  <a:chExt cx="8364202" cy="1707005"/>
                </a:xfrm>
              </p:grpSpPr>
              <p:grpSp>
                <p:nvGrpSpPr>
                  <p:cNvPr id="6" name="群組 5"/>
                  <p:cNvGrpSpPr/>
                  <p:nvPr/>
                </p:nvGrpSpPr>
                <p:grpSpPr>
                  <a:xfrm>
                    <a:off x="403433" y="4695569"/>
                    <a:ext cx="8364202" cy="1476906"/>
                    <a:chOff x="403433" y="4695569"/>
                    <a:chExt cx="8364202" cy="1476906"/>
                  </a:xfrm>
                </p:grpSpPr>
                <p:pic>
                  <p:nvPicPr>
                    <p:cNvPr id="5" name="圖片 2"/>
                    <p:cNvPicPr>
                      <a:picLocks noChangeAspect="1"/>
                    </p:cNvPicPr>
                    <p:nvPr/>
                  </p:nvPicPr>
                  <p:blipFill>
                    <a:blip r:embed="rId5">
                      <a:extLst>
                        <a:ext uri="{28A0092B-C50C-407E-A947-70E740481C1C}">
                          <a14:useLocalDpi xmlns:a14="http://schemas.microsoft.com/office/drawing/2010/main" val="0"/>
                        </a:ext>
                      </a:extLst>
                    </a:blip>
                    <a:srcRect r="39787"/>
                    <a:stretch>
                      <a:fillRect/>
                    </a:stretch>
                  </p:blipFill>
                  <p:spPr bwMode="auto">
                    <a:xfrm>
                      <a:off x="403433" y="4695569"/>
                      <a:ext cx="8364202" cy="1476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文字方塊 4"/>
                    <p:cNvSpPr txBox="1">
                      <a:spLocks noChangeArrowheads="1"/>
                    </p:cNvSpPr>
                    <p:nvPr/>
                  </p:nvSpPr>
                  <p:spPr bwMode="auto">
                    <a:xfrm>
                      <a:off x="998740" y="4921105"/>
                      <a:ext cx="821164" cy="21808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zh-TW" altLang="en-US" sz="1200" b="1">
                        <a:solidFill>
                          <a:srgbClr val="FF0000"/>
                        </a:solidFill>
                        <a:ea typeface="微軟正黑體" panose="020B0604030504040204" pitchFamily="34" charset="-120"/>
                        <a:cs typeface="Arial" panose="020B0604020202020204" pitchFamily="34" charset="0"/>
                      </a:endParaRPr>
                    </a:p>
                  </p:txBody>
                </p:sp>
              </p:grpSp>
              <p:sp>
                <p:nvSpPr>
                  <p:cNvPr id="13" name="文字方塊 12"/>
                  <p:cNvSpPr txBox="1"/>
                  <p:nvPr/>
                </p:nvSpPr>
                <p:spPr>
                  <a:xfrm>
                    <a:off x="4464419" y="6172475"/>
                    <a:ext cx="579964" cy="230099"/>
                  </a:xfrm>
                  <a:prstGeom prst="rect">
                    <a:avLst/>
                  </a:prstGeom>
                  <a:solidFill>
                    <a:srgbClr val="B2DE82"/>
                  </a:solidFill>
                  <a:ln>
                    <a:noFill/>
                  </a:ln>
                </p:spPr>
                <p:txBody>
                  <a:bodyPr wrap="none" rtlCol="0">
                    <a:spAutoFit/>
                  </a:bodyPr>
                  <a:lstStyle/>
                  <a:p>
                    <a:r>
                      <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例圖</a:t>
                    </a:r>
                    <a:r>
                      <a:rPr lang="en-US" altLang="zh-TW"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endPar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pSp>
            <p:sp>
              <p:nvSpPr>
                <p:cNvPr id="3" name="矩形 2"/>
                <p:cNvSpPr/>
                <p:nvPr/>
              </p:nvSpPr>
              <p:spPr bwMode="auto">
                <a:xfrm>
                  <a:off x="4705004" y="4813070"/>
                  <a:ext cx="307571" cy="1163782"/>
                </a:xfrm>
                <a:prstGeom prst="rect">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TW" altLang="en-US" sz="1900" b="0" i="0" u="none" strike="noStrike" cap="none" normalizeH="0" baseline="0">
                    <a:ln>
                      <a:noFill/>
                    </a:ln>
                    <a:noFill/>
                    <a:effectLst/>
                    <a:latin typeface="Times New Roman" panose="02020603050405020304" pitchFamily="18" charset="0"/>
                  </a:endParaRPr>
                </a:p>
              </p:txBody>
            </p:sp>
          </p:grpSp>
          <p:sp>
            <p:nvSpPr>
              <p:cNvPr id="17" name="矩形 16"/>
              <p:cNvSpPr/>
              <p:nvPr/>
            </p:nvSpPr>
            <p:spPr bwMode="auto">
              <a:xfrm rot="5400000">
                <a:off x="912466" y="3881459"/>
                <a:ext cx="540296" cy="1322930"/>
              </a:xfrm>
              <a:prstGeom prst="rect">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TW" altLang="en-US" sz="1900" b="0" i="0" u="none" strike="noStrike" cap="none" normalizeH="0" baseline="0">
                  <a:ln>
                    <a:noFill/>
                  </a:ln>
                  <a:noFill/>
                  <a:effectLst/>
                  <a:latin typeface="Times New Roman" panose="02020603050405020304" pitchFamily="18" charset="0"/>
                </a:endParaRPr>
              </a:p>
            </p:txBody>
          </p:sp>
        </p:grpSp>
        <p:sp>
          <p:nvSpPr>
            <p:cNvPr id="15" name="矩形 14"/>
            <p:cNvSpPr/>
            <p:nvPr/>
          </p:nvSpPr>
          <p:spPr bwMode="auto">
            <a:xfrm>
              <a:off x="5067742" y="4804757"/>
              <a:ext cx="3801937" cy="415635"/>
            </a:xfrm>
            <a:prstGeom prst="rect">
              <a:avLst/>
            </a:prstGeom>
            <a:noFill/>
            <a:ln w="57150"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TW" altLang="en-US" sz="1900" b="0" i="0" u="none" strike="noStrike" cap="none" normalizeH="0" baseline="0">
                <a:ln>
                  <a:noFill/>
                </a:ln>
                <a:solidFill>
                  <a:schemeClr val="tx1"/>
                </a:solidFill>
                <a:effectLst/>
                <a:latin typeface="Times New Roman" panose="02020603050405020304" pitchFamily="18" charset="0"/>
              </a:endParaRPr>
            </a:p>
          </p:txBody>
        </p:sp>
      </p:grpSp>
    </p:spTree>
    <p:extLst>
      <p:ext uri="{BB962C8B-B14F-4D97-AF65-F5344CB8AC3E}">
        <p14:creationId xmlns:p14="http://schemas.microsoft.com/office/powerpoint/2010/main" val="37166324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105846"/>
            <a:ext cx="7534041" cy="609600"/>
          </a:xfrm>
        </p:spPr>
        <p:txBody>
          <a:bodyPr/>
          <a:lstStyle/>
          <a:p>
            <a:pPr algn="l"/>
            <a:r>
              <a:rPr lang="en-US" altLang="zh-TW"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2.6 </a:t>
            </a:r>
            <a:r>
              <a:rPr lang="zh-TW" altLang="en-US"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非統一修正申請</a:t>
            </a:r>
            <a:r>
              <a:rPr lang="en-US" altLang="zh-TW"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如何提出</a:t>
            </a:r>
          </a:p>
        </p:txBody>
      </p:sp>
      <p:sp>
        <p:nvSpPr>
          <p:cNvPr id="5" name="文字方塊 27"/>
          <p:cNvSpPr txBox="1">
            <a:spLocks noChangeArrowheads="1"/>
          </p:cNvSpPr>
          <p:nvPr/>
        </p:nvSpPr>
        <p:spPr bwMode="auto">
          <a:xfrm>
            <a:off x="579239" y="855249"/>
            <a:ext cx="8045727" cy="5688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514350" indent="-514350">
              <a:lnSpc>
                <a:spcPts val="4000"/>
              </a:lnSpc>
              <a:spcBef>
                <a:spcPct val="0"/>
              </a:spcBef>
              <a:buFont typeface="+mj-lt"/>
              <a:buAutoNum type="arabicPeriod"/>
            </a:pPr>
            <a:r>
              <a:rPr lang="zh-TW" altLang="en-US" sz="2800" b="1" dirty="0">
                <a:solidFill>
                  <a:srgbClr val="000000"/>
                </a:solidFill>
                <a:ea typeface="微軟正黑體" panose="020B0604030504040204" pitchFamily="34" charset="-120"/>
                <a:cs typeface="Arial" panose="020B0604020202020204" pitchFamily="34" charset="0"/>
              </a:rPr>
              <a:t>若超過「統一修正期間」後，學校仍有資料需要修正或需要修正前幾期資料，則請提出「非統一修正」。</a:t>
            </a:r>
            <a:endParaRPr lang="en-US" altLang="zh-TW" sz="2800" b="1" dirty="0">
              <a:solidFill>
                <a:srgbClr val="000000"/>
              </a:solidFill>
              <a:ea typeface="微軟正黑體" panose="020B0604030504040204" pitchFamily="34" charset="-120"/>
              <a:cs typeface="Arial" panose="020B0604020202020204" pitchFamily="34" charset="0"/>
            </a:endParaRPr>
          </a:p>
          <a:p>
            <a:pPr marL="514350" indent="-514350">
              <a:lnSpc>
                <a:spcPts val="4000"/>
              </a:lnSpc>
              <a:spcBef>
                <a:spcPct val="0"/>
              </a:spcBef>
              <a:buFont typeface="+mj-lt"/>
              <a:buAutoNum type="arabicPeriod"/>
            </a:pPr>
            <a:r>
              <a:rPr lang="zh-TW" altLang="en-US" sz="2800" b="1" dirty="0">
                <a:solidFill>
                  <a:srgbClr val="000000"/>
                </a:solidFill>
                <a:ea typeface="微軟正黑體" panose="020B0604030504040204" pitchFamily="34" charset="-120"/>
                <a:cs typeface="Arial" panose="020B0604020202020204" pitchFamily="34" charset="0"/>
              </a:rPr>
              <a:t>如需於「非統一修正期間」提出資料修正申請，請事先填寫「</a:t>
            </a:r>
            <a:r>
              <a:rPr lang="zh-TW" altLang="en-US" sz="2800" b="1" dirty="0">
                <a:solidFill>
                  <a:srgbClr val="FF0000"/>
                </a:solidFill>
                <a:ea typeface="微軟正黑體" panose="020B0604030504040204" pitchFamily="34" charset="-120"/>
                <a:cs typeface="Arial" panose="020B0604020202020204" pitchFamily="34" charset="0"/>
              </a:rPr>
              <a:t>修正申請對照表</a:t>
            </a:r>
            <a:r>
              <a:rPr lang="zh-TW" altLang="en-US" sz="2800" b="1" dirty="0">
                <a:solidFill>
                  <a:srgbClr val="000000"/>
                </a:solidFill>
                <a:ea typeface="微軟正黑體" panose="020B0604030504040204" pitchFamily="34" charset="-120"/>
                <a:cs typeface="Arial" panose="020B0604020202020204" pitchFamily="34" charset="0"/>
              </a:rPr>
              <a:t>」</a:t>
            </a:r>
            <a:r>
              <a:rPr lang="en-US" altLang="zh-TW" sz="2800" b="1" dirty="0">
                <a:solidFill>
                  <a:srgbClr val="000000"/>
                </a:solidFill>
                <a:ea typeface="微軟正黑體" panose="020B0604030504040204" pitchFamily="34" charset="-120"/>
                <a:cs typeface="Arial" panose="020B0604020202020204" pitchFamily="34" charset="0"/>
              </a:rPr>
              <a:t>(</a:t>
            </a:r>
            <a:r>
              <a:rPr lang="zh-TW" altLang="en-US" sz="2800" b="1" dirty="0">
                <a:solidFill>
                  <a:srgbClr val="000000"/>
                </a:solidFill>
                <a:ea typeface="微軟正黑體" panose="020B0604030504040204" pitchFamily="34" charset="-120"/>
                <a:cs typeface="Arial" panose="020B0604020202020204" pitchFamily="34" charset="0"/>
              </a:rPr>
              <a:t>務必於「修正說明」欄</a:t>
            </a:r>
            <a:r>
              <a:rPr lang="zh-TW" altLang="en-US" sz="2800" b="1" dirty="0">
                <a:solidFill>
                  <a:srgbClr val="FF0000"/>
                </a:solidFill>
                <a:ea typeface="微軟正黑體" panose="020B0604030504040204" pitchFamily="34" charset="-120"/>
                <a:cs typeface="Arial" panose="020B0604020202020204" pitchFamily="34" charset="0"/>
              </a:rPr>
              <a:t>敘明具體修改理由</a:t>
            </a:r>
            <a:r>
              <a:rPr lang="en-US" altLang="zh-TW" sz="2800" b="1" dirty="0">
                <a:solidFill>
                  <a:srgbClr val="000000"/>
                </a:solidFill>
                <a:ea typeface="微軟正黑體" panose="020B0604030504040204" pitchFamily="34" charset="-120"/>
                <a:cs typeface="Arial" panose="020B0604020202020204" pitchFamily="34" charset="0"/>
              </a:rPr>
              <a:t>)</a:t>
            </a:r>
            <a:r>
              <a:rPr lang="zh-TW" altLang="en-US" sz="2800" b="1" dirty="0">
                <a:solidFill>
                  <a:srgbClr val="000000"/>
                </a:solidFill>
                <a:ea typeface="微軟正黑體" panose="020B0604030504040204" pitchFamily="34" charset="-120"/>
                <a:cs typeface="Arial" panose="020B0604020202020204" pitchFamily="34" charset="0"/>
              </a:rPr>
              <a:t>，並</a:t>
            </a:r>
            <a:r>
              <a:rPr lang="zh-TW" altLang="en-US" sz="2800" b="1" dirty="0">
                <a:solidFill>
                  <a:srgbClr val="FF0000"/>
                </a:solidFill>
                <a:ea typeface="微軟正黑體" panose="020B0604030504040204" pitchFamily="34" charset="-120"/>
                <a:cs typeface="Arial" panose="020B0604020202020204" pitchFamily="34" charset="0"/>
              </a:rPr>
              <a:t>核章後發文至教育部高教司</a:t>
            </a:r>
            <a:r>
              <a:rPr lang="zh-TW" altLang="en-US" sz="2800" b="1" dirty="0">
                <a:solidFill>
                  <a:srgbClr val="000000"/>
                </a:solidFill>
                <a:ea typeface="微軟正黑體" panose="020B0604030504040204" pitchFamily="34" charset="-120"/>
                <a:cs typeface="Arial" panose="020B0604020202020204" pitchFamily="34" charset="0"/>
              </a:rPr>
              <a:t>，待教育部回函後，方可至校庫提出申請開放修改權限</a:t>
            </a:r>
            <a:r>
              <a:rPr lang="en-US" altLang="zh-TW" sz="2800" b="1" dirty="0">
                <a:solidFill>
                  <a:srgbClr val="000000"/>
                </a:solidFill>
                <a:ea typeface="微軟正黑體" panose="020B0604030504040204" pitchFamily="34" charset="-120"/>
                <a:cs typeface="Arial" panose="020B0604020202020204" pitchFamily="34" charset="0"/>
              </a:rPr>
              <a:t>(</a:t>
            </a:r>
            <a:r>
              <a:rPr lang="zh-TW" altLang="en-US" sz="2800" b="1" dirty="0">
                <a:solidFill>
                  <a:srgbClr val="000000"/>
                </a:solidFill>
                <a:ea typeface="微軟正黑體" panose="020B0604030504040204" pitchFamily="34" charset="-120"/>
                <a:cs typeface="Arial" panose="020B0604020202020204" pitchFamily="34" charset="0"/>
              </a:rPr>
              <a:t>系統申請可供</a:t>
            </a:r>
            <a:r>
              <a:rPr lang="zh-TW" altLang="en-US" sz="2800" b="1" dirty="0">
                <a:solidFill>
                  <a:srgbClr val="FF0000"/>
                </a:solidFill>
                <a:ea typeface="微軟正黑體" panose="020B0604030504040204" pitchFamily="34" charset="-120"/>
                <a:cs typeface="Arial" panose="020B0604020202020204" pitchFamily="34" charset="0"/>
              </a:rPr>
              <a:t>修正時間以</a:t>
            </a:r>
            <a:r>
              <a:rPr lang="en-US" altLang="zh-TW" sz="2800" b="1" dirty="0">
                <a:solidFill>
                  <a:srgbClr val="FF0000"/>
                </a:solidFill>
                <a:ea typeface="微軟正黑體" panose="020B0604030504040204" pitchFamily="34" charset="-120"/>
                <a:cs typeface="Arial" panose="020B0604020202020204" pitchFamily="34" charset="0"/>
              </a:rPr>
              <a:t>2</a:t>
            </a:r>
            <a:r>
              <a:rPr lang="zh-TW" altLang="en-US" sz="2800" b="1" dirty="0">
                <a:solidFill>
                  <a:srgbClr val="FF0000"/>
                </a:solidFill>
                <a:ea typeface="微軟正黑體" panose="020B0604030504040204" pitchFamily="34" charset="-120"/>
                <a:cs typeface="Arial" panose="020B0604020202020204" pitchFamily="34" charset="0"/>
              </a:rPr>
              <a:t>小時為限</a:t>
            </a:r>
            <a:r>
              <a:rPr lang="en-US" altLang="zh-TW" sz="2800" b="1" dirty="0">
                <a:solidFill>
                  <a:srgbClr val="000000"/>
                </a:solidFill>
                <a:ea typeface="微軟正黑體" panose="020B0604030504040204" pitchFamily="34" charset="-120"/>
                <a:cs typeface="Arial" panose="020B0604020202020204" pitchFamily="34" charset="0"/>
              </a:rPr>
              <a:t>)</a:t>
            </a:r>
            <a:r>
              <a:rPr lang="zh-TW" altLang="en-US" sz="2800" b="1" dirty="0">
                <a:solidFill>
                  <a:srgbClr val="000000"/>
                </a:solidFill>
                <a:ea typeface="微軟正黑體" panose="020B0604030504040204" pitchFamily="34" charset="-120"/>
                <a:cs typeface="Arial" panose="020B0604020202020204" pitchFamily="34" charset="0"/>
              </a:rPr>
              <a:t>。</a:t>
            </a:r>
            <a:endParaRPr lang="en-US" altLang="zh-TW" sz="2800" b="1" dirty="0">
              <a:solidFill>
                <a:srgbClr val="000000"/>
              </a:solidFill>
              <a:ea typeface="微軟正黑體" panose="020B0604030504040204" pitchFamily="34" charset="-120"/>
              <a:cs typeface="Arial" panose="020B0604020202020204" pitchFamily="34" charset="0"/>
            </a:endParaRPr>
          </a:p>
          <a:p>
            <a:pPr>
              <a:lnSpc>
                <a:spcPts val="4000"/>
              </a:lnSpc>
              <a:spcBef>
                <a:spcPct val="0"/>
              </a:spcBef>
              <a:buNone/>
            </a:pPr>
            <a:r>
              <a:rPr lang="zh-TW" altLang="en-US" sz="2800" b="1" dirty="0">
                <a:solidFill>
                  <a:srgbClr val="0000FF"/>
                </a:solidFill>
                <a:ea typeface="微軟正黑體" panose="020B0604030504040204" pitchFamily="34" charset="-120"/>
                <a:cs typeface="Arial" panose="020B0604020202020204" pitchFamily="34" charset="0"/>
                <a:sym typeface="Wingdings 2" panose="05020102010507070707" pitchFamily="18" charset="2"/>
              </a:rPr>
              <a:t></a:t>
            </a:r>
            <a:r>
              <a:rPr lang="zh-TW" altLang="en-US" sz="2800" b="1" dirty="0">
                <a:solidFill>
                  <a:srgbClr val="0000FF"/>
                </a:solidFill>
                <a:ea typeface="微軟正黑體" panose="020B0604030504040204" pitchFamily="34" charset="-120"/>
                <a:cs typeface="Arial" panose="020B0604020202020204" pitchFamily="34" charset="0"/>
              </a:rPr>
              <a:t>修正申請對照表之「</a:t>
            </a:r>
            <a:r>
              <a:rPr lang="zh-TW" altLang="zh-TW" sz="2800" b="1" dirty="0">
                <a:solidFill>
                  <a:srgbClr val="0000FF"/>
                </a:solidFill>
                <a:ea typeface="微軟正黑體" panose="020B0604030504040204" pitchFamily="34" charset="-120"/>
                <a:cs typeface="Arial" panose="020B0604020202020204" pitchFamily="34" charset="0"/>
              </a:rPr>
              <a:t>學校未來如何提升填報資料庫正確性及完整性之策略</a:t>
            </a:r>
            <a:r>
              <a:rPr lang="zh-TW" altLang="en-US" sz="2800" b="1" dirty="0">
                <a:solidFill>
                  <a:srgbClr val="0000FF"/>
                </a:solidFill>
                <a:ea typeface="微軟正黑體" panose="020B0604030504040204" pitchFamily="34" charset="-120"/>
                <a:cs typeface="Arial" panose="020B0604020202020204" pitchFamily="34" charset="0"/>
              </a:rPr>
              <a:t>」</a:t>
            </a:r>
            <a:r>
              <a:rPr lang="zh-TW" altLang="zh-TW" sz="2800" b="1" dirty="0">
                <a:solidFill>
                  <a:srgbClr val="0000FF"/>
                </a:solidFill>
                <a:ea typeface="微軟正黑體" panose="020B0604030504040204" pitchFamily="34" charset="-120"/>
                <a:cs typeface="Arial" panose="020B0604020202020204" pitchFamily="34" charset="0"/>
              </a:rPr>
              <a:t>至少</a:t>
            </a:r>
            <a:r>
              <a:rPr lang="en-US" altLang="zh-TW" sz="2800" b="1" dirty="0">
                <a:solidFill>
                  <a:srgbClr val="0000FF"/>
                </a:solidFill>
                <a:ea typeface="微軟正黑體" panose="020B0604030504040204" pitchFamily="34" charset="-120"/>
                <a:cs typeface="Arial" panose="020B0604020202020204" pitchFamily="34" charset="0"/>
              </a:rPr>
              <a:t>100</a:t>
            </a:r>
            <a:r>
              <a:rPr lang="zh-TW" altLang="zh-TW" sz="2800" b="1" dirty="0">
                <a:solidFill>
                  <a:srgbClr val="0000FF"/>
                </a:solidFill>
                <a:ea typeface="微軟正黑體" panose="020B0604030504040204" pitchFamily="34" charset="-120"/>
                <a:cs typeface="Arial" panose="020B0604020202020204" pitchFamily="34" charset="0"/>
              </a:rPr>
              <a:t>字</a:t>
            </a:r>
            <a:r>
              <a:rPr lang="zh-TW" altLang="en-US" sz="2800" b="1" dirty="0">
                <a:solidFill>
                  <a:srgbClr val="0000FF"/>
                </a:solidFill>
                <a:ea typeface="微軟正黑體" panose="020B0604030504040204" pitchFamily="34" charset="-120"/>
                <a:cs typeface="Arial" panose="020B0604020202020204" pitchFamily="34" charset="0"/>
              </a:rPr>
              <a:t>。</a:t>
            </a:r>
          </a:p>
        </p:txBody>
      </p:sp>
    </p:spTree>
    <p:extLst>
      <p:ext uri="{BB962C8B-B14F-4D97-AF65-F5344CB8AC3E}">
        <p14:creationId xmlns:p14="http://schemas.microsoft.com/office/powerpoint/2010/main" val="22384138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310" y="105770"/>
            <a:ext cx="7094837" cy="609600"/>
          </a:xfrm>
        </p:spPr>
        <p:txBody>
          <a:bodyPr/>
          <a:lstStyle/>
          <a:p>
            <a:pPr algn="l"/>
            <a:r>
              <a:rPr lang="en-US" altLang="zh-TW"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2.7 </a:t>
            </a:r>
            <a:r>
              <a:rPr lang="zh-TW" altLang="en-US"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非統一修正申請</a:t>
            </a:r>
          </a:p>
        </p:txBody>
      </p:sp>
      <p:sp>
        <p:nvSpPr>
          <p:cNvPr id="4" name="文字方塊 27"/>
          <p:cNvSpPr txBox="1">
            <a:spLocks noChangeArrowheads="1"/>
          </p:cNvSpPr>
          <p:nvPr/>
        </p:nvSpPr>
        <p:spPr bwMode="auto">
          <a:xfrm>
            <a:off x="360752" y="667462"/>
            <a:ext cx="8819760"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150000"/>
              </a:lnSpc>
              <a:spcBef>
                <a:spcPct val="0"/>
              </a:spcBef>
              <a:buNone/>
            </a:pPr>
            <a:r>
              <a:rPr lang="zh-TW" altLang="en-US" sz="2800" b="1" dirty="0">
                <a:solidFill>
                  <a:srgbClr val="FF0000"/>
                </a:solidFill>
                <a:ea typeface="微軟正黑體" panose="020B0604030504040204" pitchFamily="34" charset="-120"/>
                <a:cs typeface="Arial" panose="020B0604020202020204" pitchFamily="34" charset="0"/>
              </a:rPr>
              <a:t>填寫「修正申請對照表」</a:t>
            </a:r>
            <a:endParaRPr lang="en-US" altLang="zh-TW" sz="2800" b="1" dirty="0">
              <a:solidFill>
                <a:srgbClr val="FF0000"/>
              </a:solidFill>
              <a:ea typeface="微軟正黑體" panose="020B0604030504040204" pitchFamily="34" charset="-120"/>
              <a:cs typeface="Arial" panose="020B0604020202020204" pitchFamily="34" charset="0"/>
            </a:endParaRPr>
          </a:p>
          <a:p>
            <a:pPr marL="514350" indent="-514350">
              <a:lnSpc>
                <a:spcPct val="150000"/>
              </a:lnSpc>
              <a:spcBef>
                <a:spcPct val="0"/>
              </a:spcBef>
              <a:buClr>
                <a:srgbClr val="000000"/>
              </a:buClr>
              <a:buFont typeface="Wingdings" panose="05000000000000000000" pitchFamily="2" charset="2"/>
              <a:buChar char="l"/>
            </a:pPr>
            <a:r>
              <a:rPr lang="zh-TW" altLang="en-US" sz="2800" b="1" dirty="0">
                <a:solidFill>
                  <a:srgbClr val="000000"/>
                </a:solidFill>
                <a:ea typeface="微軟正黑體" panose="020B0604030504040204" pitchFamily="34" charset="-120"/>
                <a:cs typeface="Arial" panose="020B0604020202020204" pitchFamily="34" charset="0"/>
              </a:rPr>
              <a:t>「修正申請對照表」格式可由修正申請系統內</a:t>
            </a:r>
            <a:endParaRPr lang="en-US" altLang="zh-TW" sz="2800" b="1" dirty="0">
              <a:solidFill>
                <a:srgbClr val="000000"/>
              </a:solidFill>
              <a:ea typeface="微軟正黑體" panose="020B0604030504040204" pitchFamily="34" charset="-120"/>
              <a:cs typeface="Arial" panose="020B0604020202020204" pitchFamily="34" charset="0"/>
            </a:endParaRPr>
          </a:p>
          <a:p>
            <a:pPr lvl="1" indent="0">
              <a:lnSpc>
                <a:spcPct val="150000"/>
              </a:lnSpc>
              <a:spcBef>
                <a:spcPct val="0"/>
              </a:spcBef>
              <a:buClr>
                <a:srgbClr val="000000"/>
              </a:buClr>
              <a:buNone/>
            </a:pPr>
            <a:r>
              <a:rPr lang="en-US" altLang="zh-TW" b="1" u="heavy" dirty="0">
                <a:solidFill>
                  <a:srgbClr val="0000FF"/>
                </a:solidFill>
                <a:ea typeface="微軟正黑體" panose="020B0604030504040204" pitchFamily="34" charset="-120"/>
                <a:cs typeface="Arial" panose="020B0604020202020204" pitchFamily="34" charset="0"/>
              </a:rPr>
              <a:t>【</a:t>
            </a:r>
            <a:r>
              <a:rPr lang="zh-TW" altLang="en-US" b="1" u="heavy" dirty="0">
                <a:solidFill>
                  <a:srgbClr val="0000FF"/>
                </a:solidFill>
                <a:ea typeface="微軟正黑體" panose="020B0604030504040204" pitchFamily="34" charset="-120"/>
                <a:cs typeface="Arial" panose="020B0604020202020204" pitchFamily="34" charset="0"/>
              </a:rPr>
              <a:t>常用</a:t>
            </a:r>
            <a:r>
              <a:rPr lang="en-US" altLang="zh-TW" b="1" u="heavy" dirty="0">
                <a:solidFill>
                  <a:srgbClr val="0000FF"/>
                </a:solidFill>
                <a:ea typeface="微軟正黑體" panose="020B0604030504040204" pitchFamily="34" charset="-120"/>
                <a:cs typeface="Arial" panose="020B0604020202020204" pitchFamily="34" charset="0"/>
              </a:rPr>
              <a:t>】</a:t>
            </a:r>
            <a:r>
              <a:rPr lang="zh-TW" altLang="en-US" b="1" u="heavy" dirty="0">
                <a:solidFill>
                  <a:srgbClr val="0000FF"/>
                </a:solidFill>
                <a:ea typeface="微軟正黑體" panose="020B0604030504040204" pitchFamily="34" charset="-120"/>
                <a:cs typeface="Arial" panose="020B0604020202020204" pitchFamily="34" charset="0"/>
              </a:rPr>
              <a:t>校庫修正申請對照表</a:t>
            </a:r>
            <a:r>
              <a:rPr lang="zh-TW" altLang="en-US" b="1" dirty="0">
                <a:solidFill>
                  <a:srgbClr val="000000"/>
                </a:solidFill>
                <a:ea typeface="微軟正黑體" panose="020B0604030504040204" pitchFamily="34" charset="-120"/>
                <a:cs typeface="Arial" panose="020B0604020202020204" pitchFamily="34" charset="0"/>
              </a:rPr>
              <a:t>連結下載</a:t>
            </a:r>
            <a:r>
              <a:rPr lang="zh-TW" altLang="en-US" sz="2400" b="1" dirty="0">
                <a:solidFill>
                  <a:srgbClr val="000000"/>
                </a:solidFill>
                <a:ea typeface="微軟正黑體" panose="020B0604030504040204" pitchFamily="34" charset="-120"/>
                <a:cs typeface="Arial" panose="020B0604020202020204" pitchFamily="34" charset="0"/>
              </a:rPr>
              <a:t>            </a:t>
            </a:r>
          </a:p>
        </p:txBody>
      </p:sp>
      <p:grpSp>
        <p:nvGrpSpPr>
          <p:cNvPr id="14" name="群組 13"/>
          <p:cNvGrpSpPr/>
          <p:nvPr/>
        </p:nvGrpSpPr>
        <p:grpSpPr>
          <a:xfrm>
            <a:off x="24939" y="2703878"/>
            <a:ext cx="4625380" cy="3718999"/>
            <a:chOff x="24939" y="2951018"/>
            <a:chExt cx="4625380" cy="3718999"/>
          </a:xfrm>
        </p:grpSpPr>
        <p:pic>
          <p:nvPicPr>
            <p:cNvPr id="8" name="圖片 7"/>
            <p:cNvPicPr>
              <a:picLocks noChangeAspect="1"/>
            </p:cNvPicPr>
            <p:nvPr/>
          </p:nvPicPr>
          <p:blipFill>
            <a:blip r:embed="rId3"/>
            <a:stretch>
              <a:fillRect/>
            </a:stretch>
          </p:blipFill>
          <p:spPr>
            <a:xfrm>
              <a:off x="24939" y="2951018"/>
              <a:ext cx="4625380" cy="3577180"/>
            </a:xfrm>
            <a:prstGeom prst="rect">
              <a:avLst/>
            </a:prstGeom>
          </p:spPr>
        </p:pic>
        <p:sp>
          <p:nvSpPr>
            <p:cNvPr id="2" name="文字方塊 1"/>
            <p:cNvSpPr txBox="1"/>
            <p:nvPr/>
          </p:nvSpPr>
          <p:spPr>
            <a:xfrm>
              <a:off x="1957756" y="6393018"/>
              <a:ext cx="577402" cy="276999"/>
            </a:xfrm>
            <a:prstGeom prst="rect">
              <a:avLst/>
            </a:prstGeom>
            <a:solidFill>
              <a:srgbClr val="B2DE82"/>
            </a:solidFill>
            <a:ln>
              <a:noFill/>
            </a:ln>
          </p:spPr>
          <p:txBody>
            <a:bodyPr wrap="none" rtlCol="0">
              <a:spAutoFit/>
            </a:bodyPr>
            <a:lstStyle/>
            <a:p>
              <a:r>
                <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例圖</a:t>
              </a:r>
              <a:r>
                <a:rPr lang="en-US" altLang="zh-TW"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endPar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pSp>
      <p:grpSp>
        <p:nvGrpSpPr>
          <p:cNvPr id="16" name="群組 15"/>
          <p:cNvGrpSpPr/>
          <p:nvPr/>
        </p:nvGrpSpPr>
        <p:grpSpPr>
          <a:xfrm>
            <a:off x="4687604" y="2698885"/>
            <a:ext cx="4422371" cy="3674314"/>
            <a:chOff x="4687604" y="2946025"/>
            <a:chExt cx="4422371" cy="3674314"/>
          </a:xfrm>
          <a:solidFill>
            <a:srgbClr val="FFC000"/>
          </a:solidFill>
        </p:grpSpPr>
        <p:pic>
          <p:nvPicPr>
            <p:cNvPr id="15" name="圖片 14"/>
            <p:cNvPicPr>
              <a:picLocks noChangeAspect="1"/>
            </p:cNvPicPr>
            <p:nvPr/>
          </p:nvPicPr>
          <p:blipFill>
            <a:blip r:embed="rId4"/>
            <a:stretch>
              <a:fillRect/>
            </a:stretch>
          </p:blipFill>
          <p:spPr>
            <a:xfrm>
              <a:off x="4687604" y="2946025"/>
              <a:ext cx="4422371" cy="3386018"/>
            </a:xfrm>
            <a:prstGeom prst="rect">
              <a:avLst/>
            </a:prstGeom>
            <a:grpFill/>
            <a:ln>
              <a:noFill/>
            </a:ln>
          </p:spPr>
        </p:pic>
        <p:sp>
          <p:nvSpPr>
            <p:cNvPr id="10" name="文字方塊 9"/>
            <p:cNvSpPr txBox="1"/>
            <p:nvPr/>
          </p:nvSpPr>
          <p:spPr>
            <a:xfrm>
              <a:off x="6812446" y="6343340"/>
              <a:ext cx="577402" cy="276999"/>
            </a:xfrm>
            <a:prstGeom prst="rect">
              <a:avLst/>
            </a:prstGeom>
            <a:solidFill>
              <a:srgbClr val="B2DE82"/>
            </a:solidFill>
            <a:ln>
              <a:noFill/>
            </a:ln>
          </p:spPr>
          <p:txBody>
            <a:bodyPr wrap="none" rtlCol="0">
              <a:spAutoFit/>
            </a:bodyPr>
            <a:lstStyle/>
            <a:p>
              <a:r>
                <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例圖</a:t>
              </a:r>
              <a:r>
                <a:rPr lang="en-US" altLang="zh-TW"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4</a:t>
              </a:r>
              <a:endPar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pSp>
    </p:spTree>
    <p:extLst>
      <p:ext uri="{BB962C8B-B14F-4D97-AF65-F5344CB8AC3E}">
        <p14:creationId xmlns:p14="http://schemas.microsoft.com/office/powerpoint/2010/main" val="38353012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112165"/>
            <a:ext cx="7094837" cy="609600"/>
          </a:xfrm>
        </p:spPr>
        <p:txBody>
          <a:bodyPr/>
          <a:lstStyle/>
          <a:p>
            <a:pPr algn="l"/>
            <a:r>
              <a:rPr lang="en-US" altLang="zh-TW"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2.8 </a:t>
            </a:r>
            <a:r>
              <a:rPr lang="zh-TW" altLang="en-US"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非統一修正申請</a:t>
            </a:r>
          </a:p>
        </p:txBody>
      </p:sp>
      <p:sp>
        <p:nvSpPr>
          <p:cNvPr id="5" name="文字方塊 27"/>
          <p:cNvSpPr txBox="1">
            <a:spLocks noChangeArrowheads="1"/>
          </p:cNvSpPr>
          <p:nvPr/>
        </p:nvSpPr>
        <p:spPr bwMode="auto">
          <a:xfrm>
            <a:off x="157942" y="1019528"/>
            <a:ext cx="8673649" cy="4837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42900" indent="-342900">
              <a:lnSpc>
                <a:spcPts val="3000"/>
              </a:lnSpc>
              <a:spcBef>
                <a:spcPts val="600"/>
              </a:spcBef>
              <a:spcAft>
                <a:spcPts val="600"/>
              </a:spcAft>
              <a:buFont typeface="Wingdings" panose="05000000000000000000" pitchFamily="2" charset="2"/>
              <a:buChar char="l"/>
            </a:pPr>
            <a:r>
              <a:rPr lang="zh-TW" altLang="en-US" sz="2400" b="1" dirty="0">
                <a:solidFill>
                  <a:srgbClr val="000000"/>
                </a:solidFill>
                <a:ea typeface="微軟正黑體" panose="020B0604030504040204" pitchFamily="34" charset="-120"/>
                <a:cs typeface="Arial" panose="020B0604020202020204" pitchFamily="34" charset="0"/>
              </a:rPr>
              <a:t>修正申請涉及計畫</a:t>
            </a:r>
            <a:r>
              <a:rPr lang="en-US" altLang="zh-TW" sz="2400" b="1" dirty="0">
                <a:solidFill>
                  <a:srgbClr val="000000"/>
                </a:solidFill>
                <a:ea typeface="微軟正黑體" panose="020B0604030504040204" pitchFamily="34" charset="-120"/>
                <a:cs typeface="Arial" panose="020B0604020202020204" pitchFamily="34" charset="0"/>
              </a:rPr>
              <a:t>(</a:t>
            </a:r>
            <a:r>
              <a:rPr lang="zh-TW" altLang="en-US" sz="2400" b="1" dirty="0">
                <a:solidFill>
                  <a:srgbClr val="000000"/>
                </a:solidFill>
                <a:ea typeface="微軟正黑體" panose="020B0604030504040204" pitchFamily="34" charset="-120"/>
                <a:cs typeface="Arial" panose="020B0604020202020204" pitchFamily="34" charset="0"/>
              </a:rPr>
              <a:t>包含學術研究、產學合作等</a:t>
            </a:r>
            <a:r>
              <a:rPr lang="en-US" altLang="zh-TW" sz="2400" b="1" dirty="0">
                <a:solidFill>
                  <a:srgbClr val="000000"/>
                </a:solidFill>
                <a:ea typeface="微軟正黑體" panose="020B0604030504040204" pitchFamily="34" charset="-120"/>
                <a:cs typeface="Arial" panose="020B0604020202020204" pitchFamily="34" charset="0"/>
              </a:rPr>
              <a:t>)</a:t>
            </a:r>
            <a:r>
              <a:rPr lang="zh-TW" altLang="en-US" sz="2400" b="1" dirty="0">
                <a:solidFill>
                  <a:srgbClr val="000000"/>
                </a:solidFill>
                <a:ea typeface="微軟正黑體" panose="020B0604030504040204" pitchFamily="34" charset="-120"/>
                <a:cs typeface="Arial" panose="020B0604020202020204" pitchFamily="34" charset="0"/>
              </a:rPr>
              <a:t>經費等數據：</a:t>
            </a:r>
            <a:endParaRPr lang="en-US" altLang="zh-TW" sz="2400" b="1" dirty="0">
              <a:solidFill>
                <a:srgbClr val="000000"/>
              </a:solidFill>
              <a:ea typeface="微軟正黑體" panose="020B0604030504040204" pitchFamily="34" charset="-120"/>
              <a:cs typeface="Arial" panose="020B0604020202020204" pitchFamily="34" charset="0"/>
            </a:endParaRPr>
          </a:p>
          <a:p>
            <a:pPr marL="1200150" lvl="1" indent="-457200">
              <a:lnSpc>
                <a:spcPts val="3000"/>
              </a:lnSpc>
              <a:spcBef>
                <a:spcPts val="600"/>
              </a:spcBef>
              <a:spcAft>
                <a:spcPts val="600"/>
              </a:spcAft>
              <a:buFont typeface="+mj-lt"/>
              <a:buAutoNum type="arabicPeriod"/>
            </a:pPr>
            <a:r>
              <a:rPr lang="zh-TW" altLang="en-US" sz="2400" b="1" dirty="0">
                <a:solidFill>
                  <a:srgbClr val="000000"/>
                </a:solidFill>
                <a:ea typeface="微軟正黑體" panose="020B0604030504040204" pitchFamily="34" charset="-120"/>
                <a:cs typeface="Arial" panose="020B0604020202020204" pitchFamily="34" charset="0"/>
              </a:rPr>
              <a:t>提出</a:t>
            </a:r>
            <a:r>
              <a:rPr lang="zh-TW" altLang="en-US" sz="2400" b="1" dirty="0">
                <a:solidFill>
                  <a:srgbClr val="FF0000"/>
                </a:solidFill>
                <a:ea typeface="微軟正黑體" panose="020B0604030504040204" pitchFamily="34" charset="-120"/>
                <a:cs typeface="Arial" panose="020B0604020202020204" pitchFamily="34" charset="0"/>
              </a:rPr>
              <a:t>核章之修正前後對照表</a:t>
            </a:r>
            <a:r>
              <a:rPr lang="zh-TW" altLang="en-US" sz="2400" b="1" dirty="0">
                <a:solidFill>
                  <a:srgbClr val="000000"/>
                </a:solidFill>
                <a:ea typeface="微軟正黑體" panose="020B0604030504040204" pitchFamily="34" charset="-120"/>
                <a:cs typeface="Arial" panose="020B0604020202020204" pitchFamily="34" charset="0"/>
              </a:rPr>
              <a:t>及相關佐證資料</a:t>
            </a:r>
            <a:endParaRPr lang="en-US" altLang="zh-TW" sz="2400" b="1" dirty="0">
              <a:solidFill>
                <a:srgbClr val="000000"/>
              </a:solidFill>
              <a:ea typeface="微軟正黑體" panose="020B0604030504040204" pitchFamily="34" charset="-120"/>
              <a:cs typeface="Arial" panose="020B0604020202020204" pitchFamily="34" charset="0"/>
            </a:endParaRPr>
          </a:p>
          <a:p>
            <a:pPr marL="1200150" lvl="1" indent="-457200">
              <a:lnSpc>
                <a:spcPts val="3000"/>
              </a:lnSpc>
              <a:spcBef>
                <a:spcPts val="600"/>
              </a:spcBef>
              <a:spcAft>
                <a:spcPts val="600"/>
              </a:spcAft>
              <a:buFont typeface="+mj-lt"/>
              <a:buAutoNum type="arabicPeriod"/>
            </a:pPr>
            <a:r>
              <a:rPr lang="zh-TW" altLang="en-US" sz="2400" b="1" dirty="0">
                <a:solidFill>
                  <a:srgbClr val="000000"/>
                </a:solidFill>
                <a:ea typeface="微軟正黑體" panose="020B0604030504040204" pitchFamily="34" charset="-120"/>
                <a:cs typeface="Arial" panose="020B0604020202020204" pitchFamily="34" charset="0"/>
              </a:rPr>
              <a:t>對照表上請臚列出</a:t>
            </a:r>
            <a:r>
              <a:rPr lang="zh-TW" altLang="en-US" sz="2400" b="1" dirty="0">
                <a:solidFill>
                  <a:srgbClr val="FF0000"/>
                </a:solidFill>
                <a:ea typeface="微軟正黑體" panose="020B0604030504040204" pitchFamily="34" charset="-120"/>
                <a:cs typeface="Arial" panose="020B0604020202020204" pitchFamily="34" charset="0"/>
              </a:rPr>
              <a:t>修改前、後的計畫明細與經費數據</a:t>
            </a:r>
            <a:endParaRPr lang="en-US" altLang="zh-TW" sz="2400" b="1" dirty="0">
              <a:solidFill>
                <a:srgbClr val="FF0000"/>
              </a:solidFill>
              <a:ea typeface="微軟正黑體" panose="020B0604030504040204" pitchFamily="34" charset="-120"/>
              <a:cs typeface="Arial" panose="020B0604020202020204" pitchFamily="34" charset="0"/>
            </a:endParaRPr>
          </a:p>
          <a:p>
            <a:pPr marL="1200150" lvl="1" indent="-457200">
              <a:lnSpc>
                <a:spcPts val="3000"/>
              </a:lnSpc>
              <a:spcBef>
                <a:spcPts val="600"/>
              </a:spcBef>
              <a:spcAft>
                <a:spcPts val="600"/>
              </a:spcAft>
              <a:buClr>
                <a:srgbClr val="000000"/>
              </a:buClr>
              <a:buFont typeface="+mj-lt"/>
              <a:buAutoNum type="arabicPeriod"/>
            </a:pPr>
            <a:r>
              <a:rPr lang="zh-TW" altLang="en-US" sz="2400" b="1" dirty="0">
                <a:solidFill>
                  <a:srgbClr val="FF0000"/>
                </a:solidFill>
                <a:ea typeface="微軟正黑體" panose="020B0604030504040204" pitchFamily="34" charset="-120"/>
                <a:cs typeface="Arial" panose="020B0604020202020204" pitchFamily="34" charset="0"/>
              </a:rPr>
              <a:t>敘明</a:t>
            </a:r>
            <a:r>
              <a:rPr lang="zh-TW" altLang="en-US" sz="2400" b="1" dirty="0">
                <a:solidFill>
                  <a:srgbClr val="000000"/>
                </a:solidFill>
                <a:ea typeface="微軟正黑體" panose="020B0604030504040204" pitchFamily="34" charset="-120"/>
                <a:cs typeface="Arial" panose="020B0604020202020204" pitchFamily="34" charset="0"/>
              </a:rPr>
              <a:t>係依據表冊何項</a:t>
            </a:r>
            <a:r>
              <a:rPr lang="zh-TW" altLang="en-US" sz="2400" b="1" dirty="0">
                <a:solidFill>
                  <a:srgbClr val="FF0000"/>
                </a:solidFill>
                <a:ea typeface="微軟正黑體" panose="020B0604030504040204" pitchFamily="34" charset="-120"/>
                <a:cs typeface="Arial" panose="020B0604020202020204" pitchFamily="34" charset="0"/>
              </a:rPr>
              <a:t>定義</a:t>
            </a:r>
            <a:r>
              <a:rPr lang="zh-TW" altLang="en-US" sz="2400" b="1" dirty="0">
                <a:solidFill>
                  <a:srgbClr val="000000"/>
                </a:solidFill>
                <a:ea typeface="微軟正黑體" panose="020B0604030504040204" pitchFamily="34" charset="-120"/>
                <a:cs typeface="Arial" panose="020B0604020202020204" pitchFamily="34" charset="0"/>
              </a:rPr>
              <a:t>而修正</a:t>
            </a:r>
            <a:endParaRPr lang="en-US" altLang="zh-TW" sz="2400" b="1" dirty="0">
              <a:solidFill>
                <a:srgbClr val="000000"/>
              </a:solidFill>
              <a:ea typeface="微軟正黑體" panose="020B0604030504040204" pitchFamily="34" charset="-120"/>
              <a:cs typeface="Arial" panose="020B0604020202020204" pitchFamily="34" charset="0"/>
            </a:endParaRPr>
          </a:p>
          <a:p>
            <a:pPr>
              <a:lnSpc>
                <a:spcPts val="3000"/>
              </a:lnSpc>
              <a:spcBef>
                <a:spcPts val="600"/>
              </a:spcBef>
              <a:spcAft>
                <a:spcPts val="600"/>
              </a:spcAft>
              <a:buFontTx/>
              <a:buNone/>
            </a:pPr>
            <a:r>
              <a:rPr lang="zh-TW" altLang="zh-TW" sz="2400" b="1" dirty="0">
                <a:solidFill>
                  <a:srgbClr val="000000"/>
                </a:solidFill>
                <a:ea typeface="微軟正黑體" panose="020B0604030504040204" pitchFamily="34" charset="-120"/>
                <a:cs typeface="Arial" panose="020B0604020202020204" pitchFamily="34" charset="0"/>
              </a:rPr>
              <a:t>【範例】</a:t>
            </a:r>
            <a:endParaRPr lang="en-US" altLang="zh-TW" sz="2400" b="1" dirty="0">
              <a:solidFill>
                <a:srgbClr val="000000"/>
              </a:solidFill>
              <a:ea typeface="微軟正黑體" panose="020B0604030504040204" pitchFamily="34" charset="-120"/>
              <a:cs typeface="Arial" panose="020B0604020202020204" pitchFamily="34" charset="0"/>
            </a:endParaRPr>
          </a:p>
          <a:p>
            <a:pPr marL="457200" indent="-457200">
              <a:lnSpc>
                <a:spcPts val="3000"/>
              </a:lnSpc>
              <a:spcBef>
                <a:spcPts val="600"/>
              </a:spcBef>
              <a:spcAft>
                <a:spcPts val="600"/>
              </a:spcAft>
              <a:buFont typeface="+mj-lt"/>
              <a:buAutoNum type="arabicParenR"/>
            </a:pPr>
            <a:r>
              <a:rPr lang="zh-TW" altLang="zh-TW" sz="2400" b="1" dirty="0">
                <a:solidFill>
                  <a:srgbClr val="000000"/>
                </a:solidFill>
                <a:ea typeface="微軟正黑體" panose="020B0604030504040204" pitchFamily="34" charset="-120"/>
                <a:cs typeface="Arial" panose="020B0604020202020204" pitchFamily="34" charset="0"/>
              </a:rPr>
              <a:t>企業部門資助產學合作計畫，有一件「</a:t>
            </a:r>
            <a:r>
              <a:rPr lang="zh-TW" altLang="zh-TW" sz="2400" b="1" u="sng" dirty="0">
                <a:solidFill>
                  <a:srgbClr val="000000"/>
                </a:solidFill>
                <a:ea typeface="微軟正黑體" panose="020B0604030504040204" pitchFamily="34" charset="-120"/>
                <a:cs typeface="Arial" panose="020B0604020202020204" pitchFamily="34" charset="0"/>
              </a:rPr>
              <a:t>光纖有線電視與光通訊產學聯盟計畫案</a:t>
            </a:r>
            <a:r>
              <a:rPr lang="zh-TW" altLang="zh-TW" sz="2400" b="1" dirty="0">
                <a:solidFill>
                  <a:srgbClr val="000000"/>
                </a:solidFill>
                <a:ea typeface="微軟正黑體" panose="020B0604030504040204" pitchFamily="34" charset="-120"/>
                <a:cs typeface="Arial" panose="020B0604020202020204" pitchFamily="34" charset="0"/>
              </a:rPr>
              <a:t>」金額填報有誤</a:t>
            </a:r>
            <a:r>
              <a:rPr lang="en-US" altLang="zh-TW" sz="2400" b="1" dirty="0">
                <a:solidFill>
                  <a:srgbClr val="000000"/>
                </a:solidFill>
                <a:ea typeface="微軟正黑體" panose="020B0604030504040204" pitchFamily="34" charset="-120"/>
                <a:cs typeface="Arial" panose="020B0604020202020204" pitchFamily="34" charset="0"/>
              </a:rPr>
              <a:t>(</a:t>
            </a:r>
            <a:r>
              <a:rPr lang="zh-TW" altLang="zh-TW" sz="2400" b="1" u="sng" dirty="0">
                <a:solidFill>
                  <a:srgbClr val="000000"/>
                </a:solidFill>
                <a:ea typeface="微軟正黑體" panose="020B0604030504040204" pitchFamily="34" charset="-120"/>
                <a:cs typeface="Arial" panose="020B0604020202020204" pitchFamily="34" charset="0"/>
              </a:rPr>
              <a:t>正確應為</a:t>
            </a:r>
            <a:r>
              <a:rPr lang="en-US" altLang="zh-TW" sz="2400" b="1" u="sng" dirty="0">
                <a:solidFill>
                  <a:srgbClr val="000000"/>
                </a:solidFill>
                <a:ea typeface="微軟正黑體" panose="020B0604030504040204" pitchFamily="34" charset="-120"/>
                <a:cs typeface="Arial" panose="020B0604020202020204" pitchFamily="34" charset="0"/>
              </a:rPr>
              <a:t>4,200,000</a:t>
            </a:r>
            <a:r>
              <a:rPr lang="zh-TW" altLang="zh-TW" sz="2400" b="1" u="sng" dirty="0">
                <a:solidFill>
                  <a:srgbClr val="000000"/>
                </a:solidFill>
                <a:ea typeface="微軟正黑體" panose="020B0604030504040204" pitchFamily="34" charset="-120"/>
                <a:cs typeface="Arial" panose="020B0604020202020204" pitchFamily="34" charset="0"/>
              </a:rPr>
              <a:t>，誤填報為</a:t>
            </a:r>
            <a:r>
              <a:rPr lang="en-US" altLang="zh-TW" sz="2400" b="1" u="sng" dirty="0">
                <a:solidFill>
                  <a:srgbClr val="000000"/>
                </a:solidFill>
                <a:ea typeface="微軟正黑體" panose="020B0604030504040204" pitchFamily="34" charset="-120"/>
                <a:cs typeface="Arial" panose="020B0604020202020204" pitchFamily="34" charset="0"/>
              </a:rPr>
              <a:t>4,000,000</a:t>
            </a:r>
            <a:r>
              <a:rPr lang="en-US" altLang="zh-TW" sz="2400" b="1" dirty="0">
                <a:solidFill>
                  <a:srgbClr val="000000"/>
                </a:solidFill>
                <a:ea typeface="微軟正黑體" panose="020B0604030504040204" pitchFamily="34" charset="-120"/>
                <a:cs typeface="Arial" panose="020B0604020202020204" pitchFamily="34" charset="0"/>
              </a:rPr>
              <a:t>)</a:t>
            </a:r>
            <a:r>
              <a:rPr lang="zh-TW" altLang="en-US" sz="2400" b="1" dirty="0">
                <a:solidFill>
                  <a:srgbClr val="000000"/>
                </a:solidFill>
                <a:ea typeface="微軟正黑體" panose="020B0604030504040204" pitchFamily="34" charset="-120"/>
                <a:cs typeface="Arial" panose="020B0604020202020204" pitchFamily="34" charset="0"/>
              </a:rPr>
              <a:t>。</a:t>
            </a:r>
            <a:endParaRPr lang="en-US" altLang="zh-TW" sz="2400" b="1" dirty="0">
              <a:solidFill>
                <a:srgbClr val="000000"/>
              </a:solidFill>
              <a:ea typeface="微軟正黑體" panose="020B0604030504040204" pitchFamily="34" charset="-120"/>
              <a:cs typeface="Arial" panose="020B0604020202020204" pitchFamily="34" charset="0"/>
            </a:endParaRPr>
          </a:p>
          <a:p>
            <a:pPr marL="457200" indent="-457200">
              <a:lnSpc>
                <a:spcPts val="3000"/>
              </a:lnSpc>
              <a:spcBef>
                <a:spcPts val="600"/>
              </a:spcBef>
              <a:spcAft>
                <a:spcPts val="600"/>
              </a:spcAft>
              <a:buFont typeface="+mj-lt"/>
              <a:buAutoNum type="arabicParenR"/>
            </a:pPr>
            <a:r>
              <a:rPr lang="zh-TW" altLang="zh-TW" sz="2400" b="1" dirty="0">
                <a:solidFill>
                  <a:srgbClr val="000000"/>
                </a:solidFill>
                <a:ea typeface="微軟正黑體" panose="020B0604030504040204" pitchFamily="34" charset="-120"/>
                <a:cs typeface="Arial" panose="020B0604020202020204" pitchFamily="34" charset="0"/>
              </a:rPr>
              <a:t>依據</a:t>
            </a:r>
            <a:r>
              <a:rPr lang="zh-TW" altLang="zh-TW" sz="2400" b="1" u="sng" dirty="0">
                <a:solidFill>
                  <a:srgbClr val="000000"/>
                </a:solidFill>
                <a:ea typeface="微軟正黑體" panose="020B0604030504040204" pitchFamily="34" charset="-120"/>
                <a:cs typeface="Arial" panose="020B0604020202020204" pitchFamily="34" charset="0"/>
              </a:rPr>
              <a:t>合約書</a:t>
            </a:r>
            <a:r>
              <a:rPr lang="zh-TW" altLang="zh-TW" sz="2400" b="1" dirty="0">
                <a:solidFill>
                  <a:srgbClr val="000000"/>
                </a:solidFill>
                <a:ea typeface="微軟正黑體" panose="020B0604030504040204" pitchFamily="34" charset="-120"/>
                <a:cs typeface="Arial" panose="020B0604020202020204" pitchFamily="34" charset="0"/>
              </a:rPr>
              <a:t>佐證文件修正，故企業部門資助產學合作</a:t>
            </a:r>
            <a:r>
              <a:rPr lang="zh-TW" altLang="zh-TW" sz="2400" b="1" u="sng" dirty="0">
                <a:solidFill>
                  <a:srgbClr val="000000"/>
                </a:solidFill>
                <a:ea typeface="微軟正黑體" panose="020B0604030504040204" pitchFamily="34" charset="-120"/>
                <a:cs typeface="Arial" panose="020B0604020202020204" pitchFamily="34" charset="0"/>
              </a:rPr>
              <a:t>原本填報金額</a:t>
            </a:r>
            <a:r>
              <a:rPr lang="en-US" altLang="zh-TW" sz="2400" b="1" u="sng" dirty="0">
                <a:solidFill>
                  <a:srgbClr val="000000"/>
                </a:solidFill>
                <a:ea typeface="微軟正黑體" panose="020B0604030504040204" pitchFamily="34" charset="-120"/>
                <a:cs typeface="Arial" panose="020B0604020202020204" pitchFamily="34" charset="0"/>
              </a:rPr>
              <a:t>44,475,997</a:t>
            </a:r>
            <a:r>
              <a:rPr lang="zh-TW" altLang="zh-TW" sz="2400" b="1" u="sng" dirty="0">
                <a:solidFill>
                  <a:srgbClr val="000000"/>
                </a:solidFill>
                <a:ea typeface="微軟正黑體" panose="020B0604030504040204" pitchFamily="34" charset="-120"/>
                <a:cs typeface="Arial" panose="020B0604020202020204" pitchFamily="34" charset="0"/>
              </a:rPr>
              <a:t>元，應修正為</a:t>
            </a:r>
            <a:r>
              <a:rPr lang="en-US" altLang="zh-TW" sz="2400" b="1" u="sng" dirty="0">
                <a:solidFill>
                  <a:srgbClr val="000000"/>
                </a:solidFill>
                <a:ea typeface="微軟正黑體" panose="020B0604030504040204" pitchFamily="34" charset="-120"/>
                <a:cs typeface="Arial" panose="020B0604020202020204" pitchFamily="34" charset="0"/>
              </a:rPr>
              <a:t>44,675,997</a:t>
            </a:r>
            <a:r>
              <a:rPr lang="zh-TW" altLang="zh-TW" sz="2400" b="1" u="sng" dirty="0">
                <a:solidFill>
                  <a:srgbClr val="000000"/>
                </a:solidFill>
                <a:ea typeface="微軟正黑體" panose="020B0604030504040204" pitchFamily="34" charset="-120"/>
                <a:cs typeface="Arial" panose="020B0604020202020204" pitchFamily="34" charset="0"/>
              </a:rPr>
              <a:t>元</a:t>
            </a:r>
            <a:r>
              <a:rPr lang="zh-TW" altLang="en-US" sz="2400" b="1" dirty="0">
                <a:solidFill>
                  <a:srgbClr val="000000"/>
                </a:solidFill>
                <a:ea typeface="微軟正黑體" panose="020B0604030504040204" pitchFamily="34" charset="-120"/>
                <a:cs typeface="Arial" panose="020B0604020202020204" pitchFamily="34" charset="0"/>
              </a:rPr>
              <a:t>。</a:t>
            </a:r>
            <a:endParaRPr lang="zh-TW" altLang="en-US" sz="2400" b="1" u="sng" dirty="0">
              <a:solidFill>
                <a:srgbClr val="000000"/>
              </a:solidFill>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41992483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4"/>
          <p:cNvSpPr txBox="1">
            <a:spLocks noChangeArrowheads="1"/>
          </p:cNvSpPr>
          <p:nvPr/>
        </p:nvSpPr>
        <p:spPr bwMode="gray">
          <a:xfrm>
            <a:off x="704340" y="1124744"/>
            <a:ext cx="8443784"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endParaRPr lang="zh-TW" altLang="en-US" sz="7200" i="0" dirty="0">
              <a:solidFill>
                <a:schemeClr val="tx1">
                  <a:lumMod val="10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 name="Rectangle 8"/>
          <p:cNvSpPr txBox="1">
            <a:spLocks noChangeArrowheads="1"/>
          </p:cNvSpPr>
          <p:nvPr/>
        </p:nvSpPr>
        <p:spPr bwMode="auto">
          <a:xfrm>
            <a:off x="6101133" y="5199863"/>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9" name="Rectangle 17"/>
          <p:cNvSpPr>
            <a:spLocks noChangeArrowheads="1"/>
          </p:cNvSpPr>
          <p:nvPr/>
        </p:nvSpPr>
        <p:spPr bwMode="auto">
          <a:xfrm>
            <a:off x="6261599"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
        <p:nvSpPr>
          <p:cNvPr id="10" name="Rectangle 8"/>
          <p:cNvSpPr txBox="1">
            <a:spLocks noChangeArrowheads="1"/>
          </p:cNvSpPr>
          <p:nvPr/>
        </p:nvSpPr>
        <p:spPr bwMode="auto">
          <a:xfrm>
            <a:off x="359376" y="774017"/>
            <a:ext cx="8578678" cy="25148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sz="54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教育部大學校院校務資料庫</a:t>
            </a:r>
            <a:endParaRPr lang="en-US" altLang="zh-TW" sz="54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endParaRPr>
          </a:p>
          <a:p>
            <a:pPr>
              <a:spcBef>
                <a:spcPct val="0"/>
              </a:spcBef>
              <a:defRPr/>
            </a:pPr>
            <a:r>
              <a:rPr lang="en-US" altLang="zh-TW" sz="54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【111.10】</a:t>
            </a:r>
            <a:r>
              <a:rPr lang="zh-TW" altLang="en-US" sz="54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期</a:t>
            </a:r>
            <a:endParaRPr lang="en-US" altLang="zh-TW" sz="54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endParaRPr>
          </a:p>
          <a:p>
            <a:pPr>
              <a:spcBef>
                <a:spcPct val="0"/>
              </a:spcBef>
              <a:defRPr/>
            </a:pPr>
            <a:r>
              <a:rPr lang="zh-TW" altLang="en-US" sz="54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填表暨系統操作說明會</a:t>
            </a:r>
          </a:p>
        </p:txBody>
      </p:sp>
    </p:spTree>
    <p:extLst>
      <p:ext uri="{BB962C8B-B14F-4D97-AF65-F5344CB8AC3E}">
        <p14:creationId xmlns:p14="http://schemas.microsoft.com/office/powerpoint/2010/main" val="2470988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106748"/>
            <a:ext cx="7938457" cy="609600"/>
          </a:xfrm>
        </p:spPr>
        <p:txBody>
          <a:bodyPr/>
          <a:lstStyle/>
          <a:p>
            <a:pPr algn="l"/>
            <a:r>
              <a:rPr lang="en-US" altLang="zh-TW"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2.9 </a:t>
            </a:r>
            <a:r>
              <a:rPr lang="zh-TW" altLang="en-US" sz="44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非統一修正申請</a:t>
            </a:r>
            <a:r>
              <a:rPr lang="en-US" altLang="zh-TW"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如何提出</a:t>
            </a:r>
          </a:p>
        </p:txBody>
      </p:sp>
      <p:grpSp>
        <p:nvGrpSpPr>
          <p:cNvPr id="11" name="群組 10"/>
          <p:cNvGrpSpPr/>
          <p:nvPr/>
        </p:nvGrpSpPr>
        <p:grpSpPr>
          <a:xfrm>
            <a:off x="8518" y="919006"/>
            <a:ext cx="8895622" cy="5324535"/>
            <a:chOff x="86995" y="1565686"/>
            <a:chExt cx="8698006" cy="5359445"/>
          </a:xfrm>
        </p:grpSpPr>
        <p:sp>
          <p:nvSpPr>
            <p:cNvPr id="4" name="文字方塊 27"/>
            <p:cNvSpPr txBox="1">
              <a:spLocks noChangeArrowheads="1"/>
            </p:cNvSpPr>
            <p:nvPr/>
          </p:nvSpPr>
          <p:spPr bwMode="auto">
            <a:xfrm>
              <a:off x="86995" y="1565686"/>
              <a:ext cx="8698006" cy="5359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514350" indent="-514350" algn="just">
                <a:lnSpc>
                  <a:spcPts val="3360"/>
                </a:lnSpc>
                <a:spcBef>
                  <a:spcPct val="0"/>
                </a:spcBef>
                <a:buFont typeface="+mj-lt"/>
                <a:buAutoNum type="arabicPeriod" startAt="3"/>
              </a:pPr>
              <a:r>
                <a:rPr lang="zh-TW" altLang="en-US" sz="2400" b="1" dirty="0">
                  <a:solidFill>
                    <a:srgbClr val="000000"/>
                  </a:solidFill>
                  <a:ea typeface="微軟正黑體" panose="020B0604030504040204" pitchFamily="34" charset="-120"/>
                  <a:cs typeface="Arial" panose="020B0604020202020204" pitchFamily="34" charset="0"/>
                </a:rPr>
                <a:t>獲教育部回文核准後，請至</a:t>
              </a:r>
              <a:r>
                <a:rPr lang="zh-TW" altLang="en-US" sz="2400" b="1" dirty="0">
                  <a:solidFill>
                    <a:srgbClr val="FF0000"/>
                  </a:solidFill>
                  <a:ea typeface="微軟正黑體" panose="020B0604030504040204" pitchFamily="34" charset="-120"/>
                  <a:cs typeface="Arial" panose="020B0604020202020204" pitchFamily="34" charset="0"/>
                </a:rPr>
                <a:t>校庫首頁</a:t>
              </a:r>
              <a:r>
                <a:rPr lang="zh-TW" altLang="en-US" sz="2400" b="1" dirty="0">
                  <a:solidFill>
                    <a:srgbClr val="000000"/>
                  </a:solidFill>
                  <a:ea typeface="微軟正黑體" panose="020B0604030504040204" pitchFamily="34" charset="-120"/>
                  <a:cs typeface="Arial" panose="020B0604020202020204" pitchFamily="34" charset="0"/>
                </a:rPr>
                <a:t>點選     </a:t>
              </a:r>
              <a:r>
                <a:rPr lang="en-US" altLang="zh-TW" sz="2400" b="1" dirty="0">
                  <a:solidFill>
                    <a:srgbClr val="000000"/>
                  </a:solidFill>
                  <a:ea typeface="微軟正黑體" panose="020B0604030504040204" pitchFamily="34" charset="-120"/>
                  <a:cs typeface="Arial" panose="020B0604020202020204" pitchFamily="34" charset="0"/>
                </a:rPr>
                <a:t>    </a:t>
              </a:r>
              <a:r>
                <a:rPr lang="zh-TW" altLang="en-US" sz="2400" b="1" dirty="0">
                  <a:solidFill>
                    <a:srgbClr val="000000"/>
                  </a:solidFill>
                  <a:ea typeface="微軟正黑體" panose="020B0604030504040204" pitchFamily="34" charset="-120"/>
                  <a:cs typeface="Arial" panose="020B0604020202020204" pitchFamily="34" charset="0"/>
                </a:rPr>
                <a:t>  登入修正申請系統。</a:t>
              </a:r>
              <a:endParaRPr lang="en-US" altLang="zh-TW" sz="2400" b="1" dirty="0">
                <a:solidFill>
                  <a:srgbClr val="000000"/>
                </a:solidFill>
                <a:ea typeface="微軟正黑體" panose="020B0604030504040204" pitchFamily="34" charset="-120"/>
                <a:cs typeface="Arial" panose="020B0604020202020204" pitchFamily="34" charset="0"/>
              </a:endParaRPr>
            </a:p>
            <a:p>
              <a:pPr marL="514350" indent="-514350" algn="just">
                <a:lnSpc>
                  <a:spcPts val="3360"/>
                </a:lnSpc>
                <a:spcBef>
                  <a:spcPct val="0"/>
                </a:spcBef>
                <a:buFont typeface="+mj-lt"/>
                <a:buAutoNum type="arabicPeriod" startAt="3"/>
              </a:pPr>
              <a:r>
                <a:rPr lang="zh-TW" altLang="en-US" sz="2400" b="1" dirty="0">
                  <a:solidFill>
                    <a:srgbClr val="000000"/>
                  </a:solidFill>
                  <a:ea typeface="微軟正黑體" panose="020B0604030504040204" pitchFamily="34" charset="-120"/>
                  <a:cs typeface="Arial" panose="020B0604020202020204" pitchFamily="34" charset="0"/>
                </a:rPr>
                <a:t>點選                拉選「期數」及「表冊」，再點選預計至填報系統</a:t>
              </a:r>
              <a:r>
                <a:rPr lang="zh-TW" altLang="en-US" sz="2400" b="1" dirty="0">
                  <a:solidFill>
                    <a:srgbClr val="FF0000"/>
                  </a:solidFill>
                  <a:ea typeface="微軟正黑體" panose="020B0604030504040204" pitchFamily="34" charset="-120"/>
                  <a:cs typeface="Arial" panose="020B0604020202020204" pitchFamily="34" charset="0"/>
                </a:rPr>
                <a:t>修正的時間</a:t>
              </a:r>
              <a:r>
                <a:rPr lang="en-US" altLang="zh-TW" sz="2400" b="1" dirty="0">
                  <a:solidFill>
                    <a:srgbClr val="FF0000"/>
                  </a:solidFill>
                  <a:ea typeface="微軟正黑體" panose="020B0604030504040204" pitchFamily="34" charset="-120"/>
                  <a:cs typeface="Arial" panose="020B0604020202020204" pitchFamily="34" charset="0"/>
                </a:rPr>
                <a:t>(</a:t>
              </a:r>
              <a:r>
                <a:rPr lang="zh-TW" altLang="en-US" sz="2400" b="1" dirty="0">
                  <a:solidFill>
                    <a:srgbClr val="FF0000"/>
                  </a:solidFill>
                  <a:ea typeface="微軟正黑體" panose="020B0604030504040204" pitchFamily="34" charset="-120"/>
                  <a:cs typeface="Arial" panose="020B0604020202020204" pitchFamily="34" charset="0"/>
                </a:rPr>
                <a:t>以</a:t>
              </a:r>
              <a:r>
                <a:rPr lang="en-US" altLang="zh-TW" sz="2400" b="1" dirty="0">
                  <a:solidFill>
                    <a:srgbClr val="FF0000"/>
                  </a:solidFill>
                  <a:ea typeface="微軟正黑體" panose="020B0604030504040204" pitchFamily="34" charset="-120"/>
                  <a:cs typeface="Arial" panose="020B0604020202020204" pitchFamily="34" charset="0"/>
                </a:rPr>
                <a:t>2</a:t>
              </a:r>
              <a:r>
                <a:rPr lang="zh-TW" altLang="en-US" sz="2400" b="1" dirty="0">
                  <a:solidFill>
                    <a:srgbClr val="FF0000"/>
                  </a:solidFill>
                  <a:ea typeface="微軟正黑體" panose="020B0604030504040204" pitchFamily="34" charset="-120"/>
                  <a:cs typeface="Arial" panose="020B0604020202020204" pitchFamily="34" charset="0"/>
                </a:rPr>
                <a:t>小時為限</a:t>
              </a:r>
              <a:r>
                <a:rPr lang="en-US" altLang="zh-TW" sz="2400" b="1" dirty="0">
                  <a:solidFill>
                    <a:srgbClr val="FF0000"/>
                  </a:solidFill>
                  <a:ea typeface="微軟正黑體" panose="020B0604030504040204" pitchFamily="34" charset="-120"/>
                  <a:cs typeface="Arial" panose="020B0604020202020204" pitchFamily="34" charset="0"/>
                </a:rPr>
                <a:t>)</a:t>
              </a:r>
              <a:r>
                <a:rPr lang="zh-TW" altLang="en-US" sz="2400" b="1" dirty="0">
                  <a:solidFill>
                    <a:srgbClr val="000000"/>
                  </a:solidFill>
                  <a:ea typeface="微軟正黑體" panose="020B0604030504040204" pitchFamily="34" charset="-120"/>
                  <a:cs typeface="Arial" panose="020B0604020202020204" pitchFamily="34" charset="0"/>
                </a:rPr>
                <a:t>，並請確實</a:t>
              </a:r>
              <a:r>
                <a:rPr lang="zh-TW" altLang="en-US" sz="2400" b="1" dirty="0">
                  <a:solidFill>
                    <a:srgbClr val="FF0000"/>
                  </a:solidFill>
                  <a:ea typeface="微軟正黑體" panose="020B0604030504040204" pitchFamily="34" charset="-120"/>
                  <a:cs typeface="Arial" panose="020B0604020202020204" pitchFamily="34" charset="0"/>
                </a:rPr>
                <a:t>敘明具體的修正原因</a:t>
              </a:r>
              <a:r>
                <a:rPr lang="zh-TW" altLang="en-US" sz="2400" b="1" dirty="0">
                  <a:solidFill>
                    <a:srgbClr val="000000"/>
                  </a:solidFill>
                  <a:ea typeface="微軟正黑體" panose="020B0604030504040204" pitchFamily="34" charset="-120"/>
                  <a:cs typeface="Arial" panose="020B0604020202020204" pitchFamily="34" charset="0"/>
                </a:rPr>
                <a:t>，按下「確定」鍵完成新增申請。</a:t>
              </a:r>
              <a:endParaRPr lang="en-US" altLang="zh-TW" sz="2400" b="1" dirty="0">
                <a:solidFill>
                  <a:srgbClr val="000000"/>
                </a:solidFill>
                <a:ea typeface="微軟正黑體" panose="020B0604030504040204" pitchFamily="34" charset="-120"/>
                <a:cs typeface="Arial" panose="020B0604020202020204" pitchFamily="34" charset="0"/>
              </a:endParaRPr>
            </a:p>
            <a:p>
              <a:pPr marL="514350" indent="-514350" algn="just">
                <a:lnSpc>
                  <a:spcPts val="3360"/>
                </a:lnSpc>
                <a:spcBef>
                  <a:spcPct val="0"/>
                </a:spcBef>
                <a:buFont typeface="+mj-lt"/>
                <a:buAutoNum type="arabicPeriod" startAt="3"/>
              </a:pPr>
              <a:r>
                <a:rPr lang="zh-TW" altLang="en-US" sz="2400" b="1" dirty="0">
                  <a:solidFill>
                    <a:srgbClr val="000000"/>
                  </a:solidFill>
                  <a:ea typeface="微軟正黑體" panose="020B0604030504040204" pitchFamily="34" charset="-120"/>
                  <a:cs typeface="Arial" panose="020B0604020202020204" pitchFamily="34" charset="0"/>
                </a:rPr>
                <a:t>完成非統一期間修正申請後，請進行附檔「</a:t>
              </a:r>
              <a:r>
                <a:rPr lang="zh-TW" altLang="en-US" sz="2400" b="1" dirty="0">
                  <a:solidFill>
                    <a:srgbClr val="FF0000"/>
                  </a:solidFill>
                  <a:ea typeface="微軟正黑體" panose="020B0604030504040204" pitchFamily="34" charset="-120"/>
                  <a:cs typeface="Arial" panose="020B0604020202020204" pitchFamily="34" charset="0"/>
                </a:rPr>
                <a:t>核章修正前後對照表</a:t>
              </a:r>
              <a:r>
                <a:rPr lang="zh-TW" altLang="en-US" sz="2400" b="1" dirty="0">
                  <a:solidFill>
                    <a:srgbClr val="000000"/>
                  </a:solidFill>
                  <a:ea typeface="微軟正黑體" panose="020B0604030504040204" pitchFamily="34" charset="-120"/>
                  <a:cs typeface="Arial" panose="020B0604020202020204" pitchFamily="34" charset="0"/>
                </a:rPr>
                <a:t>」</a:t>
              </a:r>
              <a:r>
                <a:rPr lang="zh-TW" altLang="en-US" sz="2400" b="1" dirty="0">
                  <a:solidFill>
                    <a:srgbClr val="FF0000"/>
                  </a:solidFill>
                  <a:ea typeface="微軟正黑體" panose="020B0604030504040204" pitchFamily="34" charset="-120"/>
                  <a:cs typeface="Arial" panose="020B0604020202020204" pitchFamily="34" charset="0"/>
                </a:rPr>
                <a:t>上傳</a:t>
              </a:r>
              <a:r>
                <a:rPr lang="zh-TW" altLang="en-US" sz="2400" b="1" dirty="0">
                  <a:solidFill>
                    <a:srgbClr val="000000"/>
                  </a:solidFill>
                  <a:ea typeface="微軟正黑體" panose="020B0604030504040204" pitchFamily="34" charset="-120"/>
                  <a:cs typeface="Arial" panose="020B0604020202020204" pitchFamily="34" charset="0"/>
                </a:rPr>
                <a:t>。</a:t>
              </a:r>
              <a:endParaRPr lang="en-US" altLang="zh-TW" sz="2400" b="1" dirty="0">
                <a:solidFill>
                  <a:srgbClr val="000000"/>
                </a:solidFill>
                <a:ea typeface="微軟正黑體" panose="020B0604030504040204" pitchFamily="34" charset="-120"/>
                <a:cs typeface="Arial" panose="020B0604020202020204" pitchFamily="34" charset="0"/>
              </a:endParaRPr>
            </a:p>
            <a:p>
              <a:pPr marL="514350" indent="-514350">
                <a:lnSpc>
                  <a:spcPts val="3360"/>
                </a:lnSpc>
                <a:spcBef>
                  <a:spcPct val="0"/>
                </a:spcBef>
                <a:buFont typeface="+mj-lt"/>
                <a:buAutoNum type="arabicPeriod" startAt="3"/>
              </a:pPr>
              <a:endParaRPr lang="en-US" altLang="zh-TW" sz="2800" b="1" dirty="0">
                <a:solidFill>
                  <a:srgbClr val="000000"/>
                </a:solidFill>
                <a:ea typeface="微軟正黑體" panose="020B0604030504040204" pitchFamily="34" charset="-120"/>
                <a:cs typeface="Arial" panose="020B0604020202020204" pitchFamily="34" charset="0"/>
              </a:endParaRPr>
            </a:p>
            <a:p>
              <a:pPr marL="514350" indent="-514350">
                <a:lnSpc>
                  <a:spcPts val="3360"/>
                </a:lnSpc>
                <a:spcBef>
                  <a:spcPct val="0"/>
                </a:spcBef>
                <a:buFont typeface="+mj-lt"/>
                <a:buAutoNum type="arabicPeriod" startAt="3"/>
              </a:pPr>
              <a:endParaRPr lang="en-US" altLang="zh-TW" sz="2800" b="1" dirty="0">
                <a:solidFill>
                  <a:srgbClr val="000000"/>
                </a:solidFill>
                <a:ea typeface="微軟正黑體" panose="020B0604030504040204" pitchFamily="34" charset="-120"/>
                <a:cs typeface="Arial" panose="020B0604020202020204" pitchFamily="34" charset="0"/>
              </a:endParaRPr>
            </a:p>
            <a:p>
              <a:pPr marL="514350" indent="-514350">
                <a:lnSpc>
                  <a:spcPts val="3360"/>
                </a:lnSpc>
                <a:spcBef>
                  <a:spcPct val="0"/>
                </a:spcBef>
                <a:buClr>
                  <a:srgbClr val="000000"/>
                </a:buClr>
                <a:buFont typeface="+mj-lt"/>
                <a:buAutoNum type="arabicPeriod" startAt="3"/>
              </a:pPr>
              <a:r>
                <a:rPr lang="zh-TW" altLang="en-US" sz="2400" b="1" dirty="0">
                  <a:solidFill>
                    <a:srgbClr val="0000FF"/>
                  </a:solidFill>
                  <a:ea typeface="微軟正黑體" panose="020B0604030504040204" pitchFamily="34" charset="-120"/>
                  <a:cs typeface="Arial" panose="020B0604020202020204" pitchFamily="34" charset="0"/>
                </a:rPr>
                <a:t>學校申請修正校庫表冊數據，若有因爭取計畫經費或招生名額等案而有資料填報不實者，教育部將視情況要求學校限期改善或予以糾正，並納入相關專案計畫審查參考。</a:t>
              </a:r>
            </a:p>
          </p:txBody>
        </p:sp>
        <p:pic>
          <p:nvPicPr>
            <p:cNvPr id="7" name="圖片 28"/>
            <p:cNvPicPr>
              <a:picLocks noChangeAspect="1"/>
            </p:cNvPicPr>
            <p:nvPr/>
          </p:nvPicPr>
          <p:blipFill>
            <a:blip r:embed="rId3">
              <a:extLst>
                <a:ext uri="{28A0092B-C50C-407E-A947-70E740481C1C}">
                  <a14:useLocalDpi xmlns:a14="http://schemas.microsoft.com/office/drawing/2010/main" val="0"/>
                </a:ext>
              </a:extLst>
            </a:blip>
            <a:srcRect l="76057" t="890" r="13612" b="95000"/>
            <a:stretch>
              <a:fillRect/>
            </a:stretch>
          </p:blipFill>
          <p:spPr bwMode="auto">
            <a:xfrm>
              <a:off x="6214208" y="1658388"/>
              <a:ext cx="93980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圖片 24"/>
            <p:cNvPicPr>
              <a:picLocks noChangeAspect="1"/>
            </p:cNvPicPr>
            <p:nvPr/>
          </p:nvPicPr>
          <p:blipFill>
            <a:blip r:embed="rId4">
              <a:extLst>
                <a:ext uri="{28A0092B-C50C-407E-A947-70E740481C1C}">
                  <a14:useLocalDpi xmlns:a14="http://schemas.microsoft.com/office/drawing/2010/main" val="0"/>
                </a:ext>
              </a:extLst>
            </a:blip>
            <a:srcRect l="13016" t="8212" r="71844" b="85628"/>
            <a:stretch>
              <a:fillRect/>
            </a:stretch>
          </p:blipFill>
          <p:spPr bwMode="auto">
            <a:xfrm>
              <a:off x="1345608" y="2519369"/>
              <a:ext cx="1330325" cy="328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2" name="群組 11"/>
          <p:cNvGrpSpPr/>
          <p:nvPr/>
        </p:nvGrpSpPr>
        <p:grpSpPr>
          <a:xfrm>
            <a:off x="504951" y="3980432"/>
            <a:ext cx="8280921" cy="866512"/>
            <a:chOff x="124691" y="5542581"/>
            <a:chExt cx="8909421" cy="766016"/>
          </a:xfrm>
        </p:grpSpPr>
        <p:grpSp>
          <p:nvGrpSpPr>
            <p:cNvPr id="10" name="群組 9"/>
            <p:cNvGrpSpPr/>
            <p:nvPr/>
          </p:nvGrpSpPr>
          <p:grpSpPr>
            <a:xfrm>
              <a:off x="124691" y="5542581"/>
              <a:ext cx="8909421" cy="647127"/>
              <a:chOff x="190500" y="5632450"/>
              <a:chExt cx="8838814" cy="458788"/>
            </a:xfrm>
          </p:grpSpPr>
          <p:grpSp>
            <p:nvGrpSpPr>
              <p:cNvPr id="2" name="群組 1"/>
              <p:cNvGrpSpPr/>
              <p:nvPr/>
            </p:nvGrpSpPr>
            <p:grpSpPr>
              <a:xfrm>
                <a:off x="190500" y="5632450"/>
                <a:ext cx="8807450" cy="458788"/>
                <a:chOff x="190500" y="5632450"/>
                <a:chExt cx="8807450" cy="458788"/>
              </a:xfrm>
            </p:grpSpPr>
            <p:pic>
              <p:nvPicPr>
                <p:cNvPr id="5" name="圖片 33"/>
                <p:cNvPicPr>
                  <a:picLocks noChangeAspect="1"/>
                </p:cNvPicPr>
                <p:nvPr/>
              </p:nvPicPr>
              <p:blipFill>
                <a:blip r:embed="rId5">
                  <a:extLst>
                    <a:ext uri="{28A0092B-C50C-407E-A947-70E740481C1C}">
                      <a14:useLocalDpi xmlns:a14="http://schemas.microsoft.com/office/drawing/2010/main" val="0"/>
                    </a:ext>
                  </a:extLst>
                </a:blip>
                <a:srcRect l="378" t="82104" r="74007" b="133"/>
                <a:stretch>
                  <a:fillRect/>
                </a:stretch>
              </p:blipFill>
              <p:spPr bwMode="auto">
                <a:xfrm>
                  <a:off x="190500" y="5632450"/>
                  <a:ext cx="3252788"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圖片 32"/>
                <p:cNvPicPr>
                  <a:picLocks noChangeAspect="1"/>
                </p:cNvPicPr>
                <p:nvPr/>
              </p:nvPicPr>
              <p:blipFill>
                <a:blip r:embed="rId5">
                  <a:extLst>
                    <a:ext uri="{28A0092B-C50C-407E-A947-70E740481C1C}">
                      <a14:useLocalDpi xmlns:a14="http://schemas.microsoft.com/office/drawing/2010/main" val="0"/>
                    </a:ext>
                  </a:extLst>
                </a:blip>
                <a:srcRect l="56238" t="82104" r="221" b="-348"/>
                <a:stretch>
                  <a:fillRect/>
                </a:stretch>
              </p:blipFill>
              <p:spPr bwMode="auto">
                <a:xfrm>
                  <a:off x="3443288" y="5632450"/>
                  <a:ext cx="5554662" cy="45878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grpSp>
          <p:sp>
            <p:nvSpPr>
              <p:cNvPr id="9" name="矩形 8"/>
              <p:cNvSpPr/>
              <p:nvPr/>
            </p:nvSpPr>
            <p:spPr>
              <a:xfrm>
                <a:off x="8598040" y="5870157"/>
                <a:ext cx="431274" cy="206794"/>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endParaRPr lang="zh-TW" altLang="en-US" b="1">
                  <a:solidFill>
                    <a:srgbClr val="FFFFFF"/>
                  </a:solidFill>
                  <a:ea typeface="微軟正黑體" panose="020B0604030504040204" pitchFamily="34" charset="-120"/>
                </a:endParaRPr>
              </a:p>
            </p:txBody>
          </p:sp>
        </p:grpSp>
        <p:sp>
          <p:nvSpPr>
            <p:cNvPr id="13" name="文字方塊 12"/>
            <p:cNvSpPr txBox="1"/>
            <p:nvPr/>
          </p:nvSpPr>
          <p:spPr>
            <a:xfrm>
              <a:off x="4214466" y="6063724"/>
              <a:ext cx="621225" cy="244873"/>
            </a:xfrm>
            <a:prstGeom prst="rect">
              <a:avLst/>
            </a:prstGeom>
            <a:solidFill>
              <a:srgbClr val="B2DE82"/>
            </a:solidFill>
            <a:ln>
              <a:noFill/>
            </a:ln>
          </p:spPr>
          <p:txBody>
            <a:bodyPr wrap="none" rtlCol="0">
              <a:spAutoFit/>
            </a:bodyPr>
            <a:lstStyle/>
            <a:p>
              <a:r>
                <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例圖</a:t>
              </a:r>
              <a:r>
                <a:rPr lang="en-US" altLang="zh-TW"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5</a:t>
              </a:r>
              <a:endPar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pSp>
    </p:spTree>
    <p:extLst>
      <p:ext uri="{BB962C8B-B14F-4D97-AF65-F5344CB8AC3E}">
        <p14:creationId xmlns:p14="http://schemas.microsoft.com/office/powerpoint/2010/main" val="38113979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138060"/>
            <a:ext cx="7094837" cy="609600"/>
          </a:xfrm>
        </p:spPr>
        <p:txBody>
          <a:bodyPr/>
          <a:lstStyle/>
          <a:p>
            <a:pPr algn="l"/>
            <a:r>
              <a:rPr lang="en-US" altLang="zh-TW" sz="44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2.10 </a:t>
            </a:r>
            <a:r>
              <a:rPr lang="zh-TW" altLang="en-US" sz="44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資料匯出</a:t>
            </a:r>
          </a:p>
        </p:txBody>
      </p:sp>
      <p:sp>
        <p:nvSpPr>
          <p:cNvPr id="11" name="文字方塊 21"/>
          <p:cNvSpPr txBox="1">
            <a:spLocks noChangeArrowheads="1"/>
          </p:cNvSpPr>
          <p:nvPr/>
        </p:nvSpPr>
        <p:spPr bwMode="auto">
          <a:xfrm>
            <a:off x="4000317" y="1127698"/>
            <a:ext cx="4812755" cy="5442837"/>
          </a:xfrm>
          <a:prstGeom prst="rect">
            <a:avLst/>
          </a:prstGeom>
          <a:noFill/>
          <a:ln w="9525">
            <a:noFill/>
            <a:miter lim="800000"/>
            <a:headEnd/>
            <a:tailEnd/>
          </a:ln>
        </p:spPr>
        <p:txBody>
          <a:bodyPr wrap="square">
            <a:spAutoFit/>
          </a:bodyPr>
          <a:lstStyle/>
          <a:p>
            <a:pPr marL="342900" indent="-342900">
              <a:lnSpc>
                <a:spcPct val="150000"/>
              </a:lnSpc>
              <a:buFont typeface="Wingdings" panose="05000000000000000000" pitchFamily="2" charset="2"/>
              <a:buChar char="l"/>
              <a:defRPr/>
            </a:pPr>
            <a:r>
              <a:rPr lang="en-US" altLang="zh-TW" sz="18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111.11.22</a:t>
            </a:r>
            <a:r>
              <a:rPr lang="zh-TW" altLang="en-US" sz="18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第</a:t>
            </a:r>
            <a:r>
              <a:rPr lang="en-US" altLang="zh-TW" sz="18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2</a:t>
            </a:r>
            <a:r>
              <a:rPr lang="zh-TW" altLang="en-US" sz="18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次資料匯出：</a:t>
            </a:r>
            <a:endParaRPr lang="en-US" altLang="zh-TW" sz="18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教育部統計處</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大專校院一覽表</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大專校院學生基本資料庫</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私立大學校院獎補助小組</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大專校院校務資訊公開平臺</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nSpc>
                <a:spcPct val="150000"/>
              </a:lnSpc>
              <a:buFont typeface="Wingdings" panose="05000000000000000000" pitchFamily="2" charset="2"/>
              <a:buChar char="l"/>
              <a:defRPr/>
            </a:pPr>
            <a:r>
              <a:rPr lang="en-US" altLang="zh-TW" sz="18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111.11.22</a:t>
            </a:r>
            <a:r>
              <a:rPr lang="zh-TW" altLang="en-US" sz="18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第</a:t>
            </a:r>
            <a:r>
              <a:rPr lang="en-US" altLang="zh-TW" sz="18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1</a:t>
            </a:r>
            <a:r>
              <a:rPr lang="zh-TW" altLang="en-US" sz="18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次資料匯出：</a:t>
            </a:r>
            <a:endParaRPr lang="en-US" altLang="zh-TW" sz="18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教育部人事處</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國際司</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教育部國際化調查</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高教深耕計畫小組</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大學總量管制小組</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兼任助理承辦單位</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8" name="表格 17"/>
          <p:cNvGraphicFramePr>
            <a:graphicFrameLocks noGrp="1"/>
          </p:cNvGraphicFramePr>
          <p:nvPr>
            <p:extLst>
              <p:ext uri="{D42A27DB-BD31-4B8C-83A1-F6EECF244321}">
                <p14:modId xmlns:p14="http://schemas.microsoft.com/office/powerpoint/2010/main" val="113484171"/>
              </p:ext>
            </p:extLst>
          </p:nvPr>
        </p:nvGraphicFramePr>
        <p:xfrm>
          <a:off x="212792" y="2146576"/>
          <a:ext cx="3675700" cy="2480611"/>
        </p:xfrm>
        <a:graphic>
          <a:graphicData uri="http://schemas.openxmlformats.org/drawingml/2006/table">
            <a:tbl>
              <a:tblPr firstRow="1" bandRow="1">
                <a:effectLst>
                  <a:outerShdw dist="38103" dir="5400000" algn="tl">
                    <a:srgbClr val="000000"/>
                  </a:outerShdw>
                </a:effectLst>
                <a:tableStyleId>{2D5ABB26-0587-4C30-8999-92F81FD0307C}</a:tableStyleId>
              </a:tblPr>
              <a:tblGrid>
                <a:gridCol w="525100">
                  <a:extLst>
                    <a:ext uri="{9D8B030D-6E8A-4147-A177-3AD203B41FA5}">
                      <a16:colId xmlns:a16="http://schemas.microsoft.com/office/drawing/2014/main" val="256846026"/>
                    </a:ext>
                  </a:extLst>
                </a:gridCol>
                <a:gridCol w="525100">
                  <a:extLst>
                    <a:ext uri="{9D8B030D-6E8A-4147-A177-3AD203B41FA5}">
                      <a16:colId xmlns:a16="http://schemas.microsoft.com/office/drawing/2014/main" val="2257527877"/>
                    </a:ext>
                  </a:extLst>
                </a:gridCol>
                <a:gridCol w="525100">
                  <a:extLst>
                    <a:ext uri="{9D8B030D-6E8A-4147-A177-3AD203B41FA5}">
                      <a16:colId xmlns:a16="http://schemas.microsoft.com/office/drawing/2014/main" val="4145448609"/>
                    </a:ext>
                  </a:extLst>
                </a:gridCol>
                <a:gridCol w="525100">
                  <a:extLst>
                    <a:ext uri="{9D8B030D-6E8A-4147-A177-3AD203B41FA5}">
                      <a16:colId xmlns:a16="http://schemas.microsoft.com/office/drawing/2014/main" val="835481753"/>
                    </a:ext>
                  </a:extLst>
                </a:gridCol>
                <a:gridCol w="525100">
                  <a:extLst>
                    <a:ext uri="{9D8B030D-6E8A-4147-A177-3AD203B41FA5}">
                      <a16:colId xmlns:a16="http://schemas.microsoft.com/office/drawing/2014/main" val="3853400446"/>
                    </a:ext>
                  </a:extLst>
                </a:gridCol>
                <a:gridCol w="525100">
                  <a:extLst>
                    <a:ext uri="{9D8B030D-6E8A-4147-A177-3AD203B41FA5}">
                      <a16:colId xmlns:a16="http://schemas.microsoft.com/office/drawing/2014/main" val="1113717072"/>
                    </a:ext>
                  </a:extLst>
                </a:gridCol>
                <a:gridCol w="525100">
                  <a:extLst>
                    <a:ext uri="{9D8B030D-6E8A-4147-A177-3AD203B41FA5}">
                      <a16:colId xmlns:a16="http://schemas.microsoft.com/office/drawing/2014/main" val="3757867286"/>
                    </a:ext>
                  </a:extLst>
                </a:gridCol>
              </a:tblGrid>
              <a:tr h="372571">
                <a:tc>
                  <a:txBody>
                    <a:bodyPr/>
                    <a:lstStyle/>
                    <a:p>
                      <a:pPr marL="0" lvl="0" algn="ctr" defTabSz="914400" rtl="0" eaLnBrk="1" fontAlgn="ctr" latinLnBrk="0" hangingPunct="1"/>
                      <a:r>
                        <a:rPr lang="zh-TW" alt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日</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一</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二</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三</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四</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五</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六</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097508803"/>
                  </a:ext>
                </a:extLst>
              </a:tr>
              <a:tr h="39733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5</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15709961"/>
                  </a:ext>
                </a:extLst>
              </a:tr>
              <a:tr h="518692">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6</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7</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8</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9</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10</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None/>
                        <a:tabLst/>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76629822"/>
                  </a:ext>
                </a:extLst>
              </a:tr>
              <a:tr h="39733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14</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15</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16</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17</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18</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19</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047869064"/>
                  </a:ext>
                </a:extLst>
              </a:tr>
              <a:tr h="39733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20</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21</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rgbClr val="FF0000"/>
                          </a:solidFill>
                          <a:latin typeface="Arial" panose="020B0604020202020204" pitchFamily="34" charset="0"/>
                          <a:ea typeface="+mn-ea"/>
                          <a:cs typeface="Arial" panose="020B0604020202020204" pitchFamily="34" charset="0"/>
                        </a:rPr>
                        <a:t>22</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26</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400703856"/>
                  </a:ext>
                </a:extLst>
              </a:tr>
              <a:tr h="39733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27</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28</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29</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30</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69090484"/>
                  </a:ext>
                </a:extLst>
              </a:tr>
            </a:tbl>
          </a:graphicData>
        </a:graphic>
      </p:graphicFrame>
      <p:sp>
        <p:nvSpPr>
          <p:cNvPr id="9" name="矩形 8"/>
          <p:cNvSpPr/>
          <p:nvPr/>
        </p:nvSpPr>
        <p:spPr>
          <a:xfrm>
            <a:off x="212792" y="1584204"/>
            <a:ext cx="3675700" cy="562372"/>
          </a:xfrm>
          <a:prstGeom prst="rect">
            <a:avLst/>
          </a:prstGeom>
          <a:solidFill>
            <a:srgbClr val="B2DE82"/>
          </a:solidFill>
          <a:ln w="38100">
            <a:solidFill>
              <a:schemeClr val="bg1"/>
            </a:solidFill>
          </a:ln>
          <a:effectLst>
            <a:outerShdw blurRad="50800" dist="38100" dir="16200000"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zh-TW" sz="2800" b="1" dirty="0">
                <a:solidFill>
                  <a:srgbClr val="000000"/>
                </a:solidFill>
                <a:ea typeface="標楷體" panose="03000509000000000000" pitchFamily="65" charset="-120"/>
              </a:rPr>
              <a:t>111.11</a:t>
            </a:r>
            <a:endParaRPr lang="zh-TW" altLang="en-US" sz="2800" b="1" dirty="0">
              <a:solidFill>
                <a:srgbClr val="000000"/>
              </a:solidFill>
              <a:ea typeface="標楷體" panose="03000509000000000000" pitchFamily="65" charset="-120"/>
            </a:endParaRPr>
          </a:p>
        </p:txBody>
      </p:sp>
    </p:spTree>
    <p:extLst>
      <p:ext uri="{BB962C8B-B14F-4D97-AF65-F5344CB8AC3E}">
        <p14:creationId xmlns:p14="http://schemas.microsoft.com/office/powerpoint/2010/main" val="29594583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0" y="73611"/>
            <a:ext cx="9133494" cy="609600"/>
          </a:xfrm>
        </p:spPr>
        <p:txBody>
          <a:bodyPr/>
          <a:lstStyle/>
          <a:p>
            <a:pPr algn="l"/>
            <a:r>
              <a:rPr lang="en-US" altLang="zh-TW" sz="38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2.11</a:t>
            </a:r>
            <a:r>
              <a:rPr lang="zh-TW" altLang="en-US" sz="38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本期經應用單位通知</a:t>
            </a:r>
            <a:r>
              <a:rPr lang="en-US" altLang="zh-TW" sz="38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3800" dirty="0">
                <a:solidFill>
                  <a:srgbClr val="FF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非統一資料修正</a:t>
            </a:r>
          </a:p>
        </p:txBody>
      </p:sp>
      <p:sp>
        <p:nvSpPr>
          <p:cNvPr id="6" name="文字方塊 21"/>
          <p:cNvSpPr txBox="1"/>
          <p:nvPr/>
        </p:nvSpPr>
        <p:spPr>
          <a:xfrm>
            <a:off x="0" y="852255"/>
            <a:ext cx="9144000" cy="615553"/>
          </a:xfrm>
          <a:prstGeom prst="rect">
            <a:avLst/>
          </a:prstGeom>
          <a:noFill/>
          <a:ln w="9525">
            <a:noFill/>
            <a:miter lim="800000"/>
            <a:headEnd/>
            <a:tailEnd/>
          </a:ln>
        </p:spPr>
        <p:txBody>
          <a:bodyPr wrap="square">
            <a:spAutoFit/>
          </a:bodyPr>
          <a:lstStyle>
            <a:defPPr>
              <a:defRPr lang="en-US"/>
            </a:defPPr>
            <a:lvl1pPr algn="ctr">
              <a:defRPr sz="3600">
                <a:solidFill>
                  <a:srgbClr val="0000FF"/>
                </a:solidFill>
                <a:ea typeface="微軟正黑體" panose="020B0604030504040204" pitchFamily="34" charset="-120"/>
                <a:cs typeface="Times New Roman" panose="02020603050405020304" pitchFamily="18" charset="0"/>
              </a:defRPr>
            </a:lvl1pPr>
          </a:lstStyle>
          <a:p>
            <a:r>
              <a:rPr lang="en-US" sz="3400" b="1" u="heavy" dirty="0">
                <a:latin typeface="Arial" panose="020B0604020202020204" pitchFamily="34" charset="0"/>
                <a:cs typeface="Arial" panose="020B0604020202020204" pitchFamily="34" charset="0"/>
              </a:rPr>
              <a:t>1</a:t>
            </a:r>
            <a:r>
              <a:rPr lang="en-US" altLang="zh-TW" sz="3400" b="1" u="heavy" dirty="0">
                <a:latin typeface="Arial" panose="020B0604020202020204" pitchFamily="34" charset="0"/>
                <a:cs typeface="Arial" panose="020B0604020202020204" pitchFamily="34" charset="0"/>
              </a:rPr>
              <a:t>1</a:t>
            </a:r>
            <a:r>
              <a:rPr lang="zh-TW" altLang="en-US" sz="3400" b="1" u="heavy" dirty="0">
                <a:latin typeface="Arial" panose="020B0604020202020204" pitchFamily="34" charset="0"/>
                <a:cs typeface="Arial" panose="020B0604020202020204" pitchFamily="34" charset="0"/>
              </a:rPr>
              <a:t>月</a:t>
            </a:r>
            <a:r>
              <a:rPr lang="en-US" altLang="zh-TW" sz="3400" b="1" u="heavy" dirty="0">
                <a:latin typeface="Arial" panose="020B0604020202020204" pitchFamily="34" charset="0"/>
                <a:cs typeface="Arial" panose="020B0604020202020204" pitchFamily="34" charset="0"/>
              </a:rPr>
              <a:t>29</a:t>
            </a:r>
            <a:r>
              <a:rPr lang="zh-TW" altLang="en-US" sz="3400" b="1" u="heavy" dirty="0">
                <a:latin typeface="Arial" panose="020B0604020202020204" pitchFamily="34" charset="0"/>
                <a:cs typeface="Arial" panose="020B0604020202020204" pitchFamily="34" charset="0"/>
              </a:rPr>
              <a:t>日</a:t>
            </a:r>
            <a:r>
              <a:rPr lang="zh-TW" sz="3400" b="1" u="heavy" dirty="0">
                <a:latin typeface="Arial" panose="020B0604020202020204" pitchFamily="34" charset="0"/>
                <a:cs typeface="Arial" panose="020B0604020202020204" pitchFamily="34" charset="0"/>
              </a:rPr>
              <a:t>上午</a:t>
            </a:r>
            <a:r>
              <a:rPr lang="en-US" sz="3400" b="1" u="heavy" dirty="0">
                <a:latin typeface="Arial" panose="020B0604020202020204" pitchFamily="34" charset="0"/>
                <a:cs typeface="Arial" panose="020B0604020202020204" pitchFamily="34" charset="0"/>
              </a:rPr>
              <a:t>8:00</a:t>
            </a:r>
            <a:r>
              <a:rPr lang="zh-TW" altLang="en-US" sz="3400" b="1" u="heavy" dirty="0">
                <a:latin typeface="Arial" panose="020B0604020202020204" pitchFamily="34" charset="0"/>
                <a:cs typeface="Arial" panose="020B0604020202020204" pitchFamily="34" charset="0"/>
              </a:rPr>
              <a:t>起 </a:t>
            </a:r>
            <a:r>
              <a:rPr lang="zh-TW" sz="3400" b="1" u="heavy" dirty="0">
                <a:latin typeface="Arial" panose="020B0604020202020204" pitchFamily="34" charset="0"/>
                <a:cs typeface="Arial" panose="020B0604020202020204" pitchFamily="34" charset="0"/>
              </a:rPr>
              <a:t>至</a:t>
            </a:r>
            <a:r>
              <a:rPr lang="en-US" altLang="zh-TW" sz="3400" b="1" u="heavy" dirty="0">
                <a:latin typeface="Arial" panose="020B0604020202020204" pitchFamily="34" charset="0"/>
                <a:cs typeface="Arial" panose="020B0604020202020204" pitchFamily="34" charset="0"/>
              </a:rPr>
              <a:t> 11</a:t>
            </a:r>
            <a:r>
              <a:rPr lang="zh-TW" altLang="en-US" sz="3400" b="1" u="heavy" dirty="0">
                <a:latin typeface="Arial" panose="020B0604020202020204" pitchFamily="34" charset="0"/>
                <a:cs typeface="Arial" panose="020B0604020202020204" pitchFamily="34" charset="0"/>
              </a:rPr>
              <a:t>月</a:t>
            </a:r>
            <a:r>
              <a:rPr lang="en-US" altLang="zh-TW" sz="3400" b="1" u="heavy" dirty="0">
                <a:latin typeface="Arial" panose="020B0604020202020204" pitchFamily="34" charset="0"/>
                <a:cs typeface="Arial" panose="020B0604020202020204" pitchFamily="34" charset="0"/>
              </a:rPr>
              <a:t>30</a:t>
            </a:r>
            <a:r>
              <a:rPr lang="zh-TW" altLang="en-US" sz="3400" b="1" u="heavy" dirty="0">
                <a:latin typeface="Arial" panose="020B0604020202020204" pitchFamily="34" charset="0"/>
                <a:cs typeface="Arial" panose="020B0604020202020204" pitchFamily="34" charset="0"/>
              </a:rPr>
              <a:t>日</a:t>
            </a:r>
            <a:r>
              <a:rPr lang="zh-TW" sz="3400" b="1" u="heavy" dirty="0">
                <a:latin typeface="Arial" panose="020B0604020202020204" pitchFamily="34" charset="0"/>
                <a:cs typeface="Arial" panose="020B0604020202020204" pitchFamily="34" charset="0"/>
              </a:rPr>
              <a:t>下午</a:t>
            </a:r>
            <a:r>
              <a:rPr lang="en-US" sz="3400" b="1" u="heavy" dirty="0">
                <a:latin typeface="Arial" panose="020B0604020202020204" pitchFamily="34" charset="0"/>
                <a:cs typeface="Arial" panose="020B0604020202020204" pitchFamily="34" charset="0"/>
              </a:rPr>
              <a:t>5:00</a:t>
            </a:r>
            <a:r>
              <a:rPr lang="zh-TW" altLang="en-US" sz="3400" b="1" u="heavy" dirty="0">
                <a:latin typeface="Arial" panose="020B0604020202020204" pitchFamily="34" charset="0"/>
                <a:cs typeface="Arial" panose="020B0604020202020204" pitchFamily="34" charset="0"/>
              </a:rPr>
              <a:t>止</a:t>
            </a:r>
            <a:r>
              <a:rPr lang="en-US" sz="3400" b="1" u="heavy" dirty="0">
                <a:latin typeface="Arial" panose="020B0604020202020204" pitchFamily="34" charset="0"/>
                <a:cs typeface="Arial" panose="020B0604020202020204" pitchFamily="34" charset="0"/>
              </a:rPr>
              <a:t>  </a:t>
            </a:r>
          </a:p>
        </p:txBody>
      </p:sp>
      <p:sp>
        <p:nvSpPr>
          <p:cNvPr id="7" name="文字方塊 21"/>
          <p:cNvSpPr txBox="1"/>
          <p:nvPr/>
        </p:nvSpPr>
        <p:spPr>
          <a:xfrm>
            <a:off x="3898652" y="1446425"/>
            <a:ext cx="4987653" cy="5170646"/>
          </a:xfrm>
          <a:prstGeom prst="rect">
            <a:avLst/>
          </a:prstGeom>
          <a:noFill/>
          <a:ln cap="flat">
            <a:noFill/>
          </a:ln>
        </p:spPr>
        <p:txBody>
          <a:bodyPr vert="horz" wrap="square" lIns="91440" tIns="45720" rIns="91440" bIns="45720" anchor="t" anchorCtr="0" compatLnSpc="1">
            <a:spAutoFit/>
          </a:bodyPr>
          <a:lstStyle/>
          <a:p>
            <a:pPr marL="457200" lvl="0" indent="-457200" algn="just" fontAlgn="auto">
              <a:lnSpc>
                <a:spcPct val="150000"/>
              </a:lnSpc>
              <a:spcBef>
                <a:spcPts val="0"/>
              </a:spcBef>
              <a:spcAft>
                <a:spcPts val="0"/>
              </a:spcAft>
              <a:buFont typeface="Wingdings" panose="05000000000000000000" pitchFamily="2" charset="2"/>
              <a:buChar char="l"/>
              <a:defRPr sz="1800" b="0" i="0" u="none" strike="noStrike" kern="0" cap="none" spc="0" baseline="0">
                <a:solidFill>
                  <a:srgbClr val="000000"/>
                </a:solidFill>
                <a:uFillTx/>
              </a:defRPr>
            </a:pPr>
            <a:r>
              <a:rPr lang="zh-TW" altLang="zh-TW" sz="2200" dirty="0">
                <a:latin typeface="Arial" panose="020B0604020202020204" pitchFamily="34" charset="0"/>
                <a:ea typeface="微軟正黑體" panose="020B0604030504040204" pitchFamily="34" charset="-120"/>
                <a:cs typeface="Arial" panose="020B0604020202020204" pitchFamily="34" charset="0"/>
              </a:rPr>
              <a:t>凡經</a:t>
            </a:r>
            <a:r>
              <a:rPr lang="zh-TW" altLang="zh-TW" sz="2200" b="1" dirty="0">
                <a:latin typeface="Arial" panose="020B0604020202020204" pitchFamily="34" charset="0"/>
                <a:ea typeface="微軟正黑體" panose="020B0604030504040204" pitchFamily="34" charset="-120"/>
                <a:cs typeface="Arial" panose="020B0604020202020204" pitchFamily="34" charset="0"/>
              </a:rPr>
              <a:t>私</a:t>
            </a:r>
            <a:r>
              <a:rPr lang="zh-TW" altLang="en-US" sz="2200" b="1" dirty="0">
                <a:latin typeface="Arial" panose="020B0604020202020204" pitchFamily="34" charset="0"/>
                <a:ea typeface="微軟正黑體" panose="020B0604030504040204" pitchFamily="34" charset="-120"/>
                <a:cs typeface="Arial" panose="020B0604020202020204" pitchFamily="34" charset="0"/>
              </a:rPr>
              <a:t>立大學</a:t>
            </a:r>
            <a:r>
              <a:rPr lang="zh-TW" altLang="zh-TW" sz="2200" b="1" dirty="0">
                <a:latin typeface="Arial" panose="020B0604020202020204" pitchFamily="34" charset="0"/>
                <a:ea typeface="微軟正黑體" panose="020B0604030504040204" pitchFamily="34" charset="-120"/>
                <a:cs typeface="Arial" panose="020B0604020202020204" pitchFamily="34" charset="0"/>
              </a:rPr>
              <a:t>校</a:t>
            </a:r>
            <a:r>
              <a:rPr lang="zh-TW" altLang="en-US" sz="2200" b="1" dirty="0">
                <a:latin typeface="Arial" panose="020B0604020202020204" pitchFamily="34" charset="0"/>
                <a:ea typeface="微軟正黑體" panose="020B0604030504040204" pitchFamily="34" charset="-120"/>
                <a:cs typeface="Arial" panose="020B0604020202020204" pitchFamily="34" charset="0"/>
              </a:rPr>
              <a:t>院</a:t>
            </a:r>
            <a:r>
              <a:rPr lang="zh-TW" altLang="zh-TW" sz="2200" b="1" dirty="0">
                <a:latin typeface="Arial" panose="020B0604020202020204" pitchFamily="34" charset="0"/>
                <a:ea typeface="微軟正黑體" panose="020B0604030504040204" pitchFamily="34" charset="-120"/>
                <a:cs typeface="Arial" panose="020B0604020202020204" pitchFamily="34" charset="0"/>
              </a:rPr>
              <a:t>獎補助</a:t>
            </a:r>
            <a:r>
              <a:rPr lang="zh-TW" altLang="en-US" sz="2200" b="1" dirty="0">
                <a:latin typeface="Arial" panose="020B0604020202020204" pitchFamily="34" charset="0"/>
                <a:ea typeface="微軟正黑體" panose="020B0604030504040204" pitchFamily="34" charset="-120"/>
                <a:cs typeface="Arial" panose="020B0604020202020204" pitchFamily="34" charset="0"/>
              </a:rPr>
              <a:t>小組</a:t>
            </a:r>
            <a:r>
              <a:rPr lang="zh-TW" altLang="en-US" sz="2200" dirty="0">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latin typeface="Arial" panose="020B0604020202020204" pitchFamily="34" charset="0"/>
                <a:ea typeface="微軟正黑體" panose="020B0604030504040204" pitchFamily="34" charset="-120"/>
                <a:cs typeface="Arial" panose="020B0604020202020204" pitchFamily="34" charset="0"/>
              </a:rPr>
              <a:t>教育部</a:t>
            </a:r>
            <a:r>
              <a:rPr lang="zh-TW" altLang="zh-TW" sz="2200" b="1" dirty="0">
                <a:latin typeface="Arial" panose="020B0604020202020204" pitchFamily="34" charset="0"/>
                <a:ea typeface="微軟正黑體" panose="020B0604030504040204" pitchFamily="34" charset="-120"/>
                <a:cs typeface="Arial" panose="020B0604020202020204" pitchFamily="34" charset="0"/>
              </a:rPr>
              <a:t>統計處</a:t>
            </a:r>
            <a:r>
              <a:rPr lang="zh-TW" altLang="en-US" sz="2200" dirty="0">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latin typeface="Arial" panose="020B0604020202020204" pitchFamily="34" charset="0"/>
                <a:ea typeface="微軟正黑體" panose="020B0604030504040204" pitchFamily="34" charset="-120"/>
                <a:cs typeface="Arial" panose="020B0604020202020204" pitchFamily="34" charset="0"/>
              </a:rPr>
              <a:t>大專校院校務</a:t>
            </a:r>
            <a:r>
              <a:rPr lang="zh-TW" altLang="zh-TW" sz="2200" b="1" dirty="0">
                <a:latin typeface="Arial" panose="020B0604020202020204" pitchFamily="34" charset="0"/>
                <a:ea typeface="微軟正黑體" panose="020B0604030504040204" pitchFamily="34" charset="-120"/>
                <a:cs typeface="Arial" panose="020B0604020202020204" pitchFamily="34" charset="0"/>
              </a:rPr>
              <a:t>資訊公開</a:t>
            </a:r>
            <a:r>
              <a:rPr lang="zh-TW" altLang="en-US" sz="2200" b="1" dirty="0">
                <a:latin typeface="Arial" panose="020B0604020202020204" pitchFamily="34" charset="0"/>
                <a:ea typeface="微軟正黑體" panose="020B0604030504040204" pitchFamily="34" charset="-120"/>
                <a:cs typeface="Arial" panose="020B0604020202020204" pitchFamily="34" charset="0"/>
              </a:rPr>
              <a:t>平臺及</a:t>
            </a:r>
            <a:r>
              <a:rPr lang="zh-TW" altLang="en-US" sz="2200" b="1" kern="0" dirty="0">
                <a:solidFill>
                  <a:srgbClr val="000000"/>
                </a:solidFill>
                <a:latin typeface="Arial" panose="020B0604020202020204" pitchFamily="34" charset="0"/>
                <a:ea typeface="微軟正黑體" panose="020B0604030504040204" pitchFamily="34" charset="-120"/>
                <a:cs typeface="Arial" panose="020B0604020202020204" pitchFamily="34" charset="0"/>
              </a:rPr>
              <a:t>大專校院學生基本資料庫</a:t>
            </a:r>
            <a:r>
              <a:rPr lang="zh-TW" altLang="zh-TW" sz="2200" dirty="0">
                <a:latin typeface="Arial" panose="020B0604020202020204" pitchFamily="34" charset="0"/>
                <a:ea typeface="微軟正黑體" panose="020B0604030504040204" pitchFamily="34" charset="-120"/>
                <a:cs typeface="Arial" panose="020B0604020202020204" pitchFamily="34" charset="0"/>
              </a:rPr>
              <a:t>檢視於</a:t>
            </a:r>
            <a:r>
              <a:rPr lang="zh-TW" altLang="zh-TW" sz="2200" u="sng" dirty="0">
                <a:latin typeface="Arial" panose="020B0604020202020204" pitchFamily="34" charset="0"/>
                <a:ea typeface="微軟正黑體" panose="020B0604030504040204" pitchFamily="34" charset="-120"/>
                <a:cs typeface="Arial" panose="020B0604020202020204" pitchFamily="34" charset="0"/>
              </a:rPr>
              <a:t>第</a:t>
            </a:r>
            <a:r>
              <a:rPr lang="en-US" altLang="zh-TW" sz="2200" u="sng" dirty="0">
                <a:latin typeface="Arial" panose="020B0604020202020204" pitchFamily="34" charset="0"/>
                <a:ea typeface="微軟正黑體" panose="020B0604030504040204" pitchFamily="34" charset="-120"/>
                <a:cs typeface="Arial" panose="020B0604020202020204" pitchFamily="34" charset="0"/>
              </a:rPr>
              <a:t>2</a:t>
            </a:r>
            <a:r>
              <a:rPr lang="zh-TW" altLang="zh-TW" sz="2200" u="sng" dirty="0">
                <a:latin typeface="Arial" panose="020B0604020202020204" pitchFamily="34" charset="0"/>
                <a:ea typeface="微軟正黑體" panose="020B0604030504040204" pitchFamily="34" charset="-120"/>
                <a:cs typeface="Arial" panose="020B0604020202020204" pitchFamily="34" charset="0"/>
              </a:rPr>
              <a:t>次釋出</a:t>
            </a:r>
            <a:r>
              <a:rPr lang="zh-TW" altLang="en-US" sz="2200" u="sng" dirty="0">
                <a:latin typeface="Arial" panose="020B0604020202020204" pitchFamily="34" charset="0"/>
                <a:ea typeface="微軟正黑體" panose="020B0604030504040204" pitchFamily="34" charset="-120"/>
                <a:cs typeface="Arial" panose="020B0604020202020204" pitchFamily="34" charset="0"/>
              </a:rPr>
              <a:t>本期</a:t>
            </a:r>
            <a:r>
              <a:rPr lang="zh-TW" altLang="zh-TW" sz="2200" u="sng" dirty="0">
                <a:latin typeface="Arial" panose="020B0604020202020204" pitchFamily="34" charset="0"/>
                <a:ea typeface="微軟正黑體" panose="020B0604030504040204" pitchFamily="34" charset="-120"/>
                <a:cs typeface="Arial" panose="020B0604020202020204" pitchFamily="34" charset="0"/>
              </a:rPr>
              <a:t>學校所填資料有誤者</a:t>
            </a:r>
            <a:r>
              <a:rPr lang="zh-TW" altLang="zh-TW" sz="2200" dirty="0">
                <a:latin typeface="Arial" panose="020B0604020202020204" pitchFamily="34" charset="0"/>
                <a:ea typeface="微軟正黑體" panose="020B0604030504040204" pitchFamily="34" charset="-120"/>
                <a:cs typeface="Arial" panose="020B0604020202020204" pitchFamily="34" charset="0"/>
              </a:rPr>
              <a:t>，應於</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11</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29</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日至</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30</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日提出「非統一時間修正」</a:t>
            </a:r>
            <a:r>
              <a:rPr lang="zh-TW" altLang="zh-TW" sz="2200" u="sng" dirty="0">
                <a:latin typeface="Arial" panose="020B0604020202020204" pitchFamily="34" charset="0"/>
                <a:ea typeface="微軟正黑體" panose="020B0604030504040204" pitchFamily="34" charset="-120"/>
                <a:cs typeface="Arial" panose="020B0604020202020204" pitchFamily="34" charset="0"/>
              </a:rPr>
              <a:t>申請作業並上傳檢附「核章</a:t>
            </a:r>
            <a:r>
              <a:rPr lang="zh-TW" altLang="en-US" sz="2200" u="sng" dirty="0">
                <a:latin typeface="Arial" panose="020B0604020202020204" pitchFamily="34" charset="0"/>
                <a:ea typeface="微軟正黑體" panose="020B0604030504040204" pitchFamily="34" charset="-120"/>
                <a:cs typeface="Arial" panose="020B0604020202020204" pitchFamily="34" charset="0"/>
              </a:rPr>
              <a:t>版</a:t>
            </a:r>
            <a:r>
              <a:rPr lang="zh-TW" altLang="zh-TW" sz="2200" u="sng" dirty="0">
                <a:latin typeface="Arial" panose="020B0604020202020204" pitchFamily="34" charset="0"/>
                <a:ea typeface="微軟正黑體" panose="020B0604030504040204" pitchFamily="34" charset="-120"/>
                <a:cs typeface="Arial" panose="020B0604020202020204" pitchFamily="34" charset="0"/>
              </a:rPr>
              <a:t>大學校院校務資料庫資料修正對照表」</a:t>
            </a:r>
            <a:r>
              <a:rPr lang="zh-TW" altLang="zh-TW" sz="2200" dirty="0">
                <a:latin typeface="Arial" panose="020B0604020202020204" pitchFamily="34" charset="0"/>
                <a:ea typeface="微軟正黑體" panose="020B0604030504040204" pitchFamily="34" charset="-120"/>
                <a:cs typeface="Arial" panose="020B0604020202020204" pitchFamily="34" charset="0"/>
              </a:rPr>
              <a:t>，並</a:t>
            </a:r>
            <a:r>
              <a:rPr lang="zh-TW" sz="2200" i="0"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請務必於</a:t>
            </a:r>
            <a:r>
              <a:rPr lang="en-US" altLang="zh-TW" sz="2200" b="1" i="0" strike="noStrike" kern="1200" cap="none" spc="0" baseline="0" dirty="0">
                <a:solidFill>
                  <a:srgbClr val="FF0000"/>
                </a:solidFill>
                <a:uFillTx/>
                <a:latin typeface="Arial" panose="020B0604020202020204" pitchFamily="34" charset="0"/>
                <a:ea typeface="微軟正黑體" panose="020B0604030504040204" pitchFamily="34" charset="-120"/>
                <a:cs typeface="Arial" panose="020B0604020202020204" pitchFamily="34" charset="0"/>
              </a:rPr>
              <a:t>11</a:t>
            </a:r>
            <a:r>
              <a:rPr lang="zh-TW" altLang="en-US" sz="2200" b="1" i="0" strike="noStrike" kern="1200" cap="none" spc="0" baseline="0" dirty="0">
                <a:solidFill>
                  <a:srgbClr val="FF0000"/>
                </a:solidFill>
                <a:uFillTx/>
                <a:latin typeface="Arial" panose="020B0604020202020204" pitchFamily="34" charset="0"/>
                <a:ea typeface="微軟正黑體" panose="020B0604030504040204" pitchFamily="34" charset="-120"/>
                <a:cs typeface="Arial" panose="020B0604020202020204" pitchFamily="34" charset="0"/>
              </a:rPr>
              <a:t>月</a:t>
            </a:r>
            <a:r>
              <a:rPr lang="en-US" altLang="zh-TW" sz="2200" b="1" i="0" strike="noStrike" kern="1200" cap="none" spc="0" baseline="0" dirty="0">
                <a:solidFill>
                  <a:srgbClr val="FF0000"/>
                </a:solidFill>
                <a:uFillTx/>
                <a:latin typeface="Arial" panose="020B0604020202020204" pitchFamily="34" charset="0"/>
                <a:ea typeface="微軟正黑體" panose="020B0604030504040204" pitchFamily="34" charset="-120"/>
                <a:cs typeface="Arial" panose="020B0604020202020204" pitchFamily="34" charset="0"/>
              </a:rPr>
              <a:t>30</a:t>
            </a:r>
            <a:r>
              <a:rPr lang="zh-TW" altLang="en-US" sz="2200" b="1" i="0" strike="noStrike" kern="1200" cap="none" spc="0" baseline="0" dirty="0">
                <a:solidFill>
                  <a:srgbClr val="FF0000"/>
                </a:solidFill>
                <a:uFillTx/>
                <a:latin typeface="Arial" panose="020B0604020202020204" pitchFamily="34" charset="0"/>
                <a:ea typeface="微軟正黑體" panose="020B0604030504040204" pitchFamily="34" charset="-120"/>
                <a:cs typeface="Arial" panose="020B0604020202020204" pitchFamily="34" charset="0"/>
              </a:rPr>
              <a:t>日下午</a:t>
            </a:r>
            <a:r>
              <a:rPr lang="en-US" altLang="zh-TW" sz="2200" b="1" i="0" strike="noStrike" kern="1200" cap="none" spc="0" baseline="0" dirty="0">
                <a:solidFill>
                  <a:srgbClr val="FF0000"/>
                </a:solidFill>
                <a:uFillTx/>
                <a:latin typeface="Arial" panose="020B0604020202020204" pitchFamily="34" charset="0"/>
                <a:ea typeface="微軟正黑體" panose="020B0604030504040204" pitchFamily="34" charset="-120"/>
                <a:cs typeface="Arial" panose="020B0604020202020204" pitchFamily="34" charset="0"/>
              </a:rPr>
              <a:t>5</a:t>
            </a:r>
            <a:r>
              <a:rPr lang="zh-TW" altLang="en-US" sz="2200" b="1" i="0" strike="noStrike" kern="1200" cap="none" spc="0" baseline="0" dirty="0">
                <a:solidFill>
                  <a:srgbClr val="FF0000"/>
                </a:solidFill>
                <a:uFillTx/>
                <a:latin typeface="Arial" panose="020B0604020202020204" pitchFamily="34" charset="0"/>
                <a:ea typeface="微軟正黑體" panose="020B0604030504040204" pitchFamily="34" charset="-120"/>
                <a:cs typeface="Arial" panose="020B0604020202020204" pitchFamily="34" charset="0"/>
              </a:rPr>
              <a:t>時前</a:t>
            </a:r>
            <a:r>
              <a:rPr lang="zh-TW" sz="2200" b="1" i="0" strike="noStrike" kern="1200" cap="none" spc="0" baseline="0" dirty="0">
                <a:solidFill>
                  <a:srgbClr val="FF0000"/>
                </a:solidFill>
                <a:uFillTx/>
                <a:latin typeface="Arial" panose="020B0604020202020204" pitchFamily="34" charset="0"/>
                <a:ea typeface="微軟正黑體" panose="020B0604030504040204" pitchFamily="34" charset="-120"/>
                <a:cs typeface="Arial" panose="020B0604020202020204" pitchFamily="34" charset="0"/>
              </a:rPr>
              <a:t>完成修正作業</a:t>
            </a:r>
            <a:r>
              <a:rPr lang="zh-TW" sz="2200" i="0" u="none" strike="noStrike" kern="1200" cap="none" spc="0" baseline="0" dirty="0">
                <a:solidFill>
                  <a:srgbClr val="222268"/>
                </a:solidFill>
                <a:uFillTx/>
                <a:latin typeface="Arial" panose="020B0604020202020204" pitchFamily="34" charset="0"/>
                <a:ea typeface="微軟正黑體" panose="020B0604030504040204" pitchFamily="34" charset="-120"/>
                <a:cs typeface="Arial" panose="020B0604020202020204" pitchFamily="34" charset="0"/>
              </a:rPr>
              <a:t>，</a:t>
            </a:r>
            <a:r>
              <a:rPr lang="zh-TW" sz="2200"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以利</a:t>
            </a:r>
            <a:r>
              <a:rPr lang="zh-TW" altLang="en-US" sz="2200"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各應用單位</a:t>
            </a:r>
            <a:r>
              <a:rPr lang="zh-TW" sz="2200"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進行後續</a:t>
            </a:r>
            <a:r>
              <a:rPr lang="zh-TW" altLang="en-US" sz="2200"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運用</a:t>
            </a:r>
            <a:r>
              <a:rPr lang="zh-TW" sz="2200"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a:t>
            </a:r>
            <a:r>
              <a:rPr lang="en-US" sz="2200" b="1" i="0" u="sng"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 </a:t>
            </a:r>
          </a:p>
        </p:txBody>
      </p:sp>
      <p:graphicFrame>
        <p:nvGraphicFramePr>
          <p:cNvPr id="10" name="表格 17"/>
          <p:cNvGraphicFramePr>
            <a:graphicFrameLocks noGrp="1"/>
          </p:cNvGraphicFramePr>
          <p:nvPr>
            <p:extLst>
              <p:ext uri="{D42A27DB-BD31-4B8C-83A1-F6EECF244321}">
                <p14:modId xmlns:p14="http://schemas.microsoft.com/office/powerpoint/2010/main" val="3467807630"/>
              </p:ext>
            </p:extLst>
          </p:nvPr>
        </p:nvGraphicFramePr>
        <p:xfrm>
          <a:off x="212792" y="2504024"/>
          <a:ext cx="3675700" cy="2480611"/>
        </p:xfrm>
        <a:graphic>
          <a:graphicData uri="http://schemas.openxmlformats.org/drawingml/2006/table">
            <a:tbl>
              <a:tblPr firstRow="1" bandRow="1">
                <a:effectLst>
                  <a:outerShdw dist="38103" dir="5400000" algn="tl">
                    <a:srgbClr val="000000"/>
                  </a:outerShdw>
                </a:effectLst>
                <a:tableStyleId>{2D5ABB26-0587-4C30-8999-92F81FD0307C}</a:tableStyleId>
              </a:tblPr>
              <a:tblGrid>
                <a:gridCol w="525100">
                  <a:extLst>
                    <a:ext uri="{9D8B030D-6E8A-4147-A177-3AD203B41FA5}">
                      <a16:colId xmlns:a16="http://schemas.microsoft.com/office/drawing/2014/main" val="256846026"/>
                    </a:ext>
                  </a:extLst>
                </a:gridCol>
                <a:gridCol w="525100">
                  <a:extLst>
                    <a:ext uri="{9D8B030D-6E8A-4147-A177-3AD203B41FA5}">
                      <a16:colId xmlns:a16="http://schemas.microsoft.com/office/drawing/2014/main" val="2257527877"/>
                    </a:ext>
                  </a:extLst>
                </a:gridCol>
                <a:gridCol w="525100">
                  <a:extLst>
                    <a:ext uri="{9D8B030D-6E8A-4147-A177-3AD203B41FA5}">
                      <a16:colId xmlns:a16="http://schemas.microsoft.com/office/drawing/2014/main" val="4145448609"/>
                    </a:ext>
                  </a:extLst>
                </a:gridCol>
                <a:gridCol w="525100">
                  <a:extLst>
                    <a:ext uri="{9D8B030D-6E8A-4147-A177-3AD203B41FA5}">
                      <a16:colId xmlns:a16="http://schemas.microsoft.com/office/drawing/2014/main" val="835481753"/>
                    </a:ext>
                  </a:extLst>
                </a:gridCol>
                <a:gridCol w="525100">
                  <a:extLst>
                    <a:ext uri="{9D8B030D-6E8A-4147-A177-3AD203B41FA5}">
                      <a16:colId xmlns:a16="http://schemas.microsoft.com/office/drawing/2014/main" val="3853400446"/>
                    </a:ext>
                  </a:extLst>
                </a:gridCol>
                <a:gridCol w="525100">
                  <a:extLst>
                    <a:ext uri="{9D8B030D-6E8A-4147-A177-3AD203B41FA5}">
                      <a16:colId xmlns:a16="http://schemas.microsoft.com/office/drawing/2014/main" val="1113717072"/>
                    </a:ext>
                  </a:extLst>
                </a:gridCol>
                <a:gridCol w="525100">
                  <a:extLst>
                    <a:ext uri="{9D8B030D-6E8A-4147-A177-3AD203B41FA5}">
                      <a16:colId xmlns:a16="http://schemas.microsoft.com/office/drawing/2014/main" val="3757867286"/>
                    </a:ext>
                  </a:extLst>
                </a:gridCol>
              </a:tblGrid>
              <a:tr h="372571">
                <a:tc>
                  <a:txBody>
                    <a:bodyPr/>
                    <a:lstStyle/>
                    <a:p>
                      <a:pPr marL="0" lvl="0" algn="ctr" defTabSz="914400" rtl="0" eaLnBrk="1" fontAlgn="ctr" latinLnBrk="0" hangingPunct="1"/>
                      <a:r>
                        <a:rPr lang="zh-TW" alt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日</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一</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二</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三</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四</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五</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六</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097508803"/>
                  </a:ext>
                </a:extLst>
              </a:tr>
              <a:tr h="39733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5</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15709961"/>
                  </a:ext>
                </a:extLst>
              </a:tr>
              <a:tr h="518692">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6</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7</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8</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9</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10</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None/>
                        <a:tabLst/>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76629822"/>
                  </a:ext>
                </a:extLst>
              </a:tr>
              <a:tr h="39733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14</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15</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16</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17</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18</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19</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047869064"/>
                  </a:ext>
                </a:extLst>
              </a:tr>
              <a:tr h="39733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20</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21</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22</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26</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400703856"/>
                  </a:ext>
                </a:extLst>
              </a:tr>
              <a:tr h="39733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27</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28</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rgbClr val="FF0000"/>
                          </a:solidFill>
                          <a:latin typeface="Arial" panose="020B0604020202020204" pitchFamily="34" charset="0"/>
                          <a:ea typeface="+mn-ea"/>
                          <a:cs typeface="Arial" panose="020B0604020202020204" pitchFamily="34" charset="0"/>
                        </a:rPr>
                        <a:t>29</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rgbClr val="FF0000"/>
                          </a:solidFill>
                          <a:latin typeface="Arial" panose="020B0604020202020204" pitchFamily="34" charset="0"/>
                          <a:ea typeface="+mn-ea"/>
                          <a:cs typeface="Arial" panose="020B0604020202020204" pitchFamily="34" charset="0"/>
                        </a:rPr>
                        <a:t>30</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69090484"/>
                  </a:ext>
                </a:extLst>
              </a:tr>
            </a:tbl>
          </a:graphicData>
        </a:graphic>
      </p:graphicFrame>
      <p:sp>
        <p:nvSpPr>
          <p:cNvPr id="11" name="矩形 10"/>
          <p:cNvSpPr/>
          <p:nvPr/>
        </p:nvSpPr>
        <p:spPr>
          <a:xfrm>
            <a:off x="212792" y="1941652"/>
            <a:ext cx="3675700" cy="562372"/>
          </a:xfrm>
          <a:prstGeom prst="rect">
            <a:avLst/>
          </a:prstGeom>
          <a:solidFill>
            <a:srgbClr val="B2DE82"/>
          </a:solidFill>
          <a:ln w="38100">
            <a:solidFill>
              <a:schemeClr val="bg1"/>
            </a:solidFill>
          </a:ln>
          <a:effectLst>
            <a:outerShdw blurRad="50800" dist="38100" dir="16200000"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zh-TW" sz="2800" b="1" dirty="0">
                <a:solidFill>
                  <a:srgbClr val="000000"/>
                </a:solidFill>
                <a:ea typeface="標楷體" panose="03000509000000000000" pitchFamily="65" charset="-120"/>
              </a:rPr>
              <a:t>111.11</a:t>
            </a:r>
            <a:endParaRPr lang="zh-TW" altLang="en-US" sz="2800" b="1" dirty="0">
              <a:solidFill>
                <a:srgbClr val="000000"/>
              </a:solidFill>
              <a:ea typeface="標楷體" panose="03000509000000000000" pitchFamily="65" charset="-120"/>
            </a:endParaRPr>
          </a:p>
        </p:txBody>
      </p:sp>
    </p:spTree>
    <p:extLst>
      <p:ext uri="{BB962C8B-B14F-4D97-AF65-F5344CB8AC3E}">
        <p14:creationId xmlns:p14="http://schemas.microsoft.com/office/powerpoint/2010/main" val="14465040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0" y="129042"/>
            <a:ext cx="7094837" cy="609600"/>
          </a:xfrm>
        </p:spPr>
        <p:txBody>
          <a:bodyPr/>
          <a:lstStyle/>
          <a:p>
            <a:pPr algn="l"/>
            <a:r>
              <a:rPr lang="en-US" altLang="zh-TW" sz="44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2.12 </a:t>
            </a:r>
            <a:r>
              <a:rPr lang="zh-TW" altLang="en-US" sz="44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資料匯出</a:t>
            </a:r>
          </a:p>
        </p:txBody>
      </p:sp>
      <p:sp>
        <p:nvSpPr>
          <p:cNvPr id="6" name="文字方塊 21"/>
          <p:cNvSpPr txBox="1">
            <a:spLocks noChangeArrowheads="1"/>
          </p:cNvSpPr>
          <p:nvPr/>
        </p:nvSpPr>
        <p:spPr bwMode="auto">
          <a:xfrm>
            <a:off x="4011384" y="1817175"/>
            <a:ext cx="5111276" cy="3139321"/>
          </a:xfrm>
          <a:prstGeom prst="rect">
            <a:avLst/>
          </a:prstGeom>
          <a:noFill/>
          <a:ln w="9525">
            <a:noFill/>
            <a:miter lim="800000"/>
            <a:headEnd/>
            <a:tailEnd/>
          </a:ln>
        </p:spPr>
        <p:txBody>
          <a:bodyPr wrap="square">
            <a:spAutoFit/>
          </a:bodyPr>
          <a:lstStyle/>
          <a:p>
            <a:pPr marL="342900" indent="-342900">
              <a:lnSpc>
                <a:spcPct val="150000"/>
              </a:lnSpc>
              <a:buFont typeface="Wingdings" panose="05000000000000000000" pitchFamily="2" charset="2"/>
              <a:buChar char="l"/>
              <a:defRPr/>
            </a:pPr>
            <a:r>
              <a:rPr lang="en-US" altLang="zh-TW" sz="26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111.12.01</a:t>
            </a:r>
            <a:r>
              <a:rPr lang="zh-TW" altLang="en-US" sz="26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第</a:t>
            </a:r>
            <a:r>
              <a:rPr lang="en-US" altLang="zh-TW" sz="26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3</a:t>
            </a:r>
            <a:r>
              <a:rPr lang="zh-TW" altLang="en-US" sz="26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次資料匯出：</a:t>
            </a:r>
            <a:endParaRPr lang="en-US" altLang="zh-TW" sz="26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defRPr/>
            </a:pPr>
            <a:r>
              <a:rPr lang="zh-TW" altLang="zh-TW"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教育部統計處</a:t>
            </a:r>
            <a:endParaRPr lang="en-US" altLang="zh-TW" sz="26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defRPr/>
            </a:pPr>
            <a:r>
              <a:rPr lang="zh-TW" altLang="en-US"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私立大學校院獎補助小組</a:t>
            </a:r>
            <a:endParaRPr lang="en-US" altLang="zh-TW" sz="26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defRPr/>
            </a:pPr>
            <a:r>
              <a:rPr lang="zh-TW" altLang="en-US"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大專校院學生基本資料庫</a:t>
            </a:r>
            <a:endParaRPr lang="en-US" altLang="zh-TW" sz="26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defRPr/>
            </a:pPr>
            <a:r>
              <a:rPr lang="zh-TW" altLang="en-US"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大專校院校務資訊公開平臺</a:t>
            </a:r>
            <a:endParaRPr lang="en-US" altLang="zh-TW" sz="26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9" name="表格 17"/>
          <p:cNvGraphicFramePr>
            <a:graphicFrameLocks noGrp="1"/>
          </p:cNvGraphicFramePr>
          <p:nvPr>
            <p:extLst>
              <p:ext uri="{D42A27DB-BD31-4B8C-83A1-F6EECF244321}">
                <p14:modId xmlns:p14="http://schemas.microsoft.com/office/powerpoint/2010/main" val="1590272660"/>
              </p:ext>
            </p:extLst>
          </p:nvPr>
        </p:nvGraphicFramePr>
        <p:xfrm>
          <a:off x="197707" y="2451363"/>
          <a:ext cx="3497998" cy="2413422"/>
        </p:xfrm>
        <a:graphic>
          <a:graphicData uri="http://schemas.openxmlformats.org/drawingml/2006/table">
            <a:tbl>
              <a:tblPr firstRow="1" bandRow="1">
                <a:effectLst>
                  <a:outerShdw dist="38103" dir="5400000" algn="tl">
                    <a:srgbClr val="000000"/>
                  </a:outerShdw>
                </a:effectLst>
                <a:tableStyleId>{2D5ABB26-0587-4C30-8999-92F81FD0307C}</a:tableStyleId>
              </a:tblPr>
              <a:tblGrid>
                <a:gridCol w="499714">
                  <a:extLst>
                    <a:ext uri="{9D8B030D-6E8A-4147-A177-3AD203B41FA5}">
                      <a16:colId xmlns:a16="http://schemas.microsoft.com/office/drawing/2014/main" val="256846026"/>
                    </a:ext>
                  </a:extLst>
                </a:gridCol>
                <a:gridCol w="499714">
                  <a:extLst>
                    <a:ext uri="{9D8B030D-6E8A-4147-A177-3AD203B41FA5}">
                      <a16:colId xmlns:a16="http://schemas.microsoft.com/office/drawing/2014/main" val="2257527877"/>
                    </a:ext>
                  </a:extLst>
                </a:gridCol>
                <a:gridCol w="499714">
                  <a:extLst>
                    <a:ext uri="{9D8B030D-6E8A-4147-A177-3AD203B41FA5}">
                      <a16:colId xmlns:a16="http://schemas.microsoft.com/office/drawing/2014/main" val="4145448609"/>
                    </a:ext>
                  </a:extLst>
                </a:gridCol>
                <a:gridCol w="499714">
                  <a:extLst>
                    <a:ext uri="{9D8B030D-6E8A-4147-A177-3AD203B41FA5}">
                      <a16:colId xmlns:a16="http://schemas.microsoft.com/office/drawing/2014/main" val="835481753"/>
                    </a:ext>
                  </a:extLst>
                </a:gridCol>
                <a:gridCol w="499714">
                  <a:extLst>
                    <a:ext uri="{9D8B030D-6E8A-4147-A177-3AD203B41FA5}">
                      <a16:colId xmlns:a16="http://schemas.microsoft.com/office/drawing/2014/main" val="3853400446"/>
                    </a:ext>
                  </a:extLst>
                </a:gridCol>
                <a:gridCol w="499714">
                  <a:extLst>
                    <a:ext uri="{9D8B030D-6E8A-4147-A177-3AD203B41FA5}">
                      <a16:colId xmlns:a16="http://schemas.microsoft.com/office/drawing/2014/main" val="1113717072"/>
                    </a:ext>
                  </a:extLst>
                </a:gridCol>
                <a:gridCol w="499714">
                  <a:extLst>
                    <a:ext uri="{9D8B030D-6E8A-4147-A177-3AD203B41FA5}">
                      <a16:colId xmlns:a16="http://schemas.microsoft.com/office/drawing/2014/main" val="3757867286"/>
                    </a:ext>
                  </a:extLst>
                </a:gridCol>
              </a:tblGrid>
              <a:tr h="441259">
                <a:tc>
                  <a:txBody>
                    <a:bodyPr/>
                    <a:lstStyle/>
                    <a:p>
                      <a:pPr marL="0" lvl="0" algn="ctr" defTabSz="914400" rtl="0" eaLnBrk="1" fontAlgn="ctr" latinLnBrk="0" hangingPunct="1"/>
                      <a:r>
                        <a:rPr lang="zh-TW" alt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日</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一</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二</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三</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四</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五</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六</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097508803"/>
                  </a:ext>
                </a:extLst>
              </a:tr>
              <a:tr h="407431">
                <a:tc>
                  <a:txBody>
                    <a:bodyPr/>
                    <a:lstStyle/>
                    <a:p>
                      <a:pPr marL="0" lvl="0" algn="ctr" defTabSz="914400" rtl="0" eaLnBrk="1" fontAlgn="ctr" latinLnBrk="0" hangingPunct="1"/>
                      <a:endParaRPr lang="en-US" sz="1800" b="1" kern="1200" dirty="0">
                        <a:solidFill>
                          <a:srgbClr val="A6A6A6"/>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endParaRPr lang="en-US" sz="1800" b="1" kern="1200" dirty="0">
                        <a:solidFill>
                          <a:srgbClr val="A6A6A6"/>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endParaRPr lang="zh-TW" altLang="en-US" sz="1800" b="1" kern="1200" dirty="0">
                        <a:solidFill>
                          <a:srgbClr val="A6A6A6"/>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a:solidFill>
                            <a:srgbClr val="FF0000"/>
                          </a:solidFill>
                          <a:latin typeface="Arial" panose="020B0604020202020204" pitchFamily="34" charset="0"/>
                          <a:ea typeface="+mn-ea"/>
                          <a:cs typeface="Arial" panose="020B0604020202020204" pitchFamily="34" charset="0"/>
                        </a:rPr>
                        <a:t>1</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a:solidFill>
                            <a:schemeClr val="bg1">
                              <a:lumMod val="50000"/>
                            </a:schemeClr>
                          </a:solidFill>
                          <a:latin typeface="Arial" panose="020B0604020202020204" pitchFamily="34" charset="0"/>
                          <a:ea typeface="+mn-ea"/>
                          <a:cs typeface="Arial" panose="020B0604020202020204" pitchFamily="34" charset="0"/>
                        </a:rPr>
                        <a:t>2</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3</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15709961"/>
                  </a:ext>
                </a:extLst>
              </a:tr>
              <a:tr h="342439">
                <a:tc>
                  <a:txBody>
                    <a:bodyPr/>
                    <a:lstStyle/>
                    <a:p>
                      <a:pPr marL="0" lvl="0" algn="ctr" defTabSz="914400" rtl="0" eaLnBrk="1" fontAlgn="ctr" latinLnBrk="0" hangingPunct="1"/>
                      <a:r>
                        <a:rPr lang="en-US" sz="1800" b="1" kern="1200" dirty="0">
                          <a:solidFill>
                            <a:schemeClr val="bg1">
                              <a:lumMod val="50000"/>
                            </a:schemeClr>
                          </a:solidFill>
                          <a:latin typeface="Arial" panose="020B0604020202020204" pitchFamily="34" charset="0"/>
                          <a:ea typeface="+mn-ea"/>
                          <a:cs typeface="Arial" panose="020B0604020202020204" pitchFamily="34" charset="0"/>
                        </a:rPr>
                        <a:t>4</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5</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6</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sz="1800" b="1" kern="1200" dirty="0">
                          <a:solidFill>
                            <a:schemeClr val="bg1">
                              <a:lumMod val="50000"/>
                            </a:schemeClr>
                          </a:solidFill>
                          <a:latin typeface="Arial" panose="020B0604020202020204" pitchFamily="34" charset="0"/>
                          <a:ea typeface="+mn-ea"/>
                          <a:cs typeface="Arial" panose="020B0604020202020204" pitchFamily="34" charset="0"/>
                        </a:rPr>
                        <a:t>7</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sz="1800" b="1" kern="1200" dirty="0">
                          <a:solidFill>
                            <a:schemeClr val="bg1">
                              <a:lumMod val="50000"/>
                            </a:schemeClr>
                          </a:solidFill>
                          <a:latin typeface="Arial" panose="020B0604020202020204" pitchFamily="34" charset="0"/>
                          <a:ea typeface="+mn-ea"/>
                          <a:cs typeface="Arial" panose="020B0604020202020204" pitchFamily="34" charset="0"/>
                        </a:rPr>
                        <a:t>8</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sz="1800" b="1" kern="1200" dirty="0">
                          <a:solidFill>
                            <a:schemeClr val="bg1">
                              <a:lumMod val="50000"/>
                            </a:schemeClr>
                          </a:solidFill>
                          <a:latin typeface="Arial" panose="020B0604020202020204" pitchFamily="34" charset="0"/>
                          <a:ea typeface="+mn-ea"/>
                          <a:cs typeface="Arial" panose="020B0604020202020204" pitchFamily="34" charset="0"/>
                        </a:rPr>
                        <a:t>9</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None/>
                        <a:tabLst/>
                      </a:pPr>
                      <a:r>
                        <a:rPr lang="en-US" sz="1800" b="1" kern="1200" dirty="0">
                          <a:solidFill>
                            <a:schemeClr val="bg1">
                              <a:lumMod val="50000"/>
                            </a:schemeClr>
                          </a:solidFill>
                          <a:latin typeface="Arial" panose="020B0604020202020204" pitchFamily="34" charset="0"/>
                          <a:ea typeface="+mn-ea"/>
                          <a:cs typeface="Arial" panose="020B0604020202020204" pitchFamily="34" charset="0"/>
                        </a:rPr>
                        <a:t>10</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76629822"/>
                  </a:ext>
                </a:extLst>
              </a:tr>
              <a:tr h="40743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a:solidFill>
                            <a:schemeClr val="bg1">
                              <a:lumMod val="50000"/>
                            </a:schemeClr>
                          </a:solidFill>
                          <a:latin typeface="Arial" panose="020B0604020202020204" pitchFamily="34" charset="0"/>
                          <a:ea typeface="+mn-ea"/>
                          <a:cs typeface="Arial" panose="020B0604020202020204" pitchFamily="34" charset="0"/>
                        </a:rPr>
                        <a:t>11</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12</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13</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a:solidFill>
                            <a:schemeClr val="bg1">
                              <a:lumMod val="50000"/>
                            </a:schemeClr>
                          </a:solidFill>
                          <a:latin typeface="Arial" panose="020B0604020202020204" pitchFamily="34" charset="0"/>
                          <a:ea typeface="+mn-ea"/>
                          <a:cs typeface="Arial" panose="020B0604020202020204" pitchFamily="34" charset="0"/>
                        </a:rPr>
                        <a:t>14</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a:solidFill>
                            <a:schemeClr val="bg1">
                              <a:lumMod val="50000"/>
                            </a:schemeClr>
                          </a:solidFill>
                          <a:latin typeface="Arial" panose="020B0604020202020204" pitchFamily="34" charset="0"/>
                          <a:ea typeface="+mn-ea"/>
                          <a:cs typeface="Arial" panose="020B0604020202020204" pitchFamily="34" charset="0"/>
                        </a:rPr>
                        <a:t>15</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a:solidFill>
                            <a:schemeClr val="bg1">
                              <a:lumMod val="50000"/>
                            </a:schemeClr>
                          </a:solidFill>
                          <a:latin typeface="Arial" panose="020B0604020202020204" pitchFamily="34" charset="0"/>
                          <a:ea typeface="+mn-ea"/>
                          <a:cs typeface="Arial" panose="020B0604020202020204" pitchFamily="34" charset="0"/>
                        </a:rPr>
                        <a:t>16</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a:solidFill>
                            <a:schemeClr val="bg1">
                              <a:lumMod val="50000"/>
                            </a:schemeClr>
                          </a:solidFill>
                          <a:latin typeface="Arial" panose="020B0604020202020204" pitchFamily="34" charset="0"/>
                          <a:ea typeface="+mn-ea"/>
                          <a:cs typeface="Arial" panose="020B0604020202020204" pitchFamily="34" charset="0"/>
                        </a:rPr>
                        <a:t>17</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047869064"/>
                  </a:ext>
                </a:extLst>
              </a:tr>
              <a:tr h="40743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a:solidFill>
                            <a:schemeClr val="bg1">
                              <a:lumMod val="50000"/>
                            </a:schemeClr>
                          </a:solidFill>
                          <a:latin typeface="Arial" panose="020B0604020202020204" pitchFamily="34" charset="0"/>
                          <a:ea typeface="+mn-ea"/>
                          <a:cs typeface="Arial" panose="020B0604020202020204" pitchFamily="34" charset="0"/>
                        </a:rPr>
                        <a:t>18</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19</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20</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a:solidFill>
                            <a:schemeClr val="bg1">
                              <a:lumMod val="50000"/>
                            </a:schemeClr>
                          </a:solidFill>
                          <a:latin typeface="Arial" panose="020B0604020202020204" pitchFamily="34" charset="0"/>
                          <a:ea typeface="+mn-ea"/>
                          <a:cs typeface="Arial" panose="020B0604020202020204" pitchFamily="34" charset="0"/>
                        </a:rPr>
                        <a:t>21</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a:solidFill>
                            <a:schemeClr val="bg1">
                              <a:lumMod val="50000"/>
                            </a:schemeClr>
                          </a:solidFill>
                          <a:latin typeface="Arial" panose="020B0604020202020204" pitchFamily="34" charset="0"/>
                          <a:ea typeface="+mn-ea"/>
                          <a:cs typeface="Arial" panose="020B0604020202020204" pitchFamily="34" charset="0"/>
                        </a:rPr>
                        <a:t>22</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a:solidFill>
                            <a:schemeClr val="bg1">
                              <a:lumMod val="50000"/>
                            </a:schemeClr>
                          </a:solidFill>
                          <a:latin typeface="Arial" panose="020B0604020202020204" pitchFamily="34" charset="0"/>
                          <a:ea typeface="+mn-ea"/>
                          <a:cs typeface="Arial" panose="020B0604020202020204" pitchFamily="34" charset="0"/>
                        </a:rPr>
                        <a:t>23</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a:solidFill>
                            <a:schemeClr val="bg1">
                              <a:lumMod val="50000"/>
                            </a:schemeClr>
                          </a:solidFill>
                          <a:latin typeface="Arial" panose="020B0604020202020204" pitchFamily="34" charset="0"/>
                          <a:ea typeface="+mn-ea"/>
                          <a:cs typeface="Arial" panose="020B0604020202020204" pitchFamily="34" charset="0"/>
                        </a:rPr>
                        <a:t>24</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400703856"/>
                  </a:ext>
                </a:extLst>
              </a:tr>
              <a:tr h="40743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a:solidFill>
                            <a:schemeClr val="bg1">
                              <a:lumMod val="50000"/>
                            </a:schemeClr>
                          </a:solidFill>
                          <a:latin typeface="Arial" panose="020B0604020202020204" pitchFamily="34" charset="0"/>
                          <a:ea typeface="+mn-ea"/>
                          <a:cs typeface="Arial" panose="020B0604020202020204" pitchFamily="34" charset="0"/>
                        </a:rPr>
                        <a:t>25</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26</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27</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28</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29</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30</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31</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269090484"/>
                  </a:ext>
                </a:extLst>
              </a:tr>
            </a:tbl>
          </a:graphicData>
        </a:graphic>
      </p:graphicFrame>
      <p:sp>
        <p:nvSpPr>
          <p:cNvPr id="10" name="矩形 9"/>
          <p:cNvSpPr/>
          <p:nvPr/>
        </p:nvSpPr>
        <p:spPr>
          <a:xfrm>
            <a:off x="181231" y="1888990"/>
            <a:ext cx="3497998" cy="596583"/>
          </a:xfrm>
          <a:prstGeom prst="rect">
            <a:avLst/>
          </a:prstGeom>
          <a:solidFill>
            <a:srgbClr val="92D050"/>
          </a:solidFill>
          <a:ln w="38100">
            <a:solidFill>
              <a:schemeClr val="bg1"/>
            </a:solidFill>
          </a:ln>
          <a:effectLst>
            <a:outerShdw blurRad="50800" dist="38100" dir="16200000"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zh-TW" sz="2800" dirty="0">
                <a:solidFill>
                  <a:srgbClr val="000000"/>
                </a:solidFill>
                <a:effectLst>
                  <a:outerShdw blurRad="38100" dist="38100" dir="2700000" algn="tl">
                    <a:srgbClr val="000000"/>
                  </a:outerShdw>
                </a:effectLst>
                <a:ea typeface="微軟正黑體" panose="020B0604030504040204" pitchFamily="34" charset="-120"/>
              </a:rPr>
              <a:t>111.12</a:t>
            </a:r>
            <a:endParaRPr lang="zh-TW" altLang="en-US" sz="2800" dirty="0">
              <a:solidFill>
                <a:srgbClr val="000000"/>
              </a:solidFill>
              <a:effectLst>
                <a:outerShdw blurRad="38100" dist="38100" dir="2700000" algn="tl">
                  <a:srgbClr val="000000"/>
                </a:outerShdw>
              </a:effectLst>
              <a:ea typeface="微軟正黑體" panose="020B0604030504040204" pitchFamily="34" charset="-120"/>
            </a:endParaRPr>
          </a:p>
        </p:txBody>
      </p:sp>
    </p:spTree>
    <p:extLst>
      <p:ext uri="{BB962C8B-B14F-4D97-AF65-F5344CB8AC3E}">
        <p14:creationId xmlns:p14="http://schemas.microsoft.com/office/powerpoint/2010/main" val="16868976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117856"/>
            <a:ext cx="7094837" cy="609600"/>
          </a:xfrm>
        </p:spPr>
        <p:txBody>
          <a:bodyPr/>
          <a:lstStyle/>
          <a:p>
            <a:pPr algn="l"/>
            <a:r>
              <a:rPr lang="en-US" altLang="zh-TW"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2.13 </a:t>
            </a:r>
            <a:r>
              <a:rPr lang="zh-TW" altLang="en-US"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表冊檢核</a:t>
            </a:r>
          </a:p>
        </p:txBody>
      </p:sp>
      <p:grpSp>
        <p:nvGrpSpPr>
          <p:cNvPr id="2" name="群組 1"/>
          <p:cNvGrpSpPr/>
          <p:nvPr/>
        </p:nvGrpSpPr>
        <p:grpSpPr>
          <a:xfrm>
            <a:off x="49424" y="2652652"/>
            <a:ext cx="8732108" cy="2893471"/>
            <a:chOff x="414068" y="3198470"/>
            <a:chExt cx="8419382" cy="2502375"/>
          </a:xfrm>
        </p:grpSpPr>
        <p:pic>
          <p:nvPicPr>
            <p:cNvPr id="7" name="圖片 21"/>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14068" y="3198470"/>
              <a:ext cx="8419382" cy="2267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字方塊 4"/>
            <p:cNvSpPr txBox="1"/>
            <p:nvPr/>
          </p:nvSpPr>
          <p:spPr>
            <a:xfrm>
              <a:off x="4322745" y="5461287"/>
              <a:ext cx="556723" cy="239558"/>
            </a:xfrm>
            <a:prstGeom prst="rect">
              <a:avLst/>
            </a:prstGeom>
            <a:solidFill>
              <a:srgbClr val="B2DE82"/>
            </a:solidFill>
            <a:ln>
              <a:noFill/>
            </a:ln>
          </p:spPr>
          <p:txBody>
            <a:bodyPr wrap="none" rtlCol="0">
              <a:spAutoFit/>
            </a:bodyPr>
            <a:lstStyle/>
            <a:p>
              <a:r>
                <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例圖</a:t>
              </a:r>
              <a:r>
                <a:rPr lang="en-US" altLang="zh-TW"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6</a:t>
              </a:r>
              <a:endPar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pSp>
      <p:sp>
        <p:nvSpPr>
          <p:cNvPr id="8" name="矩形 23"/>
          <p:cNvSpPr>
            <a:spLocks noChangeArrowheads="1"/>
          </p:cNvSpPr>
          <p:nvPr/>
        </p:nvSpPr>
        <p:spPr bwMode="auto">
          <a:xfrm>
            <a:off x="0" y="736248"/>
            <a:ext cx="8896865"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50000"/>
              </a:lnSpc>
              <a:spcBef>
                <a:spcPct val="0"/>
              </a:spcBef>
              <a:buFontTx/>
              <a:buNone/>
            </a:pPr>
            <a:r>
              <a:rPr lang="zh-TW" altLang="en-US" sz="2600" b="1" dirty="0">
                <a:solidFill>
                  <a:srgbClr val="000000"/>
                </a:solidFill>
                <a:ea typeface="微軟正黑體" panose="020B0604030504040204" pitchFamily="34" charset="-120"/>
                <a:cs typeface="Arial" panose="020B0604020202020204" pitchFamily="34" charset="0"/>
              </a:rPr>
              <a:t>於本期填表期間陸續</a:t>
            </a:r>
            <a:r>
              <a:rPr lang="zh-TW" altLang="zh-TW" sz="2600" b="1" dirty="0">
                <a:solidFill>
                  <a:srgbClr val="000000"/>
                </a:solidFill>
                <a:ea typeface="微軟正黑體" panose="020B0604030504040204" pitchFamily="34" charset="-120"/>
                <a:cs typeface="Arial" panose="020B0604020202020204" pitchFamily="34" charset="0"/>
              </a:rPr>
              <a:t>開放</a:t>
            </a:r>
            <a:r>
              <a:rPr lang="en-US" altLang="zh-TW" sz="2600" b="1" dirty="0">
                <a:solidFill>
                  <a:srgbClr val="000000"/>
                </a:solidFill>
                <a:ea typeface="微軟正黑體" panose="020B0604030504040204" pitchFamily="34" charset="-120"/>
                <a:cs typeface="Arial" panose="020B0604020202020204" pitchFamily="34" charset="0"/>
              </a:rPr>
              <a:t>【</a:t>
            </a:r>
            <a:r>
              <a:rPr lang="zh-TW" altLang="en-US" sz="2600" b="1" dirty="0">
                <a:solidFill>
                  <a:srgbClr val="000000"/>
                </a:solidFill>
                <a:ea typeface="微軟正黑體" panose="020B0604030504040204" pitchFamily="34" charset="-120"/>
                <a:cs typeface="Arial" panose="020B0604020202020204" pitchFamily="34" charset="0"/>
              </a:rPr>
              <a:t>表冊</a:t>
            </a:r>
            <a:r>
              <a:rPr lang="zh-TW" altLang="zh-TW" sz="2600" b="1" dirty="0">
                <a:solidFill>
                  <a:srgbClr val="000000"/>
                </a:solidFill>
                <a:ea typeface="微軟正黑體" panose="020B0604030504040204" pitchFamily="34" charset="-120"/>
                <a:cs typeface="Arial" panose="020B0604020202020204" pitchFamily="34" charset="0"/>
              </a:rPr>
              <a:t>檢核</a:t>
            </a:r>
            <a:r>
              <a:rPr lang="en-US" altLang="zh-TW" sz="2600" b="1" dirty="0">
                <a:solidFill>
                  <a:srgbClr val="000000"/>
                </a:solidFill>
                <a:ea typeface="微軟正黑體" panose="020B0604030504040204" pitchFamily="34" charset="-120"/>
                <a:cs typeface="Arial" panose="020B0604020202020204" pitchFamily="34" charset="0"/>
              </a:rPr>
              <a:t>】</a:t>
            </a:r>
            <a:r>
              <a:rPr lang="zh-TW" altLang="zh-TW" sz="2600" b="1" dirty="0">
                <a:solidFill>
                  <a:srgbClr val="000000"/>
                </a:solidFill>
                <a:ea typeface="微軟正黑體" panose="020B0604030504040204" pitchFamily="34" charset="-120"/>
                <a:cs typeface="Arial" panose="020B0604020202020204" pitchFamily="34" charset="0"/>
              </a:rPr>
              <a:t>及</a:t>
            </a:r>
            <a:r>
              <a:rPr lang="en-US" altLang="zh-TW" sz="2600" b="1" dirty="0">
                <a:solidFill>
                  <a:srgbClr val="000000"/>
                </a:solidFill>
                <a:ea typeface="微軟正黑體" panose="020B0604030504040204" pitchFamily="34" charset="-120"/>
                <a:cs typeface="Arial" panose="020B0604020202020204" pitchFamily="34" charset="0"/>
              </a:rPr>
              <a:t>【</a:t>
            </a:r>
            <a:r>
              <a:rPr lang="zh-TW" altLang="zh-TW" sz="2600" b="1" dirty="0">
                <a:solidFill>
                  <a:srgbClr val="000000"/>
                </a:solidFill>
                <a:ea typeface="微軟正黑體" panose="020B0604030504040204" pitchFamily="34" charset="-120"/>
                <a:cs typeface="Arial" panose="020B0604020202020204" pitchFamily="34" charset="0"/>
              </a:rPr>
              <a:t>檢核表列印</a:t>
            </a:r>
            <a:r>
              <a:rPr lang="en-US" altLang="zh-TW" sz="2600" b="1" dirty="0">
                <a:solidFill>
                  <a:srgbClr val="000000"/>
                </a:solidFill>
                <a:ea typeface="微軟正黑體" panose="020B0604030504040204" pitchFamily="34" charset="-120"/>
                <a:cs typeface="Arial" panose="020B0604020202020204" pitchFamily="34" charset="0"/>
              </a:rPr>
              <a:t>】</a:t>
            </a:r>
            <a:r>
              <a:rPr lang="zh-TW" altLang="en-US" sz="2600" b="1" dirty="0">
                <a:solidFill>
                  <a:srgbClr val="000000"/>
                </a:solidFill>
                <a:ea typeface="微軟正黑體" panose="020B0604030504040204" pitchFamily="34" charset="-120"/>
                <a:cs typeface="Arial" panose="020B0604020202020204" pitchFamily="34" charset="0"/>
              </a:rPr>
              <a:t>等</a:t>
            </a:r>
            <a:r>
              <a:rPr lang="zh-TW" altLang="zh-TW" sz="2600" b="1" dirty="0">
                <a:solidFill>
                  <a:srgbClr val="000000"/>
                </a:solidFill>
                <a:ea typeface="微軟正黑體" panose="020B0604030504040204" pitchFamily="34" charset="-120"/>
                <a:cs typeface="Arial" panose="020B0604020202020204" pitchFamily="34" charset="0"/>
              </a:rPr>
              <a:t>功能</a:t>
            </a:r>
            <a:r>
              <a:rPr lang="zh-TW" altLang="en-US" sz="2600" b="1" dirty="0">
                <a:solidFill>
                  <a:srgbClr val="FF0000"/>
                </a:solidFill>
                <a:ea typeface="微軟正黑體" panose="020B0604030504040204" pitchFamily="34" charset="-120"/>
                <a:cs typeface="Arial" panose="020B0604020202020204" pitchFamily="34" charset="0"/>
              </a:rPr>
              <a:t>至</a:t>
            </a:r>
            <a:r>
              <a:rPr lang="en-US" altLang="zh-TW" sz="2600" b="1" dirty="0">
                <a:solidFill>
                  <a:srgbClr val="FF0000"/>
                </a:solidFill>
                <a:ea typeface="微軟正黑體" panose="020B0604030504040204" pitchFamily="34" charset="-120"/>
                <a:cs typeface="Arial" panose="020B0604020202020204" pitchFamily="34" charset="0"/>
              </a:rPr>
              <a:t>12</a:t>
            </a:r>
            <a:r>
              <a:rPr lang="zh-TW" altLang="en-US" sz="2600" b="1" dirty="0">
                <a:solidFill>
                  <a:srgbClr val="FF0000"/>
                </a:solidFill>
                <a:ea typeface="微軟正黑體" panose="020B0604030504040204" pitchFamily="34" charset="-120"/>
                <a:cs typeface="Arial" panose="020B0604020202020204" pitchFamily="34" charset="0"/>
              </a:rPr>
              <a:t>月</a:t>
            </a:r>
            <a:r>
              <a:rPr lang="en-US" altLang="zh-TW" sz="2600" b="1" dirty="0">
                <a:solidFill>
                  <a:srgbClr val="FF0000"/>
                </a:solidFill>
                <a:ea typeface="微軟正黑體" panose="020B0604030504040204" pitchFamily="34" charset="-120"/>
                <a:cs typeface="Arial" panose="020B0604020202020204" pitchFamily="34" charset="0"/>
              </a:rPr>
              <a:t>23</a:t>
            </a:r>
            <a:r>
              <a:rPr lang="zh-TW" altLang="en-US" sz="2600" b="1" dirty="0">
                <a:solidFill>
                  <a:srgbClr val="FF0000"/>
                </a:solidFill>
                <a:ea typeface="微軟正黑體" panose="020B0604030504040204" pitchFamily="34" charset="-120"/>
                <a:cs typeface="Arial" panose="020B0604020202020204" pitchFamily="34" charset="0"/>
              </a:rPr>
              <a:t>日止</a:t>
            </a:r>
            <a:r>
              <a:rPr lang="zh-TW" altLang="en-US" sz="2600" b="1" dirty="0">
                <a:solidFill>
                  <a:srgbClr val="000000"/>
                </a:solidFill>
                <a:ea typeface="微軟正黑體" panose="020B0604030504040204" pitchFamily="34" charset="-120"/>
                <a:cs typeface="Arial" panose="020B0604020202020204" pitchFamily="34" charset="0"/>
              </a:rPr>
              <a:t>。</a:t>
            </a:r>
            <a:endParaRPr lang="en-US" altLang="zh-TW" sz="2600" b="1" dirty="0">
              <a:solidFill>
                <a:srgbClr val="000000"/>
              </a:solidFill>
              <a:ea typeface="微軟正黑體" panose="020B0604030504040204" pitchFamily="34" charset="-120"/>
              <a:cs typeface="Arial" panose="020B0604020202020204" pitchFamily="34" charset="0"/>
            </a:endParaRPr>
          </a:p>
          <a:p>
            <a:pPr algn="just">
              <a:lnSpc>
                <a:spcPct val="150000"/>
              </a:lnSpc>
              <a:spcBef>
                <a:spcPct val="0"/>
              </a:spcBef>
              <a:buFontTx/>
              <a:buNone/>
            </a:pPr>
            <a:r>
              <a:rPr lang="zh-TW" altLang="en-US" sz="2800" b="1" dirty="0">
                <a:solidFill>
                  <a:srgbClr val="0000FF"/>
                </a:solidFill>
                <a:ea typeface="微軟正黑體" panose="020B0604030504040204" pitchFamily="34" charset="-120"/>
                <a:cs typeface="Arial" panose="020B0604020202020204" pitchFamily="34" charset="0"/>
                <a:sym typeface="Wingdings 2" panose="05020102010507070707" pitchFamily="18" charset="2"/>
              </a:rPr>
              <a:t></a:t>
            </a:r>
            <a:r>
              <a:rPr lang="zh-TW" altLang="en-US" sz="2600" b="1" dirty="0">
                <a:solidFill>
                  <a:srgbClr val="0000FF"/>
                </a:solidFill>
                <a:latin typeface="PMingLiU" panose="02020500000000000000" pitchFamily="18" charset="-120"/>
                <a:ea typeface="微軟正黑體" panose="020B0604030504040204" pitchFamily="34" charset="-120"/>
                <a:cs typeface="Arial" panose="020B0604020202020204" pitchFamily="34" charset="0"/>
              </a:rPr>
              <a:t>表冊</a:t>
            </a:r>
            <a:r>
              <a:rPr lang="zh-TW" altLang="en-US" sz="2600" b="1" dirty="0">
                <a:solidFill>
                  <a:srgbClr val="0000FF"/>
                </a:solidFill>
                <a:ea typeface="微軟正黑體" panose="020B0604030504040204" pitchFamily="34" charset="-120"/>
                <a:cs typeface="Arial" panose="020B0604020202020204" pitchFamily="34" charset="0"/>
              </a:rPr>
              <a:t>檢核完成後才能列印檢核表。</a:t>
            </a:r>
          </a:p>
        </p:txBody>
      </p:sp>
    </p:spTree>
    <p:extLst>
      <p:ext uri="{BB962C8B-B14F-4D97-AF65-F5344CB8AC3E}">
        <p14:creationId xmlns:p14="http://schemas.microsoft.com/office/powerpoint/2010/main" val="37651426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85764"/>
            <a:ext cx="7094837" cy="609600"/>
          </a:xfrm>
        </p:spPr>
        <p:txBody>
          <a:bodyPr/>
          <a:lstStyle/>
          <a:p>
            <a:pPr algn="l"/>
            <a:r>
              <a:rPr lang="en-US" altLang="zh-TW"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2.14</a:t>
            </a:r>
            <a:r>
              <a:rPr lang="zh-TW" altLang="en-US"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檢核表列印</a:t>
            </a:r>
          </a:p>
        </p:txBody>
      </p:sp>
      <p:sp>
        <p:nvSpPr>
          <p:cNvPr id="15" name="矩形 23"/>
          <p:cNvSpPr>
            <a:spLocks noChangeArrowheads="1"/>
          </p:cNvSpPr>
          <p:nvPr/>
        </p:nvSpPr>
        <p:spPr bwMode="auto">
          <a:xfrm>
            <a:off x="0" y="695364"/>
            <a:ext cx="8872151"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50000"/>
              </a:lnSpc>
              <a:spcBef>
                <a:spcPct val="0"/>
              </a:spcBef>
              <a:buFontTx/>
              <a:buNone/>
            </a:pPr>
            <a:r>
              <a:rPr lang="zh-TW" altLang="en-US" sz="2600" b="1" dirty="0">
                <a:solidFill>
                  <a:srgbClr val="000000"/>
                </a:solidFill>
                <a:ea typeface="微軟正黑體" panose="020B0604030504040204" pitchFamily="34" charset="-120"/>
                <a:cs typeface="Arial" panose="020B0604020202020204" pitchFamily="34" charset="0"/>
              </a:rPr>
              <a:t>於本期填表期間陸續</a:t>
            </a:r>
            <a:r>
              <a:rPr lang="zh-TW" altLang="zh-TW" sz="2600" b="1" dirty="0">
                <a:solidFill>
                  <a:srgbClr val="000000"/>
                </a:solidFill>
                <a:ea typeface="微軟正黑體" panose="020B0604030504040204" pitchFamily="34" charset="-120"/>
                <a:cs typeface="Arial" panose="020B0604020202020204" pitchFamily="34" charset="0"/>
              </a:rPr>
              <a:t>開放</a:t>
            </a:r>
            <a:r>
              <a:rPr lang="en-US" altLang="zh-TW" sz="2600" b="1" dirty="0">
                <a:solidFill>
                  <a:srgbClr val="000000"/>
                </a:solidFill>
                <a:ea typeface="微軟正黑體" panose="020B0604030504040204" pitchFamily="34" charset="-120"/>
                <a:cs typeface="Arial" panose="020B0604020202020204" pitchFamily="34" charset="0"/>
              </a:rPr>
              <a:t>【</a:t>
            </a:r>
            <a:r>
              <a:rPr lang="zh-TW" altLang="en-US" sz="2600" b="1" dirty="0">
                <a:solidFill>
                  <a:srgbClr val="000000"/>
                </a:solidFill>
                <a:ea typeface="微軟正黑體" panose="020B0604030504040204" pitchFamily="34" charset="-120"/>
                <a:cs typeface="Arial" panose="020B0604020202020204" pitchFamily="34" charset="0"/>
              </a:rPr>
              <a:t>表冊</a:t>
            </a:r>
            <a:r>
              <a:rPr lang="zh-TW" altLang="zh-TW" sz="2600" b="1" dirty="0">
                <a:solidFill>
                  <a:srgbClr val="000000"/>
                </a:solidFill>
                <a:ea typeface="微軟正黑體" panose="020B0604030504040204" pitchFamily="34" charset="-120"/>
                <a:cs typeface="Arial" panose="020B0604020202020204" pitchFamily="34" charset="0"/>
              </a:rPr>
              <a:t>檢核</a:t>
            </a:r>
            <a:r>
              <a:rPr lang="en-US" altLang="zh-TW" sz="2600" b="1" dirty="0">
                <a:solidFill>
                  <a:srgbClr val="000000"/>
                </a:solidFill>
                <a:ea typeface="微軟正黑體" panose="020B0604030504040204" pitchFamily="34" charset="-120"/>
                <a:cs typeface="Arial" panose="020B0604020202020204" pitchFamily="34" charset="0"/>
              </a:rPr>
              <a:t>】</a:t>
            </a:r>
            <a:r>
              <a:rPr lang="zh-TW" altLang="zh-TW" sz="2600" b="1" dirty="0">
                <a:solidFill>
                  <a:srgbClr val="000000"/>
                </a:solidFill>
                <a:ea typeface="微軟正黑體" panose="020B0604030504040204" pitchFamily="34" charset="-120"/>
                <a:cs typeface="Arial" panose="020B0604020202020204" pitchFamily="34" charset="0"/>
              </a:rPr>
              <a:t>及</a:t>
            </a:r>
            <a:r>
              <a:rPr lang="en-US" altLang="zh-TW" sz="2600" b="1" dirty="0">
                <a:solidFill>
                  <a:srgbClr val="000000"/>
                </a:solidFill>
                <a:ea typeface="微軟正黑體" panose="020B0604030504040204" pitchFamily="34" charset="-120"/>
                <a:cs typeface="Arial" panose="020B0604020202020204" pitchFamily="34" charset="0"/>
              </a:rPr>
              <a:t>【</a:t>
            </a:r>
            <a:r>
              <a:rPr lang="zh-TW" altLang="zh-TW" sz="2600" b="1" dirty="0">
                <a:solidFill>
                  <a:srgbClr val="000000"/>
                </a:solidFill>
                <a:ea typeface="微軟正黑體" panose="020B0604030504040204" pitchFamily="34" charset="-120"/>
                <a:cs typeface="Arial" panose="020B0604020202020204" pitchFamily="34" charset="0"/>
              </a:rPr>
              <a:t>檢核表列印</a:t>
            </a:r>
            <a:r>
              <a:rPr lang="en-US" altLang="zh-TW" sz="2600" b="1" dirty="0">
                <a:solidFill>
                  <a:srgbClr val="000000"/>
                </a:solidFill>
                <a:ea typeface="微軟正黑體" panose="020B0604030504040204" pitchFamily="34" charset="-120"/>
                <a:cs typeface="Arial" panose="020B0604020202020204" pitchFamily="34" charset="0"/>
              </a:rPr>
              <a:t>】</a:t>
            </a:r>
            <a:r>
              <a:rPr lang="zh-TW" altLang="en-US" sz="2600" b="1" dirty="0">
                <a:solidFill>
                  <a:srgbClr val="000000"/>
                </a:solidFill>
                <a:ea typeface="微軟正黑體" panose="020B0604030504040204" pitchFamily="34" charset="-120"/>
                <a:cs typeface="Arial" panose="020B0604020202020204" pitchFamily="34" charset="0"/>
              </a:rPr>
              <a:t>等</a:t>
            </a:r>
            <a:r>
              <a:rPr lang="zh-TW" altLang="zh-TW" sz="2600" b="1" dirty="0">
                <a:solidFill>
                  <a:srgbClr val="000000"/>
                </a:solidFill>
                <a:ea typeface="微軟正黑體" panose="020B0604030504040204" pitchFamily="34" charset="-120"/>
                <a:cs typeface="Arial" panose="020B0604020202020204" pitchFamily="34" charset="0"/>
              </a:rPr>
              <a:t>功能</a:t>
            </a:r>
            <a:r>
              <a:rPr lang="zh-TW" altLang="en-US" sz="2600" b="1" dirty="0">
                <a:solidFill>
                  <a:srgbClr val="FF0000"/>
                </a:solidFill>
                <a:ea typeface="微軟正黑體" panose="020B0604030504040204" pitchFamily="34" charset="-120"/>
                <a:cs typeface="Arial" panose="020B0604020202020204" pitchFamily="34" charset="0"/>
              </a:rPr>
              <a:t>至</a:t>
            </a:r>
            <a:r>
              <a:rPr lang="en-US" altLang="zh-TW" sz="2600" b="1" dirty="0">
                <a:solidFill>
                  <a:srgbClr val="FF0000"/>
                </a:solidFill>
                <a:ea typeface="微軟正黑體" panose="020B0604030504040204" pitchFamily="34" charset="-120"/>
                <a:cs typeface="Arial" panose="020B0604020202020204" pitchFamily="34" charset="0"/>
              </a:rPr>
              <a:t>12</a:t>
            </a:r>
            <a:r>
              <a:rPr lang="zh-TW" altLang="en-US" sz="2600" b="1" dirty="0">
                <a:solidFill>
                  <a:srgbClr val="FF0000"/>
                </a:solidFill>
                <a:ea typeface="微軟正黑體" panose="020B0604030504040204" pitchFamily="34" charset="-120"/>
                <a:cs typeface="Arial" panose="020B0604020202020204" pitchFamily="34" charset="0"/>
              </a:rPr>
              <a:t>月</a:t>
            </a:r>
            <a:r>
              <a:rPr lang="en-US" altLang="zh-TW" sz="2600" b="1" dirty="0">
                <a:solidFill>
                  <a:srgbClr val="FF0000"/>
                </a:solidFill>
                <a:ea typeface="微軟正黑體" panose="020B0604030504040204" pitchFamily="34" charset="-120"/>
                <a:cs typeface="Arial" panose="020B0604020202020204" pitchFamily="34" charset="0"/>
              </a:rPr>
              <a:t>23</a:t>
            </a:r>
            <a:r>
              <a:rPr lang="zh-TW" altLang="en-US" sz="2600" b="1" dirty="0">
                <a:solidFill>
                  <a:srgbClr val="FF0000"/>
                </a:solidFill>
                <a:ea typeface="微軟正黑體" panose="020B0604030504040204" pitchFamily="34" charset="-120"/>
                <a:cs typeface="Arial" panose="020B0604020202020204" pitchFamily="34" charset="0"/>
              </a:rPr>
              <a:t>日止</a:t>
            </a:r>
            <a:r>
              <a:rPr lang="zh-TW" altLang="en-US" sz="2600" b="1" dirty="0">
                <a:solidFill>
                  <a:srgbClr val="000000"/>
                </a:solidFill>
                <a:ea typeface="微軟正黑體" panose="020B0604030504040204" pitchFamily="34" charset="-120"/>
                <a:cs typeface="Arial" panose="020B0604020202020204" pitchFamily="34" charset="0"/>
              </a:rPr>
              <a:t>。</a:t>
            </a:r>
            <a:endParaRPr lang="en-US" altLang="zh-TW" sz="2600" b="1" dirty="0">
              <a:solidFill>
                <a:srgbClr val="000000"/>
              </a:solidFill>
              <a:ea typeface="微軟正黑體" panose="020B0604030504040204" pitchFamily="34" charset="-120"/>
              <a:cs typeface="Arial" panose="020B0604020202020204" pitchFamily="34" charset="0"/>
            </a:endParaRPr>
          </a:p>
          <a:p>
            <a:pPr>
              <a:lnSpc>
                <a:spcPct val="150000"/>
              </a:lnSpc>
              <a:spcBef>
                <a:spcPct val="0"/>
              </a:spcBef>
              <a:buFontTx/>
              <a:buNone/>
            </a:pPr>
            <a:r>
              <a:rPr lang="zh-TW" altLang="en-US" sz="2800" b="1" dirty="0">
                <a:solidFill>
                  <a:srgbClr val="0000FF"/>
                </a:solidFill>
                <a:ea typeface="微軟正黑體" panose="020B0604030504040204" pitchFamily="34" charset="-120"/>
                <a:cs typeface="Arial" panose="020B0604020202020204" pitchFamily="34" charset="0"/>
                <a:sym typeface="Wingdings 2" panose="05020102010507070707" pitchFamily="18" charset="2"/>
              </a:rPr>
              <a:t></a:t>
            </a:r>
            <a:r>
              <a:rPr lang="zh-TW" altLang="en-US" sz="2600" b="1" dirty="0">
                <a:solidFill>
                  <a:srgbClr val="0000FF"/>
                </a:solidFill>
                <a:ea typeface="微軟正黑體" panose="020B0604030504040204" pitchFamily="34" charset="-120"/>
                <a:cs typeface="Arial" panose="020B0604020202020204" pitchFamily="34" charset="0"/>
              </a:rPr>
              <a:t>表冊檢核完成後才能列印檢核表。</a:t>
            </a:r>
          </a:p>
        </p:txBody>
      </p:sp>
      <p:grpSp>
        <p:nvGrpSpPr>
          <p:cNvPr id="4" name="群組 3"/>
          <p:cNvGrpSpPr/>
          <p:nvPr/>
        </p:nvGrpSpPr>
        <p:grpSpPr>
          <a:xfrm>
            <a:off x="88789" y="2575301"/>
            <a:ext cx="8610369" cy="3359763"/>
            <a:chOff x="88789" y="2517110"/>
            <a:chExt cx="8610369" cy="3359763"/>
          </a:xfrm>
        </p:grpSpPr>
        <p:grpSp>
          <p:nvGrpSpPr>
            <p:cNvPr id="3" name="群組 2"/>
            <p:cNvGrpSpPr/>
            <p:nvPr/>
          </p:nvGrpSpPr>
          <p:grpSpPr>
            <a:xfrm>
              <a:off x="88789" y="2517110"/>
              <a:ext cx="8610369" cy="3096150"/>
              <a:chOff x="88789" y="2517110"/>
              <a:chExt cx="8610369" cy="3096150"/>
            </a:xfrm>
          </p:grpSpPr>
          <p:pic>
            <p:nvPicPr>
              <p:cNvPr id="20" name="圖片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789" y="2517110"/>
                <a:ext cx="8610369" cy="2578967"/>
              </a:xfrm>
              <a:prstGeom prst="rect">
                <a:avLst/>
              </a:prstGeom>
            </p:spPr>
          </p:pic>
          <p:sp>
            <p:nvSpPr>
              <p:cNvPr id="22" name="文字方塊 21"/>
              <p:cNvSpPr txBox="1"/>
              <p:nvPr/>
            </p:nvSpPr>
            <p:spPr>
              <a:xfrm>
                <a:off x="3713957" y="3604181"/>
                <a:ext cx="2648743" cy="175295"/>
              </a:xfrm>
              <a:prstGeom prst="rect">
                <a:avLst/>
              </a:prstGeom>
              <a:solidFill>
                <a:srgbClr val="ADD8E6"/>
              </a:solidFill>
              <a:ln>
                <a:noFill/>
              </a:ln>
            </p:spPr>
            <p:txBody>
              <a:bodyPr wrap="square" lIns="0" tIns="72000" rIns="0" bIns="0" rtlCol="0">
                <a:spAutoFit/>
              </a:bodyPr>
              <a:lstStyle/>
              <a:p>
                <a:pPr>
                  <a:lnSpc>
                    <a:spcPts val="800"/>
                  </a:lnSpc>
                </a:pPr>
                <a:r>
                  <a:rPr lang="en-US" altLang="zh-TW" sz="13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2022</a:t>
                </a:r>
                <a:r>
                  <a:rPr lang="zh-TW" altLang="en-US" sz="13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年</a:t>
                </a:r>
                <a:r>
                  <a:rPr lang="en-US" altLang="zh-TW" sz="13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12</a:t>
                </a:r>
                <a:r>
                  <a:rPr lang="zh-TW" altLang="en-US" sz="13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月</a:t>
                </a:r>
                <a:r>
                  <a:rPr lang="en-US" altLang="zh-TW" sz="13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1</a:t>
                </a:r>
                <a:r>
                  <a:rPr lang="zh-TW" altLang="en-US" sz="13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日至</a:t>
                </a:r>
                <a:r>
                  <a:rPr lang="en-US" altLang="zh-TW" sz="13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2022</a:t>
                </a:r>
                <a:r>
                  <a:rPr lang="zh-TW" altLang="en-US" sz="13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年</a:t>
                </a:r>
                <a:r>
                  <a:rPr lang="en-US" altLang="zh-TW" sz="13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12</a:t>
                </a:r>
                <a:r>
                  <a:rPr lang="zh-TW" altLang="en-US" sz="13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月</a:t>
                </a:r>
                <a:r>
                  <a:rPr lang="en-US" altLang="zh-TW" sz="13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23</a:t>
                </a:r>
                <a:r>
                  <a:rPr lang="zh-TW" altLang="en-US" sz="13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日</a:t>
                </a:r>
              </a:p>
            </p:txBody>
          </p:sp>
          <p:pic>
            <p:nvPicPr>
              <p:cNvPr id="2" name="圖片 1"/>
              <p:cNvPicPr>
                <a:picLocks noChangeAspect="1"/>
              </p:cNvPicPr>
              <p:nvPr/>
            </p:nvPicPr>
            <p:blipFill>
              <a:blip r:embed="rId4"/>
              <a:stretch>
                <a:fillRect/>
              </a:stretch>
            </p:blipFill>
            <p:spPr>
              <a:xfrm>
                <a:off x="117422" y="5013011"/>
                <a:ext cx="4380437" cy="600249"/>
              </a:xfrm>
              <a:prstGeom prst="rect">
                <a:avLst/>
              </a:prstGeom>
            </p:spPr>
          </p:pic>
        </p:grpSp>
        <p:sp>
          <p:nvSpPr>
            <p:cNvPr id="11" name="文字方塊 10"/>
            <p:cNvSpPr txBox="1"/>
            <p:nvPr/>
          </p:nvSpPr>
          <p:spPr>
            <a:xfrm>
              <a:off x="4526492" y="5599874"/>
              <a:ext cx="577402" cy="276999"/>
            </a:xfrm>
            <a:prstGeom prst="rect">
              <a:avLst/>
            </a:prstGeom>
            <a:solidFill>
              <a:srgbClr val="B2DE82"/>
            </a:solidFill>
            <a:ln>
              <a:noFill/>
            </a:ln>
          </p:spPr>
          <p:txBody>
            <a:bodyPr wrap="none" rtlCol="0">
              <a:spAutoFit/>
            </a:bodyPr>
            <a:lstStyle/>
            <a:p>
              <a:r>
                <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例圖</a:t>
              </a:r>
              <a:r>
                <a:rPr lang="en-US" altLang="zh-TW"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7</a:t>
              </a:r>
              <a:endPar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pSp>
    </p:spTree>
    <p:extLst>
      <p:ext uri="{BB962C8B-B14F-4D97-AF65-F5344CB8AC3E}">
        <p14:creationId xmlns:p14="http://schemas.microsoft.com/office/powerpoint/2010/main" val="11398143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144327"/>
            <a:ext cx="7094837" cy="609600"/>
          </a:xfrm>
        </p:spPr>
        <p:txBody>
          <a:bodyPr/>
          <a:lstStyle/>
          <a:p>
            <a:pPr algn="l"/>
            <a:r>
              <a:rPr lang="en-US" altLang="zh-TW"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2.15</a:t>
            </a:r>
            <a:r>
              <a:rPr lang="zh-TW" altLang="en-US"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檢核表報部</a:t>
            </a:r>
          </a:p>
        </p:txBody>
      </p:sp>
      <p:sp>
        <p:nvSpPr>
          <p:cNvPr id="10" name="文字方塊 30"/>
          <p:cNvSpPr txBox="1">
            <a:spLocks noChangeArrowheads="1"/>
          </p:cNvSpPr>
          <p:nvPr/>
        </p:nvSpPr>
        <p:spPr bwMode="auto">
          <a:xfrm>
            <a:off x="3835754" y="1876291"/>
            <a:ext cx="5044636" cy="4657685"/>
          </a:xfrm>
          <a:prstGeom prst="rect">
            <a:avLst/>
          </a:prstGeom>
          <a:noFill/>
          <a:ln w="9525">
            <a:noFill/>
            <a:miter lim="800000"/>
            <a:headEnd/>
            <a:tailEnd/>
          </a:ln>
        </p:spPr>
        <p:txBody>
          <a:bodyPr wrap="square">
            <a:spAutoFit/>
          </a:bodyPr>
          <a:lstStyle/>
          <a:p>
            <a:pPr marL="457200" indent="-457200">
              <a:spcBef>
                <a:spcPts val="200"/>
              </a:spcBef>
              <a:spcAft>
                <a:spcPts val="200"/>
              </a:spcAft>
              <a:buClr>
                <a:srgbClr val="000000"/>
              </a:buClr>
              <a:buAutoNum type="arabicPeriod"/>
              <a:defRPr/>
            </a:pPr>
            <a:r>
              <a:rPr lang="zh-TW" altLang="en-US"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線上填妥檢核表</a:t>
            </a:r>
            <a:endPar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457200" indent="-457200">
              <a:spcBef>
                <a:spcPts val="200"/>
              </a:spcBef>
              <a:spcAft>
                <a:spcPts val="200"/>
              </a:spcAft>
              <a:buClr>
                <a:srgbClr val="000000"/>
              </a:buClr>
              <a:buAutoNum type="arabicPeriod"/>
              <a:defRPr/>
            </a:pPr>
            <a:r>
              <a:rPr lang="zh-TW" altLang="en-US"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電子公文</a:t>
            </a:r>
            <a:r>
              <a:rPr lang="zh-TW" altLang="en-US"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方式函送核章版檢核表報部</a:t>
            </a:r>
            <a:endPar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914400" lvl="1" indent="-457200">
              <a:spcBef>
                <a:spcPts val="200"/>
              </a:spcBef>
              <a:spcAft>
                <a:spcPts val="200"/>
              </a:spcAft>
              <a:buClr>
                <a:srgbClr val="000000"/>
              </a:buClr>
              <a:buFont typeface="+mj-lt"/>
              <a:buAutoNum type="arabicParenR"/>
              <a:defRPr/>
            </a:pPr>
            <a:r>
              <a:rPr lang="zh-TW" altLang="en-US"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公文正本</a:t>
            </a:r>
            <a:r>
              <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a:t>
            </a:r>
            <a:endPar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914400" lvl="1" indent="-457200">
              <a:spcBef>
                <a:spcPts val="200"/>
              </a:spcBef>
              <a:spcAft>
                <a:spcPts val="200"/>
              </a:spcAft>
              <a:buClr>
                <a:srgbClr val="000000"/>
              </a:buClr>
              <a:buAutoNum type="arabicParenR"/>
              <a:defRPr/>
            </a:pPr>
            <a:r>
              <a:rPr lang="zh-TW" altLang="en-US" sz="2800" dirty="0">
                <a:solidFill>
                  <a:srgbClr val="FF0000"/>
                </a:solidFill>
                <a:latin typeface="Arial" panose="020B0604020202020204" pitchFamily="34" charset="0"/>
                <a:ea typeface="微軟正黑體" panose="020B0604030504040204" pitchFamily="34" charset="-120"/>
                <a:cs typeface="Arial" panose="020B0604020202020204" pitchFamily="34" charset="0"/>
              </a:rPr>
              <a:t>公文副本</a:t>
            </a:r>
            <a:r>
              <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國立雲林科技大學</a:t>
            </a:r>
            <a:r>
              <a:rPr lang="zh-TW" altLang="en-US"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大學校院校務資料庫</a:t>
            </a:r>
            <a:endPar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spcBef>
                <a:spcPts val="200"/>
              </a:spcBef>
              <a:spcAft>
                <a:spcPts val="200"/>
              </a:spcAft>
              <a:buClr>
                <a:srgbClr val="000000"/>
              </a:buClr>
              <a:defRPr/>
            </a:pPr>
            <a:r>
              <a:rPr lang="zh-TW" altLang="en-US" sz="2800" b="1" dirty="0">
                <a:solidFill>
                  <a:srgbClr val="000000"/>
                </a:solidFill>
                <a:ea typeface="微軟正黑體" panose="020B0604030504040204" pitchFamily="34" charset="-120"/>
                <a:cs typeface="Arial" panose="020B0604020202020204" pitchFamily="34" charset="0"/>
                <a:sym typeface="Wingdings 2" panose="05020102010507070707" pitchFamily="18" charset="2"/>
              </a:rPr>
              <a:t></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正、副本公文皆需檢附「核章版」檢核表</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spcBef>
                <a:spcPts val="200"/>
              </a:spcBef>
              <a:spcAft>
                <a:spcPts val="200"/>
              </a:spcAft>
              <a:buClr>
                <a:srgbClr val="000000"/>
              </a:buClr>
              <a:defRPr/>
            </a:pPr>
            <a:r>
              <a:rPr lang="zh-TW" altLang="en-US"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※檢核表檔案大小限制為</a:t>
            </a:r>
            <a:r>
              <a:rPr lang="en-US" altLang="zh-TW"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5MB</a:t>
            </a:r>
            <a:r>
              <a:rPr lang="zh-TW" altLang="en-US"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以內</a:t>
            </a:r>
            <a:endParaRPr lang="en-US" altLang="zh-TW" sz="2800" u="sng" strike="dblStrike"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 name="矩形 1"/>
          <p:cNvSpPr/>
          <p:nvPr/>
        </p:nvSpPr>
        <p:spPr>
          <a:xfrm>
            <a:off x="234958" y="855282"/>
            <a:ext cx="8729530" cy="830997"/>
          </a:xfrm>
          <a:prstGeom prst="rect">
            <a:avLst/>
          </a:prstGeom>
        </p:spPr>
        <p:txBody>
          <a:bodyPr wrap="square">
            <a:spAutoFit/>
          </a:bodyPr>
          <a:lstStyle/>
          <a:p>
            <a:pPr algn="ctr">
              <a:lnSpc>
                <a:spcPct val="150000"/>
              </a:lnSpc>
              <a:defRPr/>
            </a:pPr>
            <a:r>
              <a:rPr lang="en-US" altLang="zh-TW" sz="32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12</a:t>
            </a:r>
            <a:r>
              <a:rPr lang="zh-TW" altLang="en-US" sz="32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月</a:t>
            </a:r>
            <a:r>
              <a:rPr lang="en-US" altLang="zh-TW" sz="32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1</a:t>
            </a:r>
            <a:r>
              <a:rPr lang="zh-TW" altLang="en-US" sz="32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日上午</a:t>
            </a:r>
            <a:r>
              <a:rPr lang="en-US" altLang="zh-TW" sz="32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8:00</a:t>
            </a:r>
            <a:r>
              <a:rPr lang="zh-TW" altLang="en-US" sz="32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起 至 </a:t>
            </a:r>
            <a:r>
              <a:rPr lang="en-US" altLang="zh-TW" sz="32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12</a:t>
            </a:r>
            <a:r>
              <a:rPr lang="zh-TW" altLang="en-US" sz="32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月</a:t>
            </a:r>
            <a:r>
              <a:rPr lang="en-US" altLang="zh-TW" sz="32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23</a:t>
            </a:r>
            <a:r>
              <a:rPr lang="zh-TW" altLang="en-US" sz="32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日下午</a:t>
            </a:r>
            <a:r>
              <a:rPr lang="en-US" altLang="zh-TW" sz="32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5:00</a:t>
            </a:r>
            <a:r>
              <a:rPr lang="zh-TW" altLang="en-US" sz="32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止</a:t>
            </a:r>
            <a:endParaRPr lang="en-US" altLang="zh-TW" sz="32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endParaRPr>
          </a:p>
        </p:txBody>
      </p:sp>
      <p:graphicFrame>
        <p:nvGraphicFramePr>
          <p:cNvPr id="7" name="表格 17"/>
          <p:cNvGraphicFramePr>
            <a:graphicFrameLocks noGrp="1"/>
          </p:cNvGraphicFramePr>
          <p:nvPr>
            <p:extLst>
              <p:ext uri="{D42A27DB-BD31-4B8C-83A1-F6EECF244321}">
                <p14:modId xmlns:p14="http://schemas.microsoft.com/office/powerpoint/2010/main" val="3735880441"/>
              </p:ext>
            </p:extLst>
          </p:nvPr>
        </p:nvGraphicFramePr>
        <p:xfrm>
          <a:off x="197707" y="2451363"/>
          <a:ext cx="3497998" cy="2413422"/>
        </p:xfrm>
        <a:graphic>
          <a:graphicData uri="http://schemas.openxmlformats.org/drawingml/2006/table">
            <a:tbl>
              <a:tblPr firstRow="1" bandRow="1">
                <a:effectLst>
                  <a:outerShdw dist="38103" dir="5400000" algn="tl">
                    <a:srgbClr val="000000"/>
                  </a:outerShdw>
                </a:effectLst>
                <a:tableStyleId>{2D5ABB26-0587-4C30-8999-92F81FD0307C}</a:tableStyleId>
              </a:tblPr>
              <a:tblGrid>
                <a:gridCol w="499714">
                  <a:extLst>
                    <a:ext uri="{9D8B030D-6E8A-4147-A177-3AD203B41FA5}">
                      <a16:colId xmlns:a16="http://schemas.microsoft.com/office/drawing/2014/main" val="256846026"/>
                    </a:ext>
                  </a:extLst>
                </a:gridCol>
                <a:gridCol w="499714">
                  <a:extLst>
                    <a:ext uri="{9D8B030D-6E8A-4147-A177-3AD203B41FA5}">
                      <a16:colId xmlns:a16="http://schemas.microsoft.com/office/drawing/2014/main" val="2257527877"/>
                    </a:ext>
                  </a:extLst>
                </a:gridCol>
                <a:gridCol w="499714">
                  <a:extLst>
                    <a:ext uri="{9D8B030D-6E8A-4147-A177-3AD203B41FA5}">
                      <a16:colId xmlns:a16="http://schemas.microsoft.com/office/drawing/2014/main" val="4145448609"/>
                    </a:ext>
                  </a:extLst>
                </a:gridCol>
                <a:gridCol w="499714">
                  <a:extLst>
                    <a:ext uri="{9D8B030D-6E8A-4147-A177-3AD203B41FA5}">
                      <a16:colId xmlns:a16="http://schemas.microsoft.com/office/drawing/2014/main" val="835481753"/>
                    </a:ext>
                  </a:extLst>
                </a:gridCol>
                <a:gridCol w="499714">
                  <a:extLst>
                    <a:ext uri="{9D8B030D-6E8A-4147-A177-3AD203B41FA5}">
                      <a16:colId xmlns:a16="http://schemas.microsoft.com/office/drawing/2014/main" val="3853400446"/>
                    </a:ext>
                  </a:extLst>
                </a:gridCol>
                <a:gridCol w="499714">
                  <a:extLst>
                    <a:ext uri="{9D8B030D-6E8A-4147-A177-3AD203B41FA5}">
                      <a16:colId xmlns:a16="http://schemas.microsoft.com/office/drawing/2014/main" val="1113717072"/>
                    </a:ext>
                  </a:extLst>
                </a:gridCol>
                <a:gridCol w="499714">
                  <a:extLst>
                    <a:ext uri="{9D8B030D-6E8A-4147-A177-3AD203B41FA5}">
                      <a16:colId xmlns:a16="http://schemas.microsoft.com/office/drawing/2014/main" val="3757867286"/>
                    </a:ext>
                  </a:extLst>
                </a:gridCol>
              </a:tblGrid>
              <a:tr h="441259">
                <a:tc>
                  <a:txBody>
                    <a:bodyPr/>
                    <a:lstStyle/>
                    <a:p>
                      <a:pPr marL="0" lvl="0" algn="ctr" defTabSz="914400" rtl="0" eaLnBrk="1" fontAlgn="ctr" latinLnBrk="0" hangingPunct="1"/>
                      <a:r>
                        <a:rPr lang="zh-TW" alt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日</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一</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二</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三</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四</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五</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六</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097508803"/>
                  </a:ext>
                </a:extLst>
              </a:tr>
              <a:tr h="407431">
                <a:tc>
                  <a:txBody>
                    <a:bodyPr/>
                    <a:lstStyle/>
                    <a:p>
                      <a:pPr marL="0" lvl="0" algn="ctr" defTabSz="914400" rtl="0" eaLnBrk="1" fontAlgn="ctr" latinLnBrk="0" hangingPunct="1"/>
                      <a:endParaRPr lang="en-US" sz="1800" b="1" kern="1200" dirty="0">
                        <a:solidFill>
                          <a:srgbClr val="A6A6A6"/>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endParaRPr lang="en-US" sz="1800" b="1" kern="1200" dirty="0">
                        <a:solidFill>
                          <a:srgbClr val="A6A6A6"/>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endParaRPr lang="zh-TW" altLang="en-US" sz="1800" b="1" kern="1200" dirty="0">
                        <a:solidFill>
                          <a:srgbClr val="A6A6A6"/>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a:solidFill>
                            <a:srgbClr val="FF0000"/>
                          </a:solidFill>
                          <a:latin typeface="Arial" panose="020B0604020202020204" pitchFamily="34" charset="0"/>
                          <a:ea typeface="+mn-ea"/>
                          <a:cs typeface="Arial" panose="020B0604020202020204" pitchFamily="34" charset="0"/>
                        </a:rPr>
                        <a:t>1</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a:solidFill>
                            <a:srgbClr val="FF0000"/>
                          </a:solidFill>
                          <a:latin typeface="Arial" panose="020B0604020202020204" pitchFamily="34" charset="0"/>
                          <a:ea typeface="+mn-ea"/>
                          <a:cs typeface="Arial" panose="020B0604020202020204" pitchFamily="34" charset="0"/>
                        </a:rPr>
                        <a:t>2</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rgbClr val="FF0000"/>
                          </a:solidFill>
                          <a:latin typeface="Arial" panose="020B0604020202020204" pitchFamily="34" charset="0"/>
                          <a:ea typeface="+mn-ea"/>
                          <a:cs typeface="Arial" panose="020B0604020202020204" pitchFamily="34" charset="0"/>
                        </a:rPr>
                        <a:t>3</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3315709961"/>
                  </a:ext>
                </a:extLst>
              </a:tr>
              <a:tr h="342439">
                <a:tc>
                  <a:txBody>
                    <a:bodyPr/>
                    <a:lstStyle/>
                    <a:p>
                      <a:pPr marL="0" lvl="0" algn="ctr" defTabSz="914400" rtl="0" eaLnBrk="1" fontAlgn="ctr" latinLnBrk="0" hangingPunct="1"/>
                      <a:r>
                        <a:rPr lang="en-US" sz="1800" b="1" kern="1200" dirty="0">
                          <a:solidFill>
                            <a:srgbClr val="FF0000"/>
                          </a:solidFill>
                          <a:latin typeface="Arial" panose="020B0604020202020204" pitchFamily="34" charset="0"/>
                          <a:ea typeface="+mn-ea"/>
                          <a:cs typeface="Arial" panose="020B0604020202020204" pitchFamily="34" charset="0"/>
                        </a:rPr>
                        <a:t>4</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rgbClr val="FF0000"/>
                          </a:solidFill>
                          <a:latin typeface="Arial" panose="020B0604020202020204" pitchFamily="34" charset="0"/>
                          <a:ea typeface="+mn-ea"/>
                          <a:cs typeface="Arial" panose="020B0604020202020204" pitchFamily="34" charset="0"/>
                        </a:rPr>
                        <a:t>5</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rgbClr val="FF0000"/>
                          </a:solidFill>
                          <a:latin typeface="Arial" panose="020B0604020202020204" pitchFamily="34" charset="0"/>
                          <a:ea typeface="+mn-ea"/>
                          <a:cs typeface="Arial" panose="020B0604020202020204" pitchFamily="34" charset="0"/>
                        </a:rPr>
                        <a:t>6</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sz="1800" b="1" kern="1200" dirty="0">
                          <a:solidFill>
                            <a:srgbClr val="FF0000"/>
                          </a:solidFill>
                          <a:latin typeface="Arial" panose="020B0604020202020204" pitchFamily="34" charset="0"/>
                          <a:ea typeface="+mn-ea"/>
                          <a:cs typeface="Arial" panose="020B0604020202020204" pitchFamily="34" charset="0"/>
                        </a:rPr>
                        <a:t>7</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sz="1800" b="1" kern="1200" dirty="0">
                          <a:solidFill>
                            <a:srgbClr val="FF0000"/>
                          </a:solidFill>
                          <a:latin typeface="Arial" panose="020B0604020202020204" pitchFamily="34" charset="0"/>
                          <a:ea typeface="+mn-ea"/>
                          <a:cs typeface="Arial" panose="020B0604020202020204" pitchFamily="34" charset="0"/>
                        </a:rPr>
                        <a:t>8</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sz="1800" b="1" kern="1200" dirty="0">
                          <a:solidFill>
                            <a:srgbClr val="FF0000"/>
                          </a:solidFill>
                          <a:latin typeface="Arial" panose="020B0604020202020204" pitchFamily="34" charset="0"/>
                          <a:ea typeface="+mn-ea"/>
                          <a:cs typeface="Arial" panose="020B0604020202020204" pitchFamily="34" charset="0"/>
                        </a:rPr>
                        <a:t>9</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None/>
                        <a:tabLst/>
                      </a:pPr>
                      <a:r>
                        <a:rPr lang="en-US" sz="1800" b="1" kern="1200" dirty="0">
                          <a:solidFill>
                            <a:srgbClr val="FF0000"/>
                          </a:solidFill>
                          <a:latin typeface="Arial" panose="020B0604020202020204" pitchFamily="34" charset="0"/>
                          <a:ea typeface="+mn-ea"/>
                          <a:cs typeface="Arial" panose="020B0604020202020204" pitchFamily="34" charset="0"/>
                        </a:rPr>
                        <a:t>10</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4076629822"/>
                  </a:ext>
                </a:extLst>
              </a:tr>
              <a:tr h="40743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a:solidFill>
                            <a:srgbClr val="FF0000"/>
                          </a:solidFill>
                          <a:latin typeface="Arial" panose="020B0604020202020204" pitchFamily="34" charset="0"/>
                          <a:ea typeface="+mn-ea"/>
                          <a:cs typeface="Arial" panose="020B0604020202020204" pitchFamily="34" charset="0"/>
                        </a:rPr>
                        <a:t>11</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rgbClr val="FF0000"/>
                          </a:solidFill>
                          <a:latin typeface="Arial" panose="020B0604020202020204" pitchFamily="34" charset="0"/>
                          <a:ea typeface="+mn-ea"/>
                          <a:cs typeface="Arial" panose="020B0604020202020204" pitchFamily="34" charset="0"/>
                        </a:rPr>
                        <a:t>12</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rgbClr val="FF0000"/>
                          </a:solidFill>
                          <a:latin typeface="Arial" panose="020B0604020202020204" pitchFamily="34" charset="0"/>
                          <a:ea typeface="+mn-ea"/>
                          <a:cs typeface="Arial" panose="020B0604020202020204" pitchFamily="34" charset="0"/>
                        </a:rPr>
                        <a:t>13</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a:solidFill>
                            <a:srgbClr val="FF0000"/>
                          </a:solidFill>
                          <a:latin typeface="Arial" panose="020B0604020202020204" pitchFamily="34" charset="0"/>
                          <a:ea typeface="+mn-ea"/>
                          <a:cs typeface="Arial" panose="020B0604020202020204" pitchFamily="34" charset="0"/>
                        </a:rPr>
                        <a:t>14</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a:solidFill>
                            <a:srgbClr val="FF0000"/>
                          </a:solidFill>
                          <a:latin typeface="Arial" panose="020B0604020202020204" pitchFamily="34" charset="0"/>
                          <a:ea typeface="+mn-ea"/>
                          <a:cs typeface="Arial" panose="020B0604020202020204" pitchFamily="34" charset="0"/>
                        </a:rPr>
                        <a:t>15</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a:solidFill>
                            <a:srgbClr val="FF0000"/>
                          </a:solidFill>
                          <a:latin typeface="Arial" panose="020B0604020202020204" pitchFamily="34" charset="0"/>
                          <a:ea typeface="+mn-ea"/>
                          <a:cs typeface="Arial" panose="020B0604020202020204" pitchFamily="34" charset="0"/>
                        </a:rPr>
                        <a:t>16</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a:solidFill>
                            <a:srgbClr val="FF0000"/>
                          </a:solidFill>
                          <a:latin typeface="Arial" panose="020B0604020202020204" pitchFamily="34" charset="0"/>
                          <a:ea typeface="+mn-ea"/>
                          <a:cs typeface="Arial" panose="020B0604020202020204" pitchFamily="34" charset="0"/>
                        </a:rPr>
                        <a:t>17</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2047869064"/>
                  </a:ext>
                </a:extLst>
              </a:tr>
              <a:tr h="40743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a:solidFill>
                            <a:srgbClr val="FF0000"/>
                          </a:solidFill>
                          <a:latin typeface="Arial" panose="020B0604020202020204" pitchFamily="34" charset="0"/>
                          <a:ea typeface="+mn-ea"/>
                          <a:cs typeface="Arial" panose="020B0604020202020204" pitchFamily="34" charset="0"/>
                        </a:rPr>
                        <a:t>18</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rgbClr val="FF0000"/>
                          </a:solidFill>
                          <a:latin typeface="Arial" panose="020B0604020202020204" pitchFamily="34" charset="0"/>
                          <a:ea typeface="+mn-ea"/>
                          <a:cs typeface="Arial" panose="020B0604020202020204" pitchFamily="34" charset="0"/>
                        </a:rPr>
                        <a:t>19</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rgbClr val="FF0000"/>
                          </a:solidFill>
                          <a:latin typeface="Arial" panose="020B0604020202020204" pitchFamily="34" charset="0"/>
                          <a:ea typeface="+mn-ea"/>
                          <a:cs typeface="Arial" panose="020B0604020202020204" pitchFamily="34" charset="0"/>
                        </a:rPr>
                        <a:t>20</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a:solidFill>
                            <a:srgbClr val="FF0000"/>
                          </a:solidFill>
                          <a:latin typeface="Arial" panose="020B0604020202020204" pitchFamily="34" charset="0"/>
                          <a:ea typeface="+mn-ea"/>
                          <a:cs typeface="Arial" panose="020B0604020202020204" pitchFamily="34" charset="0"/>
                        </a:rPr>
                        <a:t>21</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a:solidFill>
                            <a:srgbClr val="FF0000"/>
                          </a:solidFill>
                          <a:latin typeface="Arial" panose="020B0604020202020204" pitchFamily="34" charset="0"/>
                          <a:ea typeface="+mn-ea"/>
                          <a:cs typeface="Arial" panose="020B0604020202020204" pitchFamily="34" charset="0"/>
                        </a:rPr>
                        <a:t>22</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a:solidFill>
                            <a:srgbClr val="FF0000"/>
                          </a:solidFill>
                          <a:latin typeface="Arial" panose="020B0604020202020204" pitchFamily="34" charset="0"/>
                          <a:ea typeface="+mn-ea"/>
                          <a:cs typeface="Arial" panose="020B0604020202020204" pitchFamily="34" charset="0"/>
                        </a:rPr>
                        <a:t>23</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a:solidFill>
                            <a:schemeClr val="bg1">
                              <a:lumMod val="50000"/>
                            </a:schemeClr>
                          </a:solidFill>
                          <a:latin typeface="Arial" panose="020B0604020202020204" pitchFamily="34" charset="0"/>
                          <a:ea typeface="+mn-ea"/>
                          <a:cs typeface="Arial" panose="020B0604020202020204" pitchFamily="34" charset="0"/>
                        </a:rPr>
                        <a:t>24</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400703856"/>
                  </a:ext>
                </a:extLst>
              </a:tr>
              <a:tr h="40743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a:solidFill>
                            <a:schemeClr val="bg1">
                              <a:lumMod val="50000"/>
                            </a:schemeClr>
                          </a:solidFill>
                          <a:latin typeface="Arial" panose="020B0604020202020204" pitchFamily="34" charset="0"/>
                          <a:ea typeface="+mn-ea"/>
                          <a:cs typeface="Arial" panose="020B0604020202020204" pitchFamily="34" charset="0"/>
                        </a:rPr>
                        <a:t>25</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26</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27</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28</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29</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30</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31</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269090484"/>
                  </a:ext>
                </a:extLst>
              </a:tr>
            </a:tbl>
          </a:graphicData>
        </a:graphic>
      </p:graphicFrame>
      <p:sp>
        <p:nvSpPr>
          <p:cNvPr id="8" name="矩形 7"/>
          <p:cNvSpPr/>
          <p:nvPr/>
        </p:nvSpPr>
        <p:spPr>
          <a:xfrm>
            <a:off x="181231" y="1888990"/>
            <a:ext cx="3497998" cy="596583"/>
          </a:xfrm>
          <a:prstGeom prst="rect">
            <a:avLst/>
          </a:prstGeom>
          <a:solidFill>
            <a:srgbClr val="92D050"/>
          </a:solidFill>
          <a:ln w="38100">
            <a:solidFill>
              <a:schemeClr val="bg1"/>
            </a:solidFill>
          </a:ln>
          <a:effectLst>
            <a:outerShdw blurRad="50800" dist="38100" dir="16200000"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zh-TW" sz="2800" dirty="0">
                <a:solidFill>
                  <a:srgbClr val="000000"/>
                </a:solidFill>
                <a:effectLst>
                  <a:outerShdw blurRad="38100" dist="38100" dir="2700000" algn="tl">
                    <a:srgbClr val="000000"/>
                  </a:outerShdw>
                </a:effectLst>
                <a:ea typeface="微軟正黑體" panose="020B0604030504040204" pitchFamily="34" charset="-120"/>
              </a:rPr>
              <a:t>111.12</a:t>
            </a:r>
            <a:endParaRPr lang="zh-TW" altLang="en-US" sz="2800" dirty="0">
              <a:solidFill>
                <a:srgbClr val="000000"/>
              </a:solidFill>
              <a:effectLst>
                <a:outerShdw blurRad="38100" dist="38100" dir="2700000" algn="tl">
                  <a:srgbClr val="000000"/>
                </a:outerShdw>
              </a:effectLst>
              <a:ea typeface="微軟正黑體" panose="020B0604030504040204" pitchFamily="34" charset="-120"/>
            </a:endParaRPr>
          </a:p>
        </p:txBody>
      </p:sp>
    </p:spTree>
    <p:extLst>
      <p:ext uri="{BB962C8B-B14F-4D97-AF65-F5344CB8AC3E}">
        <p14:creationId xmlns:p14="http://schemas.microsoft.com/office/powerpoint/2010/main" val="22882785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4"/>
          <p:cNvSpPr txBox="1">
            <a:spLocks noChangeArrowheads="1"/>
          </p:cNvSpPr>
          <p:nvPr/>
        </p:nvSpPr>
        <p:spPr bwMode="gray">
          <a:xfrm>
            <a:off x="679626" y="1029730"/>
            <a:ext cx="8443784" cy="1535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r>
              <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a:t>
            </a: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本期填報表冊與</a:t>
            </a:r>
            <a:endPar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a:defRPr/>
            </a:pP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注意事項</a:t>
            </a:r>
          </a:p>
        </p:txBody>
      </p:sp>
      <p:sp>
        <p:nvSpPr>
          <p:cNvPr id="5" name="Rectangle 8"/>
          <p:cNvSpPr txBox="1">
            <a:spLocks noChangeArrowheads="1"/>
          </p:cNvSpPr>
          <p:nvPr/>
        </p:nvSpPr>
        <p:spPr bwMode="auto">
          <a:xfrm>
            <a:off x="6101133" y="5199863"/>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8" name="Rectangle 17"/>
          <p:cNvSpPr>
            <a:spLocks noChangeArrowheads="1"/>
          </p:cNvSpPr>
          <p:nvPr/>
        </p:nvSpPr>
        <p:spPr bwMode="auto">
          <a:xfrm>
            <a:off x="6261599"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Tree>
    <p:extLst>
      <p:ext uri="{BB962C8B-B14F-4D97-AF65-F5344CB8AC3E}">
        <p14:creationId xmlns:p14="http://schemas.microsoft.com/office/powerpoint/2010/main" val="38018100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8"/>
          <p:cNvSpPr txBox="1">
            <a:spLocks noChangeArrowheads="1"/>
          </p:cNvSpPr>
          <p:nvPr/>
        </p:nvSpPr>
        <p:spPr bwMode="auto">
          <a:xfrm>
            <a:off x="6101133" y="5199863"/>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7" name="Rectangle 17"/>
          <p:cNvSpPr>
            <a:spLocks noChangeArrowheads="1"/>
          </p:cNvSpPr>
          <p:nvPr/>
        </p:nvSpPr>
        <p:spPr bwMode="auto">
          <a:xfrm>
            <a:off x="6261599"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
        <p:nvSpPr>
          <p:cNvPr id="8" name="Rectangle 4"/>
          <p:cNvSpPr txBox="1">
            <a:spLocks noChangeArrowheads="1"/>
          </p:cNvSpPr>
          <p:nvPr/>
        </p:nvSpPr>
        <p:spPr bwMode="gray">
          <a:xfrm>
            <a:off x="679626" y="1573426"/>
            <a:ext cx="8443784" cy="1535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r>
              <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3.1</a:t>
            </a: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本期填報表冊</a:t>
            </a:r>
          </a:p>
        </p:txBody>
      </p:sp>
    </p:spTree>
    <p:extLst>
      <p:ext uri="{BB962C8B-B14F-4D97-AF65-F5344CB8AC3E}">
        <p14:creationId xmlns:p14="http://schemas.microsoft.com/office/powerpoint/2010/main" val="38874756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061" y="9538"/>
            <a:ext cx="7094837" cy="609600"/>
          </a:xfrm>
        </p:spPr>
        <p:txBody>
          <a:bodyPr/>
          <a:lstStyle/>
          <a:p>
            <a:pPr algn="l"/>
            <a:r>
              <a:rPr lang="en-US" altLang="zh-TW"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3.1.1</a:t>
            </a:r>
            <a:r>
              <a:rPr lang="zh-TW" altLang="en-US"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本期填報表冊</a:t>
            </a:r>
          </a:p>
        </p:txBody>
      </p:sp>
      <p:sp>
        <p:nvSpPr>
          <p:cNvPr id="4" name="矩形 3"/>
          <p:cNvSpPr/>
          <p:nvPr/>
        </p:nvSpPr>
        <p:spPr>
          <a:xfrm>
            <a:off x="343106" y="6124803"/>
            <a:ext cx="7300396" cy="461665"/>
          </a:xfrm>
          <a:prstGeom prst="rect">
            <a:avLst/>
          </a:prstGeom>
        </p:spPr>
        <p:txBody>
          <a:bodyPr wrap="none">
            <a:spAutoFit/>
          </a:bodyPr>
          <a:lstStyle/>
          <a:p>
            <a:pPr lvl="0" eaLnBrk="1" fontAlgn="auto" hangingPunct="1">
              <a:spcBef>
                <a:spcPts val="0"/>
              </a:spcBef>
              <a:spcAft>
                <a:spcPts val="0"/>
              </a:spcAft>
              <a:defRPr/>
            </a:pPr>
            <a:r>
              <a:rPr lang="zh-TW" altLang="en-US" sz="2400" b="1" dirty="0">
                <a:solidFill>
                  <a:srgbClr val="000000"/>
                </a:solidFill>
                <a:ea typeface="微軟正黑體" panose="020B0604030504040204" pitchFamily="34" charset="-120"/>
                <a:cs typeface="Arial" panose="020B0604020202020204" pitchFamily="34" charset="0"/>
                <a:sym typeface="Wingdings 2" panose="05020102010507070707" pitchFamily="18" charset="2"/>
              </a:rPr>
              <a:t></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紅字為本期新增表冊</a:t>
            </a:r>
            <a:r>
              <a:rPr lang="zh-TW" altLang="en-US" sz="24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0000FF"/>
                </a:solidFill>
                <a:ea typeface="微軟正黑體" panose="020B0604030504040204" pitchFamily="34" charset="-120"/>
                <a:cs typeface="Arial" panose="020B0604020202020204" pitchFamily="34" charset="0"/>
              </a:rPr>
              <a:t>藍字為該表冊欄位</a:t>
            </a:r>
            <a:r>
              <a:rPr lang="en-US" altLang="zh-TW" sz="2400" b="1" dirty="0">
                <a:solidFill>
                  <a:srgbClr val="0000FF"/>
                </a:solidFill>
                <a:ea typeface="微軟正黑體" panose="020B0604030504040204" pitchFamily="34" charset="-120"/>
                <a:cs typeface="Arial" panose="020B0604020202020204" pitchFamily="34" charset="0"/>
              </a:rPr>
              <a:t>/</a:t>
            </a:r>
            <a:r>
              <a:rPr lang="zh-TW" altLang="en-US" sz="2400" b="1" dirty="0">
                <a:solidFill>
                  <a:srgbClr val="0000FF"/>
                </a:solidFill>
                <a:ea typeface="微軟正黑體" panose="020B0604030504040204" pitchFamily="34" charset="-120"/>
                <a:cs typeface="Arial" panose="020B0604020202020204" pitchFamily="34" charset="0"/>
              </a:rPr>
              <a:t>定義調整</a:t>
            </a:r>
            <a:endParaRPr lang="en-US" altLang="zh-TW" sz="2400" b="1" dirty="0">
              <a:solidFill>
                <a:srgbClr val="0000FF"/>
              </a:solidFill>
              <a:ea typeface="微軟正黑體" panose="020B0604030504040204" pitchFamily="34" charset="-120"/>
              <a:cs typeface="Arial" panose="020B0604020202020204" pitchFamily="34" charset="0"/>
            </a:endParaRPr>
          </a:p>
        </p:txBody>
      </p:sp>
      <p:graphicFrame>
        <p:nvGraphicFramePr>
          <p:cNvPr id="7" name="表格 6"/>
          <p:cNvGraphicFramePr>
            <a:graphicFrameLocks noGrp="1"/>
          </p:cNvGraphicFramePr>
          <p:nvPr>
            <p:extLst>
              <p:ext uri="{D42A27DB-BD31-4B8C-83A1-F6EECF244321}">
                <p14:modId xmlns:p14="http://schemas.microsoft.com/office/powerpoint/2010/main" val="1405446695"/>
              </p:ext>
            </p:extLst>
          </p:nvPr>
        </p:nvGraphicFramePr>
        <p:xfrm>
          <a:off x="343106" y="748809"/>
          <a:ext cx="8509687" cy="5393544"/>
        </p:xfrm>
        <a:graphic>
          <a:graphicData uri="http://schemas.openxmlformats.org/drawingml/2006/table">
            <a:tbl>
              <a:tblPr firstRow="1" bandRow="1"/>
              <a:tblGrid>
                <a:gridCol w="1442585">
                  <a:extLst>
                    <a:ext uri="{9D8B030D-6E8A-4147-A177-3AD203B41FA5}">
                      <a16:colId xmlns:a16="http://schemas.microsoft.com/office/drawing/2014/main" val="20000"/>
                    </a:ext>
                  </a:extLst>
                </a:gridCol>
                <a:gridCol w="7067102">
                  <a:extLst>
                    <a:ext uri="{9D8B030D-6E8A-4147-A177-3AD203B41FA5}">
                      <a16:colId xmlns:a16="http://schemas.microsoft.com/office/drawing/2014/main" val="20001"/>
                    </a:ext>
                  </a:extLst>
                </a:gridCol>
              </a:tblGrid>
              <a:tr h="506414">
                <a:tc gridSpan="2">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32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國</a:t>
                      </a:r>
                      <a:r>
                        <a:rPr lang="en-US" altLang="zh-TW" sz="32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32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私立大學</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hMerge="1">
                  <a:txBody>
                    <a:bodyPr/>
                    <a:lstStyle/>
                    <a:p>
                      <a:endParaRPr lang="zh-TW" altLang="en-US" dirty="0"/>
                    </a:p>
                  </a:txBody>
                  <a:tcPr/>
                </a:tc>
                <a:extLst>
                  <a:ext uri="{0D108BD9-81ED-4DB2-BD59-A6C34878D82A}">
                    <a16:rowId xmlns:a16="http://schemas.microsoft.com/office/drawing/2014/main" val="10000"/>
                  </a:ext>
                </a:extLst>
              </a:tr>
              <a:tr h="3231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基本資料類</a:t>
                      </a:r>
                      <a:endPar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基</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、基</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、基</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、基</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6</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、基</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7</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36223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algn="l" defTabSz="914400" rtl="0" eaLnBrk="1" latinLnBrk="0" hangingPunct="1">
                        <a:lnSpc>
                          <a:spcPct val="100000"/>
                        </a:lnSpc>
                      </a:pP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學生類</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3-1</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4</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4-1</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5</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5-1</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5-2</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5-3</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6</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7</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8</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9</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10-2</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a:solidFill>
                            <a:srgbClr val="FF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FF0000"/>
                          </a:solidFill>
                          <a:latin typeface="Arial" panose="020B0604020202020204" pitchFamily="34" charset="0"/>
                          <a:ea typeface="微軟正黑體" panose="020B0604030504040204" pitchFamily="34" charset="-120"/>
                          <a:cs typeface="Arial" panose="020B0604020202020204" pitchFamily="34" charset="0"/>
                        </a:rPr>
                        <a:t>10-3</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12</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13</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14</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17</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18</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19</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20-1</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20-2</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20-3</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22</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23</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23-1</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24</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24-A</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24-1</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24-2</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25</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26</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27</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28</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29</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30</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31</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32</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33</a:t>
                      </a:r>
                      <a:endParaRPr lang="en-US" altLang="zh-TW" sz="1800" b="1" kern="1200"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2"/>
                  </a:ext>
                </a:extLst>
              </a:tr>
              <a:tr h="79697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algn="l" defTabSz="914400" rtl="0" eaLnBrk="1" latinLnBrk="0" hangingPunct="1">
                        <a:lnSpc>
                          <a:spcPct val="100000"/>
                        </a:lnSpc>
                      </a:pP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教職員類</a:t>
                      </a:r>
                      <a:endPar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1</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5</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6</a:t>
                      </a:r>
                      <a:r>
                        <a:rPr lang="en-US" altLang="zh-TW" sz="18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1800" b="1" i="0" u="none" strike="noStrike" kern="1200" cap="none" spc="0" baseline="0" dirty="0">
                          <a:solidFill>
                            <a:srgbClr val="008000"/>
                          </a:solidFill>
                          <a:uFillTx/>
                          <a:latin typeface="Arial" panose="020B0604020202020204" pitchFamily="34" charset="0"/>
                          <a:ea typeface="微軟正黑體" panose="020B0604030504040204" pitchFamily="34" charset="-120"/>
                          <a:cs typeface="Arial" panose="020B0604020202020204" pitchFamily="34" charset="0"/>
                        </a:rPr>
                        <a:t>僅私立大學填報</a:t>
                      </a:r>
                      <a:r>
                        <a:rPr lang="en-US" altLang="zh-TW" sz="18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7</a:t>
                      </a:r>
                      <a:r>
                        <a:rPr lang="en-US" altLang="zh-TW" sz="18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1800" b="1" i="0" u="none" strike="noStrike" kern="1200" cap="none" spc="0" baseline="0" dirty="0">
                          <a:solidFill>
                            <a:srgbClr val="008000"/>
                          </a:solidFill>
                          <a:uFillTx/>
                          <a:latin typeface="Arial" panose="020B0604020202020204" pitchFamily="34" charset="0"/>
                          <a:ea typeface="微軟正黑體" panose="020B0604030504040204" pitchFamily="34" charset="-120"/>
                          <a:cs typeface="Arial" panose="020B0604020202020204" pitchFamily="34" charset="0"/>
                        </a:rPr>
                        <a:t>僅私立大學填報</a:t>
                      </a:r>
                      <a:r>
                        <a:rPr lang="en-US" altLang="zh-TW" sz="18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8</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9</a:t>
                      </a:r>
                      <a:r>
                        <a:rPr lang="en-US" altLang="zh-TW" sz="18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1800" b="1" i="0" u="none" strike="noStrike" kern="1200" cap="none" spc="0" baseline="0" dirty="0">
                          <a:solidFill>
                            <a:srgbClr val="008000"/>
                          </a:solidFill>
                          <a:uFillTx/>
                          <a:latin typeface="Arial" panose="020B0604020202020204" pitchFamily="34" charset="0"/>
                          <a:ea typeface="微軟正黑體" panose="020B0604030504040204" pitchFamily="34" charset="-120"/>
                          <a:cs typeface="Arial" panose="020B0604020202020204" pitchFamily="34" charset="0"/>
                        </a:rPr>
                        <a:t>僅私立大學填報</a:t>
                      </a:r>
                      <a:r>
                        <a:rPr lang="en-US" altLang="zh-TW" sz="18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10</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11</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12</a:t>
                      </a: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職</a:t>
                      </a:r>
                      <a:r>
                        <a:rPr lang="en-US" altLang="zh-TW"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1</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、職</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、職</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2-1</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、職</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、職</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4</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職</a:t>
                      </a:r>
                      <a:r>
                        <a:rPr lang="en-US" altLang="zh-TW"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5</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、職</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6</a:t>
                      </a:r>
                      <a:endPar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400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algn="l" defTabSz="914400" rtl="0" eaLnBrk="1" latinLnBrk="0" hangingPunct="1">
                        <a:lnSpc>
                          <a:spcPct val="100000"/>
                        </a:lnSpc>
                      </a:pP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研究類</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latinLnBrk="1">
                        <a:lnSpc>
                          <a:spcPct val="100000"/>
                        </a:lnSpc>
                        <a:defRPr/>
                      </a:pP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5</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6</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6-1</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7</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8</a:t>
                      </a:r>
                      <a:endParaRPr lang="en-US" altLang="zh-TW"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4"/>
                  </a:ext>
                </a:extLst>
              </a:tr>
              <a:tr h="100478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algn="l" defTabSz="914400" rtl="0" eaLnBrk="1" latinLnBrk="0" hangingPunct="1">
                        <a:lnSpc>
                          <a:spcPct val="100000"/>
                        </a:lnSpc>
                      </a:pP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校務類</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4</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5</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6</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7</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8</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10-2</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11</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14</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15</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17</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18</a:t>
                      </a:r>
                      <a:r>
                        <a:rPr lang="en-US" altLang="zh-TW" sz="18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1800" b="1" i="0" u="none" strike="noStrike" kern="1200" cap="none" spc="0" baseline="0" dirty="0">
                          <a:solidFill>
                            <a:srgbClr val="008000"/>
                          </a:solidFill>
                          <a:uFillTx/>
                          <a:latin typeface="Arial" panose="020B0604020202020204" pitchFamily="34" charset="0"/>
                          <a:ea typeface="微軟正黑體" panose="020B0604030504040204" pitchFamily="34" charset="-120"/>
                          <a:cs typeface="Arial" panose="020B0604020202020204" pitchFamily="34" charset="0"/>
                        </a:rPr>
                        <a:t>僅國立大學填報</a:t>
                      </a:r>
                      <a:r>
                        <a:rPr lang="en-US" altLang="zh-TW" sz="18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18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、校</a:t>
                      </a:r>
                      <a:r>
                        <a:rPr lang="en-US" altLang="zh-TW" sz="18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19</a:t>
                      </a:r>
                      <a:r>
                        <a:rPr lang="zh-TW" altLang="en-US" sz="18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、校</a:t>
                      </a:r>
                      <a:r>
                        <a:rPr lang="en-US" altLang="zh-TW" sz="18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20</a:t>
                      </a:r>
                      <a:r>
                        <a:rPr lang="zh-TW" altLang="en-US" sz="18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、校</a:t>
                      </a:r>
                      <a:r>
                        <a:rPr lang="en-US" altLang="zh-TW" sz="18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21</a:t>
                      </a:r>
                      <a:r>
                        <a:rPr lang="zh-TW" altLang="en-US" sz="18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、校</a:t>
                      </a:r>
                      <a:r>
                        <a:rPr lang="en-US" altLang="zh-TW" sz="18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22</a:t>
                      </a:r>
                      <a:r>
                        <a:rPr lang="zh-TW" altLang="en-US" sz="18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、校</a:t>
                      </a:r>
                      <a:r>
                        <a:rPr lang="en-US" altLang="zh-TW" sz="18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23</a:t>
                      </a:r>
                      <a:r>
                        <a:rPr lang="zh-TW" altLang="en-US" sz="18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、校</a:t>
                      </a:r>
                      <a:r>
                        <a:rPr lang="en-US" altLang="zh-TW" sz="18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24</a:t>
                      </a:r>
                      <a:r>
                        <a:rPr lang="zh-TW" altLang="en-US" sz="18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、校</a:t>
                      </a:r>
                      <a:r>
                        <a:rPr lang="en-US" altLang="zh-TW" sz="18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25(</a:t>
                      </a:r>
                      <a:r>
                        <a:rPr lang="zh-TW" altLang="en-US" sz="1800" b="1" i="0" u="none" strike="noStrike" kern="1200" cap="none" spc="0" baseline="0" dirty="0">
                          <a:solidFill>
                            <a:srgbClr val="008000"/>
                          </a:solidFill>
                          <a:uFillTx/>
                          <a:latin typeface="Arial" panose="020B0604020202020204" pitchFamily="34" charset="0"/>
                          <a:ea typeface="微軟正黑體" panose="020B0604030504040204" pitchFamily="34" charset="-120"/>
                          <a:cs typeface="Arial" panose="020B0604020202020204" pitchFamily="34" charset="0"/>
                        </a:rPr>
                        <a:t>僅私立大學填報</a:t>
                      </a:r>
                      <a:r>
                        <a:rPr lang="en-US" altLang="zh-TW" sz="18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18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1800" b="1" i="0" u="none" strike="noStrike" kern="1200" cap="none" spc="0" baseline="0" dirty="0">
                          <a:solidFill>
                            <a:srgbClr val="FF0000"/>
                          </a:solidFill>
                          <a:uFillTx/>
                          <a:latin typeface="Arial" panose="020B0604020202020204" pitchFamily="34" charset="0"/>
                          <a:ea typeface="微軟正黑體" panose="020B0604030504040204" pitchFamily="34" charset="-120"/>
                          <a:cs typeface="Arial" panose="020B0604020202020204" pitchFamily="34" charset="0"/>
                        </a:rPr>
                        <a:t>校</a:t>
                      </a:r>
                      <a:r>
                        <a:rPr lang="en-US" altLang="zh-TW" sz="1800" b="1" i="0" u="none" strike="noStrike" kern="1200" cap="none" spc="0" baseline="0" dirty="0">
                          <a:solidFill>
                            <a:srgbClr val="FF0000"/>
                          </a:solidFill>
                          <a:uFillTx/>
                          <a:latin typeface="Arial" panose="020B0604020202020204" pitchFamily="34" charset="0"/>
                          <a:ea typeface="微軟正黑體" panose="020B0604030504040204" pitchFamily="34" charset="-120"/>
                          <a:cs typeface="Arial" panose="020B0604020202020204" pitchFamily="34" charset="0"/>
                        </a:rPr>
                        <a:t>25-1</a:t>
                      </a:r>
                      <a:r>
                        <a:rPr lang="en-US" altLang="zh-TW" sz="18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1800" b="1" i="0" u="none" strike="noStrike" kern="1200" cap="none" spc="0" baseline="0" dirty="0">
                          <a:solidFill>
                            <a:srgbClr val="FF0000"/>
                          </a:solidFill>
                          <a:uFillTx/>
                          <a:latin typeface="Arial" panose="020B0604020202020204" pitchFamily="34" charset="0"/>
                          <a:ea typeface="微軟正黑體" panose="020B0604030504040204" pitchFamily="34" charset="-120"/>
                          <a:cs typeface="Arial" panose="020B0604020202020204" pitchFamily="34" charset="0"/>
                        </a:rPr>
                        <a:t>僅私立大學填報</a:t>
                      </a:r>
                      <a:r>
                        <a:rPr lang="en-US" altLang="zh-TW" sz="18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18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a:t>
                      </a:r>
                      <a:endParaRPr lang="en-US" altLang="zh-TW" sz="18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校</a:t>
                      </a:r>
                      <a:r>
                        <a:rPr lang="en-US" altLang="zh-TW" sz="18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26</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27</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5167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lnSpc>
                          <a:spcPct val="100000"/>
                        </a:lnSpc>
                      </a:pP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合計</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國立</a:t>
                      </a:r>
                      <a:r>
                        <a:rPr lang="en-US" altLang="zh-TW" sz="24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89</a:t>
                      </a:r>
                      <a:r>
                        <a:rPr lang="zh-TW" altLang="en-US" sz="2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張表冊，私立</a:t>
                      </a:r>
                      <a:r>
                        <a:rPr lang="en-US" altLang="zh-TW" sz="24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93</a:t>
                      </a:r>
                      <a:r>
                        <a:rPr lang="zh-TW" altLang="en-US" sz="2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張表冊</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6965086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0" y="109294"/>
            <a:ext cx="9144000" cy="609600"/>
          </a:xfrm>
        </p:spPr>
        <p:txBody>
          <a:bodyPr anchor="ctr">
            <a:noAutofit/>
          </a:bodyPr>
          <a:lstStyle/>
          <a:p>
            <a:pPr algn="l">
              <a:lnSpc>
                <a:spcPct val="150000"/>
              </a:lnSpc>
              <a:defRPr/>
            </a:pPr>
            <a:r>
              <a:rPr lang="en-US" altLang="zh-TW"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【111.10</a:t>
            </a:r>
            <a:r>
              <a:rPr lang="zh-TW" altLang="en-US"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期</a:t>
            </a:r>
            <a:r>
              <a:rPr lang="en-US" altLang="zh-TW" sz="44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填表暨系統操作說明會</a:t>
            </a:r>
          </a:p>
        </p:txBody>
      </p:sp>
      <p:graphicFrame>
        <p:nvGraphicFramePr>
          <p:cNvPr id="4" name="資料庫圖表 3"/>
          <p:cNvGraphicFramePr/>
          <p:nvPr>
            <p:extLst>
              <p:ext uri="{D42A27DB-BD31-4B8C-83A1-F6EECF244321}">
                <p14:modId xmlns:p14="http://schemas.microsoft.com/office/powerpoint/2010/main" val="3984270352"/>
              </p:ext>
            </p:extLst>
          </p:nvPr>
        </p:nvGraphicFramePr>
        <p:xfrm>
          <a:off x="1293340" y="914847"/>
          <a:ext cx="6672649" cy="55882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26841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0" y="116687"/>
            <a:ext cx="8038097" cy="609600"/>
          </a:xfrm>
        </p:spPr>
        <p:txBody>
          <a:bodyPr/>
          <a:lstStyle/>
          <a:p>
            <a:pPr algn="l"/>
            <a:r>
              <a:rPr lang="en-US" altLang="zh-TW" sz="44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3.1.2</a:t>
            </a:r>
            <a:r>
              <a:rPr lang="zh-TW" altLang="en-US" sz="44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本期免填表冊</a:t>
            </a:r>
            <a:endParaRPr lang="zh-TW" altLang="en-US" sz="4400" i="0" dirty="0">
              <a:solidFill>
                <a:srgbClr val="FF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7" name="表格 6"/>
          <p:cNvGraphicFramePr>
            <a:graphicFrameLocks noGrp="1"/>
          </p:cNvGraphicFramePr>
          <p:nvPr>
            <p:extLst>
              <p:ext uri="{D42A27DB-BD31-4B8C-83A1-F6EECF244321}">
                <p14:modId xmlns:p14="http://schemas.microsoft.com/office/powerpoint/2010/main" val="4160244199"/>
              </p:ext>
            </p:extLst>
          </p:nvPr>
        </p:nvGraphicFramePr>
        <p:xfrm>
          <a:off x="566351" y="1364056"/>
          <a:ext cx="8099853" cy="2320212"/>
        </p:xfrm>
        <a:graphic>
          <a:graphicData uri="http://schemas.openxmlformats.org/drawingml/2006/table">
            <a:tbl>
              <a:tblPr firstRow="1" bandRow="1">
                <a:tableStyleId>{93296810-A885-4BE3-A3E7-6D5BEEA58F35}</a:tableStyleId>
              </a:tblPr>
              <a:tblGrid>
                <a:gridCol w="1319394">
                  <a:extLst>
                    <a:ext uri="{9D8B030D-6E8A-4147-A177-3AD203B41FA5}">
                      <a16:colId xmlns:a16="http://schemas.microsoft.com/office/drawing/2014/main" val="20000"/>
                    </a:ext>
                  </a:extLst>
                </a:gridCol>
                <a:gridCol w="6780459">
                  <a:extLst>
                    <a:ext uri="{9D8B030D-6E8A-4147-A177-3AD203B41FA5}">
                      <a16:colId xmlns:a16="http://schemas.microsoft.com/office/drawing/2014/main" val="20001"/>
                    </a:ext>
                  </a:extLst>
                </a:gridCol>
              </a:tblGrid>
              <a:tr h="636364">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3600" b="1" dirty="0">
                          <a:solidFill>
                            <a:srgbClr val="0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國</a:t>
                      </a:r>
                      <a:r>
                        <a:rPr lang="en-US" altLang="zh-TW" sz="3600" b="1" dirty="0">
                          <a:solidFill>
                            <a:srgbClr val="0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3600" b="1" dirty="0">
                          <a:solidFill>
                            <a:srgbClr val="0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私立大學</a:t>
                      </a:r>
                      <a:endParaRPr lang="zh-TW" altLang="en-US" sz="3600" b="1" dirty="0">
                        <a:solidFill>
                          <a:srgbClr val="0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Unicode MS" pitchFamily="34" charset="-12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tc hMerge="1">
                  <a:txBody>
                    <a:bodyPr/>
                    <a:lstStyle/>
                    <a:p>
                      <a:endParaRPr lang="zh-TW" altLang="en-US" dirty="0"/>
                    </a:p>
                  </a:txBody>
                  <a:tcPr/>
                </a:tc>
                <a:extLst>
                  <a:ext uri="{0D108BD9-81ED-4DB2-BD59-A6C34878D82A}">
                    <a16:rowId xmlns:a16="http://schemas.microsoft.com/office/drawing/2014/main" val="10000"/>
                  </a:ext>
                </a:extLst>
              </a:tr>
              <a:tr h="560044">
                <a:tc>
                  <a:txBody>
                    <a:bodyPr/>
                    <a:lstStyle/>
                    <a:p>
                      <a:pPr algn="l"/>
                      <a:r>
                        <a:rPr lang="zh-TW" altLang="en-US" sz="2000" b="1" dirty="0">
                          <a:solidFill>
                            <a:srgbClr val="000000"/>
                          </a:solidFill>
                          <a:latin typeface="微軟正黑體" panose="020B0604030504040204" pitchFamily="34" charset="-120"/>
                          <a:ea typeface="微軟正黑體" panose="020B0604030504040204" pitchFamily="34" charset="-120"/>
                        </a:rPr>
                        <a:t>學生類</a:t>
                      </a:r>
                      <a:endParaRPr lang="en-US" altLang="zh-TW" sz="2000" b="1" dirty="0">
                        <a:solidFill>
                          <a:srgbClr val="000000"/>
                        </a:solidFill>
                        <a:latin typeface="微軟正黑體" panose="020B0604030504040204" pitchFamily="34" charset="-120"/>
                        <a:ea typeface="微軟正黑體" panose="020B0604030504040204" pitchFamily="34" charset="-12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4-2</a:t>
                      </a:r>
                      <a:r>
                        <a:rPr lang="zh-TW" alt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4-3</a:t>
                      </a:r>
                      <a:endParaRPr lang="zh-TW" altLang="en-US"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560044">
                <a:tc>
                  <a:txBody>
                    <a:bodyPr/>
                    <a:lstStyle/>
                    <a:p>
                      <a:pPr algn="l"/>
                      <a:r>
                        <a:rPr lang="zh-TW" altLang="en-US" sz="2000" b="1" dirty="0">
                          <a:solidFill>
                            <a:schemeClr val="tx1">
                              <a:lumMod val="10000"/>
                            </a:schemeClr>
                          </a:solidFill>
                          <a:latin typeface="微軟正黑體" panose="020B0604030504040204" pitchFamily="34" charset="-120"/>
                          <a:ea typeface="微軟正黑體" panose="020B0604030504040204" pitchFamily="34" charset="-120"/>
                        </a:rPr>
                        <a:t>教職員</a:t>
                      </a:r>
                      <a:r>
                        <a:rPr lang="zh-TW" alt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類</a:t>
                      </a:r>
                      <a:endParaRPr lang="en-US" altLang="zh-TW" sz="2000" b="1" dirty="0">
                        <a:solidFill>
                          <a:srgbClr val="000000"/>
                        </a:solidFill>
                        <a:latin typeface="微軟正黑體" panose="020B0604030504040204" pitchFamily="34" charset="-120"/>
                        <a:ea typeface="微軟正黑體" panose="020B0604030504040204" pitchFamily="34" charset="-12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TW"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教</a:t>
                      </a:r>
                      <a:r>
                        <a:rPr lang="en-US" altLang="zh-TW"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1-1</a:t>
                      </a:r>
                      <a:r>
                        <a:rPr lang="zh-TW" altLang="zh-TW"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、教</a:t>
                      </a:r>
                      <a:r>
                        <a:rPr lang="en-US" altLang="zh-TW"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1-2</a:t>
                      </a:r>
                      <a:r>
                        <a:rPr lang="zh-TW" altLang="en-US"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、教</a:t>
                      </a:r>
                      <a:r>
                        <a:rPr lang="en-US" altLang="zh-TW"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1-3</a:t>
                      </a:r>
                      <a:r>
                        <a:rPr lang="zh-TW" altLang="en-US"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、教</a:t>
                      </a:r>
                      <a:r>
                        <a:rPr lang="en-US" altLang="zh-TW"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4</a:t>
                      </a:r>
                      <a:r>
                        <a:rPr lang="zh-TW" altLang="en-US"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、職</a:t>
                      </a:r>
                      <a:r>
                        <a:rPr lang="en-US" altLang="zh-TW"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2-2</a:t>
                      </a:r>
                      <a:endParaRPr lang="zh-TW" altLang="en-US"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782235145"/>
                  </a:ext>
                </a:extLst>
              </a:tr>
              <a:tr h="560044">
                <a:tc>
                  <a:txBody>
                    <a:bodyPr/>
                    <a:lstStyle/>
                    <a:p>
                      <a:pPr algn="ctr"/>
                      <a:r>
                        <a:rPr lang="zh-TW" altLang="en-US" sz="2400" b="1" dirty="0">
                          <a:solidFill>
                            <a:schemeClr val="tx1">
                              <a:lumMod val="10000"/>
                            </a:schemeClr>
                          </a:solidFill>
                          <a:latin typeface="微軟正黑體" panose="020B0604030504040204" pitchFamily="34" charset="-120"/>
                          <a:ea typeface="微軟正黑體" panose="020B0604030504040204" pitchFamily="34" charset="-120"/>
                        </a:rPr>
                        <a:t>合計</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b="1" kern="1200" dirty="0">
                          <a:solidFill>
                            <a:srgbClr val="000000"/>
                          </a:solidFill>
                          <a:effectLst/>
                          <a:latin typeface="微軟正黑體" panose="020B0604030504040204" pitchFamily="34" charset="-120"/>
                          <a:ea typeface="微軟正黑體" panose="020B0604030504040204" pitchFamily="34" charset="-120"/>
                          <a:cs typeface="+mn-cs"/>
                        </a:rPr>
                        <a:t>共</a:t>
                      </a:r>
                      <a:r>
                        <a:rPr lang="en-US" altLang="zh-TW" sz="24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lang="zh-TW" altLang="en-US" sz="2400" b="1" kern="1200" dirty="0">
                          <a:solidFill>
                            <a:schemeClr val="tx1">
                              <a:lumMod val="10000"/>
                            </a:schemeClr>
                          </a:solidFill>
                          <a:latin typeface="微軟正黑體" panose="020B0604030504040204" pitchFamily="34" charset="-120"/>
                          <a:ea typeface="微軟正黑體" panose="020B0604030504040204" pitchFamily="34" charset="-120"/>
                          <a:cs typeface="+mn-cs"/>
                        </a:rPr>
                        <a:t>張表冊</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extLst>
                  <a:ext uri="{0D108BD9-81ED-4DB2-BD59-A6C34878D82A}">
                    <a16:rowId xmlns:a16="http://schemas.microsoft.com/office/drawing/2014/main" val="10007"/>
                  </a:ext>
                </a:extLst>
              </a:tr>
            </a:tbl>
          </a:graphicData>
        </a:graphic>
      </p:graphicFrame>
      <p:sp>
        <p:nvSpPr>
          <p:cNvPr id="5" name="Rectangle 2"/>
          <p:cNvSpPr txBox="1">
            <a:spLocks noChangeArrowheads="1"/>
          </p:cNvSpPr>
          <p:nvPr/>
        </p:nvSpPr>
        <p:spPr bwMode="black">
          <a:xfrm>
            <a:off x="478478" y="858738"/>
            <a:ext cx="6105202" cy="538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200" b="1" kern="1200">
                <a:solidFill>
                  <a:schemeClr val="tx1"/>
                </a:solidFill>
                <a:latin typeface="+mj-lt"/>
                <a:ea typeface="+mj-ea"/>
                <a:cs typeface="+mj-cs"/>
              </a:defRPr>
            </a:lvl1pPr>
            <a:lvl2pPr algn="l" rtl="0" eaLnBrk="1" fontAlgn="base" hangingPunct="1">
              <a:spcBef>
                <a:spcPct val="0"/>
              </a:spcBef>
              <a:spcAft>
                <a:spcPct val="0"/>
              </a:spcAft>
              <a:defRPr sz="3200" b="1">
                <a:solidFill>
                  <a:schemeClr val="tx1"/>
                </a:solidFill>
                <a:latin typeface="Verdana" panose="020B0604030504040204" pitchFamily="34" charset="0"/>
              </a:defRPr>
            </a:lvl2pPr>
            <a:lvl3pPr algn="l" rtl="0" eaLnBrk="1" fontAlgn="base" hangingPunct="1">
              <a:spcBef>
                <a:spcPct val="0"/>
              </a:spcBef>
              <a:spcAft>
                <a:spcPct val="0"/>
              </a:spcAft>
              <a:defRPr sz="3200" b="1">
                <a:solidFill>
                  <a:schemeClr val="tx1"/>
                </a:solidFill>
                <a:latin typeface="Verdana" panose="020B0604030504040204" pitchFamily="34" charset="0"/>
              </a:defRPr>
            </a:lvl3pPr>
            <a:lvl4pPr algn="l" rtl="0" eaLnBrk="1" fontAlgn="base" hangingPunct="1">
              <a:spcBef>
                <a:spcPct val="0"/>
              </a:spcBef>
              <a:spcAft>
                <a:spcPct val="0"/>
              </a:spcAft>
              <a:defRPr sz="3200" b="1">
                <a:solidFill>
                  <a:schemeClr val="tx1"/>
                </a:solidFill>
                <a:latin typeface="Verdana" panose="020B0604030504040204" pitchFamily="34" charset="0"/>
              </a:defRPr>
            </a:lvl4pPr>
            <a:lvl5pPr algn="l" rtl="0" eaLnBrk="1" fontAlgn="base" hangingPunct="1">
              <a:spcBef>
                <a:spcPct val="0"/>
              </a:spcBef>
              <a:spcAft>
                <a:spcPct val="0"/>
              </a:spcAft>
              <a:defRPr sz="3200" b="1">
                <a:solidFill>
                  <a:schemeClr val="tx1"/>
                </a:solidFill>
                <a:latin typeface="Verdana" panose="020B0604030504040204" pitchFamily="34" charset="0"/>
              </a:defRPr>
            </a:lvl5pPr>
            <a:lvl6pPr marL="457200" algn="l" rtl="0" eaLnBrk="1" fontAlgn="base" hangingPunct="1">
              <a:spcBef>
                <a:spcPct val="0"/>
              </a:spcBef>
              <a:spcAft>
                <a:spcPct val="0"/>
              </a:spcAft>
              <a:defRPr sz="3200" b="1">
                <a:solidFill>
                  <a:schemeClr val="tx1"/>
                </a:solidFill>
                <a:latin typeface="Verdana" panose="020B0604030504040204" pitchFamily="34" charset="0"/>
              </a:defRPr>
            </a:lvl6pPr>
            <a:lvl7pPr marL="914400" algn="l" rtl="0" eaLnBrk="1" fontAlgn="base" hangingPunct="1">
              <a:spcBef>
                <a:spcPct val="0"/>
              </a:spcBef>
              <a:spcAft>
                <a:spcPct val="0"/>
              </a:spcAft>
              <a:defRPr sz="3200" b="1">
                <a:solidFill>
                  <a:schemeClr val="tx1"/>
                </a:solidFill>
                <a:latin typeface="Verdana" panose="020B0604030504040204" pitchFamily="34" charset="0"/>
              </a:defRPr>
            </a:lvl7pPr>
            <a:lvl8pPr marL="1371600" algn="l" rtl="0" eaLnBrk="1" fontAlgn="base" hangingPunct="1">
              <a:spcBef>
                <a:spcPct val="0"/>
              </a:spcBef>
              <a:spcAft>
                <a:spcPct val="0"/>
              </a:spcAft>
              <a:defRPr sz="3200" b="1">
                <a:solidFill>
                  <a:schemeClr val="tx1"/>
                </a:solidFill>
                <a:latin typeface="Verdana" panose="020B0604030504040204" pitchFamily="34" charset="0"/>
              </a:defRPr>
            </a:lvl8pPr>
            <a:lvl9pPr marL="1828800" algn="l" rtl="0" eaLnBrk="1" fontAlgn="base" hangingPunct="1">
              <a:spcBef>
                <a:spcPct val="0"/>
              </a:spcBef>
              <a:spcAft>
                <a:spcPct val="0"/>
              </a:spcAft>
              <a:defRPr sz="3200" b="1">
                <a:solidFill>
                  <a:schemeClr val="tx1"/>
                </a:solidFill>
                <a:latin typeface="Verdana" panose="020B0604030504040204" pitchFamily="34" charset="0"/>
              </a:defRPr>
            </a:lvl9pPr>
          </a:lstStyle>
          <a:p>
            <a:pPr marL="285750" indent="-285750">
              <a:buClr>
                <a:srgbClr val="000000"/>
              </a:buClr>
              <a:buFont typeface="Wingdings" panose="05000000000000000000" pitchFamily="2" charset="2"/>
              <a:buChar char="l"/>
            </a:pP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以下表冊為</a:t>
            </a:r>
            <a:r>
              <a:rPr lang="zh-TW" altLang="en-US" sz="2400" dirty="0">
                <a:solidFill>
                  <a:srgbClr val="FF0000"/>
                </a:solidFill>
                <a:latin typeface="Arial" panose="020B0604020202020204" pitchFamily="34" charset="0"/>
                <a:ea typeface="微軟正黑體" panose="020B0604030504040204" pitchFamily="34" charset="-120"/>
                <a:cs typeface="Arial" panose="020B0604020202020204" pitchFamily="34" charset="0"/>
              </a:rPr>
              <a:t>本期免填</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，請確認資料正確性。</a:t>
            </a:r>
          </a:p>
        </p:txBody>
      </p:sp>
      <p:sp>
        <p:nvSpPr>
          <p:cNvPr id="8" name="Rectangle 2"/>
          <p:cNvSpPr txBox="1">
            <a:spLocks noChangeArrowheads="1"/>
          </p:cNvSpPr>
          <p:nvPr/>
        </p:nvSpPr>
        <p:spPr bwMode="black">
          <a:xfrm>
            <a:off x="566350" y="3885071"/>
            <a:ext cx="4396347"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200" b="1" kern="1200">
                <a:solidFill>
                  <a:schemeClr val="tx1"/>
                </a:solidFill>
                <a:latin typeface="+mj-lt"/>
                <a:ea typeface="+mj-ea"/>
                <a:cs typeface="+mj-cs"/>
              </a:defRPr>
            </a:lvl1pPr>
            <a:lvl2pPr algn="l" rtl="0" eaLnBrk="1" fontAlgn="base" hangingPunct="1">
              <a:spcBef>
                <a:spcPct val="0"/>
              </a:spcBef>
              <a:spcAft>
                <a:spcPct val="0"/>
              </a:spcAft>
              <a:defRPr sz="3200" b="1">
                <a:solidFill>
                  <a:schemeClr val="tx1"/>
                </a:solidFill>
                <a:latin typeface="Verdana" panose="020B0604030504040204" pitchFamily="34" charset="0"/>
              </a:defRPr>
            </a:lvl2pPr>
            <a:lvl3pPr algn="l" rtl="0" eaLnBrk="1" fontAlgn="base" hangingPunct="1">
              <a:spcBef>
                <a:spcPct val="0"/>
              </a:spcBef>
              <a:spcAft>
                <a:spcPct val="0"/>
              </a:spcAft>
              <a:defRPr sz="3200" b="1">
                <a:solidFill>
                  <a:schemeClr val="tx1"/>
                </a:solidFill>
                <a:latin typeface="Verdana" panose="020B0604030504040204" pitchFamily="34" charset="0"/>
              </a:defRPr>
            </a:lvl3pPr>
            <a:lvl4pPr algn="l" rtl="0" eaLnBrk="1" fontAlgn="base" hangingPunct="1">
              <a:spcBef>
                <a:spcPct val="0"/>
              </a:spcBef>
              <a:spcAft>
                <a:spcPct val="0"/>
              </a:spcAft>
              <a:defRPr sz="3200" b="1">
                <a:solidFill>
                  <a:schemeClr val="tx1"/>
                </a:solidFill>
                <a:latin typeface="Verdana" panose="020B0604030504040204" pitchFamily="34" charset="0"/>
              </a:defRPr>
            </a:lvl4pPr>
            <a:lvl5pPr algn="l" rtl="0" eaLnBrk="1" fontAlgn="base" hangingPunct="1">
              <a:spcBef>
                <a:spcPct val="0"/>
              </a:spcBef>
              <a:spcAft>
                <a:spcPct val="0"/>
              </a:spcAft>
              <a:defRPr sz="3200" b="1">
                <a:solidFill>
                  <a:schemeClr val="tx1"/>
                </a:solidFill>
                <a:latin typeface="Verdana" panose="020B0604030504040204" pitchFamily="34" charset="0"/>
              </a:defRPr>
            </a:lvl5pPr>
            <a:lvl6pPr marL="457200" algn="l" rtl="0" eaLnBrk="1" fontAlgn="base" hangingPunct="1">
              <a:spcBef>
                <a:spcPct val="0"/>
              </a:spcBef>
              <a:spcAft>
                <a:spcPct val="0"/>
              </a:spcAft>
              <a:defRPr sz="3200" b="1">
                <a:solidFill>
                  <a:schemeClr val="tx1"/>
                </a:solidFill>
                <a:latin typeface="Verdana" panose="020B0604030504040204" pitchFamily="34" charset="0"/>
              </a:defRPr>
            </a:lvl6pPr>
            <a:lvl7pPr marL="914400" algn="l" rtl="0" eaLnBrk="1" fontAlgn="base" hangingPunct="1">
              <a:spcBef>
                <a:spcPct val="0"/>
              </a:spcBef>
              <a:spcAft>
                <a:spcPct val="0"/>
              </a:spcAft>
              <a:defRPr sz="3200" b="1">
                <a:solidFill>
                  <a:schemeClr val="tx1"/>
                </a:solidFill>
                <a:latin typeface="Verdana" panose="020B0604030504040204" pitchFamily="34" charset="0"/>
              </a:defRPr>
            </a:lvl7pPr>
            <a:lvl8pPr marL="1371600" algn="l" rtl="0" eaLnBrk="1" fontAlgn="base" hangingPunct="1">
              <a:spcBef>
                <a:spcPct val="0"/>
              </a:spcBef>
              <a:spcAft>
                <a:spcPct val="0"/>
              </a:spcAft>
              <a:defRPr sz="3200" b="1">
                <a:solidFill>
                  <a:schemeClr val="tx1"/>
                </a:solidFill>
                <a:latin typeface="Verdana" panose="020B0604030504040204" pitchFamily="34" charset="0"/>
              </a:defRPr>
            </a:lvl8pPr>
            <a:lvl9pPr marL="1828800" algn="l" rtl="0" eaLnBrk="1" fontAlgn="base" hangingPunct="1">
              <a:spcBef>
                <a:spcPct val="0"/>
              </a:spcBef>
              <a:spcAft>
                <a:spcPct val="0"/>
              </a:spcAft>
              <a:defRPr sz="3200" b="1">
                <a:solidFill>
                  <a:schemeClr val="tx1"/>
                </a:solidFill>
                <a:latin typeface="Verdana" panose="020B0604030504040204" pitchFamily="34" charset="0"/>
              </a:defRPr>
            </a:lvl9pPr>
          </a:lstStyle>
          <a:p>
            <a:pPr marL="285750" indent="-285750">
              <a:buClr>
                <a:srgbClr val="000000"/>
              </a:buClr>
              <a:buFont typeface="Wingdings" panose="05000000000000000000" pitchFamily="2" charset="2"/>
              <a:buChar char="l"/>
            </a:pPr>
            <a:r>
              <a:rPr lang="zh-TW" altLang="en-US" sz="2400" dirty="0">
                <a:solidFill>
                  <a:srgbClr val="FF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400" dirty="0">
                <a:solidFill>
                  <a:srgbClr val="FF0000"/>
                </a:solidFill>
                <a:latin typeface="Arial" panose="020B0604020202020204" pitchFamily="34" charset="0"/>
                <a:ea typeface="微軟正黑體" panose="020B0604030504040204" pitchFamily="34" charset="-120"/>
                <a:cs typeface="Arial" panose="020B0604020202020204" pitchFamily="34" charset="0"/>
              </a:rPr>
              <a:t>10-1</a:t>
            </a:r>
            <a:r>
              <a:rPr lang="zh-TW" altLang="en-US" sz="2400" dirty="0">
                <a:solidFill>
                  <a:srgbClr val="FF0000"/>
                </a:solidFill>
                <a:latin typeface="Arial" panose="020B0604020202020204" pitchFamily="34" charset="0"/>
                <a:ea typeface="微軟正黑體" panose="020B0604030504040204" pitchFamily="34" charset="-120"/>
                <a:cs typeface="Arial" panose="020B0604020202020204" pitchFamily="34" charset="0"/>
              </a:rPr>
              <a:t>於</a:t>
            </a:r>
            <a:r>
              <a:rPr lang="en-US" altLang="zh-TW" sz="2400" dirty="0">
                <a:solidFill>
                  <a:srgbClr val="FF0000"/>
                </a:solidFill>
                <a:latin typeface="Arial" panose="020B0604020202020204" pitchFamily="34" charset="0"/>
                <a:ea typeface="微軟正黑體" panose="020B0604030504040204" pitchFamily="34" charset="-120"/>
                <a:cs typeface="Arial" panose="020B0604020202020204" pitchFamily="34" charset="0"/>
              </a:rPr>
              <a:t>111.10</a:t>
            </a:r>
            <a:r>
              <a:rPr lang="zh-TW" altLang="en-US" sz="2400" dirty="0">
                <a:solidFill>
                  <a:srgbClr val="FF0000"/>
                </a:solidFill>
                <a:latin typeface="Arial" panose="020B0604020202020204" pitchFamily="34" charset="0"/>
                <a:ea typeface="微軟正黑體" panose="020B0604030504040204" pitchFamily="34" charset="-120"/>
                <a:cs typeface="Arial" panose="020B0604020202020204" pitchFamily="34" charset="0"/>
              </a:rPr>
              <a:t>期起刪除</a:t>
            </a:r>
            <a:r>
              <a:rPr lang="zh-TW" altLang="en-US" sz="2400" dirty="0">
                <a:solidFill>
                  <a:schemeClr val="tx1">
                    <a:lumMod val="10000"/>
                  </a:schemeClr>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10" name="表格 9"/>
          <p:cNvGraphicFramePr>
            <a:graphicFrameLocks noGrp="1"/>
          </p:cNvGraphicFramePr>
          <p:nvPr>
            <p:extLst>
              <p:ext uri="{D42A27DB-BD31-4B8C-83A1-F6EECF244321}">
                <p14:modId xmlns:p14="http://schemas.microsoft.com/office/powerpoint/2010/main" val="1662660533"/>
              </p:ext>
            </p:extLst>
          </p:nvPr>
        </p:nvGraphicFramePr>
        <p:xfrm>
          <a:off x="576511" y="4452696"/>
          <a:ext cx="8099853" cy="1760168"/>
        </p:xfrm>
        <a:graphic>
          <a:graphicData uri="http://schemas.openxmlformats.org/drawingml/2006/table">
            <a:tbl>
              <a:tblPr firstRow="1" bandRow="1">
                <a:tableStyleId>{93296810-A885-4BE3-A3E7-6D5BEEA58F35}</a:tableStyleId>
              </a:tblPr>
              <a:tblGrid>
                <a:gridCol w="1319394">
                  <a:extLst>
                    <a:ext uri="{9D8B030D-6E8A-4147-A177-3AD203B41FA5}">
                      <a16:colId xmlns:a16="http://schemas.microsoft.com/office/drawing/2014/main" val="20000"/>
                    </a:ext>
                  </a:extLst>
                </a:gridCol>
                <a:gridCol w="6780459">
                  <a:extLst>
                    <a:ext uri="{9D8B030D-6E8A-4147-A177-3AD203B41FA5}">
                      <a16:colId xmlns:a16="http://schemas.microsoft.com/office/drawing/2014/main" val="20001"/>
                    </a:ext>
                  </a:extLst>
                </a:gridCol>
              </a:tblGrid>
              <a:tr h="636364">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3600" b="1" dirty="0">
                          <a:solidFill>
                            <a:srgbClr val="0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國</a:t>
                      </a:r>
                      <a:r>
                        <a:rPr lang="en-US" altLang="zh-TW" sz="3600" b="1" dirty="0">
                          <a:solidFill>
                            <a:srgbClr val="0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3600" b="1" dirty="0">
                          <a:solidFill>
                            <a:srgbClr val="0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私立大學</a:t>
                      </a:r>
                      <a:endParaRPr lang="zh-TW" altLang="en-US" sz="3600" b="1" dirty="0">
                        <a:solidFill>
                          <a:srgbClr val="0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Unicode MS" pitchFamily="34" charset="-12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tc hMerge="1">
                  <a:txBody>
                    <a:bodyPr/>
                    <a:lstStyle/>
                    <a:p>
                      <a:endParaRPr lang="zh-TW" altLang="en-US" dirty="0"/>
                    </a:p>
                  </a:txBody>
                  <a:tcPr/>
                </a:tc>
                <a:extLst>
                  <a:ext uri="{0D108BD9-81ED-4DB2-BD59-A6C34878D82A}">
                    <a16:rowId xmlns:a16="http://schemas.microsoft.com/office/drawing/2014/main" val="10000"/>
                  </a:ext>
                </a:extLst>
              </a:tr>
              <a:tr h="560044">
                <a:tc>
                  <a:txBody>
                    <a:bodyPr/>
                    <a:lstStyle/>
                    <a:p>
                      <a:pPr algn="l"/>
                      <a:r>
                        <a:rPr lang="zh-TW" altLang="en-US" sz="2000" b="1" dirty="0">
                          <a:solidFill>
                            <a:srgbClr val="000000"/>
                          </a:solidFill>
                          <a:latin typeface="微軟正黑體" panose="020B0604030504040204" pitchFamily="34" charset="-120"/>
                          <a:ea typeface="微軟正黑體" panose="020B0604030504040204" pitchFamily="34" charset="-120"/>
                        </a:rPr>
                        <a:t>學生類</a:t>
                      </a:r>
                      <a:endParaRPr lang="en-US" altLang="zh-TW" sz="2000" b="1" dirty="0">
                        <a:solidFill>
                          <a:srgbClr val="000000"/>
                        </a:solidFill>
                        <a:latin typeface="微軟正黑體" panose="020B0604030504040204" pitchFamily="34" charset="-120"/>
                        <a:ea typeface="微軟正黑體" panose="020B0604030504040204" pitchFamily="34" charset="-12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b="1" strike="dblStrike" kern="1200" baseline="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strike="dblStrike" kern="1200" baseline="0" dirty="0">
                          <a:solidFill>
                            <a:srgbClr val="000000"/>
                          </a:solidFill>
                          <a:latin typeface="Arial" panose="020B0604020202020204" pitchFamily="34" charset="0"/>
                          <a:ea typeface="微軟正黑體" panose="020B0604030504040204" pitchFamily="34" charset="-120"/>
                          <a:cs typeface="Arial" panose="020B0604020202020204" pitchFamily="34" charset="0"/>
                        </a:rPr>
                        <a:t>10-1</a:t>
                      </a:r>
                      <a:r>
                        <a:rPr lang="en-US" altLang="zh-TW" sz="2000" b="1" strike="noStrike" kern="1200" baseline="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strike="noStrike" kern="1200" baseline="0" dirty="0">
                          <a:solidFill>
                            <a:srgbClr val="000000"/>
                          </a:solidFill>
                          <a:latin typeface="Arial" panose="020B0604020202020204" pitchFamily="34" charset="0"/>
                          <a:ea typeface="微軟正黑體" panose="020B0604030504040204" pitchFamily="34" charset="-120"/>
                          <a:cs typeface="Arial" panose="020B0604020202020204" pitchFamily="34" charset="0"/>
                        </a:rPr>
                        <a:t>本表刪除</a:t>
                      </a:r>
                      <a:r>
                        <a:rPr lang="en-US" altLang="zh-TW" sz="2000" b="1" strike="noStrike" kern="1200" baseline="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000" b="1" strike="noStrike" kern="1200" baseline="0"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560044">
                <a:tc>
                  <a:txBody>
                    <a:bodyPr/>
                    <a:lstStyle/>
                    <a:p>
                      <a:pPr algn="ctr"/>
                      <a:r>
                        <a:rPr lang="zh-TW" altLang="en-US" sz="2400" b="1" dirty="0">
                          <a:solidFill>
                            <a:schemeClr val="tx1">
                              <a:lumMod val="10000"/>
                            </a:schemeClr>
                          </a:solidFill>
                          <a:latin typeface="微軟正黑體" panose="020B0604030504040204" pitchFamily="34" charset="-120"/>
                          <a:ea typeface="微軟正黑體" panose="020B0604030504040204" pitchFamily="34" charset="-120"/>
                        </a:rPr>
                        <a:t>合計</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b="1" kern="1200" dirty="0">
                          <a:solidFill>
                            <a:schemeClr val="tx1">
                              <a:lumMod val="10000"/>
                            </a:schemeClr>
                          </a:solidFill>
                          <a:effectLst/>
                          <a:latin typeface="微軟正黑體" panose="020B0604030504040204" pitchFamily="34" charset="-120"/>
                          <a:ea typeface="微軟正黑體" panose="020B0604030504040204" pitchFamily="34" charset="-120"/>
                          <a:cs typeface="+mn-cs"/>
                        </a:rPr>
                        <a:t>共</a:t>
                      </a:r>
                      <a:r>
                        <a:rPr lang="en-US" altLang="zh-TW" sz="24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lang="zh-TW" altLang="en-US" sz="2400" b="1" kern="1200" dirty="0">
                          <a:solidFill>
                            <a:schemeClr val="tx1">
                              <a:lumMod val="10000"/>
                            </a:schemeClr>
                          </a:solidFill>
                          <a:latin typeface="微軟正黑體" panose="020B0604030504040204" pitchFamily="34" charset="-120"/>
                          <a:ea typeface="微軟正黑體" panose="020B0604030504040204" pitchFamily="34" charset="-120"/>
                          <a:cs typeface="+mn-cs"/>
                        </a:rPr>
                        <a:t>張表冊</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8049477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txBox="1">
            <a:spLocks noChangeArrowheads="1"/>
          </p:cNvSpPr>
          <p:nvPr/>
        </p:nvSpPr>
        <p:spPr bwMode="gray">
          <a:xfrm>
            <a:off x="582051" y="2184150"/>
            <a:ext cx="8443784"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r>
              <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3.2</a:t>
            </a: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本期填報表冊</a:t>
            </a:r>
            <a:endPar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a:defRPr/>
            </a:pP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注意事項</a:t>
            </a:r>
          </a:p>
        </p:txBody>
      </p:sp>
      <p:sp>
        <p:nvSpPr>
          <p:cNvPr id="8" name="Rectangle 8"/>
          <p:cNvSpPr txBox="1">
            <a:spLocks noChangeArrowheads="1"/>
          </p:cNvSpPr>
          <p:nvPr/>
        </p:nvSpPr>
        <p:spPr bwMode="auto">
          <a:xfrm>
            <a:off x="6101133" y="5199863"/>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9" name="Rectangle 17"/>
          <p:cNvSpPr>
            <a:spLocks noChangeArrowheads="1"/>
          </p:cNvSpPr>
          <p:nvPr/>
        </p:nvSpPr>
        <p:spPr bwMode="auto">
          <a:xfrm>
            <a:off x="6261599"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Tree>
    <p:extLst>
      <p:ext uri="{BB962C8B-B14F-4D97-AF65-F5344CB8AC3E}">
        <p14:creationId xmlns:p14="http://schemas.microsoft.com/office/powerpoint/2010/main" val="29819719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a:solidFill>
                  <a:srgbClr val="000000"/>
                </a:solidFill>
                <a:ea typeface="新細明體" panose="02020500000000000000" pitchFamily="18" charset="-120"/>
                <a:cs typeface="Arial" panose="020B0604020202020204" pitchFamily="34" charset="0"/>
              </a:rPr>
              <a:t>3</a:t>
            </a:r>
            <a:r>
              <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rPr>
              <a:t>.2.1</a:t>
            </a:r>
          </a:p>
        </p:txBody>
      </p:sp>
      <p:sp>
        <p:nvSpPr>
          <p:cNvPr id="7" name="Rectangle 2"/>
          <p:cNvSpPr>
            <a:spLocks noGrp="1" noChangeArrowheads="1"/>
          </p:cNvSpPr>
          <p:nvPr>
            <p:ph type="title"/>
          </p:nvPr>
        </p:nvSpPr>
        <p:spPr>
          <a:xfrm>
            <a:off x="6491" y="226382"/>
            <a:ext cx="9137509" cy="498548"/>
          </a:xfrm>
        </p:spPr>
        <p:txBody>
          <a:bodyPr anchor="t">
            <a:noAutofit/>
          </a:bodyPr>
          <a:lstStyle/>
          <a:p>
            <a:pPr algn="l">
              <a:defRPr/>
            </a:pP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4.</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僑生及港澳生學生</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 &amp; </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4-1.</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僑生及港澳生</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畢業</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a:t>
            </a:r>
            <a:endPar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 name="矩形 2"/>
          <p:cNvSpPr/>
          <p:nvPr/>
        </p:nvSpPr>
        <p:spPr>
          <a:xfrm>
            <a:off x="-676" y="4509883"/>
            <a:ext cx="8813314" cy="1593834"/>
          </a:xfrm>
          <a:prstGeom prst="rect">
            <a:avLst/>
          </a:prstGeom>
        </p:spPr>
        <p:txBody>
          <a:bodyPr wrap="square">
            <a:spAutoFit/>
          </a:bodyPr>
          <a:lstStyle/>
          <a:p>
            <a:pPr algn="just">
              <a:lnSpc>
                <a:spcPts val="3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111.10</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補充定義</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ts val="3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學制班別</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依據「</a:t>
            </a:r>
            <a:r>
              <a:rPr lang="en-US" altLang="zh-TW"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僑生回國就學及輔導辦法</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」及「</a:t>
            </a:r>
            <a:r>
              <a:rPr lang="en-US" altLang="zh-TW"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香港澳門居民來臺就學辦法</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」相關辦法申請來臺就學者，</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不包括</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進修學士班及碩士在職專班等非日間學制</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4" name="表格 3"/>
          <p:cNvGraphicFramePr>
            <a:graphicFrameLocks noGrp="1"/>
          </p:cNvGraphicFramePr>
          <p:nvPr>
            <p:extLst>
              <p:ext uri="{D42A27DB-BD31-4B8C-83A1-F6EECF244321}">
                <p14:modId xmlns:p14="http://schemas.microsoft.com/office/powerpoint/2010/main" val="2704708500"/>
              </p:ext>
            </p:extLst>
          </p:nvPr>
        </p:nvGraphicFramePr>
        <p:xfrm>
          <a:off x="45916" y="1304929"/>
          <a:ext cx="8798821" cy="1445246"/>
        </p:xfrm>
        <a:graphic>
          <a:graphicData uri="http://schemas.openxmlformats.org/drawingml/2006/table">
            <a:tbl>
              <a:tblPr firstRow="1" firstCol="1" lastRow="1" lastCol="1" bandRow="1" bandCol="1"/>
              <a:tblGrid>
                <a:gridCol w="469466">
                  <a:extLst>
                    <a:ext uri="{9D8B030D-6E8A-4147-A177-3AD203B41FA5}">
                      <a16:colId xmlns:a16="http://schemas.microsoft.com/office/drawing/2014/main" val="2805611977"/>
                    </a:ext>
                  </a:extLst>
                </a:gridCol>
                <a:gridCol w="548640">
                  <a:extLst>
                    <a:ext uri="{9D8B030D-6E8A-4147-A177-3AD203B41FA5}">
                      <a16:colId xmlns:a16="http://schemas.microsoft.com/office/drawing/2014/main" val="2987626199"/>
                    </a:ext>
                  </a:extLst>
                </a:gridCol>
                <a:gridCol w="349135">
                  <a:extLst>
                    <a:ext uri="{9D8B030D-6E8A-4147-A177-3AD203B41FA5}">
                      <a16:colId xmlns:a16="http://schemas.microsoft.com/office/drawing/2014/main" val="383329235"/>
                    </a:ext>
                  </a:extLst>
                </a:gridCol>
                <a:gridCol w="581891">
                  <a:extLst>
                    <a:ext uri="{9D8B030D-6E8A-4147-A177-3AD203B41FA5}">
                      <a16:colId xmlns:a16="http://schemas.microsoft.com/office/drawing/2014/main" val="1303813579"/>
                    </a:ext>
                  </a:extLst>
                </a:gridCol>
                <a:gridCol w="731520">
                  <a:extLst>
                    <a:ext uri="{9D8B030D-6E8A-4147-A177-3AD203B41FA5}">
                      <a16:colId xmlns:a16="http://schemas.microsoft.com/office/drawing/2014/main" val="314433740"/>
                    </a:ext>
                  </a:extLst>
                </a:gridCol>
                <a:gridCol w="581891">
                  <a:extLst>
                    <a:ext uri="{9D8B030D-6E8A-4147-A177-3AD203B41FA5}">
                      <a16:colId xmlns:a16="http://schemas.microsoft.com/office/drawing/2014/main" val="1683647033"/>
                    </a:ext>
                  </a:extLst>
                </a:gridCol>
                <a:gridCol w="1625607">
                  <a:extLst>
                    <a:ext uri="{9D8B030D-6E8A-4147-A177-3AD203B41FA5}">
                      <a16:colId xmlns:a16="http://schemas.microsoft.com/office/drawing/2014/main" val="1096646954"/>
                    </a:ext>
                  </a:extLst>
                </a:gridCol>
                <a:gridCol w="1152662">
                  <a:extLst>
                    <a:ext uri="{9D8B030D-6E8A-4147-A177-3AD203B41FA5}">
                      <a16:colId xmlns:a16="http://schemas.microsoft.com/office/drawing/2014/main" val="2490389625"/>
                    </a:ext>
                  </a:extLst>
                </a:gridCol>
                <a:gridCol w="813317">
                  <a:extLst>
                    <a:ext uri="{9D8B030D-6E8A-4147-A177-3AD203B41FA5}">
                      <a16:colId xmlns:a16="http://schemas.microsoft.com/office/drawing/2014/main" val="1958982986"/>
                    </a:ext>
                  </a:extLst>
                </a:gridCol>
                <a:gridCol w="972346">
                  <a:extLst>
                    <a:ext uri="{9D8B030D-6E8A-4147-A177-3AD203B41FA5}">
                      <a16:colId xmlns:a16="http://schemas.microsoft.com/office/drawing/2014/main" val="1202215732"/>
                    </a:ext>
                  </a:extLst>
                </a:gridCol>
                <a:gridCol w="972346">
                  <a:extLst>
                    <a:ext uri="{9D8B030D-6E8A-4147-A177-3AD203B41FA5}">
                      <a16:colId xmlns:a16="http://schemas.microsoft.com/office/drawing/2014/main" val="1743425789"/>
                    </a:ext>
                  </a:extLst>
                </a:gridCol>
              </a:tblGrid>
              <a:tr h="130173">
                <a:tc rowSpan="2">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58578" marR="5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58578" marR="5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a:t>
                      </a:r>
                    </a:p>
                  </a:txBody>
                  <a:tcPr marL="58578" marR="5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a:t>
                      </a:r>
                      <a:endParaRPr kumimoji="0" lang="en-US" alt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名稱</a:t>
                      </a:r>
                    </a:p>
                  </a:txBody>
                  <a:tcPr marL="58578" marR="5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學制班別</a:t>
                      </a:r>
                    </a:p>
                  </a:txBody>
                  <a:tcPr marL="58578" marR="5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rowSpan="2">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年級</a:t>
                      </a:r>
                    </a:p>
                  </a:txBody>
                  <a:tcPr marL="58578" marR="5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身分類別</a:t>
                      </a:r>
                    </a:p>
                  </a:txBody>
                  <a:tcPr marL="58578" marR="5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僑居地國別</a:t>
                      </a:r>
                      <a:r>
                        <a:rPr kumimoji="0" lang="en-US"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地區</a:t>
                      </a:r>
                      <a:r>
                        <a:rPr kumimoji="0" lang="en-US"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省市</a:t>
                      </a:r>
                    </a:p>
                  </a:txBody>
                  <a:tcPr marL="58578" marR="5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僑生及港澳生學生人數</a:t>
                      </a:r>
                    </a:p>
                  </a:txBody>
                  <a:tcPr marL="58578" marR="5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953963104"/>
                  </a:ext>
                </a:extLst>
              </a:tr>
              <a:tr h="238651">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男</a:t>
                      </a:r>
                    </a:p>
                  </a:txBody>
                  <a:tcPr marL="58578" marR="5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女</a:t>
                      </a:r>
                    </a:p>
                  </a:txBody>
                  <a:tcPr marL="58578" marR="5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p>
                  </a:txBody>
                  <a:tcPr marL="58578" marR="5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67595196"/>
                  </a:ext>
                </a:extLst>
              </a:tr>
              <a:tr h="937246">
                <a:tc>
                  <a:txBody>
                    <a:bodyPr/>
                    <a:lstStyle/>
                    <a:p>
                      <a:pPr marL="0" algn="l" defTabSz="914400" rtl="0" eaLnBrk="1" latinLnBrk="0" hangingPunct="1">
                        <a:lnSpc>
                          <a:spcPts val="20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8578" marR="5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8578" marR="5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8578" marR="5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8578" marR="5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8578" marR="5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en-US"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8578" marR="5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□僑生</a:t>
                      </a:r>
                    </a:p>
                    <a:p>
                      <a:pPr marL="0" algn="l"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□港澳生</a:t>
                      </a:r>
                    </a:p>
                  </a:txBody>
                  <a:tcPr marL="58578" marR="5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152400" algn="l" defTabSz="914400" rtl="0" eaLnBrk="1" latinLnBrk="0" hangingPunct="1">
                        <a:lnSpc>
                          <a:spcPts val="2000"/>
                        </a:lnSpc>
                        <a:spcAft>
                          <a:spcPts val="0"/>
                        </a:spcAft>
                      </a:pPr>
                      <a:r>
                        <a:rPr kumimoji="0" lang="en-US"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8578" marR="5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en-US"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8578" marR="5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en-US"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8578" marR="5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en-US"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8578" marR="5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8723065"/>
                  </a:ext>
                </a:extLst>
              </a:tr>
            </a:tbl>
          </a:graphicData>
        </a:graphic>
      </p:graphicFrame>
      <p:graphicFrame>
        <p:nvGraphicFramePr>
          <p:cNvPr id="6" name="表格 5"/>
          <p:cNvGraphicFramePr>
            <a:graphicFrameLocks noGrp="1"/>
          </p:cNvGraphicFramePr>
          <p:nvPr>
            <p:extLst>
              <p:ext uri="{D42A27DB-BD31-4B8C-83A1-F6EECF244321}">
                <p14:modId xmlns:p14="http://schemas.microsoft.com/office/powerpoint/2010/main" val="2911532546"/>
              </p:ext>
            </p:extLst>
          </p:nvPr>
        </p:nvGraphicFramePr>
        <p:xfrm>
          <a:off x="45916" y="3117568"/>
          <a:ext cx="8823757" cy="1313541"/>
        </p:xfrm>
        <a:graphic>
          <a:graphicData uri="http://schemas.openxmlformats.org/drawingml/2006/table">
            <a:tbl>
              <a:tblPr firstRow="1" firstCol="1" lastRow="1" lastCol="1" bandRow="1" bandCol="1"/>
              <a:tblGrid>
                <a:gridCol w="540206">
                  <a:extLst>
                    <a:ext uri="{9D8B030D-6E8A-4147-A177-3AD203B41FA5}">
                      <a16:colId xmlns:a16="http://schemas.microsoft.com/office/drawing/2014/main" val="2805611977"/>
                    </a:ext>
                  </a:extLst>
                </a:gridCol>
                <a:gridCol w="401743">
                  <a:extLst>
                    <a:ext uri="{9D8B030D-6E8A-4147-A177-3AD203B41FA5}">
                      <a16:colId xmlns:a16="http://schemas.microsoft.com/office/drawing/2014/main" val="383329235"/>
                    </a:ext>
                  </a:extLst>
                </a:gridCol>
                <a:gridCol w="669571">
                  <a:extLst>
                    <a:ext uri="{9D8B030D-6E8A-4147-A177-3AD203B41FA5}">
                      <a16:colId xmlns:a16="http://schemas.microsoft.com/office/drawing/2014/main" val="1303813579"/>
                    </a:ext>
                  </a:extLst>
                </a:gridCol>
                <a:gridCol w="841746">
                  <a:extLst>
                    <a:ext uri="{9D8B030D-6E8A-4147-A177-3AD203B41FA5}">
                      <a16:colId xmlns:a16="http://schemas.microsoft.com/office/drawing/2014/main" val="314433740"/>
                    </a:ext>
                  </a:extLst>
                </a:gridCol>
                <a:gridCol w="2295671">
                  <a:extLst>
                    <a:ext uri="{9D8B030D-6E8A-4147-A177-3AD203B41FA5}">
                      <a16:colId xmlns:a16="http://schemas.microsoft.com/office/drawing/2014/main" val="1096646954"/>
                    </a:ext>
                  </a:extLst>
                </a:gridCol>
                <a:gridCol w="1231869">
                  <a:extLst>
                    <a:ext uri="{9D8B030D-6E8A-4147-A177-3AD203B41FA5}">
                      <a16:colId xmlns:a16="http://schemas.microsoft.com/office/drawing/2014/main" val="2490389625"/>
                    </a:ext>
                  </a:extLst>
                </a:gridCol>
                <a:gridCol w="847898">
                  <a:extLst>
                    <a:ext uri="{9D8B030D-6E8A-4147-A177-3AD203B41FA5}">
                      <a16:colId xmlns:a16="http://schemas.microsoft.com/office/drawing/2014/main" val="1958982986"/>
                    </a:ext>
                  </a:extLst>
                </a:gridCol>
                <a:gridCol w="876193">
                  <a:extLst>
                    <a:ext uri="{9D8B030D-6E8A-4147-A177-3AD203B41FA5}">
                      <a16:colId xmlns:a16="http://schemas.microsoft.com/office/drawing/2014/main" val="1202215732"/>
                    </a:ext>
                  </a:extLst>
                </a:gridCol>
                <a:gridCol w="1118860">
                  <a:extLst>
                    <a:ext uri="{9D8B030D-6E8A-4147-A177-3AD203B41FA5}">
                      <a16:colId xmlns:a16="http://schemas.microsoft.com/office/drawing/2014/main" val="1743425789"/>
                    </a:ext>
                  </a:extLst>
                </a:gridCol>
              </a:tblGrid>
              <a:tr h="218307">
                <a:tc rowSpan="2">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58578" marR="5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a:t>
                      </a:r>
                    </a:p>
                  </a:txBody>
                  <a:tcPr marL="58578" marR="5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a:t>
                      </a:r>
                      <a:endParaRPr kumimoji="0" lang="en-US" alt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名稱</a:t>
                      </a:r>
                    </a:p>
                  </a:txBody>
                  <a:tcPr marL="58578" marR="5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學制班別</a:t>
                      </a:r>
                    </a:p>
                  </a:txBody>
                  <a:tcPr marL="58578" marR="5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rowSpan="2">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身分類別</a:t>
                      </a:r>
                    </a:p>
                  </a:txBody>
                  <a:tcPr marL="58578" marR="5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僑居地國別</a:t>
                      </a:r>
                      <a:r>
                        <a:rPr kumimoji="0" lang="en-US"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地區</a:t>
                      </a:r>
                      <a:r>
                        <a:rPr kumimoji="0" lang="en-US"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省市</a:t>
                      </a:r>
                    </a:p>
                  </a:txBody>
                  <a:tcPr marL="58578" marR="5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僑生及港澳生</a:t>
                      </a:r>
                      <a:r>
                        <a:rPr kumimoji="0" lang="zh-TW" altLang="en-US"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畢業</a:t>
                      </a: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學生人數</a:t>
                      </a:r>
                    </a:p>
                  </a:txBody>
                  <a:tcPr marL="58578" marR="5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953963104"/>
                  </a:ext>
                </a:extLst>
              </a:tr>
              <a:tr h="218307">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男</a:t>
                      </a:r>
                    </a:p>
                  </a:txBody>
                  <a:tcPr marL="58578" marR="5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女</a:t>
                      </a:r>
                    </a:p>
                  </a:txBody>
                  <a:tcPr marL="58578" marR="5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p>
                  </a:txBody>
                  <a:tcPr marL="58578" marR="5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67595196"/>
                  </a:ext>
                </a:extLst>
              </a:tr>
              <a:tr h="805541">
                <a:tc>
                  <a:txBody>
                    <a:bodyPr/>
                    <a:lstStyle/>
                    <a:p>
                      <a:pPr marL="0" algn="l" defTabSz="914400" rtl="0" eaLnBrk="1" latinLnBrk="0" hangingPunct="1">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8578" marR="5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8578" marR="5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8578" marR="5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8578" marR="5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□僑生</a:t>
                      </a:r>
                    </a:p>
                    <a:p>
                      <a:pPr marL="0" algn="l"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□港澳生</a:t>
                      </a:r>
                    </a:p>
                  </a:txBody>
                  <a:tcPr marL="58578" marR="5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152400" algn="l" defTabSz="914400" rtl="0" eaLnBrk="1" latinLnBrk="0" hangingPunct="1">
                        <a:lnSpc>
                          <a:spcPts val="2000"/>
                        </a:lnSpc>
                        <a:spcAft>
                          <a:spcPts val="0"/>
                        </a:spcAft>
                      </a:pPr>
                      <a:r>
                        <a:rPr kumimoji="0" lang="en-US"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8578" marR="5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en-US"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8578" marR="5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en-US"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8578" marR="5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en-US"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8578" marR="5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8723065"/>
                  </a:ext>
                </a:extLst>
              </a:tr>
            </a:tbl>
          </a:graphicData>
        </a:graphic>
      </p:graphicFrame>
      <p:sp>
        <p:nvSpPr>
          <p:cNvPr id="8" name="矩形 7"/>
          <p:cNvSpPr/>
          <p:nvPr/>
        </p:nvSpPr>
        <p:spPr>
          <a:xfrm>
            <a:off x="6487" y="807549"/>
            <a:ext cx="1190545" cy="497380"/>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4 】</a:t>
            </a:r>
          </a:p>
        </p:txBody>
      </p:sp>
      <p:sp>
        <p:nvSpPr>
          <p:cNvPr id="9" name="矩形 8"/>
          <p:cNvSpPr/>
          <p:nvPr/>
        </p:nvSpPr>
        <p:spPr>
          <a:xfrm>
            <a:off x="-676" y="2630407"/>
            <a:ext cx="1563469" cy="553998"/>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4-1 】</a:t>
            </a:r>
          </a:p>
        </p:txBody>
      </p:sp>
    </p:spTree>
    <p:extLst>
      <p:ext uri="{BB962C8B-B14F-4D97-AF65-F5344CB8AC3E}">
        <p14:creationId xmlns:p14="http://schemas.microsoft.com/office/powerpoint/2010/main" val="36315394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a:solidFill>
                  <a:srgbClr val="000000"/>
                </a:solidFill>
                <a:ea typeface="新細明體" panose="02020500000000000000" pitchFamily="18" charset="-120"/>
                <a:cs typeface="Arial" panose="020B0604020202020204" pitchFamily="34" charset="0"/>
              </a:rPr>
              <a:t>3</a:t>
            </a:r>
            <a:r>
              <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rPr>
              <a:t>.2.2</a:t>
            </a:r>
          </a:p>
        </p:txBody>
      </p:sp>
      <p:sp>
        <p:nvSpPr>
          <p:cNvPr id="7" name="Rectangle 2"/>
          <p:cNvSpPr>
            <a:spLocks noGrp="1" noChangeArrowheads="1"/>
          </p:cNvSpPr>
          <p:nvPr>
            <p:ph type="title"/>
          </p:nvPr>
        </p:nvSpPr>
        <p:spPr>
          <a:xfrm>
            <a:off x="6491" y="226382"/>
            <a:ext cx="9137509" cy="498548"/>
          </a:xfrm>
        </p:spPr>
        <p:txBody>
          <a:bodyPr anchor="t">
            <a:noAutofit/>
          </a:bodyPr>
          <a:lstStyle/>
          <a:p>
            <a:pPr algn="l">
              <a:defRPr/>
            </a:pP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5.</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外國</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&amp;</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5-1.</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外國畢業</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a:t>
            </a:r>
            <a:endPar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 name="矩形 2"/>
          <p:cNvSpPr/>
          <p:nvPr/>
        </p:nvSpPr>
        <p:spPr>
          <a:xfrm>
            <a:off x="6490" y="4487574"/>
            <a:ext cx="8813314" cy="1477328"/>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111.10</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補充定義</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學制班別</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若填報</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外國學生就讀「</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進修學士班、碩士在職專班</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等</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學制者</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，請於</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「補充說明」欄位敘明填報理由</a:t>
            </a:r>
            <a:r>
              <a:rPr lang="zh-TW" altLang="en-US"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及</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依據</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1795531125"/>
              </p:ext>
            </p:extLst>
          </p:nvPr>
        </p:nvGraphicFramePr>
        <p:xfrm>
          <a:off x="59455" y="1379234"/>
          <a:ext cx="8760346" cy="1381760"/>
        </p:xfrm>
        <a:graphic>
          <a:graphicData uri="http://schemas.openxmlformats.org/drawingml/2006/table">
            <a:tbl>
              <a:tblPr firstRow="1" firstCol="1" bandRow="1" bandCol="1"/>
              <a:tblGrid>
                <a:gridCol w="529152">
                  <a:extLst>
                    <a:ext uri="{9D8B030D-6E8A-4147-A177-3AD203B41FA5}">
                      <a16:colId xmlns:a16="http://schemas.microsoft.com/office/drawing/2014/main" val="847001761"/>
                    </a:ext>
                  </a:extLst>
                </a:gridCol>
                <a:gridCol w="492029">
                  <a:extLst>
                    <a:ext uri="{9D8B030D-6E8A-4147-A177-3AD203B41FA5}">
                      <a16:colId xmlns:a16="http://schemas.microsoft.com/office/drawing/2014/main" val="1287777237"/>
                    </a:ext>
                  </a:extLst>
                </a:gridCol>
                <a:gridCol w="434144">
                  <a:extLst>
                    <a:ext uri="{9D8B030D-6E8A-4147-A177-3AD203B41FA5}">
                      <a16:colId xmlns:a16="http://schemas.microsoft.com/office/drawing/2014/main" val="3550702382"/>
                    </a:ext>
                  </a:extLst>
                </a:gridCol>
                <a:gridCol w="563402">
                  <a:extLst>
                    <a:ext uri="{9D8B030D-6E8A-4147-A177-3AD203B41FA5}">
                      <a16:colId xmlns:a16="http://schemas.microsoft.com/office/drawing/2014/main" val="1431747864"/>
                    </a:ext>
                  </a:extLst>
                </a:gridCol>
                <a:gridCol w="756458">
                  <a:extLst>
                    <a:ext uri="{9D8B030D-6E8A-4147-A177-3AD203B41FA5}">
                      <a16:colId xmlns:a16="http://schemas.microsoft.com/office/drawing/2014/main" val="127867265"/>
                    </a:ext>
                  </a:extLst>
                </a:gridCol>
                <a:gridCol w="357447">
                  <a:extLst>
                    <a:ext uri="{9D8B030D-6E8A-4147-A177-3AD203B41FA5}">
                      <a16:colId xmlns:a16="http://schemas.microsoft.com/office/drawing/2014/main" val="4154642622"/>
                    </a:ext>
                  </a:extLst>
                </a:gridCol>
                <a:gridCol w="407324">
                  <a:extLst>
                    <a:ext uri="{9D8B030D-6E8A-4147-A177-3AD203B41FA5}">
                      <a16:colId xmlns:a16="http://schemas.microsoft.com/office/drawing/2014/main" val="2131187387"/>
                    </a:ext>
                  </a:extLst>
                </a:gridCol>
                <a:gridCol w="673331">
                  <a:extLst>
                    <a:ext uri="{9D8B030D-6E8A-4147-A177-3AD203B41FA5}">
                      <a16:colId xmlns:a16="http://schemas.microsoft.com/office/drawing/2014/main" val="2143248951"/>
                    </a:ext>
                  </a:extLst>
                </a:gridCol>
                <a:gridCol w="756458">
                  <a:extLst>
                    <a:ext uri="{9D8B030D-6E8A-4147-A177-3AD203B41FA5}">
                      <a16:colId xmlns:a16="http://schemas.microsoft.com/office/drawing/2014/main" val="709150521"/>
                    </a:ext>
                  </a:extLst>
                </a:gridCol>
                <a:gridCol w="773374">
                  <a:extLst>
                    <a:ext uri="{9D8B030D-6E8A-4147-A177-3AD203B41FA5}">
                      <a16:colId xmlns:a16="http://schemas.microsoft.com/office/drawing/2014/main" val="3208879853"/>
                    </a:ext>
                  </a:extLst>
                </a:gridCol>
                <a:gridCol w="806044">
                  <a:extLst>
                    <a:ext uri="{9D8B030D-6E8A-4147-A177-3AD203B41FA5}">
                      <a16:colId xmlns:a16="http://schemas.microsoft.com/office/drawing/2014/main" val="3537457521"/>
                    </a:ext>
                  </a:extLst>
                </a:gridCol>
                <a:gridCol w="714895">
                  <a:extLst>
                    <a:ext uri="{9D8B030D-6E8A-4147-A177-3AD203B41FA5}">
                      <a16:colId xmlns:a16="http://schemas.microsoft.com/office/drawing/2014/main" val="3086683702"/>
                    </a:ext>
                  </a:extLst>
                </a:gridCol>
                <a:gridCol w="814647">
                  <a:extLst>
                    <a:ext uri="{9D8B030D-6E8A-4147-A177-3AD203B41FA5}">
                      <a16:colId xmlns:a16="http://schemas.microsoft.com/office/drawing/2014/main" val="3187863954"/>
                    </a:ext>
                  </a:extLst>
                </a:gridCol>
                <a:gridCol w="681641">
                  <a:extLst>
                    <a:ext uri="{9D8B030D-6E8A-4147-A177-3AD203B41FA5}">
                      <a16:colId xmlns:a16="http://schemas.microsoft.com/office/drawing/2014/main" val="1126377701"/>
                    </a:ext>
                  </a:extLst>
                </a:gridCol>
              </a:tblGrid>
              <a:tr h="190500">
                <a:tc rowSpan="3">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20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學制班別</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rowSpan="3">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年級</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洲別</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國別</a:t>
                      </a:r>
                      <a:r>
                        <a:rPr kumimoji="0" lang="en-US"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地區</a:t>
                      </a:r>
                      <a:r>
                        <a:rPr kumimoji="0" lang="en-US"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marL="0" algn="ctr" defTabSz="914400" rtl="0" eaLnBrk="1" latinLnBrk="0" hangingPunct="1">
                        <a:lnSpc>
                          <a:spcPts val="2000"/>
                        </a:lnSpc>
                        <a:spcAft>
                          <a:spcPts val="0"/>
                        </a:spcAft>
                      </a:pPr>
                      <a:r>
                        <a:rPr kumimoji="0" lang="zh-TW" sz="12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外國學生人數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gridSpan="2">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在臺雙聯學制外國學生人數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hMerge="1">
                  <a:txBody>
                    <a:bodyPr/>
                    <a:lstStyle/>
                    <a:p>
                      <a:endParaRPr lang="zh-TW" altLang="en-US"/>
                    </a:p>
                  </a:txBody>
                  <a:tcPr/>
                </a:tc>
                <a:extLst>
                  <a:ext uri="{0D108BD9-81ED-4DB2-BD59-A6C34878D82A}">
                    <a16:rowId xmlns:a16="http://schemas.microsoft.com/office/drawing/2014/main" val="769292150"/>
                  </a:ext>
                </a:extLst>
              </a:tr>
              <a:tr h="43180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gridSpan="2">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依就學辦法來臺</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2">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依一般升學管道就學者</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2" vMerge="1">
                  <a:txBody>
                    <a:bodyPr/>
                    <a:lstStyle/>
                    <a:p>
                      <a:endParaRPr lang="zh-TW" altLang="en-US"/>
                    </a:p>
                  </a:txBody>
                  <a:tcPr/>
                </a:tc>
                <a:tc hMerge="1" vMerge="1">
                  <a:txBody>
                    <a:bodyPr/>
                    <a:lstStyle/>
                    <a:p>
                      <a:endParaRPr lang="zh-TW" altLang="en-US"/>
                    </a:p>
                  </a:txBody>
                  <a:tcPr/>
                </a:tc>
                <a:extLst>
                  <a:ext uri="{0D108BD9-81ED-4DB2-BD59-A6C34878D82A}">
                    <a16:rowId xmlns:a16="http://schemas.microsoft.com/office/drawing/2014/main" val="3764617344"/>
                  </a:ext>
                </a:extLst>
              </a:tr>
              <a:tr h="19050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男</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女</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男</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女</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2000"/>
                        </a:lnSpc>
                        <a:spcAft>
                          <a:spcPts val="0"/>
                        </a:spcAft>
                      </a:pPr>
                      <a:r>
                        <a:rPr kumimoji="0" lang="zh-TW" sz="12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男</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女</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25585637"/>
                  </a:ext>
                </a:extLst>
              </a:tr>
              <a:tr h="365760">
                <a:tc>
                  <a:txBody>
                    <a:bodyPr/>
                    <a:lstStyle/>
                    <a:p>
                      <a:pPr>
                        <a:spcAft>
                          <a:spcPts val="0"/>
                        </a:spcAft>
                      </a:pPr>
                      <a:r>
                        <a:rPr lang="en-US" sz="1200" kern="100">
                          <a:effectLst/>
                          <a:latin typeface="Arial" panose="020B0604020202020204" pitchFamily="34" charset="0"/>
                          <a:ea typeface="標楷體" panose="03000509000000000000" pitchFamily="65" charset="-120"/>
                          <a:cs typeface="Times New Roman" panose="02020603050405020304" pitchFamily="18" charset="0"/>
                        </a:rPr>
                        <a:t>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200" kern="100">
                          <a:effectLst/>
                          <a:latin typeface="Arial" panose="020B0604020202020204" pitchFamily="34" charset="0"/>
                          <a:ea typeface="標楷體" panose="03000509000000000000" pitchFamily="65" charset="-120"/>
                          <a:cs typeface="Times New Roman" panose="02020603050405020304" pitchFamily="18" charset="0"/>
                        </a:rPr>
                        <a:t>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kern="0">
                          <a:effectLst/>
                          <a:latin typeface="Arial" panose="020B0604020202020204" pitchFamily="34" charset="0"/>
                          <a:ea typeface="標楷體" panose="03000509000000000000" pitchFamily="65" charset="-120"/>
                          <a:cs typeface="Times New Roman" panose="02020603050405020304" pitchFamily="18" charset="0"/>
                        </a:rPr>
                        <a:t>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kern="0">
                          <a:effectLst/>
                          <a:latin typeface="Arial" panose="020B0604020202020204" pitchFamily="34" charset="0"/>
                          <a:ea typeface="標楷體" panose="03000509000000000000" pitchFamily="65" charset="-120"/>
                          <a:cs typeface="Times New Roman" panose="02020603050405020304" pitchFamily="18" charset="0"/>
                        </a:rPr>
                        <a:t>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kern="0" dirty="0">
                          <a:effectLst/>
                          <a:latin typeface="Arial" panose="020B0604020202020204" pitchFamily="34" charset="0"/>
                          <a:ea typeface="標楷體" panose="03000509000000000000" pitchFamily="65" charset="-120"/>
                          <a:cs typeface="Times New Roman" panose="02020603050405020304" pitchFamily="18" charset="0"/>
                        </a:rPr>
                        <a:t> </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kern="0">
                          <a:effectLst/>
                          <a:latin typeface="Arial" panose="020B0604020202020204" pitchFamily="34" charset="0"/>
                          <a:ea typeface="標楷體" panose="03000509000000000000" pitchFamily="65" charset="-120"/>
                          <a:cs typeface="Times New Roman" panose="02020603050405020304" pitchFamily="18" charset="0"/>
                        </a:rPr>
                        <a:t>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kern="0" dirty="0">
                          <a:effectLst/>
                          <a:latin typeface="Arial" panose="020B0604020202020204" pitchFamily="34" charset="0"/>
                          <a:ea typeface="標楷體" panose="03000509000000000000" pitchFamily="65" charset="-120"/>
                          <a:cs typeface="Times New Roman" panose="02020603050405020304" pitchFamily="18" charset="0"/>
                        </a:rPr>
                        <a:t> </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kern="0">
                          <a:effectLst/>
                          <a:latin typeface="Arial" panose="020B0604020202020204" pitchFamily="34" charset="0"/>
                          <a:ea typeface="標楷體" panose="03000509000000000000" pitchFamily="65" charset="-120"/>
                          <a:cs typeface="Times New Roman" panose="02020603050405020304" pitchFamily="18" charset="0"/>
                        </a:rPr>
                        <a:t>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kern="0">
                          <a:effectLst/>
                          <a:latin typeface="Arial" panose="020B0604020202020204" pitchFamily="34" charset="0"/>
                          <a:ea typeface="標楷體" panose="03000509000000000000" pitchFamily="65" charset="-120"/>
                          <a:cs typeface="Times New Roman" panose="02020603050405020304" pitchFamily="18" charset="0"/>
                        </a:rPr>
                        <a:t>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kern="0">
                          <a:effectLst/>
                          <a:latin typeface="Arial" panose="020B0604020202020204" pitchFamily="34" charset="0"/>
                          <a:ea typeface="標楷體" panose="03000509000000000000" pitchFamily="65" charset="-120"/>
                          <a:cs typeface="Times New Roman" panose="02020603050405020304" pitchFamily="18" charset="0"/>
                        </a:rPr>
                        <a:t>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kern="0" dirty="0">
                          <a:effectLst/>
                          <a:latin typeface="Arial" panose="020B0604020202020204" pitchFamily="34" charset="0"/>
                          <a:ea typeface="標楷體" panose="03000509000000000000" pitchFamily="65" charset="-120"/>
                          <a:cs typeface="Times New Roman" panose="02020603050405020304" pitchFamily="18" charset="0"/>
                        </a:rPr>
                        <a:t> </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kern="0" dirty="0">
                          <a:effectLst/>
                          <a:latin typeface="Arial" panose="020B0604020202020204" pitchFamily="34" charset="0"/>
                          <a:ea typeface="標楷體" panose="03000509000000000000" pitchFamily="65" charset="-120"/>
                          <a:cs typeface="Times New Roman" panose="02020603050405020304" pitchFamily="18" charset="0"/>
                        </a:rPr>
                        <a:t> </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kern="0" dirty="0">
                          <a:effectLst/>
                          <a:latin typeface="Arial" panose="020B0604020202020204" pitchFamily="34" charset="0"/>
                          <a:ea typeface="標楷體" panose="03000509000000000000" pitchFamily="65" charset="-120"/>
                          <a:cs typeface="Times New Roman" panose="02020603050405020304" pitchFamily="18" charset="0"/>
                        </a:rPr>
                        <a:t> </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kern="0" dirty="0">
                          <a:effectLst/>
                          <a:latin typeface="Arial" panose="020B0604020202020204" pitchFamily="34" charset="0"/>
                          <a:ea typeface="標楷體" panose="03000509000000000000" pitchFamily="65" charset="-120"/>
                          <a:cs typeface="Times New Roman" panose="02020603050405020304" pitchFamily="18" charset="0"/>
                        </a:rPr>
                        <a:t> </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50252679"/>
                  </a:ext>
                </a:extLst>
              </a:tr>
            </a:tbl>
          </a:graphicData>
        </a:graphic>
      </p:graphicFrame>
      <p:graphicFrame>
        <p:nvGraphicFramePr>
          <p:cNvPr id="6" name="表格 5"/>
          <p:cNvGraphicFramePr>
            <a:graphicFrameLocks noGrp="1"/>
          </p:cNvGraphicFramePr>
          <p:nvPr>
            <p:extLst>
              <p:ext uri="{D42A27DB-BD31-4B8C-83A1-F6EECF244321}">
                <p14:modId xmlns:p14="http://schemas.microsoft.com/office/powerpoint/2010/main" val="1967540515"/>
              </p:ext>
            </p:extLst>
          </p:nvPr>
        </p:nvGraphicFramePr>
        <p:xfrm>
          <a:off x="42829" y="3216342"/>
          <a:ext cx="8776969" cy="1381760"/>
        </p:xfrm>
        <a:graphic>
          <a:graphicData uri="http://schemas.openxmlformats.org/drawingml/2006/table">
            <a:tbl>
              <a:tblPr firstRow="1" firstCol="1" bandRow="1" bandCol="1"/>
              <a:tblGrid>
                <a:gridCol w="587048">
                  <a:extLst>
                    <a:ext uri="{9D8B030D-6E8A-4147-A177-3AD203B41FA5}">
                      <a16:colId xmlns:a16="http://schemas.microsoft.com/office/drawing/2014/main" val="847001761"/>
                    </a:ext>
                  </a:extLst>
                </a:gridCol>
                <a:gridCol w="481646">
                  <a:extLst>
                    <a:ext uri="{9D8B030D-6E8A-4147-A177-3AD203B41FA5}">
                      <a16:colId xmlns:a16="http://schemas.microsoft.com/office/drawing/2014/main" val="3550702382"/>
                    </a:ext>
                  </a:extLst>
                </a:gridCol>
                <a:gridCol w="592586">
                  <a:extLst>
                    <a:ext uri="{9D8B030D-6E8A-4147-A177-3AD203B41FA5}">
                      <a16:colId xmlns:a16="http://schemas.microsoft.com/office/drawing/2014/main" val="1431747864"/>
                    </a:ext>
                  </a:extLst>
                </a:gridCol>
                <a:gridCol w="764771">
                  <a:extLst>
                    <a:ext uri="{9D8B030D-6E8A-4147-A177-3AD203B41FA5}">
                      <a16:colId xmlns:a16="http://schemas.microsoft.com/office/drawing/2014/main" val="127867265"/>
                    </a:ext>
                  </a:extLst>
                </a:gridCol>
                <a:gridCol w="490451">
                  <a:extLst>
                    <a:ext uri="{9D8B030D-6E8A-4147-A177-3AD203B41FA5}">
                      <a16:colId xmlns:a16="http://schemas.microsoft.com/office/drawing/2014/main" val="2131187387"/>
                    </a:ext>
                  </a:extLst>
                </a:gridCol>
                <a:gridCol w="695913">
                  <a:extLst>
                    <a:ext uri="{9D8B030D-6E8A-4147-A177-3AD203B41FA5}">
                      <a16:colId xmlns:a16="http://schemas.microsoft.com/office/drawing/2014/main" val="2143248951"/>
                    </a:ext>
                  </a:extLst>
                </a:gridCol>
                <a:gridCol w="925069">
                  <a:extLst>
                    <a:ext uri="{9D8B030D-6E8A-4147-A177-3AD203B41FA5}">
                      <a16:colId xmlns:a16="http://schemas.microsoft.com/office/drawing/2014/main" val="709150521"/>
                    </a:ext>
                  </a:extLst>
                </a:gridCol>
                <a:gridCol w="892131">
                  <a:extLst>
                    <a:ext uri="{9D8B030D-6E8A-4147-A177-3AD203B41FA5}">
                      <a16:colId xmlns:a16="http://schemas.microsoft.com/office/drawing/2014/main" val="3208879853"/>
                    </a:ext>
                  </a:extLst>
                </a:gridCol>
                <a:gridCol w="745476">
                  <a:extLst>
                    <a:ext uri="{9D8B030D-6E8A-4147-A177-3AD203B41FA5}">
                      <a16:colId xmlns:a16="http://schemas.microsoft.com/office/drawing/2014/main" val="3537457521"/>
                    </a:ext>
                  </a:extLst>
                </a:gridCol>
                <a:gridCol w="856211">
                  <a:extLst>
                    <a:ext uri="{9D8B030D-6E8A-4147-A177-3AD203B41FA5}">
                      <a16:colId xmlns:a16="http://schemas.microsoft.com/office/drawing/2014/main" val="3086683702"/>
                    </a:ext>
                  </a:extLst>
                </a:gridCol>
                <a:gridCol w="872836">
                  <a:extLst>
                    <a:ext uri="{9D8B030D-6E8A-4147-A177-3AD203B41FA5}">
                      <a16:colId xmlns:a16="http://schemas.microsoft.com/office/drawing/2014/main" val="3187863954"/>
                    </a:ext>
                  </a:extLst>
                </a:gridCol>
                <a:gridCol w="872831">
                  <a:extLst>
                    <a:ext uri="{9D8B030D-6E8A-4147-A177-3AD203B41FA5}">
                      <a16:colId xmlns:a16="http://schemas.microsoft.com/office/drawing/2014/main" val="1126377701"/>
                    </a:ext>
                  </a:extLst>
                </a:gridCol>
              </a:tblGrid>
              <a:tr h="190500">
                <a:tc rowSpan="3">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20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學制班別</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rowSpan="3">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洲別</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國別</a:t>
                      </a:r>
                      <a:r>
                        <a:rPr kumimoji="0" lang="en-US"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地區</a:t>
                      </a:r>
                      <a:r>
                        <a:rPr kumimoji="0" lang="en-US"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外國</a:t>
                      </a:r>
                      <a:r>
                        <a:rPr kumimoji="0" lang="zh-TW" altLang="en-US"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畢業</a:t>
                      </a: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學生人數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gridSpan="2">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在臺雙聯學制外國</a:t>
                      </a:r>
                      <a:r>
                        <a:rPr kumimoji="0" lang="zh-TW" altLang="en-US"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畢業</a:t>
                      </a: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學生人數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hMerge="1">
                  <a:txBody>
                    <a:bodyPr/>
                    <a:lstStyle/>
                    <a:p>
                      <a:endParaRPr lang="zh-TW" altLang="en-US"/>
                    </a:p>
                  </a:txBody>
                  <a:tcPr/>
                </a:tc>
                <a:extLst>
                  <a:ext uri="{0D108BD9-81ED-4DB2-BD59-A6C34878D82A}">
                    <a16:rowId xmlns:a16="http://schemas.microsoft.com/office/drawing/2014/main" val="769292150"/>
                  </a:ext>
                </a:extLst>
              </a:tr>
              <a:tr h="43180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gridSpan="2">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依就學辦法來臺</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2">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依一般升學管道就學者</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2" vMerge="1">
                  <a:txBody>
                    <a:bodyPr/>
                    <a:lstStyle/>
                    <a:p>
                      <a:endParaRPr lang="zh-TW" altLang="en-US"/>
                    </a:p>
                  </a:txBody>
                  <a:tcPr/>
                </a:tc>
                <a:tc hMerge="1" vMerge="1">
                  <a:txBody>
                    <a:bodyPr/>
                    <a:lstStyle/>
                    <a:p>
                      <a:endParaRPr lang="zh-TW" altLang="en-US"/>
                    </a:p>
                  </a:txBody>
                  <a:tcPr/>
                </a:tc>
                <a:extLst>
                  <a:ext uri="{0D108BD9-81ED-4DB2-BD59-A6C34878D82A}">
                    <a16:rowId xmlns:a16="http://schemas.microsoft.com/office/drawing/2014/main" val="3764617344"/>
                  </a:ext>
                </a:extLst>
              </a:tr>
              <a:tr h="19050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男</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女</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男</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女</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男</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女</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25585637"/>
                  </a:ext>
                </a:extLst>
              </a:tr>
              <a:tr h="365760">
                <a:tc>
                  <a:txBody>
                    <a:bodyPr/>
                    <a:lstStyle/>
                    <a:p>
                      <a:pPr>
                        <a:spcAft>
                          <a:spcPts val="0"/>
                        </a:spcAft>
                      </a:pPr>
                      <a:r>
                        <a:rPr lang="en-US" sz="1200" kern="100">
                          <a:effectLst/>
                          <a:latin typeface="Arial" panose="020B0604020202020204" pitchFamily="34" charset="0"/>
                          <a:ea typeface="標楷體" panose="03000509000000000000" pitchFamily="65" charset="-120"/>
                          <a:cs typeface="Times New Roman" panose="02020603050405020304" pitchFamily="18" charset="0"/>
                        </a:rPr>
                        <a:t>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kern="0">
                          <a:effectLst/>
                          <a:latin typeface="Arial" panose="020B0604020202020204" pitchFamily="34" charset="0"/>
                          <a:ea typeface="標楷體" panose="03000509000000000000" pitchFamily="65" charset="-120"/>
                          <a:cs typeface="Times New Roman" panose="02020603050405020304" pitchFamily="18" charset="0"/>
                        </a:rPr>
                        <a:t>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kern="0">
                          <a:effectLst/>
                          <a:latin typeface="Arial" panose="020B0604020202020204" pitchFamily="34" charset="0"/>
                          <a:ea typeface="標楷體" panose="03000509000000000000" pitchFamily="65" charset="-120"/>
                          <a:cs typeface="Times New Roman" panose="02020603050405020304" pitchFamily="18" charset="0"/>
                        </a:rPr>
                        <a:t>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kern="0">
                          <a:effectLst/>
                          <a:latin typeface="Arial" panose="020B0604020202020204" pitchFamily="34" charset="0"/>
                          <a:ea typeface="標楷體" panose="03000509000000000000" pitchFamily="65" charset="-120"/>
                          <a:cs typeface="Times New Roman" panose="02020603050405020304" pitchFamily="18" charset="0"/>
                        </a:rPr>
                        <a:t>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kern="0">
                          <a:effectLst/>
                          <a:latin typeface="Arial" panose="020B0604020202020204" pitchFamily="34" charset="0"/>
                          <a:ea typeface="標楷體" panose="03000509000000000000" pitchFamily="65" charset="-120"/>
                          <a:cs typeface="Times New Roman" panose="02020603050405020304" pitchFamily="18" charset="0"/>
                        </a:rPr>
                        <a:t>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kern="0">
                          <a:effectLst/>
                          <a:latin typeface="Arial" panose="020B0604020202020204" pitchFamily="34" charset="0"/>
                          <a:ea typeface="標楷體" panose="03000509000000000000" pitchFamily="65" charset="-120"/>
                          <a:cs typeface="Times New Roman" panose="02020603050405020304" pitchFamily="18" charset="0"/>
                        </a:rPr>
                        <a:t>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kern="0">
                          <a:effectLst/>
                          <a:latin typeface="Arial" panose="020B0604020202020204" pitchFamily="34" charset="0"/>
                          <a:ea typeface="標楷體" panose="03000509000000000000" pitchFamily="65" charset="-120"/>
                          <a:cs typeface="Times New Roman" panose="02020603050405020304" pitchFamily="18" charset="0"/>
                        </a:rPr>
                        <a:t>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kern="0">
                          <a:effectLst/>
                          <a:latin typeface="Arial" panose="020B0604020202020204" pitchFamily="34" charset="0"/>
                          <a:ea typeface="標楷體" panose="03000509000000000000" pitchFamily="65" charset="-120"/>
                          <a:cs typeface="Times New Roman" panose="02020603050405020304" pitchFamily="18" charset="0"/>
                        </a:rPr>
                        <a:t>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kern="0">
                          <a:effectLst/>
                          <a:latin typeface="Arial" panose="020B0604020202020204" pitchFamily="34" charset="0"/>
                          <a:ea typeface="標楷體" panose="03000509000000000000" pitchFamily="65" charset="-120"/>
                          <a:cs typeface="Times New Roman" panose="02020603050405020304" pitchFamily="18" charset="0"/>
                        </a:rPr>
                        <a:t>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kern="0">
                          <a:effectLst/>
                          <a:latin typeface="Arial" panose="020B0604020202020204" pitchFamily="34" charset="0"/>
                          <a:ea typeface="標楷體" panose="03000509000000000000" pitchFamily="65" charset="-120"/>
                          <a:cs typeface="Times New Roman" panose="02020603050405020304" pitchFamily="18" charset="0"/>
                        </a:rPr>
                        <a:t>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kern="0">
                          <a:effectLst/>
                          <a:latin typeface="Arial" panose="020B0604020202020204" pitchFamily="34" charset="0"/>
                          <a:ea typeface="標楷體" panose="03000509000000000000" pitchFamily="65" charset="-120"/>
                          <a:cs typeface="Times New Roman" panose="02020603050405020304" pitchFamily="18" charset="0"/>
                        </a:rPr>
                        <a:t>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kern="0" dirty="0">
                          <a:effectLst/>
                          <a:latin typeface="Arial" panose="020B0604020202020204" pitchFamily="34" charset="0"/>
                          <a:ea typeface="標楷體" panose="03000509000000000000" pitchFamily="65" charset="-120"/>
                          <a:cs typeface="Times New Roman" panose="02020603050405020304" pitchFamily="18" charset="0"/>
                        </a:rPr>
                        <a:t> </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50252679"/>
                  </a:ext>
                </a:extLst>
              </a:tr>
            </a:tbl>
          </a:graphicData>
        </a:graphic>
      </p:graphicFrame>
      <p:sp>
        <p:nvSpPr>
          <p:cNvPr id="8" name="矩形 7"/>
          <p:cNvSpPr/>
          <p:nvPr/>
        </p:nvSpPr>
        <p:spPr>
          <a:xfrm>
            <a:off x="6487" y="882367"/>
            <a:ext cx="1190545" cy="507831"/>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5 】</a:t>
            </a:r>
          </a:p>
        </p:txBody>
      </p:sp>
      <p:sp>
        <p:nvSpPr>
          <p:cNvPr id="9" name="矩形 8"/>
          <p:cNvSpPr/>
          <p:nvPr/>
        </p:nvSpPr>
        <p:spPr>
          <a:xfrm>
            <a:off x="9577" y="2692965"/>
            <a:ext cx="1411899" cy="507831"/>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5-1】</a:t>
            </a:r>
          </a:p>
        </p:txBody>
      </p:sp>
    </p:spTree>
    <p:extLst>
      <p:ext uri="{BB962C8B-B14F-4D97-AF65-F5344CB8AC3E}">
        <p14:creationId xmlns:p14="http://schemas.microsoft.com/office/powerpoint/2010/main" val="24533179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a:solidFill>
                  <a:srgbClr val="000000"/>
                </a:solidFill>
                <a:ea typeface="新細明體" panose="02020500000000000000" pitchFamily="18" charset="-120"/>
                <a:cs typeface="Arial" panose="020B0604020202020204" pitchFamily="34" charset="0"/>
              </a:rPr>
              <a:t>3</a:t>
            </a:r>
            <a:r>
              <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rPr>
              <a:t>.2.3</a:t>
            </a:r>
          </a:p>
        </p:txBody>
      </p:sp>
      <p:sp>
        <p:nvSpPr>
          <p:cNvPr id="7" name="Rectangle 2"/>
          <p:cNvSpPr>
            <a:spLocks noGrp="1" noChangeArrowheads="1"/>
          </p:cNvSpPr>
          <p:nvPr>
            <p:ph type="title"/>
          </p:nvPr>
        </p:nvSpPr>
        <p:spPr>
          <a:xfrm>
            <a:off x="6491" y="226382"/>
            <a:ext cx="9137509" cy="498548"/>
          </a:xfrm>
        </p:spPr>
        <p:txBody>
          <a:bodyPr anchor="t">
            <a:noAutofit/>
          </a:bodyPr>
          <a:lstStyle/>
          <a:p>
            <a:pPr algn="l">
              <a:defRPr/>
            </a:pP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10-1.</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學生實習之經費來源</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3588126761"/>
              </p:ext>
            </p:extLst>
          </p:nvPr>
        </p:nvGraphicFramePr>
        <p:xfrm>
          <a:off x="62112" y="864974"/>
          <a:ext cx="8785326" cy="2794000"/>
        </p:xfrm>
        <a:graphic>
          <a:graphicData uri="http://schemas.openxmlformats.org/drawingml/2006/table">
            <a:tbl>
              <a:tblPr firstRow="1" firstCol="1" bandRow="1"/>
              <a:tblGrid>
                <a:gridCol w="560669">
                  <a:extLst>
                    <a:ext uri="{9D8B030D-6E8A-4147-A177-3AD203B41FA5}">
                      <a16:colId xmlns:a16="http://schemas.microsoft.com/office/drawing/2014/main" val="20000"/>
                    </a:ext>
                  </a:extLst>
                </a:gridCol>
                <a:gridCol w="319898">
                  <a:extLst>
                    <a:ext uri="{9D8B030D-6E8A-4147-A177-3AD203B41FA5}">
                      <a16:colId xmlns:a16="http://schemas.microsoft.com/office/drawing/2014/main" val="20001"/>
                    </a:ext>
                  </a:extLst>
                </a:gridCol>
                <a:gridCol w="319898">
                  <a:extLst>
                    <a:ext uri="{9D8B030D-6E8A-4147-A177-3AD203B41FA5}">
                      <a16:colId xmlns:a16="http://schemas.microsoft.com/office/drawing/2014/main" val="20002"/>
                    </a:ext>
                  </a:extLst>
                </a:gridCol>
                <a:gridCol w="240206">
                  <a:extLst>
                    <a:ext uri="{9D8B030D-6E8A-4147-A177-3AD203B41FA5}">
                      <a16:colId xmlns:a16="http://schemas.microsoft.com/office/drawing/2014/main" val="20003"/>
                    </a:ext>
                  </a:extLst>
                </a:gridCol>
                <a:gridCol w="881133">
                  <a:extLst>
                    <a:ext uri="{9D8B030D-6E8A-4147-A177-3AD203B41FA5}">
                      <a16:colId xmlns:a16="http://schemas.microsoft.com/office/drawing/2014/main" val="20004"/>
                    </a:ext>
                  </a:extLst>
                </a:gridCol>
                <a:gridCol w="240206">
                  <a:extLst>
                    <a:ext uri="{9D8B030D-6E8A-4147-A177-3AD203B41FA5}">
                      <a16:colId xmlns:a16="http://schemas.microsoft.com/office/drawing/2014/main" val="20005"/>
                    </a:ext>
                  </a:extLst>
                </a:gridCol>
                <a:gridCol w="949521">
                  <a:extLst>
                    <a:ext uri="{9D8B030D-6E8A-4147-A177-3AD203B41FA5}">
                      <a16:colId xmlns:a16="http://schemas.microsoft.com/office/drawing/2014/main" val="20006"/>
                    </a:ext>
                  </a:extLst>
                </a:gridCol>
                <a:gridCol w="400720">
                  <a:extLst>
                    <a:ext uri="{9D8B030D-6E8A-4147-A177-3AD203B41FA5}">
                      <a16:colId xmlns:a16="http://schemas.microsoft.com/office/drawing/2014/main" val="20007"/>
                    </a:ext>
                  </a:extLst>
                </a:gridCol>
                <a:gridCol w="560669">
                  <a:extLst>
                    <a:ext uri="{9D8B030D-6E8A-4147-A177-3AD203B41FA5}">
                      <a16:colId xmlns:a16="http://schemas.microsoft.com/office/drawing/2014/main" val="20008"/>
                    </a:ext>
                  </a:extLst>
                </a:gridCol>
                <a:gridCol w="480978">
                  <a:extLst>
                    <a:ext uri="{9D8B030D-6E8A-4147-A177-3AD203B41FA5}">
                      <a16:colId xmlns:a16="http://schemas.microsoft.com/office/drawing/2014/main" val="20009"/>
                    </a:ext>
                  </a:extLst>
                </a:gridCol>
                <a:gridCol w="322158">
                  <a:extLst>
                    <a:ext uri="{9D8B030D-6E8A-4147-A177-3AD203B41FA5}">
                      <a16:colId xmlns:a16="http://schemas.microsoft.com/office/drawing/2014/main" val="20010"/>
                    </a:ext>
                  </a:extLst>
                </a:gridCol>
                <a:gridCol w="240206">
                  <a:extLst>
                    <a:ext uri="{9D8B030D-6E8A-4147-A177-3AD203B41FA5}">
                      <a16:colId xmlns:a16="http://schemas.microsoft.com/office/drawing/2014/main" val="20011"/>
                    </a:ext>
                  </a:extLst>
                </a:gridCol>
                <a:gridCol w="480413">
                  <a:extLst>
                    <a:ext uri="{9D8B030D-6E8A-4147-A177-3AD203B41FA5}">
                      <a16:colId xmlns:a16="http://schemas.microsoft.com/office/drawing/2014/main" val="20012"/>
                    </a:ext>
                  </a:extLst>
                </a:gridCol>
                <a:gridCol w="480413">
                  <a:extLst>
                    <a:ext uri="{9D8B030D-6E8A-4147-A177-3AD203B41FA5}">
                      <a16:colId xmlns:a16="http://schemas.microsoft.com/office/drawing/2014/main" val="20013"/>
                    </a:ext>
                  </a:extLst>
                </a:gridCol>
                <a:gridCol w="400720">
                  <a:extLst>
                    <a:ext uri="{9D8B030D-6E8A-4147-A177-3AD203B41FA5}">
                      <a16:colId xmlns:a16="http://schemas.microsoft.com/office/drawing/2014/main" val="20014"/>
                    </a:ext>
                  </a:extLst>
                </a:gridCol>
                <a:gridCol w="400720">
                  <a:extLst>
                    <a:ext uri="{9D8B030D-6E8A-4147-A177-3AD203B41FA5}">
                      <a16:colId xmlns:a16="http://schemas.microsoft.com/office/drawing/2014/main" val="20015"/>
                    </a:ext>
                  </a:extLst>
                </a:gridCol>
                <a:gridCol w="322158">
                  <a:extLst>
                    <a:ext uri="{9D8B030D-6E8A-4147-A177-3AD203B41FA5}">
                      <a16:colId xmlns:a16="http://schemas.microsoft.com/office/drawing/2014/main" val="20016"/>
                    </a:ext>
                  </a:extLst>
                </a:gridCol>
                <a:gridCol w="400155">
                  <a:extLst>
                    <a:ext uri="{9D8B030D-6E8A-4147-A177-3AD203B41FA5}">
                      <a16:colId xmlns:a16="http://schemas.microsoft.com/office/drawing/2014/main" val="20017"/>
                    </a:ext>
                  </a:extLst>
                </a:gridCol>
                <a:gridCol w="400155">
                  <a:extLst>
                    <a:ext uri="{9D8B030D-6E8A-4147-A177-3AD203B41FA5}">
                      <a16:colId xmlns:a16="http://schemas.microsoft.com/office/drawing/2014/main" val="20018"/>
                    </a:ext>
                  </a:extLst>
                </a:gridCol>
                <a:gridCol w="384330">
                  <a:extLst>
                    <a:ext uri="{9D8B030D-6E8A-4147-A177-3AD203B41FA5}">
                      <a16:colId xmlns:a16="http://schemas.microsoft.com/office/drawing/2014/main" val="20019"/>
                    </a:ext>
                  </a:extLst>
                </a:gridCol>
              </a:tblGrid>
              <a:tr h="166250">
                <a:tc rowSpan="4">
                  <a:txBody>
                    <a:bodyPr/>
                    <a:lstStyle/>
                    <a:p>
                      <a:pPr marL="0" algn="ctr"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ctr"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ctr"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ctr"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學制班別</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ctr"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實習屬性</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ctr"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實習場所國別</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ctr"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實習時間</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2">
                  <a:txBody>
                    <a:bodyPr/>
                    <a:lstStyle/>
                    <a:p>
                      <a:pPr marL="0" algn="ctr"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學生實習主要經費來源人數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人次</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4">
                  <a:txBody>
                    <a:bodyPr/>
                    <a:lstStyle/>
                    <a:p>
                      <a:pPr marL="0" algn="ctr" defTabSz="914400" rtl="0" eaLnBrk="1" latinLnBrk="0" hangingPunct="1">
                        <a:lnSpc>
                          <a:spcPts val="20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補充說明</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6625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gridSpan="5">
                  <a:txBody>
                    <a:bodyPr/>
                    <a:lstStyle/>
                    <a:p>
                      <a:pPr marL="0" algn="ctr"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教育部補助</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3">
                  <a:txBody>
                    <a:bodyPr/>
                    <a:lstStyle/>
                    <a:p>
                      <a:pPr marL="0" algn="ctr"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其他政府部門補助</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國內民間單位</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境外政府或民間單位</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學校自有資金</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lnSpc>
                          <a:spcPts val="20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無經費補助</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lnSpc>
                          <a:spcPts val="20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zh-TW" altLang="en-US"/>
                    </a:p>
                  </a:txBody>
                  <a:tcPr/>
                </a:tc>
                <a:extLst>
                  <a:ext uri="{0D108BD9-81ED-4DB2-BD59-A6C34878D82A}">
                    <a16:rowId xmlns:a16="http://schemas.microsoft.com/office/drawing/2014/main" val="10001"/>
                  </a:ext>
                </a:extLst>
              </a:tr>
              <a:tr h="190149">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2">
                  <a:txBody>
                    <a:bodyPr/>
                    <a:lstStyle/>
                    <a:p>
                      <a:pPr marL="0" algn="l"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高等教育深耕計畫</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algn="ctr"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新南向計畫</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rowSpan="2">
                  <a:txBody>
                    <a:bodyPr/>
                    <a:lstStyle/>
                    <a:p>
                      <a:pPr marL="0" algn="l"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學海築夢</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其他計畫</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0002"/>
                  </a:ext>
                </a:extLst>
              </a:tr>
              <a:tr h="474853">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20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個別型學校</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學海築夢</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0003"/>
                  </a:ext>
                </a:extLst>
              </a:tr>
              <a:tr h="831252">
                <a:tc>
                  <a:txBody>
                    <a:bodyPr/>
                    <a:lstStyle/>
                    <a:p>
                      <a:pPr marL="0" algn="l" defTabSz="914400" rtl="0" eaLnBrk="1" latinLnBrk="0" hangingPunct="1">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□必修＿學分</a:t>
                      </a:r>
                    </a:p>
                    <a:p>
                      <a:pPr marL="0" algn="l" defTabSz="914400" rtl="0" eaLnBrk="1" latinLnBrk="0" hangingPunct="1">
                        <a:lnSpc>
                          <a:spcPts val="20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□選修＿學分</a:t>
                      </a:r>
                    </a:p>
                    <a:p>
                      <a:pPr marL="0" indent="-160020" algn="l" defTabSz="914400" rtl="0" eaLnBrk="1" latinLnBrk="0" hangingPunct="1">
                        <a:lnSpc>
                          <a:spcPts val="20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□畢業條件</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127000" algn="l"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□全學年</a:t>
                      </a:r>
                    </a:p>
                    <a:p>
                      <a:pPr marL="0" algn="l"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□寒假實習</a:t>
                      </a:r>
                    </a:p>
                    <a:p>
                      <a:pPr marL="0" algn="l"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□暑假實習</a:t>
                      </a:r>
                    </a:p>
                    <a:p>
                      <a:pPr marL="0" algn="l"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□單一學期實習</a:t>
                      </a:r>
                    </a:p>
                    <a:p>
                      <a:pPr marL="0" algn="l"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□學期期間實習</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應與學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10</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一致</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20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8" name="Rectangle 2"/>
          <p:cNvSpPr txBox="1">
            <a:spLocks noChangeArrowheads="1"/>
          </p:cNvSpPr>
          <p:nvPr/>
        </p:nvSpPr>
        <p:spPr bwMode="black">
          <a:xfrm>
            <a:off x="62112" y="3799018"/>
            <a:ext cx="4396347"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200" b="1" kern="1200">
                <a:solidFill>
                  <a:schemeClr val="tx1"/>
                </a:solidFill>
                <a:latin typeface="+mj-lt"/>
                <a:ea typeface="+mj-ea"/>
                <a:cs typeface="+mj-cs"/>
              </a:defRPr>
            </a:lvl1pPr>
            <a:lvl2pPr algn="l" rtl="0" eaLnBrk="1" fontAlgn="base" hangingPunct="1">
              <a:spcBef>
                <a:spcPct val="0"/>
              </a:spcBef>
              <a:spcAft>
                <a:spcPct val="0"/>
              </a:spcAft>
              <a:defRPr sz="3200" b="1">
                <a:solidFill>
                  <a:schemeClr val="tx1"/>
                </a:solidFill>
                <a:latin typeface="Verdana" panose="020B0604030504040204" pitchFamily="34" charset="0"/>
              </a:defRPr>
            </a:lvl2pPr>
            <a:lvl3pPr algn="l" rtl="0" eaLnBrk="1" fontAlgn="base" hangingPunct="1">
              <a:spcBef>
                <a:spcPct val="0"/>
              </a:spcBef>
              <a:spcAft>
                <a:spcPct val="0"/>
              </a:spcAft>
              <a:defRPr sz="3200" b="1">
                <a:solidFill>
                  <a:schemeClr val="tx1"/>
                </a:solidFill>
                <a:latin typeface="Verdana" panose="020B0604030504040204" pitchFamily="34" charset="0"/>
              </a:defRPr>
            </a:lvl3pPr>
            <a:lvl4pPr algn="l" rtl="0" eaLnBrk="1" fontAlgn="base" hangingPunct="1">
              <a:spcBef>
                <a:spcPct val="0"/>
              </a:spcBef>
              <a:spcAft>
                <a:spcPct val="0"/>
              </a:spcAft>
              <a:defRPr sz="3200" b="1">
                <a:solidFill>
                  <a:schemeClr val="tx1"/>
                </a:solidFill>
                <a:latin typeface="Verdana" panose="020B0604030504040204" pitchFamily="34" charset="0"/>
              </a:defRPr>
            </a:lvl4pPr>
            <a:lvl5pPr algn="l" rtl="0" eaLnBrk="1" fontAlgn="base" hangingPunct="1">
              <a:spcBef>
                <a:spcPct val="0"/>
              </a:spcBef>
              <a:spcAft>
                <a:spcPct val="0"/>
              </a:spcAft>
              <a:defRPr sz="3200" b="1">
                <a:solidFill>
                  <a:schemeClr val="tx1"/>
                </a:solidFill>
                <a:latin typeface="Verdana" panose="020B0604030504040204" pitchFamily="34" charset="0"/>
              </a:defRPr>
            </a:lvl5pPr>
            <a:lvl6pPr marL="457200" algn="l" rtl="0" eaLnBrk="1" fontAlgn="base" hangingPunct="1">
              <a:spcBef>
                <a:spcPct val="0"/>
              </a:spcBef>
              <a:spcAft>
                <a:spcPct val="0"/>
              </a:spcAft>
              <a:defRPr sz="3200" b="1">
                <a:solidFill>
                  <a:schemeClr val="tx1"/>
                </a:solidFill>
                <a:latin typeface="Verdana" panose="020B0604030504040204" pitchFamily="34" charset="0"/>
              </a:defRPr>
            </a:lvl6pPr>
            <a:lvl7pPr marL="914400" algn="l" rtl="0" eaLnBrk="1" fontAlgn="base" hangingPunct="1">
              <a:spcBef>
                <a:spcPct val="0"/>
              </a:spcBef>
              <a:spcAft>
                <a:spcPct val="0"/>
              </a:spcAft>
              <a:defRPr sz="3200" b="1">
                <a:solidFill>
                  <a:schemeClr val="tx1"/>
                </a:solidFill>
                <a:latin typeface="Verdana" panose="020B0604030504040204" pitchFamily="34" charset="0"/>
              </a:defRPr>
            </a:lvl7pPr>
            <a:lvl8pPr marL="1371600" algn="l" rtl="0" eaLnBrk="1" fontAlgn="base" hangingPunct="1">
              <a:spcBef>
                <a:spcPct val="0"/>
              </a:spcBef>
              <a:spcAft>
                <a:spcPct val="0"/>
              </a:spcAft>
              <a:defRPr sz="3200" b="1">
                <a:solidFill>
                  <a:schemeClr val="tx1"/>
                </a:solidFill>
                <a:latin typeface="Verdana" panose="020B0604030504040204" pitchFamily="34" charset="0"/>
              </a:defRPr>
            </a:lvl8pPr>
            <a:lvl9pPr marL="1828800" algn="l" rtl="0" eaLnBrk="1" fontAlgn="base" hangingPunct="1">
              <a:spcBef>
                <a:spcPct val="0"/>
              </a:spcBef>
              <a:spcAft>
                <a:spcPct val="0"/>
              </a:spcAft>
              <a:defRPr sz="3200" b="1">
                <a:solidFill>
                  <a:schemeClr val="tx1"/>
                </a:solidFill>
                <a:latin typeface="Verdana" panose="020B0604030504040204" pitchFamily="34" charset="0"/>
              </a:defRPr>
            </a:lvl9pPr>
          </a:lstStyle>
          <a:p>
            <a:pPr marL="285750" indent="-285750">
              <a:buFont typeface="Wingdings" panose="05000000000000000000" pitchFamily="2" charset="2"/>
              <a:buChar char="l"/>
            </a:pPr>
            <a:r>
              <a:rPr lang="zh-TW" altLang="en-US" sz="3000" dirty="0">
                <a:solidFill>
                  <a:srgbClr val="FF0000"/>
                </a:solidFill>
                <a:latin typeface="Arial" panose="020B0604020202020204" pitchFamily="34" charset="0"/>
                <a:ea typeface="微軟正黑體" panose="020B0604030504040204" pitchFamily="34" charset="-120"/>
                <a:cs typeface="Arial" panose="020B0604020202020204" pitchFamily="34" charset="0"/>
              </a:rPr>
              <a:t>本表自</a:t>
            </a:r>
            <a:r>
              <a:rPr lang="en-US" altLang="zh-TW" sz="3000" dirty="0">
                <a:solidFill>
                  <a:srgbClr val="FF0000"/>
                </a:solidFill>
                <a:latin typeface="Arial" panose="020B0604020202020204" pitchFamily="34" charset="0"/>
                <a:ea typeface="微軟正黑體" panose="020B0604030504040204" pitchFamily="34" charset="-120"/>
                <a:cs typeface="Arial" panose="020B0604020202020204" pitchFamily="34" charset="0"/>
              </a:rPr>
              <a:t>111.10</a:t>
            </a:r>
            <a:r>
              <a:rPr lang="zh-TW" altLang="en-US" sz="3000" dirty="0">
                <a:solidFill>
                  <a:srgbClr val="FF0000"/>
                </a:solidFill>
                <a:latin typeface="Arial" panose="020B0604020202020204" pitchFamily="34" charset="0"/>
                <a:ea typeface="微軟正黑體" panose="020B0604030504040204" pitchFamily="34" charset="-120"/>
                <a:cs typeface="Arial" panose="020B0604020202020204" pitchFamily="34" charset="0"/>
              </a:rPr>
              <a:t>期起刪除。</a:t>
            </a:r>
          </a:p>
        </p:txBody>
      </p:sp>
    </p:spTree>
    <p:extLst>
      <p:ext uri="{BB962C8B-B14F-4D97-AF65-F5344CB8AC3E}">
        <p14:creationId xmlns:p14="http://schemas.microsoft.com/office/powerpoint/2010/main" val="14348478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a:solidFill>
                  <a:srgbClr val="000000"/>
                </a:solidFill>
                <a:ea typeface="新細明體" panose="02020500000000000000" pitchFamily="18" charset="-120"/>
                <a:cs typeface="Arial" panose="020B0604020202020204" pitchFamily="34" charset="0"/>
              </a:rPr>
              <a:t>3</a:t>
            </a:r>
            <a:r>
              <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rPr>
              <a:t>.2.4</a:t>
            </a:r>
          </a:p>
        </p:txBody>
      </p:sp>
      <p:sp>
        <p:nvSpPr>
          <p:cNvPr id="7" name="Rectangle 2"/>
          <p:cNvSpPr>
            <a:spLocks noGrp="1" noChangeArrowheads="1"/>
          </p:cNvSpPr>
          <p:nvPr>
            <p:ph type="title"/>
          </p:nvPr>
        </p:nvSpPr>
        <p:spPr>
          <a:xfrm>
            <a:off x="6491" y="226382"/>
            <a:ext cx="9137509" cy="498548"/>
          </a:xfrm>
        </p:spPr>
        <p:txBody>
          <a:bodyPr anchor="t">
            <a:noAutofit/>
          </a:bodyPr>
          <a:lstStyle/>
          <a:p>
            <a:pPr algn="l">
              <a:defRPr/>
            </a:pP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10-2.</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學生實習機構及權益保障</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3020" y="1909494"/>
            <a:ext cx="8917226" cy="4580741"/>
          </a:xfrm>
          <a:prstGeom prst="rect">
            <a:avLst/>
          </a:prstGeom>
        </p:spPr>
        <p:txBody>
          <a:bodyPr wrap="square">
            <a:spAutoFit/>
          </a:bodyPr>
          <a:lstStyle/>
          <a:p>
            <a:pPr algn="just">
              <a:lnSpc>
                <a:spcPts val="26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111.10</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異動欄位</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285750" indent="-285750" algn="just">
              <a:lnSpc>
                <a:spcPts val="26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投保情形項下之「有投保」、「未投保」兩個欄位，自</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111.10</a:t>
            </a:r>
            <a:r>
              <a:rPr lang="zh-TW" altLang="en-US"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期起異動為</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4</a:t>
            </a:r>
            <a:r>
              <a:rPr lang="zh-TW" altLang="en-US"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個選項。</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just">
              <a:lnSpc>
                <a:spcPts val="12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en-US" altLang="zh-TW" sz="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just">
              <a:lnSpc>
                <a:spcPts val="26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111.10</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新增欄位</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ts val="26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投保情形</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請填報學校安排學生實習時，</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依「勞工保險或大專校院校外實習學生團體保險」等相關規定</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，辦理【</a:t>
            </a:r>
            <a:r>
              <a:rPr lang="zh-TW" altLang="en-US"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僅</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勞保；</a:t>
            </a:r>
            <a:r>
              <a:rPr lang="zh-TW" altLang="en-US"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僅</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校外實習保險；</a:t>
            </a:r>
            <a:r>
              <a:rPr lang="zh-TW" altLang="en-US"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前揭</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種</a:t>
            </a:r>
            <a:r>
              <a:rPr lang="zh-TW" altLang="en-US"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保險皆有</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；無</a:t>
            </a:r>
            <a:r>
              <a:rPr lang="zh-TW" altLang="en-US"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辦理</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相關保險】等類之實習學生之投保情形：</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ts val="26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僅勞保</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：係指學生於實習期間，</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「僅」投保「勞工保險」</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之人次。</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ts val="26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僅校外實習保險</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：係指學生於實習期間，</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「僅」投保「大專校院校外實習學生團體保險」</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之人次。</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ts val="26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前揭</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種保險皆有</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：係指學生於實習期間，</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同時投保「勞工保險」和「大專校院校外實習學生團體保險」</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之人次。</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ts val="26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無</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辦理</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相關保險</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：係指學生於實習期間，</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「未」投保「勞工保險」和「大專校院校外實習學生團體保險」</a:t>
            </a:r>
            <a:r>
              <a:rPr lang="zh-TW" altLang="en-US"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等</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任一種保險</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之人次。</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2725175956"/>
              </p:ext>
            </p:extLst>
          </p:nvPr>
        </p:nvGraphicFramePr>
        <p:xfrm>
          <a:off x="102312" y="865086"/>
          <a:ext cx="8751184" cy="1051481"/>
        </p:xfrm>
        <a:graphic>
          <a:graphicData uri="http://schemas.openxmlformats.org/drawingml/2006/table">
            <a:tbl>
              <a:tblPr firstRow="1" firstCol="1" bandRow="1"/>
              <a:tblGrid>
                <a:gridCol w="305979">
                  <a:extLst>
                    <a:ext uri="{9D8B030D-6E8A-4147-A177-3AD203B41FA5}">
                      <a16:colId xmlns:a16="http://schemas.microsoft.com/office/drawing/2014/main" val="20000"/>
                    </a:ext>
                  </a:extLst>
                </a:gridCol>
                <a:gridCol w="294622">
                  <a:extLst>
                    <a:ext uri="{9D8B030D-6E8A-4147-A177-3AD203B41FA5}">
                      <a16:colId xmlns:a16="http://schemas.microsoft.com/office/drawing/2014/main" val="20001"/>
                    </a:ext>
                  </a:extLst>
                </a:gridCol>
                <a:gridCol w="316180">
                  <a:extLst>
                    <a:ext uri="{9D8B030D-6E8A-4147-A177-3AD203B41FA5}">
                      <a16:colId xmlns:a16="http://schemas.microsoft.com/office/drawing/2014/main" val="20002"/>
                    </a:ext>
                  </a:extLst>
                </a:gridCol>
                <a:gridCol w="280251">
                  <a:extLst>
                    <a:ext uri="{9D8B030D-6E8A-4147-A177-3AD203B41FA5}">
                      <a16:colId xmlns:a16="http://schemas.microsoft.com/office/drawing/2014/main" val="20003"/>
                    </a:ext>
                  </a:extLst>
                </a:gridCol>
                <a:gridCol w="359296">
                  <a:extLst>
                    <a:ext uri="{9D8B030D-6E8A-4147-A177-3AD203B41FA5}">
                      <a16:colId xmlns:a16="http://schemas.microsoft.com/office/drawing/2014/main" val="20004"/>
                    </a:ext>
                  </a:extLst>
                </a:gridCol>
                <a:gridCol w="388040">
                  <a:extLst>
                    <a:ext uri="{9D8B030D-6E8A-4147-A177-3AD203B41FA5}">
                      <a16:colId xmlns:a16="http://schemas.microsoft.com/office/drawing/2014/main" val="20005"/>
                    </a:ext>
                  </a:extLst>
                </a:gridCol>
                <a:gridCol w="416434">
                  <a:extLst>
                    <a:ext uri="{9D8B030D-6E8A-4147-A177-3AD203B41FA5}">
                      <a16:colId xmlns:a16="http://schemas.microsoft.com/office/drawing/2014/main" val="20006"/>
                    </a:ext>
                  </a:extLst>
                </a:gridCol>
                <a:gridCol w="395416">
                  <a:extLst>
                    <a:ext uri="{9D8B030D-6E8A-4147-A177-3AD203B41FA5}">
                      <a16:colId xmlns:a16="http://schemas.microsoft.com/office/drawing/2014/main" val="20007"/>
                    </a:ext>
                  </a:extLst>
                </a:gridCol>
                <a:gridCol w="297069">
                  <a:extLst>
                    <a:ext uri="{9D8B030D-6E8A-4147-A177-3AD203B41FA5}">
                      <a16:colId xmlns:a16="http://schemas.microsoft.com/office/drawing/2014/main" val="20008"/>
                    </a:ext>
                  </a:extLst>
                </a:gridCol>
                <a:gridCol w="683233">
                  <a:extLst>
                    <a:ext uri="{9D8B030D-6E8A-4147-A177-3AD203B41FA5}">
                      <a16:colId xmlns:a16="http://schemas.microsoft.com/office/drawing/2014/main" val="20009"/>
                    </a:ext>
                  </a:extLst>
                </a:gridCol>
                <a:gridCol w="342824">
                  <a:extLst>
                    <a:ext uri="{9D8B030D-6E8A-4147-A177-3AD203B41FA5}">
                      <a16:colId xmlns:a16="http://schemas.microsoft.com/office/drawing/2014/main" val="20010"/>
                    </a:ext>
                  </a:extLst>
                </a:gridCol>
                <a:gridCol w="390344">
                  <a:extLst>
                    <a:ext uri="{9D8B030D-6E8A-4147-A177-3AD203B41FA5}">
                      <a16:colId xmlns:a16="http://schemas.microsoft.com/office/drawing/2014/main" val="20011"/>
                    </a:ext>
                  </a:extLst>
                </a:gridCol>
                <a:gridCol w="593124">
                  <a:extLst>
                    <a:ext uri="{9D8B030D-6E8A-4147-A177-3AD203B41FA5}">
                      <a16:colId xmlns:a16="http://schemas.microsoft.com/office/drawing/2014/main" val="20012"/>
                    </a:ext>
                  </a:extLst>
                </a:gridCol>
                <a:gridCol w="1185080">
                  <a:extLst>
                    <a:ext uri="{9D8B030D-6E8A-4147-A177-3AD203B41FA5}">
                      <a16:colId xmlns:a16="http://schemas.microsoft.com/office/drawing/2014/main" val="20013"/>
                    </a:ext>
                  </a:extLst>
                </a:gridCol>
                <a:gridCol w="662208">
                  <a:extLst>
                    <a:ext uri="{9D8B030D-6E8A-4147-A177-3AD203B41FA5}">
                      <a16:colId xmlns:a16="http://schemas.microsoft.com/office/drawing/2014/main" val="20014"/>
                    </a:ext>
                  </a:extLst>
                </a:gridCol>
                <a:gridCol w="545776">
                  <a:extLst>
                    <a:ext uri="{9D8B030D-6E8A-4147-A177-3AD203B41FA5}">
                      <a16:colId xmlns:a16="http://schemas.microsoft.com/office/drawing/2014/main" val="20015"/>
                    </a:ext>
                  </a:extLst>
                </a:gridCol>
                <a:gridCol w="283804">
                  <a:extLst>
                    <a:ext uri="{9D8B030D-6E8A-4147-A177-3AD203B41FA5}">
                      <a16:colId xmlns:a16="http://schemas.microsoft.com/office/drawing/2014/main" val="20016"/>
                    </a:ext>
                  </a:extLst>
                </a:gridCol>
                <a:gridCol w="283803">
                  <a:extLst>
                    <a:ext uri="{9D8B030D-6E8A-4147-A177-3AD203B41FA5}">
                      <a16:colId xmlns:a16="http://schemas.microsoft.com/office/drawing/2014/main" val="20017"/>
                    </a:ext>
                  </a:extLst>
                </a:gridCol>
                <a:gridCol w="261972">
                  <a:extLst>
                    <a:ext uri="{9D8B030D-6E8A-4147-A177-3AD203B41FA5}">
                      <a16:colId xmlns:a16="http://schemas.microsoft.com/office/drawing/2014/main" val="20018"/>
                    </a:ext>
                  </a:extLst>
                </a:gridCol>
                <a:gridCol w="196479">
                  <a:extLst>
                    <a:ext uri="{9D8B030D-6E8A-4147-A177-3AD203B41FA5}">
                      <a16:colId xmlns:a16="http://schemas.microsoft.com/office/drawing/2014/main" val="20019"/>
                    </a:ext>
                  </a:extLst>
                </a:gridCol>
                <a:gridCol w="269250">
                  <a:extLst>
                    <a:ext uri="{9D8B030D-6E8A-4147-A177-3AD203B41FA5}">
                      <a16:colId xmlns:a16="http://schemas.microsoft.com/office/drawing/2014/main" val="20020"/>
                    </a:ext>
                  </a:extLst>
                </a:gridCol>
              </a:tblGrid>
              <a:tr h="161270">
                <a:tc rowSpan="3">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a:t>
                      </a: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學制班別</a:t>
                      </a: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實習場所國別</a:t>
                      </a: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實習機構資訊</a:t>
                      </a: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gridSpan="2">
                  <a:txBody>
                    <a:bodyPr/>
                    <a:lstStyle/>
                    <a:p>
                      <a:pPr algn="ctr">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學生實際實習場所</a:t>
                      </a: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10">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學生實習權益人次</a:t>
                      </a: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pPr marL="0" algn="ctr" defTabSz="914400" rtl="0" eaLnBrk="1" latinLnBrk="0" hangingPunct="1">
                        <a:lnSpc>
                          <a:spcPts val="16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pPr marL="0" algn="ctr" defTabSz="914400" rtl="0" eaLnBrk="1" latinLnBrk="0" hangingPunct="1">
                        <a:lnSpc>
                          <a:spcPts val="16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3">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補充說明</a:t>
                      </a: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6127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行業別</a:t>
                      </a: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機構名稱</a:t>
                      </a: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統一編號</a:t>
                      </a: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縣市別</a:t>
                      </a: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地址</a:t>
                      </a: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6">
                  <a:txBody>
                    <a:bodyPr/>
                    <a:lstStyle/>
                    <a:p>
                      <a:pPr algn="ctr">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投保情形</a:t>
                      </a: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pPr algn="ctr">
                        <a:lnSpc>
                          <a:spcPts val="16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pPr algn="ctr">
                        <a:lnSpc>
                          <a:spcPts val="16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4">
                  <a:txBody>
                    <a:bodyPr/>
                    <a:lstStyle/>
                    <a:p>
                      <a:pPr algn="ctr">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實習待遇</a:t>
                      </a: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0001"/>
                  </a:ext>
                </a:extLst>
              </a:tr>
              <a:tr h="645081">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marR="0" lvl="0" indent="0" algn="ctr" defTabSz="914400" rtl="0" eaLnBrk="1" fontAlgn="auto" latinLnBrk="0" hangingPunct="1">
                        <a:lnSpc>
                          <a:spcPts val="1600"/>
                        </a:lnSpc>
                        <a:spcBef>
                          <a:spcPts val="0"/>
                        </a:spcBef>
                        <a:spcAft>
                          <a:spcPts val="0"/>
                        </a:spcAft>
                        <a:buClrTx/>
                        <a:buSzTx/>
                        <a:buFontTx/>
                        <a:buNone/>
                        <a:tabLst/>
                        <a:defRPr/>
                      </a:pPr>
                      <a:r>
                        <a:rPr kumimoji="0" lang="zh-TW" alt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有投保</a:t>
                      </a:r>
                      <a:endPar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4429" marR="544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ap="flat" cmpd="sng" algn="ctr">
                      <a:solidFill>
                        <a:srgbClr val="000000"/>
                      </a:solidFill>
                      <a:prstDash val="solid"/>
                      <a:round/>
                      <a:headEnd type="none" w="med" len="med"/>
                      <a:tailEnd type="none" w="med" len="med"/>
                    </a:lnTlToBr>
                    <a:solidFill>
                      <a:srgbClr val="FFD5D5"/>
                    </a:solidFill>
                  </a:tcPr>
                </a:tc>
                <a:tc>
                  <a:txBody>
                    <a:bodyPr/>
                    <a:lstStyle/>
                    <a:p>
                      <a:pPr marL="0" marR="0" lvl="0" indent="0" algn="ctr" defTabSz="914400" rtl="0" eaLnBrk="1" fontAlgn="auto" latinLnBrk="0" hangingPunct="1">
                        <a:lnSpc>
                          <a:spcPts val="1600"/>
                        </a:lnSpc>
                        <a:spcBef>
                          <a:spcPts val="0"/>
                        </a:spcBef>
                        <a:spcAft>
                          <a:spcPts val="0"/>
                        </a:spcAft>
                        <a:buClrTx/>
                        <a:buSzTx/>
                        <a:buFontTx/>
                        <a:buNone/>
                        <a:tabLst/>
                        <a:defRPr/>
                      </a:pPr>
                      <a:r>
                        <a:rPr kumimoji="0" lang="zh-TW" alt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未投保</a:t>
                      </a:r>
                      <a:endPar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4429" marR="544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ap="flat" cmpd="sng" algn="ctr">
                      <a:solidFill>
                        <a:srgbClr val="000000"/>
                      </a:solidFill>
                      <a:prstDash val="solid"/>
                      <a:round/>
                      <a:headEnd type="none" w="med" len="med"/>
                      <a:tailEnd type="none" w="med" len="med"/>
                    </a:lnTlToBr>
                    <a:solidFill>
                      <a:srgbClr val="FFD5D5"/>
                    </a:solidFill>
                  </a:tcPr>
                </a:tc>
                <a:tc>
                  <a:txBody>
                    <a:bodyPr/>
                    <a:lstStyle/>
                    <a:p>
                      <a:pPr algn="ctr">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僅勞保</a:t>
                      </a:r>
                    </a:p>
                  </a:txBody>
                  <a:tcPr marL="54429" marR="544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僅校外實習保險</a:t>
                      </a:r>
                    </a:p>
                  </a:txBody>
                  <a:tcPr marL="54429" marR="544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a:lnSpc>
                          <a:spcPts val="1600"/>
                        </a:lnSpc>
                        <a:spcAft>
                          <a:spcPts val="0"/>
                        </a:spcAft>
                      </a:pPr>
                      <a:r>
                        <a:rPr lang="en-US" altLang="zh-TW"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zh-TW"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種保險皆有</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4429" marR="544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a:lnSpc>
                          <a:spcPts val="1600"/>
                        </a:lnSpc>
                        <a:spcAft>
                          <a:spcPts val="0"/>
                        </a:spcAft>
                      </a:pPr>
                      <a:r>
                        <a:rPr lang="zh-TW" altLang="zh-TW"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無相關保險</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4429" marR="544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工資</a:t>
                      </a: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獎學金</a:t>
                      </a: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津貼</a:t>
                      </a: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無</a:t>
                      </a: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2791440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rPr>
              <a:t>3.2.5</a:t>
            </a:r>
          </a:p>
        </p:txBody>
      </p:sp>
      <p:sp>
        <p:nvSpPr>
          <p:cNvPr id="7" name="Rectangle 2"/>
          <p:cNvSpPr>
            <a:spLocks noGrp="1" noChangeArrowheads="1"/>
          </p:cNvSpPr>
          <p:nvPr>
            <p:ph type="title"/>
          </p:nvPr>
        </p:nvSpPr>
        <p:spPr>
          <a:xfrm>
            <a:off x="6491" y="226382"/>
            <a:ext cx="9137509" cy="498548"/>
          </a:xfrm>
        </p:spPr>
        <p:txBody>
          <a:bodyPr anchor="t">
            <a:noAutofit/>
          </a:bodyPr>
          <a:lstStyle/>
          <a:p>
            <a:pPr algn="l">
              <a:defRPr/>
            </a:pP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10-3.</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實習人數統計</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i="0" dirty="0">
                <a:solidFill>
                  <a:srgbClr val="FF0000"/>
                </a:solidFill>
                <a:latin typeface="Arial" panose="020B0604020202020204" pitchFamily="34" charset="0"/>
                <a:ea typeface="微軟正黑體" panose="020B0604030504040204" pitchFamily="34" charset="-120"/>
                <a:cs typeface="Arial" panose="020B0604020202020204" pitchFamily="34" charset="0"/>
              </a:rPr>
              <a:t>111.10</a:t>
            </a:r>
            <a:r>
              <a:rPr lang="zh-TW" altLang="en-US" sz="2400" dirty="0">
                <a:solidFill>
                  <a:srgbClr val="FF0000"/>
                </a:solidFill>
                <a:latin typeface="Arial" panose="020B0604020202020204" pitchFamily="34" charset="0"/>
                <a:ea typeface="微軟正黑體" panose="020B0604030504040204" pitchFamily="34" charset="-120"/>
                <a:cs typeface="Arial" panose="020B0604020202020204" pitchFamily="34" charset="0"/>
              </a:rPr>
              <a:t>期</a:t>
            </a:r>
            <a:r>
              <a:rPr lang="zh-TW" altLang="en-US" sz="2400" i="0" dirty="0">
                <a:solidFill>
                  <a:srgbClr val="FF0000"/>
                </a:solidFill>
                <a:latin typeface="Arial" panose="020B0604020202020204" pitchFamily="34" charset="0"/>
                <a:ea typeface="微軟正黑體" panose="020B0604030504040204" pitchFamily="34" charset="-120"/>
                <a:cs typeface="Arial" panose="020B0604020202020204" pitchFamily="34" charset="0"/>
              </a:rPr>
              <a:t>首填</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75891" y="1639843"/>
            <a:ext cx="8779353" cy="4972964"/>
          </a:xfrm>
          <a:prstGeom prst="rect">
            <a:avLst/>
          </a:prstGeom>
        </p:spPr>
        <p:txBody>
          <a:bodyPr wrap="square">
            <a:spAutoFit/>
          </a:bodyPr>
          <a:lstStyle/>
          <a:p>
            <a:pPr algn="just">
              <a:lnSpc>
                <a:spcPts val="32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111.10</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ts val="32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學年度</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每年</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月填報前一學年度資料</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，例如：</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111</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110</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學年度</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(110</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8</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日至</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111</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7</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31</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日</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之「全學年實習學生人數」及「部分學分實習學生人數」等相關資訊。</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2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學院、單位名稱、學制班別</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：所填</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資料</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將</a:t>
            </a:r>
            <a:r>
              <a:rPr lang="zh-TW" altLang="zh-TW"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由</a:t>
            </a:r>
            <a:r>
              <a:rPr lang="zh-TW" altLang="en-US"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系統與</a:t>
            </a:r>
            <a:r>
              <a:rPr lang="en-US" altLang="zh-TW"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111</a:t>
            </a:r>
            <a:r>
              <a:rPr lang="zh-TW" altLang="zh-TW"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月「學</a:t>
            </a:r>
            <a:r>
              <a:rPr lang="en-US" altLang="zh-TW"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學生實習人數及時數」之「學院」</a:t>
            </a:r>
            <a:r>
              <a:rPr lang="zh-TW" altLang="en-US"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「單位名稱」</a:t>
            </a:r>
            <a:r>
              <a:rPr lang="zh-TW" altLang="en-US"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及</a:t>
            </a:r>
            <a:r>
              <a:rPr lang="zh-TW" altLang="zh-TW"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「學制班別」</a:t>
            </a:r>
            <a:r>
              <a:rPr lang="zh-TW" altLang="en-US"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等資訊進行比對</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285750" lvl="0" indent="-285750">
              <a:lnSpc>
                <a:spcPts val="3200"/>
              </a:lnSpc>
              <a:buFont typeface="Wingdings" panose="05000000000000000000" pitchFamily="2" charset="2"/>
              <a:buChar char="l"/>
            </a:pP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年級</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請依各單位</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例如系所</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選擇年級</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2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實習學生人數</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請填寫實習學生人數</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非人次</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lvl="0" indent="-342900">
              <a:lnSpc>
                <a:spcPts val="3200"/>
              </a:lnSpc>
              <a:buFont typeface="Wingdings" panose="05000000000000000000" pitchFamily="2" charset="2"/>
              <a:buChar char="l"/>
            </a:pP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本表蒐集對象以「人數」計</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非人次</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請勿重複列計</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lvl="0" indent="-342900">
              <a:lnSpc>
                <a:spcPts val="3200"/>
              </a:lnSpc>
              <a:buFont typeface="Wingdings" panose="05000000000000000000" pitchFamily="2" charset="2"/>
              <a:buChar char="l"/>
            </a:pP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本表填報對象包含至「學校附屬機構</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附設醫院、實習會館、旅館及實習林場、附設實驗國民小學等場所</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」之實習者。</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1416775709"/>
              </p:ext>
            </p:extLst>
          </p:nvPr>
        </p:nvGraphicFramePr>
        <p:xfrm>
          <a:off x="74143" y="879671"/>
          <a:ext cx="8781101" cy="763372"/>
        </p:xfrm>
        <a:graphic>
          <a:graphicData uri="http://schemas.openxmlformats.org/drawingml/2006/table">
            <a:tbl>
              <a:tblPr firstRow="1" firstCol="1" bandRow="1"/>
              <a:tblGrid>
                <a:gridCol w="931215">
                  <a:extLst>
                    <a:ext uri="{9D8B030D-6E8A-4147-A177-3AD203B41FA5}">
                      <a16:colId xmlns:a16="http://schemas.microsoft.com/office/drawing/2014/main" val="20000"/>
                    </a:ext>
                  </a:extLst>
                </a:gridCol>
                <a:gridCol w="1263825">
                  <a:extLst>
                    <a:ext uri="{9D8B030D-6E8A-4147-A177-3AD203B41FA5}">
                      <a16:colId xmlns:a16="http://schemas.microsoft.com/office/drawing/2014/main" val="20001"/>
                    </a:ext>
                  </a:extLst>
                </a:gridCol>
                <a:gridCol w="1396119">
                  <a:extLst>
                    <a:ext uri="{9D8B030D-6E8A-4147-A177-3AD203B41FA5}">
                      <a16:colId xmlns:a16="http://schemas.microsoft.com/office/drawing/2014/main" val="20002"/>
                    </a:ext>
                  </a:extLst>
                </a:gridCol>
                <a:gridCol w="1662583">
                  <a:extLst>
                    <a:ext uri="{9D8B030D-6E8A-4147-A177-3AD203B41FA5}">
                      <a16:colId xmlns:a16="http://schemas.microsoft.com/office/drawing/2014/main" val="20003"/>
                    </a:ext>
                  </a:extLst>
                </a:gridCol>
                <a:gridCol w="1662583">
                  <a:extLst>
                    <a:ext uri="{9D8B030D-6E8A-4147-A177-3AD203B41FA5}">
                      <a16:colId xmlns:a16="http://schemas.microsoft.com/office/drawing/2014/main" val="20005"/>
                    </a:ext>
                  </a:extLst>
                </a:gridCol>
                <a:gridCol w="1864776">
                  <a:extLst>
                    <a:ext uri="{9D8B030D-6E8A-4147-A177-3AD203B41FA5}">
                      <a16:colId xmlns:a16="http://schemas.microsoft.com/office/drawing/2014/main" val="20004"/>
                    </a:ext>
                  </a:extLst>
                </a:gridCol>
              </a:tblGrid>
              <a:tr h="381686">
                <a:tc>
                  <a:txBody>
                    <a:bodyPr/>
                    <a:lstStyle/>
                    <a:p>
                      <a:pPr marL="0" algn="ctr" defTabSz="914400" rtl="0" eaLnBrk="1" latinLnBrk="0" hangingPunct="1">
                        <a:lnSpc>
                          <a:spcPts val="1600"/>
                        </a:lnSpc>
                        <a:spcAft>
                          <a:spcPts val="0"/>
                        </a:spcAft>
                      </a:pPr>
                      <a:r>
                        <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學年度</a:t>
                      </a:r>
                    </a:p>
                  </a:txBody>
                  <a:tcPr marL="57478" marR="574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600"/>
                        </a:lnSpc>
                        <a:spcAft>
                          <a:spcPts val="0"/>
                        </a:spcAft>
                      </a:pPr>
                      <a:r>
                        <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學院</a:t>
                      </a:r>
                    </a:p>
                  </a:txBody>
                  <a:tcPr marL="57478" marR="574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600"/>
                        </a:lnSpc>
                        <a:spcAft>
                          <a:spcPts val="0"/>
                        </a:spcAft>
                      </a:pPr>
                      <a:r>
                        <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單位名稱</a:t>
                      </a:r>
                    </a:p>
                  </a:txBody>
                  <a:tcPr marL="57478" marR="574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600"/>
                        </a:lnSpc>
                        <a:spcAft>
                          <a:spcPts val="0"/>
                        </a:spcAft>
                      </a:pPr>
                      <a:r>
                        <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學制班別</a:t>
                      </a:r>
                    </a:p>
                  </a:txBody>
                  <a:tcPr marL="57478" marR="574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600"/>
                        </a:lnSpc>
                        <a:spcAft>
                          <a:spcPts val="0"/>
                        </a:spcAft>
                      </a:pPr>
                      <a:r>
                        <a:rPr kumimoji="0" lang="zh-TW" altLang="en-US"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年級</a:t>
                      </a:r>
                      <a:endPar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7478" marR="574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600"/>
                        </a:lnSpc>
                        <a:spcAft>
                          <a:spcPts val="0"/>
                        </a:spcAft>
                      </a:pPr>
                      <a:r>
                        <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實習學生人數</a:t>
                      </a:r>
                    </a:p>
                  </a:txBody>
                  <a:tcPr marL="57478" marR="574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extLst>
                  <a:ext uri="{0D108BD9-81ED-4DB2-BD59-A6C34878D82A}">
                    <a16:rowId xmlns:a16="http://schemas.microsoft.com/office/drawing/2014/main" val="10000"/>
                  </a:ext>
                </a:extLst>
              </a:tr>
              <a:tr h="381686">
                <a:tc>
                  <a:txBody>
                    <a:bodyPr/>
                    <a:lstStyle/>
                    <a:p>
                      <a:pPr marL="0" algn="ctr" defTabSz="914400" rtl="0" eaLnBrk="1" latinLnBrk="0" hangingPunct="1">
                        <a:lnSpc>
                          <a:spcPts val="16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7478" marR="574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lnSpc>
                          <a:spcPts val="16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7478" marR="574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lnSpc>
                          <a:spcPts val="16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7478" marR="574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lnSpc>
                          <a:spcPts val="16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7478" marR="574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lnSpc>
                          <a:spcPts val="16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7478" marR="574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lnSpc>
                          <a:spcPts val="16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7478" marR="574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22682971"/>
                  </a:ext>
                </a:extLst>
              </a:tr>
            </a:tbl>
          </a:graphicData>
        </a:graphic>
      </p:graphicFrame>
    </p:spTree>
    <p:extLst>
      <p:ext uri="{BB962C8B-B14F-4D97-AF65-F5344CB8AC3E}">
        <p14:creationId xmlns:p14="http://schemas.microsoft.com/office/powerpoint/2010/main" val="32783763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rPr>
              <a:t>3.2.6</a:t>
            </a:r>
          </a:p>
        </p:txBody>
      </p:sp>
      <p:sp>
        <p:nvSpPr>
          <p:cNvPr id="7" name="Rectangle 2"/>
          <p:cNvSpPr>
            <a:spLocks noGrp="1" noChangeArrowheads="1"/>
          </p:cNvSpPr>
          <p:nvPr>
            <p:ph type="title"/>
          </p:nvPr>
        </p:nvSpPr>
        <p:spPr>
          <a:xfrm>
            <a:off x="6491" y="226382"/>
            <a:ext cx="9137509" cy="498548"/>
          </a:xfrm>
        </p:spPr>
        <p:txBody>
          <a:bodyPr anchor="t">
            <a:noAutofit/>
          </a:bodyPr>
          <a:lstStyle/>
          <a:p>
            <a:pPr algn="l">
              <a:defRPr/>
            </a:pP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10-3.</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實習人數統計</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i="0" dirty="0">
                <a:solidFill>
                  <a:srgbClr val="FF0000"/>
                </a:solidFill>
                <a:latin typeface="Arial" panose="020B0604020202020204" pitchFamily="34" charset="0"/>
                <a:ea typeface="微軟正黑體" panose="020B0604030504040204" pitchFamily="34" charset="-120"/>
                <a:cs typeface="Arial" panose="020B0604020202020204" pitchFamily="34" charset="0"/>
              </a:rPr>
              <a:t>111.10</a:t>
            </a:r>
            <a:r>
              <a:rPr lang="zh-TW" altLang="en-US" sz="2400" dirty="0">
                <a:solidFill>
                  <a:srgbClr val="FF0000"/>
                </a:solidFill>
                <a:latin typeface="Arial" panose="020B0604020202020204" pitchFamily="34" charset="0"/>
                <a:ea typeface="微軟正黑體" panose="020B0604030504040204" pitchFamily="34" charset="-120"/>
                <a:cs typeface="Arial" panose="020B0604020202020204" pitchFamily="34" charset="0"/>
              </a:rPr>
              <a:t>期</a:t>
            </a:r>
            <a:r>
              <a:rPr lang="zh-TW" altLang="en-US" sz="2400" i="0" dirty="0">
                <a:solidFill>
                  <a:srgbClr val="FF0000"/>
                </a:solidFill>
                <a:latin typeface="Arial" panose="020B0604020202020204" pitchFamily="34" charset="0"/>
                <a:ea typeface="微軟正黑體" panose="020B0604030504040204" pitchFamily="34" charset="-120"/>
                <a:cs typeface="Arial" panose="020B0604020202020204" pitchFamily="34" charset="0"/>
              </a:rPr>
              <a:t>首填</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74142" y="862083"/>
            <a:ext cx="8781101" cy="5093702"/>
          </a:xfrm>
          <a:prstGeom prst="rect">
            <a:avLst/>
          </a:prstGeom>
        </p:spPr>
        <p:txBody>
          <a:bodyPr wrap="square">
            <a:spAutoFit/>
          </a:bodyPr>
          <a:lstStyle/>
          <a:p>
            <a:pPr algn="just">
              <a:lnSpc>
                <a:spcPts val="3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範例說明</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nSpc>
                <a:spcPts val="3000"/>
              </a:lnSpc>
              <a:buFont typeface="Wingdings" panose="05000000000000000000" pitchFamily="2" charset="2"/>
              <a:buChar char="l"/>
            </a:pP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範例</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校企業管理學系日間學士班</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年級學生共</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30</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名，其實習情形，包括</a:t>
            </a:r>
            <a:r>
              <a:rPr lang="zh-TW" altLang="zh-TW"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有</a:t>
            </a:r>
            <a:r>
              <a:rPr lang="en-US" altLang="zh-TW"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20</a:t>
            </a:r>
            <a:r>
              <a:rPr lang="zh-TW" altLang="zh-TW"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名同學參與暑期實習、另有</a:t>
            </a:r>
            <a:r>
              <a:rPr lang="en-US" altLang="zh-TW"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4</a:t>
            </a:r>
            <a:r>
              <a:rPr lang="zh-TW" altLang="zh-TW"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名參與全學年實習</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，但有</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6</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名同學都沒有參加任何實習課程，茲因前揭學生實習類別並非重複人次資料，故</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校企業管理學系學士班</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年級實習人數應填報為【</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24</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人</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(20+4)</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1">
              <a:lnSpc>
                <a:spcPts val="3000"/>
              </a:lnSpc>
            </a:pP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1">
              <a:lnSpc>
                <a:spcPts val="3000"/>
              </a:lnSpc>
            </a:pP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0" lvl="1">
              <a:lnSpc>
                <a:spcPts val="2000"/>
              </a:lnSpc>
            </a:pPr>
            <a:endPar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285750" lvl="1" indent="-285750">
              <a:lnSpc>
                <a:spcPts val="3000"/>
              </a:lnSpc>
              <a:buFont typeface="Wingdings" panose="05000000000000000000" pitchFamily="2" charset="2"/>
              <a:buChar char="l"/>
            </a:pP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範例</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dirty="0"/>
              <a:t> </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B</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校電機工程學系日間學士班</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4</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年級</a:t>
            </a:r>
            <a:r>
              <a:rPr lang="zh-TW" altLang="en-US"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學生共</a:t>
            </a:r>
            <a:r>
              <a:rPr lang="en-US" altLang="zh-TW"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50</a:t>
            </a:r>
            <a:r>
              <a:rPr lang="zh-TW" altLang="en-US"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名皆參與實習</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，其實習情形，計有</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40</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人</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次</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參與暑期實習，再有</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20</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人</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次</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參與單一學期實習，其中</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人</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次</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同時參與該學年期「暑期實習及單一學期實習」，故</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B</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校電機工程學系學士班</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4</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年級之實習人數，應填報</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【50</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人數</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本表僅蒐集「人數」資料</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），請勿填報實習人數為</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70</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人次。</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2709060144"/>
              </p:ext>
            </p:extLst>
          </p:nvPr>
        </p:nvGraphicFramePr>
        <p:xfrm>
          <a:off x="425139" y="2939428"/>
          <a:ext cx="8075612" cy="655320"/>
        </p:xfrm>
        <a:graphic>
          <a:graphicData uri="http://schemas.openxmlformats.org/drawingml/2006/table">
            <a:tbl>
              <a:tblPr firstRow="1" firstCol="1" bandRow="1"/>
              <a:tblGrid>
                <a:gridCol w="1785067">
                  <a:extLst>
                    <a:ext uri="{9D8B030D-6E8A-4147-A177-3AD203B41FA5}">
                      <a16:colId xmlns:a16="http://schemas.microsoft.com/office/drawing/2014/main" val="20000"/>
                    </a:ext>
                  </a:extLst>
                </a:gridCol>
                <a:gridCol w="1541135">
                  <a:extLst>
                    <a:ext uri="{9D8B030D-6E8A-4147-A177-3AD203B41FA5}">
                      <a16:colId xmlns:a16="http://schemas.microsoft.com/office/drawing/2014/main" val="20001"/>
                    </a:ext>
                  </a:extLst>
                </a:gridCol>
                <a:gridCol w="1579906">
                  <a:extLst>
                    <a:ext uri="{9D8B030D-6E8A-4147-A177-3AD203B41FA5}">
                      <a16:colId xmlns:a16="http://schemas.microsoft.com/office/drawing/2014/main" val="20002"/>
                    </a:ext>
                  </a:extLst>
                </a:gridCol>
                <a:gridCol w="1584752">
                  <a:extLst>
                    <a:ext uri="{9D8B030D-6E8A-4147-A177-3AD203B41FA5}">
                      <a16:colId xmlns:a16="http://schemas.microsoft.com/office/drawing/2014/main" val="20003"/>
                    </a:ext>
                  </a:extLst>
                </a:gridCol>
                <a:gridCol w="1584752">
                  <a:extLst>
                    <a:ext uri="{9D8B030D-6E8A-4147-A177-3AD203B41FA5}">
                      <a16:colId xmlns:a16="http://schemas.microsoft.com/office/drawing/2014/main" val="20004"/>
                    </a:ext>
                  </a:extLst>
                </a:gridCol>
              </a:tblGrid>
              <a:tr h="228600">
                <a:tc>
                  <a:txBody>
                    <a:bodyPr/>
                    <a:lstStyle/>
                    <a:p>
                      <a:pPr marR="20955" algn="ctr">
                        <a:spcAft>
                          <a:spcPts val="0"/>
                        </a:spcAft>
                      </a:pPr>
                      <a:r>
                        <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學年度</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tc>
                  <a:txBody>
                    <a:bodyPr/>
                    <a:lstStyle/>
                    <a:p>
                      <a:pPr algn="ctr">
                        <a:spcAft>
                          <a:spcPts val="0"/>
                        </a:spcAft>
                      </a:pPr>
                      <a:r>
                        <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系所</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tc>
                  <a:txBody>
                    <a:bodyPr/>
                    <a:lstStyle/>
                    <a:p>
                      <a:pPr algn="ctr">
                        <a:spcAft>
                          <a:spcPts val="0"/>
                        </a:spcAft>
                      </a:pPr>
                      <a:r>
                        <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學制</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tc>
                  <a:txBody>
                    <a:bodyPr/>
                    <a:lstStyle/>
                    <a:p>
                      <a:pPr algn="ctr">
                        <a:spcAft>
                          <a:spcPts val="0"/>
                        </a:spcAft>
                      </a:pPr>
                      <a:r>
                        <a:rPr kumimoji="0" lang="zh-TW" sz="14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年級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tc>
                  <a:txBody>
                    <a:bodyPr/>
                    <a:lstStyle/>
                    <a:p>
                      <a:pPr algn="ctr">
                        <a:spcAft>
                          <a:spcPts val="0"/>
                        </a:spcAft>
                      </a:pPr>
                      <a:r>
                        <a:rPr kumimoji="0" lang="zh-TW" alt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實習</a:t>
                      </a:r>
                      <a:r>
                        <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學生人數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extLst>
                  <a:ext uri="{0D108BD9-81ED-4DB2-BD59-A6C34878D82A}">
                    <a16:rowId xmlns:a16="http://schemas.microsoft.com/office/drawing/2014/main" val="10000"/>
                  </a:ext>
                </a:extLst>
              </a:tr>
              <a:tr h="216179">
                <a:tc>
                  <a:txBody>
                    <a:bodyPr/>
                    <a:lstStyle/>
                    <a:p>
                      <a:pPr algn="ctr">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en-US"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110</a:t>
                      </a:r>
                      <a:endPar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企業管理學系</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學士班</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en-US"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endPar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en-US"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en-US" alt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p>
                    <a:p>
                      <a:pPr algn="ctr">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en-US" alt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(20+4)</a:t>
                      </a:r>
                      <a:endPar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graphicFrame>
        <p:nvGraphicFramePr>
          <p:cNvPr id="4" name="表格 3"/>
          <p:cNvGraphicFramePr>
            <a:graphicFrameLocks noGrp="1"/>
          </p:cNvGraphicFramePr>
          <p:nvPr>
            <p:extLst>
              <p:ext uri="{D42A27DB-BD31-4B8C-83A1-F6EECF244321}">
                <p14:modId xmlns:p14="http://schemas.microsoft.com/office/powerpoint/2010/main" val="2857599889"/>
              </p:ext>
            </p:extLst>
          </p:nvPr>
        </p:nvGraphicFramePr>
        <p:xfrm>
          <a:off x="425139" y="5802769"/>
          <a:ext cx="8075612" cy="631282"/>
        </p:xfrm>
        <a:graphic>
          <a:graphicData uri="http://schemas.openxmlformats.org/drawingml/2006/table">
            <a:tbl>
              <a:tblPr firstRow="1" firstCol="1" bandRow="1"/>
              <a:tblGrid>
                <a:gridCol w="1785067">
                  <a:extLst>
                    <a:ext uri="{9D8B030D-6E8A-4147-A177-3AD203B41FA5}">
                      <a16:colId xmlns:a16="http://schemas.microsoft.com/office/drawing/2014/main" val="20000"/>
                    </a:ext>
                  </a:extLst>
                </a:gridCol>
                <a:gridCol w="1541135">
                  <a:extLst>
                    <a:ext uri="{9D8B030D-6E8A-4147-A177-3AD203B41FA5}">
                      <a16:colId xmlns:a16="http://schemas.microsoft.com/office/drawing/2014/main" val="20001"/>
                    </a:ext>
                  </a:extLst>
                </a:gridCol>
                <a:gridCol w="1579906">
                  <a:extLst>
                    <a:ext uri="{9D8B030D-6E8A-4147-A177-3AD203B41FA5}">
                      <a16:colId xmlns:a16="http://schemas.microsoft.com/office/drawing/2014/main" val="20002"/>
                    </a:ext>
                  </a:extLst>
                </a:gridCol>
                <a:gridCol w="1584752">
                  <a:extLst>
                    <a:ext uri="{9D8B030D-6E8A-4147-A177-3AD203B41FA5}">
                      <a16:colId xmlns:a16="http://schemas.microsoft.com/office/drawing/2014/main" val="20003"/>
                    </a:ext>
                  </a:extLst>
                </a:gridCol>
                <a:gridCol w="1584752">
                  <a:extLst>
                    <a:ext uri="{9D8B030D-6E8A-4147-A177-3AD203B41FA5}">
                      <a16:colId xmlns:a16="http://schemas.microsoft.com/office/drawing/2014/main" val="20004"/>
                    </a:ext>
                  </a:extLst>
                </a:gridCol>
              </a:tblGrid>
              <a:tr h="315641">
                <a:tc>
                  <a:txBody>
                    <a:bodyPr/>
                    <a:lstStyle/>
                    <a:p>
                      <a:pPr marL="0" marR="20955" algn="ctr" defTabSz="914400" rtl="0" eaLnBrk="1" latinLnBrk="0" hangingPunct="1">
                        <a:spcAft>
                          <a:spcPts val="0"/>
                        </a:spcAft>
                      </a:pPr>
                      <a:r>
                        <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學年度</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tc>
                  <a:txBody>
                    <a:bodyPr/>
                    <a:lstStyle/>
                    <a:p>
                      <a:pPr marL="0" marR="20955" algn="ctr" defTabSz="914400" rtl="0" eaLnBrk="1" latinLnBrk="0" hangingPunct="1">
                        <a:spcAft>
                          <a:spcPts val="0"/>
                        </a:spcAft>
                      </a:pPr>
                      <a:r>
                        <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系所</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tc>
                  <a:txBody>
                    <a:bodyPr/>
                    <a:lstStyle/>
                    <a:p>
                      <a:pPr marL="0" marR="20955" algn="ctr" defTabSz="914400" rtl="0" eaLnBrk="1" latinLnBrk="0" hangingPunct="1">
                        <a:spcAft>
                          <a:spcPts val="0"/>
                        </a:spcAft>
                      </a:pPr>
                      <a:r>
                        <a:rPr kumimoji="0" lang="zh-TW" sz="14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學制</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tc>
                  <a:txBody>
                    <a:bodyPr/>
                    <a:lstStyle/>
                    <a:p>
                      <a:pPr marL="0" marR="20955" algn="ctr" defTabSz="914400" rtl="0" eaLnBrk="1" latinLnBrk="0" hangingPunct="1">
                        <a:spcAft>
                          <a:spcPts val="0"/>
                        </a:spcAft>
                      </a:pPr>
                      <a:r>
                        <a:rPr kumimoji="0" lang="zh-TW" sz="14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年級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tc>
                  <a:txBody>
                    <a:bodyPr/>
                    <a:lstStyle/>
                    <a:p>
                      <a:pPr marL="0" marR="20955" algn="ctr" defTabSz="914400" rtl="0" eaLnBrk="1" latinLnBrk="0" hangingPunct="1">
                        <a:spcAft>
                          <a:spcPts val="0"/>
                        </a:spcAft>
                      </a:pPr>
                      <a:r>
                        <a:rPr kumimoji="0" lang="zh-TW" alt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實習</a:t>
                      </a:r>
                      <a:r>
                        <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學生人數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extLst>
                  <a:ext uri="{0D108BD9-81ED-4DB2-BD59-A6C34878D82A}">
                    <a16:rowId xmlns:a16="http://schemas.microsoft.com/office/drawing/2014/main" val="10000"/>
                  </a:ext>
                </a:extLst>
              </a:tr>
              <a:tr h="315641">
                <a:tc>
                  <a:txBody>
                    <a:bodyPr/>
                    <a:lstStyle/>
                    <a:p>
                      <a:pPr marL="0" marR="20955" algn="ctr" defTabSz="914400" rtl="0" eaLnBrk="1" latinLnBrk="0" hangingPunct="1">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en-US"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110</a:t>
                      </a:r>
                      <a:endPar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20955" algn="ctr" defTabSz="914400" rtl="0" eaLnBrk="1" latinLnBrk="0" hangingPunct="1">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電機工程學系</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20955" algn="ctr" defTabSz="914400" rtl="0" eaLnBrk="1" latinLnBrk="0" hangingPunct="1">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學士班</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20955" algn="ctr" defTabSz="914400" rtl="0" eaLnBrk="1" latinLnBrk="0" hangingPunct="1">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en-US"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endPar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20955" algn="ctr" defTabSz="914400" rtl="0" eaLnBrk="1" latinLnBrk="0" hangingPunct="1">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en-US"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50</a:t>
                      </a:r>
                      <a:endPar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083305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lvl="0">
              <a:spcBef>
                <a:spcPct val="0"/>
              </a:spcBef>
              <a:buNone/>
              <a:defRPr/>
            </a:pPr>
            <a:r>
              <a:rPr lang="en-US" altLang="zh-TW" sz="2000" b="1" dirty="0">
                <a:solidFill>
                  <a:srgbClr val="000000"/>
                </a:solidFill>
                <a:ea typeface="新細明體" panose="02020500000000000000" pitchFamily="18" charset="-120"/>
                <a:cs typeface="Arial" panose="020B0604020202020204" pitchFamily="34" charset="0"/>
              </a:rPr>
              <a:t>3.2.7</a:t>
            </a:r>
          </a:p>
        </p:txBody>
      </p:sp>
      <p:sp>
        <p:nvSpPr>
          <p:cNvPr id="5" name="矩形 4"/>
          <p:cNvSpPr/>
          <p:nvPr/>
        </p:nvSpPr>
        <p:spPr>
          <a:xfrm>
            <a:off x="7637" y="1973968"/>
            <a:ext cx="8765960" cy="4708981"/>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111.10</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修正欄位名稱</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000" lvl="1"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000" b="1"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欄位名稱</a:t>
            </a:r>
            <a:r>
              <a:rPr lang="zh-TW" altLang="en-US"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原為「</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數位科技</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微</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學程學生人數</a:t>
            </a:r>
            <a:r>
              <a:rPr lang="zh-TW" altLang="en-US"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」修正為「</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數位科技</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跨域</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學程學生人數</a:t>
            </a:r>
            <a:r>
              <a:rPr lang="zh-TW" altLang="en-US"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 。</a:t>
            </a:r>
            <a:endPar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000" lvl="1"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數位科技</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跨域</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學程</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：教育部為擴增培育具備資通訊數位能力的跨領域人才，鼓勵學校開設數位科技</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跨域</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學程，由學校採「院內跨系所整合、跨院系所聯合、或整合全校通識」等方式開設「校級或院級」學程，並由學校納入相關學程之規定</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規章程序應完備</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辦理</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000" lvl="1" indent="-342900" algn="just">
              <a:lnSpc>
                <a:spcPct val="150000"/>
              </a:lnSpc>
              <a:spcBef>
                <a:spcPts val="0"/>
              </a:spcBef>
              <a:spcAft>
                <a:spcPts val="0"/>
              </a:spcAft>
              <a:buClr>
                <a:srgbClr val="000000"/>
              </a:buClr>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數位科技跨域學程包含</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微學程、學分學程及學位學程</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。有關數位科技微學程之意涵，請參閱教育部公布「大專校院非資通訊系所開設「數位科技微學程」指引</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(Guideline)</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辦理」。</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 name="Rectangle 2"/>
          <p:cNvSpPr>
            <a:spLocks noGrp="1" noChangeArrowheads="1"/>
          </p:cNvSpPr>
          <p:nvPr>
            <p:ph type="title"/>
          </p:nvPr>
        </p:nvSpPr>
        <p:spPr>
          <a:xfrm>
            <a:off x="7336" y="213646"/>
            <a:ext cx="9136663" cy="609600"/>
          </a:xfrm>
        </p:spPr>
        <p:txBody>
          <a:bodyPr anchor="t"/>
          <a:lstStyle/>
          <a:p>
            <a:pPr algn="l">
              <a:defRPr/>
            </a:pP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29</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學生修讀程式設計、科技相關課程情形</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p>
        </p:txBody>
      </p:sp>
      <p:graphicFrame>
        <p:nvGraphicFramePr>
          <p:cNvPr id="2" name="表格 1"/>
          <p:cNvGraphicFramePr>
            <a:graphicFrameLocks noGrp="1"/>
          </p:cNvGraphicFramePr>
          <p:nvPr>
            <p:extLst>
              <p:ext uri="{D42A27DB-BD31-4B8C-83A1-F6EECF244321}">
                <p14:modId xmlns:p14="http://schemas.microsoft.com/office/powerpoint/2010/main" val="2874400845"/>
              </p:ext>
            </p:extLst>
          </p:nvPr>
        </p:nvGraphicFramePr>
        <p:xfrm>
          <a:off x="87486" y="839873"/>
          <a:ext cx="8715693" cy="1176973"/>
        </p:xfrm>
        <a:graphic>
          <a:graphicData uri="http://schemas.openxmlformats.org/drawingml/2006/table">
            <a:tbl>
              <a:tblPr firstRow="1" firstCol="1" bandRow="1"/>
              <a:tblGrid>
                <a:gridCol w="261649">
                  <a:extLst>
                    <a:ext uri="{9D8B030D-6E8A-4147-A177-3AD203B41FA5}">
                      <a16:colId xmlns:a16="http://schemas.microsoft.com/office/drawing/2014/main" val="3792583312"/>
                    </a:ext>
                  </a:extLst>
                </a:gridCol>
                <a:gridCol w="324196">
                  <a:extLst>
                    <a:ext uri="{9D8B030D-6E8A-4147-A177-3AD203B41FA5}">
                      <a16:colId xmlns:a16="http://schemas.microsoft.com/office/drawing/2014/main" val="1577972302"/>
                    </a:ext>
                  </a:extLst>
                </a:gridCol>
                <a:gridCol w="365760">
                  <a:extLst>
                    <a:ext uri="{9D8B030D-6E8A-4147-A177-3AD203B41FA5}">
                      <a16:colId xmlns:a16="http://schemas.microsoft.com/office/drawing/2014/main" val="824301812"/>
                    </a:ext>
                  </a:extLst>
                </a:gridCol>
                <a:gridCol w="423949">
                  <a:extLst>
                    <a:ext uri="{9D8B030D-6E8A-4147-A177-3AD203B41FA5}">
                      <a16:colId xmlns:a16="http://schemas.microsoft.com/office/drawing/2014/main" val="4130602300"/>
                    </a:ext>
                  </a:extLst>
                </a:gridCol>
                <a:gridCol w="382385">
                  <a:extLst>
                    <a:ext uri="{9D8B030D-6E8A-4147-A177-3AD203B41FA5}">
                      <a16:colId xmlns:a16="http://schemas.microsoft.com/office/drawing/2014/main" val="314606090"/>
                    </a:ext>
                  </a:extLst>
                </a:gridCol>
                <a:gridCol w="739833">
                  <a:extLst>
                    <a:ext uri="{9D8B030D-6E8A-4147-A177-3AD203B41FA5}">
                      <a16:colId xmlns:a16="http://schemas.microsoft.com/office/drawing/2014/main" val="4234204878"/>
                    </a:ext>
                  </a:extLst>
                </a:gridCol>
                <a:gridCol w="1604357">
                  <a:extLst>
                    <a:ext uri="{9D8B030D-6E8A-4147-A177-3AD203B41FA5}">
                      <a16:colId xmlns:a16="http://schemas.microsoft.com/office/drawing/2014/main" val="4000537254"/>
                    </a:ext>
                  </a:extLst>
                </a:gridCol>
                <a:gridCol w="1886989">
                  <a:extLst>
                    <a:ext uri="{9D8B030D-6E8A-4147-A177-3AD203B41FA5}">
                      <a16:colId xmlns:a16="http://schemas.microsoft.com/office/drawing/2014/main" val="4225357583"/>
                    </a:ext>
                  </a:extLst>
                </a:gridCol>
                <a:gridCol w="2726575">
                  <a:extLst>
                    <a:ext uri="{9D8B030D-6E8A-4147-A177-3AD203B41FA5}">
                      <a16:colId xmlns:a16="http://schemas.microsoft.com/office/drawing/2014/main" val="1211174956"/>
                    </a:ext>
                  </a:extLst>
                </a:gridCol>
              </a:tblGrid>
              <a:tr h="323909">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7727" marR="67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67727" marR="67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a:t>
                      </a:r>
                    </a:p>
                  </a:txBody>
                  <a:tcPr marL="67727" marR="67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67727" marR="67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學制班別</a:t>
                      </a:r>
                    </a:p>
                  </a:txBody>
                  <a:tcPr marL="67727" marR="67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系所類別</a:t>
                      </a:r>
                    </a:p>
                  </a:txBody>
                  <a:tcPr marL="67727" marR="67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正式學籍之在學學生總人數</a:t>
                      </a:r>
                    </a:p>
                  </a:txBody>
                  <a:tcPr marL="67727" marR="67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algn="ctr" defTabSz="914400" rtl="0" eaLnBrk="1" latinLnBrk="0" hangingPunct="1">
                        <a:lnSpc>
                          <a:spcPts val="1600"/>
                        </a:lnSpc>
                        <a:spcAft>
                          <a:spcPts val="0"/>
                        </a:spcAft>
                      </a:pPr>
                      <a:r>
                        <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正式學籍在學學生曾經修讀</a:t>
                      </a:r>
                    </a:p>
                  </a:txBody>
                  <a:tcPr marL="67727" marR="677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extLst>
                  <a:ext uri="{0D108BD9-81ED-4DB2-BD59-A6C34878D82A}">
                    <a16:rowId xmlns:a16="http://schemas.microsoft.com/office/drawing/2014/main" val="3068443495"/>
                  </a:ext>
                </a:extLst>
              </a:tr>
              <a:tr h="309093">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程式設計課程學生人數</a:t>
                      </a:r>
                    </a:p>
                  </a:txBody>
                  <a:tcPr marL="67727" marR="67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600"/>
                        </a:lnSpc>
                        <a:spcAft>
                          <a:spcPts val="0"/>
                        </a:spcAft>
                      </a:pPr>
                      <a:r>
                        <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數位科技</a:t>
                      </a:r>
                      <a:r>
                        <a:rPr kumimoji="0" lang="zh-TW" sz="1400" b="1" i="0" u="none" strike="noStrike" kern="1200" cap="none" normalizeH="0" baseline="0" dirty="0">
                          <a:ln>
                            <a:noFill/>
                          </a:ln>
                          <a:solidFill>
                            <a:srgbClr val="FF0000"/>
                          </a:solidFill>
                          <a:effectLst/>
                          <a:latin typeface="Arial" panose="020B0604020202020204" pitchFamily="34" charset="0"/>
                          <a:ea typeface="微軟正黑體" panose="020B0604030504040204" pitchFamily="34" charset="-120"/>
                          <a:cs typeface="Arial" panose="020B0604020202020204" pitchFamily="34" charset="0"/>
                        </a:rPr>
                        <a:t>跨域</a:t>
                      </a:r>
                      <a:r>
                        <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學程學生人數</a:t>
                      </a:r>
                    </a:p>
                  </a:txBody>
                  <a:tcPr marL="67727" marR="677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extLst>
                  <a:ext uri="{0D108BD9-81ED-4DB2-BD59-A6C34878D82A}">
                    <a16:rowId xmlns:a16="http://schemas.microsoft.com/office/drawing/2014/main" val="2522906895"/>
                  </a:ext>
                </a:extLst>
              </a:tr>
              <a:tr h="491173">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727" marR="67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727" marR="67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09855"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727" marR="67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727" marR="67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727" marR="67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l">
                        <a:lnSpc>
                          <a:spcPts val="18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資訊類</a:t>
                      </a:r>
                    </a:p>
                    <a:p>
                      <a:pPr indent="0" algn="l">
                        <a:lnSpc>
                          <a:spcPts val="18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非資訊類</a:t>
                      </a:r>
                    </a:p>
                  </a:txBody>
                  <a:tcPr marL="67727" marR="67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匯入本期學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在學學生人數</a:t>
                      </a:r>
                    </a:p>
                  </a:txBody>
                  <a:tcPr marL="67727" marR="67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14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4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727" marR="67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600"/>
                        </a:lnSpc>
                        <a:spcAft>
                          <a:spcPts val="0"/>
                        </a:spcAft>
                      </a:pPr>
                      <a:r>
                        <a:rPr kumimoji="0" lang="en-US"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110.10</a:t>
                      </a:r>
                      <a:r>
                        <a:rPr kumimoji="0" lang="zh-TW" altLang="en-US"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增蒐</a:t>
                      </a:r>
                      <a:endParaRPr kumimoji="0" lang="en-US" alt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algn="ctr" defTabSz="914400" rtl="0" eaLnBrk="1" latinLnBrk="0" hangingPunct="1">
                        <a:lnSpc>
                          <a:spcPts val="1600"/>
                        </a:lnSpc>
                        <a:spcAft>
                          <a:spcPts val="0"/>
                        </a:spcAft>
                      </a:pPr>
                      <a:r>
                        <a:rPr kumimoji="0" lang="en-US" altLang="zh-TW" sz="14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111.10</a:t>
                      </a:r>
                      <a:r>
                        <a:rPr kumimoji="0" lang="zh-TW" altLang="en-US" sz="14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zh-TW" sz="14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修正</a:t>
                      </a:r>
                      <a:endParaRPr kumimoji="0" lang="zh-TW" sz="14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endParaRPr>
                    </a:p>
                  </a:txBody>
                  <a:tcPr marL="67727" marR="677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extLst>
                  <a:ext uri="{0D108BD9-81ED-4DB2-BD59-A6C34878D82A}">
                    <a16:rowId xmlns:a16="http://schemas.microsoft.com/office/drawing/2014/main" val="2703251400"/>
                  </a:ext>
                </a:extLst>
              </a:tr>
            </a:tbl>
          </a:graphicData>
        </a:graphic>
      </p:graphicFrame>
    </p:spTree>
    <p:extLst>
      <p:ext uri="{BB962C8B-B14F-4D97-AF65-F5344CB8AC3E}">
        <p14:creationId xmlns:p14="http://schemas.microsoft.com/office/powerpoint/2010/main" val="11306822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
          <p:cNvSpPr>
            <a:spLocks noGrp="1" noChangeArrowheads="1"/>
          </p:cNvSpPr>
          <p:nvPr>
            <p:ph type="title"/>
          </p:nvPr>
        </p:nvSpPr>
        <p:spPr>
          <a:xfrm>
            <a:off x="7336" y="213646"/>
            <a:ext cx="9136663" cy="609600"/>
          </a:xfrm>
        </p:spPr>
        <p:txBody>
          <a:bodyPr anchor="t"/>
          <a:lstStyle/>
          <a:p>
            <a:pPr algn="l">
              <a:defRPr/>
            </a:pP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專兼任教師</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p>
        </p:txBody>
      </p:sp>
      <p:sp>
        <p:nvSpPr>
          <p:cNvPr id="5" name="文字方塊 20"/>
          <p:cNvSpPr txBox="1">
            <a:spLocks noChangeArrowheads="1"/>
          </p:cNvSpPr>
          <p:nvPr/>
        </p:nvSpPr>
        <p:spPr bwMode="auto">
          <a:xfrm>
            <a:off x="2688801" y="818261"/>
            <a:ext cx="346761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TW" altLang="en-US" sz="3200" b="1" i="0" u="none" strike="noStrike" kern="1200" cap="none" spc="0" normalizeH="0" baseline="0" noProof="0" dirty="0">
                <a:ln>
                  <a:noFill/>
                </a:ln>
                <a:solidFill>
                  <a:srgbClr val="0000FF"/>
                </a:solidFill>
                <a:effectLst/>
                <a:uLnTx/>
                <a:uFillTx/>
                <a:ea typeface="微軟正黑體" panose="020B0604030504040204" pitchFamily="34" charset="-120"/>
                <a:cs typeface="Arial" panose="020B0604020202020204" pitchFamily="34" charset="0"/>
              </a:rPr>
              <a:t>個資安全維護措施</a:t>
            </a:r>
            <a:endParaRPr kumimoji="0" lang="en-US" altLang="zh-TW" sz="3600" b="1" i="0" u="none" strike="noStrike" kern="1200" cap="none" spc="0" normalizeH="0" baseline="0" noProof="0" dirty="0">
              <a:ln>
                <a:noFill/>
              </a:ln>
              <a:solidFill>
                <a:srgbClr val="0000FF"/>
              </a:solidFill>
              <a:effectLst/>
              <a:uLnTx/>
              <a:uFillTx/>
              <a:ea typeface="微軟正黑體" panose="020B0604030504040204" pitchFamily="34" charset="-120"/>
              <a:cs typeface="Arial" panose="020B0604020202020204" pitchFamily="34" charset="0"/>
            </a:endParaRPr>
          </a:p>
        </p:txBody>
      </p:sp>
      <p:sp>
        <p:nvSpPr>
          <p:cNvPr id="8" name="文字方塊 13"/>
          <p:cNvSpPr txBox="1">
            <a:spLocks noChangeArrowheads="1"/>
          </p:cNvSpPr>
          <p:nvPr/>
        </p:nvSpPr>
        <p:spPr bwMode="auto">
          <a:xfrm>
            <a:off x="7336" y="1325596"/>
            <a:ext cx="8878969"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defRPr>
            </a:lvl1pPr>
            <a:lvl2pPr marL="342900" indent="-34290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lvl="1" latinLnBrk="1">
              <a:lnSpc>
                <a:spcPts val="2800"/>
              </a:lnSpc>
              <a:spcBef>
                <a:spcPct val="0"/>
              </a:spcBef>
              <a:buClr>
                <a:srgbClr val="000000"/>
              </a:buClr>
              <a:buSzPct val="100000"/>
              <a:buFont typeface="Wingdings" panose="05000000000000000000" pitchFamily="2" charset="2"/>
              <a:buChar char="l"/>
              <a:defRPr/>
            </a:pPr>
            <a:r>
              <a:rPr lang="en-US" altLang="zh-TW" sz="2000" dirty="0">
                <a:solidFill>
                  <a:srgbClr val="000000"/>
                </a:solidFill>
                <a:ea typeface="微軟正黑體" panose="020B0604030504040204" pitchFamily="34" charset="-120"/>
                <a:cs typeface="Arial" panose="020B0604020202020204" pitchFamily="34" charset="0"/>
              </a:rPr>
              <a:t>105.10</a:t>
            </a:r>
            <a:r>
              <a:rPr lang="zh-TW" altLang="en-US" sz="2000" dirty="0">
                <a:solidFill>
                  <a:srgbClr val="000000"/>
                </a:solidFill>
                <a:ea typeface="微軟正黑體" panose="020B0604030504040204" pitchFamily="34" charset="-120"/>
                <a:cs typeface="Arial" panose="020B0604020202020204" pitchFamily="34" charset="0"/>
              </a:rPr>
              <a:t>期起增蒐教師「身分識別號」欄位，</a:t>
            </a:r>
            <a:r>
              <a:rPr kumimoji="0" lang="zh-TW" altLang="zh-TW" sz="2000" i="0" u="none" strike="noStrike" kern="1200" cap="none" spc="0" normalizeH="0" baseline="0" noProof="0" dirty="0">
                <a:ln>
                  <a:noFill/>
                </a:ln>
                <a:solidFill>
                  <a:srgbClr val="000000"/>
                </a:solidFill>
                <a:effectLst/>
                <a:uLnTx/>
                <a:uFillTx/>
                <a:ea typeface="微軟正黑體" panose="020B0604030504040204" pitchFamily="34" charset="-120"/>
                <a:cs typeface="Arial" panose="020B0604020202020204" pitchFamily="34" charset="0"/>
              </a:rPr>
              <a:t>為</a:t>
            </a:r>
            <a:r>
              <a:rPr kumimoji="0" lang="zh-TW" altLang="en-US" sz="2000" i="0" u="none" strike="noStrike" kern="1200" cap="none" spc="0" normalizeH="0" baseline="0" noProof="0" dirty="0">
                <a:ln>
                  <a:noFill/>
                </a:ln>
                <a:solidFill>
                  <a:srgbClr val="000000"/>
                </a:solidFill>
                <a:effectLst/>
                <a:uLnTx/>
                <a:uFillTx/>
                <a:ea typeface="微軟正黑體" panose="020B0604030504040204" pitchFamily="34" charset="-120"/>
                <a:cs typeface="Arial" panose="020B0604020202020204" pitchFamily="34" charset="0"/>
              </a:rPr>
              <a:t>符合個人資料保護法規定，並</a:t>
            </a:r>
            <a:r>
              <a:rPr kumimoji="0" lang="zh-TW" altLang="zh-TW" sz="2000" i="0" u="none" strike="noStrike" kern="1200" cap="none" spc="0" normalizeH="0" baseline="0" noProof="0" dirty="0">
                <a:ln>
                  <a:noFill/>
                </a:ln>
                <a:solidFill>
                  <a:srgbClr val="000000"/>
                </a:solidFill>
                <a:effectLst/>
                <a:uLnTx/>
                <a:uFillTx/>
                <a:ea typeface="微軟正黑體" panose="020B0604030504040204" pitchFamily="34" charset="-120"/>
                <a:cs typeface="Arial" panose="020B0604020202020204" pitchFamily="34" charset="0"/>
              </a:rPr>
              <a:t>確保</a:t>
            </a:r>
            <a:r>
              <a:rPr kumimoji="0" lang="zh-TW" altLang="en-US" sz="2000" i="0" u="none" strike="noStrike" kern="1200" cap="none" spc="0" normalizeH="0" baseline="0" noProof="0" dirty="0">
                <a:ln>
                  <a:noFill/>
                </a:ln>
                <a:solidFill>
                  <a:srgbClr val="000000"/>
                </a:solidFill>
                <a:effectLst/>
                <a:uLnTx/>
                <a:uFillTx/>
                <a:ea typeface="微軟正黑體" panose="020B0604030504040204" pitchFamily="34" charset="-120"/>
                <a:cs typeface="Arial" panose="020B0604020202020204" pitchFamily="34" charset="0"/>
              </a:rPr>
              <a:t>教師「身分識別號」資料</a:t>
            </a:r>
            <a:r>
              <a:rPr kumimoji="0" lang="zh-TW" altLang="zh-TW" sz="2000" i="0" u="none" strike="noStrike" kern="1200" cap="none" spc="0" normalizeH="0" baseline="0" noProof="0" dirty="0">
                <a:ln>
                  <a:noFill/>
                </a:ln>
                <a:solidFill>
                  <a:srgbClr val="000000"/>
                </a:solidFill>
                <a:effectLst/>
                <a:uLnTx/>
                <a:uFillTx/>
                <a:ea typeface="微軟正黑體" panose="020B0604030504040204" pitchFamily="34" charset="-120"/>
                <a:cs typeface="Arial" panose="020B0604020202020204" pitchFamily="34" charset="0"/>
              </a:rPr>
              <a:t>安全性，請學校務必指派</a:t>
            </a:r>
            <a:r>
              <a:rPr kumimoji="0" lang="en-US" altLang="zh-TW" sz="2800" b="1" i="0" strike="noStrike" kern="1200" cap="none" spc="0" normalizeH="0" baseline="0" noProof="0" dirty="0">
                <a:ln>
                  <a:noFill/>
                </a:ln>
                <a:solidFill>
                  <a:srgbClr val="FF0000"/>
                </a:solidFill>
                <a:effectLst/>
                <a:uLnTx/>
                <a:uFillTx/>
                <a:ea typeface="微軟正黑體" panose="020B0604030504040204" pitchFamily="34" charset="-120"/>
                <a:cs typeface="Arial" panose="020B0604020202020204" pitchFamily="34" charset="0"/>
              </a:rPr>
              <a:t>1</a:t>
            </a:r>
            <a:r>
              <a:rPr kumimoji="0" lang="zh-TW" altLang="zh-TW" sz="2800" b="1" i="0" strike="noStrike" kern="1200" cap="none" spc="0" normalizeH="0" baseline="0" noProof="0" dirty="0">
                <a:ln>
                  <a:noFill/>
                </a:ln>
                <a:solidFill>
                  <a:srgbClr val="FF0000"/>
                </a:solidFill>
                <a:effectLst/>
                <a:uLnTx/>
                <a:uFillTx/>
                <a:ea typeface="微軟正黑體" panose="020B0604030504040204" pitchFamily="34" charset="-120"/>
                <a:cs typeface="Arial" panose="020B0604020202020204" pitchFamily="34" charset="0"/>
              </a:rPr>
              <a:t>位專責人員</a:t>
            </a:r>
            <a:r>
              <a:rPr kumimoji="0" lang="zh-TW" altLang="zh-TW" sz="2000" i="0" u="none" strike="noStrike" kern="1200" cap="none" spc="0" normalizeH="0" baseline="0" noProof="0" dirty="0">
                <a:ln>
                  <a:noFill/>
                </a:ln>
                <a:solidFill>
                  <a:srgbClr val="000000"/>
                </a:solidFill>
                <a:effectLst/>
                <a:uLnTx/>
                <a:uFillTx/>
                <a:ea typeface="微軟正黑體" panose="020B0604030504040204" pitchFamily="34" charset="-120"/>
                <a:cs typeface="Arial" panose="020B0604020202020204" pitchFamily="34" charset="0"/>
              </a:rPr>
              <a:t>負責蒐集資料與填報該表冊</a:t>
            </a:r>
            <a:r>
              <a:rPr kumimoji="0" lang="zh-TW" altLang="en-US" sz="2000" i="0" u="none" strike="noStrike" kern="1200" cap="none" spc="0" normalizeH="0" baseline="0" noProof="0" dirty="0">
                <a:ln>
                  <a:noFill/>
                </a:ln>
                <a:solidFill>
                  <a:srgbClr val="000000"/>
                </a:solidFill>
                <a:effectLst/>
                <a:uLnTx/>
                <a:uFillTx/>
                <a:ea typeface="微軟正黑體" panose="020B0604030504040204" pitchFamily="34" charset="-120"/>
                <a:cs typeface="Arial" panose="020B0604020202020204" pitchFamily="34" charset="0"/>
              </a:rPr>
              <a:t>。</a:t>
            </a:r>
            <a:endParaRPr kumimoji="0" lang="en-US" altLang="zh-TW" sz="2400" i="0" u="none" strike="noStrike" kern="1200" cap="none" spc="0" normalizeH="0" baseline="0" noProof="0" dirty="0">
              <a:ln>
                <a:noFill/>
              </a:ln>
              <a:solidFill>
                <a:srgbClr val="000000"/>
              </a:solidFill>
              <a:effectLst/>
              <a:uLnTx/>
              <a:uFillTx/>
              <a:ea typeface="微軟正黑體" panose="020B0604030504040204" pitchFamily="34" charset="-120"/>
              <a:cs typeface="Arial" panose="020B0604020202020204" pitchFamily="34" charset="0"/>
            </a:endParaRPr>
          </a:p>
        </p:txBody>
      </p:sp>
      <p:graphicFrame>
        <p:nvGraphicFramePr>
          <p:cNvPr id="9" name="表格 8"/>
          <p:cNvGraphicFramePr>
            <a:graphicFrameLocks noGrp="1"/>
          </p:cNvGraphicFramePr>
          <p:nvPr/>
        </p:nvGraphicFramePr>
        <p:xfrm>
          <a:off x="1382904" y="2751893"/>
          <a:ext cx="7010400" cy="735013"/>
        </p:xfrm>
        <a:graphic>
          <a:graphicData uri="http://schemas.openxmlformats.org/drawingml/2006/table">
            <a:tbl>
              <a:tblPr firstRow="1" bandRow="1">
                <a:tableStyleId>{93296810-A885-4BE3-A3E7-6D5BEEA58F35}</a:tableStyleId>
              </a:tblPr>
              <a:tblGrid>
                <a:gridCol w="1402080">
                  <a:extLst>
                    <a:ext uri="{9D8B030D-6E8A-4147-A177-3AD203B41FA5}">
                      <a16:colId xmlns:a16="http://schemas.microsoft.com/office/drawing/2014/main" val="20000"/>
                    </a:ext>
                  </a:extLst>
                </a:gridCol>
                <a:gridCol w="1402080">
                  <a:extLst>
                    <a:ext uri="{9D8B030D-6E8A-4147-A177-3AD203B41FA5}">
                      <a16:colId xmlns:a16="http://schemas.microsoft.com/office/drawing/2014/main" val="20001"/>
                    </a:ext>
                  </a:extLst>
                </a:gridCol>
                <a:gridCol w="1402080">
                  <a:extLst>
                    <a:ext uri="{9D8B030D-6E8A-4147-A177-3AD203B41FA5}">
                      <a16:colId xmlns:a16="http://schemas.microsoft.com/office/drawing/2014/main" val="20002"/>
                    </a:ext>
                  </a:extLst>
                </a:gridCol>
                <a:gridCol w="1402080">
                  <a:extLst>
                    <a:ext uri="{9D8B030D-6E8A-4147-A177-3AD203B41FA5}">
                      <a16:colId xmlns:a16="http://schemas.microsoft.com/office/drawing/2014/main" val="20003"/>
                    </a:ext>
                  </a:extLst>
                </a:gridCol>
                <a:gridCol w="1402080">
                  <a:extLst>
                    <a:ext uri="{9D8B030D-6E8A-4147-A177-3AD203B41FA5}">
                      <a16:colId xmlns:a16="http://schemas.microsoft.com/office/drawing/2014/main" val="20004"/>
                    </a:ext>
                  </a:extLst>
                </a:gridCol>
              </a:tblGrid>
              <a:tr h="735013">
                <a:tc>
                  <a:txBody>
                    <a:bodyPr/>
                    <a:lstStyle/>
                    <a:p>
                      <a:pPr algn="ctr"/>
                      <a:r>
                        <a:rPr lang="zh-TW" altLang="en-US" sz="2000" dirty="0">
                          <a:solidFill>
                            <a:srgbClr val="000000"/>
                          </a:solidFill>
                          <a:latin typeface="微軟正黑體" panose="020B0604030504040204" pitchFamily="34" charset="-120"/>
                          <a:ea typeface="微軟正黑體" panose="020B0604030504040204" pitchFamily="34" charset="-120"/>
                        </a:rPr>
                        <a:t>姓名</a:t>
                      </a:r>
                    </a:p>
                  </a:txBody>
                  <a:tcPr marL="91432" marR="91432" marT="45703" marB="457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DE82"/>
                    </a:solidFill>
                  </a:tcPr>
                </a:tc>
                <a:tc>
                  <a:txBody>
                    <a:bodyPr/>
                    <a:lstStyle/>
                    <a:p>
                      <a:pPr algn="ctr"/>
                      <a:r>
                        <a:rPr lang="zh-TW" altLang="en-US" sz="2000" dirty="0">
                          <a:solidFill>
                            <a:srgbClr val="000000"/>
                          </a:solidFill>
                          <a:latin typeface="微軟正黑體" panose="020B0604030504040204" pitchFamily="34" charset="-120"/>
                          <a:ea typeface="微軟正黑體" panose="020B0604030504040204" pitchFamily="34" charset="-120"/>
                        </a:rPr>
                        <a:t>出生</a:t>
                      </a:r>
                      <a:endParaRPr lang="en-US" altLang="zh-TW" sz="2000" dirty="0">
                        <a:solidFill>
                          <a:srgbClr val="000000"/>
                        </a:solidFill>
                        <a:latin typeface="微軟正黑體" panose="020B0604030504040204" pitchFamily="34" charset="-120"/>
                        <a:ea typeface="微軟正黑體" panose="020B0604030504040204" pitchFamily="34" charset="-120"/>
                      </a:endParaRPr>
                    </a:p>
                    <a:p>
                      <a:pPr algn="ctr"/>
                      <a:r>
                        <a:rPr lang="zh-TW" altLang="en-US" sz="2000" dirty="0">
                          <a:solidFill>
                            <a:srgbClr val="000000"/>
                          </a:solidFill>
                          <a:latin typeface="微軟正黑體" panose="020B0604030504040204" pitchFamily="34" charset="-120"/>
                          <a:ea typeface="微軟正黑體" panose="020B0604030504040204" pitchFamily="34" charset="-120"/>
                        </a:rPr>
                        <a:t>年月日</a:t>
                      </a:r>
                    </a:p>
                  </a:txBody>
                  <a:tcPr marL="91432" marR="91432" marT="45703" marB="457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DE82"/>
                    </a:solidFill>
                  </a:tcPr>
                </a:tc>
                <a:tc>
                  <a:txBody>
                    <a:bodyPr/>
                    <a:lstStyle/>
                    <a:p>
                      <a:pPr algn="ctr"/>
                      <a:r>
                        <a:rPr lang="zh-TW" altLang="en-US" sz="2000" dirty="0">
                          <a:solidFill>
                            <a:srgbClr val="000000"/>
                          </a:solidFill>
                          <a:latin typeface="微軟正黑體" panose="020B0604030504040204" pitchFamily="34" charset="-120"/>
                          <a:ea typeface="微軟正黑體" panose="020B0604030504040204" pitchFamily="34" charset="-120"/>
                        </a:rPr>
                        <a:t>身分</a:t>
                      </a:r>
                      <a:endParaRPr lang="en-US" altLang="zh-TW" sz="2000" dirty="0">
                        <a:solidFill>
                          <a:srgbClr val="000000"/>
                        </a:solidFill>
                        <a:latin typeface="微軟正黑體" panose="020B0604030504040204" pitchFamily="34" charset="-120"/>
                        <a:ea typeface="微軟正黑體" panose="020B0604030504040204" pitchFamily="34" charset="-120"/>
                      </a:endParaRPr>
                    </a:p>
                    <a:p>
                      <a:pPr algn="ctr"/>
                      <a:r>
                        <a:rPr lang="zh-TW" altLang="en-US" sz="2000" dirty="0">
                          <a:solidFill>
                            <a:srgbClr val="000000"/>
                          </a:solidFill>
                          <a:latin typeface="微軟正黑體" panose="020B0604030504040204" pitchFamily="34" charset="-120"/>
                          <a:ea typeface="微軟正黑體" panose="020B0604030504040204" pitchFamily="34" charset="-120"/>
                        </a:rPr>
                        <a:t>識別號</a:t>
                      </a:r>
                    </a:p>
                  </a:txBody>
                  <a:tcPr marL="91432" marR="91432" marT="45703" marB="457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DE82"/>
                    </a:solidFill>
                  </a:tcPr>
                </a:tc>
                <a:tc>
                  <a:txBody>
                    <a:bodyPr/>
                    <a:lstStyle/>
                    <a:p>
                      <a:pPr algn="ctr"/>
                      <a:r>
                        <a:rPr lang="zh-TW" altLang="en-US" sz="2000" dirty="0">
                          <a:solidFill>
                            <a:srgbClr val="000000"/>
                          </a:solidFill>
                          <a:latin typeface="微軟正黑體" panose="020B0604030504040204" pitchFamily="34" charset="-120"/>
                          <a:ea typeface="微軟正黑體" panose="020B0604030504040204" pitchFamily="34" charset="-120"/>
                        </a:rPr>
                        <a:t>主聘單位</a:t>
                      </a:r>
                    </a:p>
                  </a:txBody>
                  <a:tcPr marL="91432" marR="91432" marT="45703" marB="457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DE82"/>
                    </a:solidFill>
                  </a:tcPr>
                </a:tc>
                <a:tc>
                  <a:txBody>
                    <a:bodyPr/>
                    <a:lstStyle/>
                    <a:p>
                      <a:pPr algn="ctr"/>
                      <a:r>
                        <a:rPr lang="zh-TW" altLang="en-US" sz="2000" dirty="0">
                          <a:solidFill>
                            <a:srgbClr val="000000"/>
                          </a:solidFill>
                          <a:latin typeface="微軟正黑體" panose="020B0604030504040204" pitchFamily="34" charset="-120"/>
                          <a:ea typeface="微軟正黑體" panose="020B0604030504040204" pitchFamily="34" charset="-120"/>
                        </a:rPr>
                        <a:t>聘書職級</a:t>
                      </a:r>
                    </a:p>
                  </a:txBody>
                  <a:tcPr marL="91432" marR="91432" marT="45703" marB="457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DE82"/>
                    </a:solidFill>
                  </a:tcPr>
                </a:tc>
                <a:extLst>
                  <a:ext uri="{0D108BD9-81ED-4DB2-BD59-A6C34878D82A}">
                    <a16:rowId xmlns:a16="http://schemas.microsoft.com/office/drawing/2014/main" val="10000"/>
                  </a:ext>
                </a:extLst>
              </a:tr>
            </a:tbl>
          </a:graphicData>
        </a:graphic>
      </p:graphicFrame>
      <p:graphicFrame>
        <p:nvGraphicFramePr>
          <p:cNvPr id="10" name="表格 9"/>
          <p:cNvGraphicFramePr>
            <a:graphicFrameLocks noGrp="1"/>
          </p:cNvGraphicFramePr>
          <p:nvPr/>
        </p:nvGraphicFramePr>
        <p:xfrm>
          <a:off x="1429288" y="4391450"/>
          <a:ext cx="7010400" cy="735013"/>
        </p:xfrm>
        <a:graphic>
          <a:graphicData uri="http://schemas.openxmlformats.org/drawingml/2006/table">
            <a:tbl>
              <a:tblPr firstRow="1" bandRow="1">
                <a:tableStyleId>{93296810-A885-4BE3-A3E7-6D5BEEA58F35}</a:tableStyleId>
              </a:tblPr>
              <a:tblGrid>
                <a:gridCol w="1402080">
                  <a:extLst>
                    <a:ext uri="{9D8B030D-6E8A-4147-A177-3AD203B41FA5}">
                      <a16:colId xmlns:a16="http://schemas.microsoft.com/office/drawing/2014/main" val="20000"/>
                    </a:ext>
                  </a:extLst>
                </a:gridCol>
                <a:gridCol w="1402080">
                  <a:extLst>
                    <a:ext uri="{9D8B030D-6E8A-4147-A177-3AD203B41FA5}">
                      <a16:colId xmlns:a16="http://schemas.microsoft.com/office/drawing/2014/main" val="20001"/>
                    </a:ext>
                  </a:extLst>
                </a:gridCol>
                <a:gridCol w="1402080">
                  <a:extLst>
                    <a:ext uri="{9D8B030D-6E8A-4147-A177-3AD203B41FA5}">
                      <a16:colId xmlns:a16="http://schemas.microsoft.com/office/drawing/2014/main" val="20002"/>
                    </a:ext>
                  </a:extLst>
                </a:gridCol>
                <a:gridCol w="1402080">
                  <a:extLst>
                    <a:ext uri="{9D8B030D-6E8A-4147-A177-3AD203B41FA5}">
                      <a16:colId xmlns:a16="http://schemas.microsoft.com/office/drawing/2014/main" val="20003"/>
                    </a:ext>
                  </a:extLst>
                </a:gridCol>
                <a:gridCol w="1402080">
                  <a:extLst>
                    <a:ext uri="{9D8B030D-6E8A-4147-A177-3AD203B41FA5}">
                      <a16:colId xmlns:a16="http://schemas.microsoft.com/office/drawing/2014/main" val="20004"/>
                    </a:ext>
                  </a:extLst>
                </a:gridCol>
              </a:tblGrid>
              <a:tr h="735013">
                <a:tc>
                  <a:txBody>
                    <a:bodyPr/>
                    <a:lstStyle/>
                    <a:p>
                      <a:pPr algn="ctr"/>
                      <a:r>
                        <a:rPr lang="zh-TW" altLang="en-US" sz="2000" dirty="0">
                          <a:solidFill>
                            <a:srgbClr val="000000"/>
                          </a:solidFill>
                          <a:latin typeface="微軟正黑體" panose="020B0604030504040204" pitchFamily="34" charset="-120"/>
                          <a:ea typeface="微軟正黑體" panose="020B0604030504040204" pitchFamily="34" charset="-120"/>
                        </a:rPr>
                        <a:t>姓名</a:t>
                      </a:r>
                    </a:p>
                  </a:txBody>
                  <a:tcPr marL="91432" marR="91432" marT="45703" marB="457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DE82"/>
                    </a:solidFill>
                  </a:tcPr>
                </a:tc>
                <a:tc>
                  <a:txBody>
                    <a:bodyPr/>
                    <a:lstStyle/>
                    <a:p>
                      <a:pPr algn="ctr"/>
                      <a:r>
                        <a:rPr lang="zh-TW" altLang="en-US" sz="2000" dirty="0">
                          <a:solidFill>
                            <a:srgbClr val="000000"/>
                          </a:solidFill>
                          <a:latin typeface="微軟正黑體" panose="020B0604030504040204" pitchFamily="34" charset="-120"/>
                          <a:ea typeface="微軟正黑體" panose="020B0604030504040204" pitchFamily="34" charset="-120"/>
                        </a:rPr>
                        <a:t>出生</a:t>
                      </a:r>
                      <a:endParaRPr lang="en-US" altLang="zh-TW" sz="2000" dirty="0">
                        <a:solidFill>
                          <a:srgbClr val="000000"/>
                        </a:solidFill>
                        <a:latin typeface="微軟正黑體" panose="020B0604030504040204" pitchFamily="34" charset="-120"/>
                        <a:ea typeface="微軟正黑體" panose="020B0604030504040204" pitchFamily="34" charset="-120"/>
                      </a:endParaRPr>
                    </a:p>
                    <a:p>
                      <a:pPr algn="ctr"/>
                      <a:r>
                        <a:rPr lang="zh-TW" altLang="en-US" sz="2000" dirty="0">
                          <a:solidFill>
                            <a:srgbClr val="000000"/>
                          </a:solidFill>
                          <a:latin typeface="微軟正黑體" panose="020B0604030504040204" pitchFamily="34" charset="-120"/>
                          <a:ea typeface="微軟正黑體" panose="020B0604030504040204" pitchFamily="34" charset="-120"/>
                        </a:rPr>
                        <a:t>年月日</a:t>
                      </a:r>
                    </a:p>
                  </a:txBody>
                  <a:tcPr marL="91432" marR="91432" marT="45703" marB="457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DE82"/>
                    </a:solidFill>
                  </a:tcPr>
                </a:tc>
                <a:tc>
                  <a:txBody>
                    <a:bodyPr/>
                    <a:lstStyle/>
                    <a:p>
                      <a:pPr algn="ctr"/>
                      <a:r>
                        <a:rPr lang="zh-TW" altLang="en-US" sz="2000" dirty="0">
                          <a:solidFill>
                            <a:srgbClr val="000000"/>
                          </a:solidFill>
                          <a:latin typeface="微軟正黑體" panose="020B0604030504040204" pitchFamily="34" charset="-120"/>
                          <a:ea typeface="微軟正黑體" panose="020B0604030504040204" pitchFamily="34" charset="-120"/>
                        </a:rPr>
                        <a:t>身分</a:t>
                      </a:r>
                      <a:endParaRPr lang="en-US" altLang="zh-TW" sz="2000" dirty="0">
                        <a:solidFill>
                          <a:srgbClr val="000000"/>
                        </a:solidFill>
                        <a:latin typeface="微軟正黑體" panose="020B0604030504040204" pitchFamily="34" charset="-120"/>
                        <a:ea typeface="微軟正黑體" panose="020B0604030504040204" pitchFamily="34" charset="-120"/>
                      </a:endParaRPr>
                    </a:p>
                    <a:p>
                      <a:pPr algn="ctr"/>
                      <a:r>
                        <a:rPr lang="zh-TW" altLang="en-US" sz="2000" dirty="0">
                          <a:solidFill>
                            <a:srgbClr val="000000"/>
                          </a:solidFill>
                          <a:latin typeface="微軟正黑體" panose="020B0604030504040204" pitchFamily="34" charset="-120"/>
                          <a:ea typeface="微軟正黑體" panose="020B0604030504040204" pitchFamily="34" charset="-120"/>
                        </a:rPr>
                        <a:t>識別號</a:t>
                      </a:r>
                    </a:p>
                  </a:txBody>
                  <a:tcPr marL="91432" marR="91432" marT="45703" marB="457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DE82"/>
                    </a:solidFill>
                  </a:tcPr>
                </a:tc>
                <a:tc>
                  <a:txBody>
                    <a:bodyPr/>
                    <a:lstStyle/>
                    <a:p>
                      <a:pPr algn="ctr"/>
                      <a:r>
                        <a:rPr lang="zh-TW" altLang="en-US" sz="2000" dirty="0">
                          <a:solidFill>
                            <a:srgbClr val="000000"/>
                          </a:solidFill>
                          <a:latin typeface="微軟正黑體" panose="020B0604030504040204" pitchFamily="34" charset="-120"/>
                          <a:ea typeface="微軟正黑體" panose="020B0604030504040204" pitchFamily="34" charset="-120"/>
                        </a:rPr>
                        <a:t>主聘單位</a:t>
                      </a:r>
                    </a:p>
                  </a:txBody>
                  <a:tcPr marL="91432" marR="91432" marT="45703" marB="457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DE82"/>
                    </a:solidFill>
                  </a:tcPr>
                </a:tc>
                <a:tc>
                  <a:txBody>
                    <a:bodyPr/>
                    <a:lstStyle/>
                    <a:p>
                      <a:pPr algn="ctr"/>
                      <a:r>
                        <a:rPr lang="zh-TW" altLang="en-US" sz="2000" dirty="0">
                          <a:solidFill>
                            <a:srgbClr val="000000"/>
                          </a:solidFill>
                          <a:latin typeface="微軟正黑體" panose="020B0604030504040204" pitchFamily="34" charset="-120"/>
                          <a:ea typeface="微軟正黑體" panose="020B0604030504040204" pitchFamily="34" charset="-120"/>
                        </a:rPr>
                        <a:t>聘書職級</a:t>
                      </a:r>
                    </a:p>
                  </a:txBody>
                  <a:tcPr marL="91432" marR="91432" marT="45703" marB="457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DE82"/>
                    </a:solidFill>
                  </a:tcPr>
                </a:tc>
                <a:extLst>
                  <a:ext uri="{0D108BD9-81ED-4DB2-BD59-A6C34878D82A}">
                    <a16:rowId xmlns:a16="http://schemas.microsoft.com/office/drawing/2014/main" val="10000"/>
                  </a:ext>
                </a:extLst>
              </a:tr>
            </a:tbl>
          </a:graphicData>
        </a:graphic>
      </p:graphicFrame>
      <p:pic>
        <p:nvPicPr>
          <p:cNvPr id="11" name="圖片 2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0776" y="2423281"/>
            <a:ext cx="876300" cy="106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圖片 2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8572" y="4153003"/>
            <a:ext cx="876300" cy="106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文字方塊 32"/>
          <p:cNvSpPr txBox="1">
            <a:spLocks noChangeArrowheads="1"/>
          </p:cNvSpPr>
          <p:nvPr/>
        </p:nvSpPr>
        <p:spPr bwMode="auto">
          <a:xfrm>
            <a:off x="8295672" y="2644798"/>
            <a:ext cx="7651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3600" b="0" i="0" u="none" strike="noStrike" kern="1200" cap="none" spc="0" normalizeH="0" baseline="0" noProof="0" dirty="0">
                <a:ln>
                  <a:noFill/>
                </a:ln>
                <a:solidFill>
                  <a:srgbClr val="678843">
                    <a:lumMod val="50000"/>
                  </a:srgbClr>
                </a:solidFill>
                <a:effectLst/>
                <a:uLnTx/>
                <a:uFillTx/>
                <a:ea typeface="微軟正黑體" panose="020B0604030504040204" pitchFamily="34" charset="-120"/>
                <a:cs typeface="Arial" panose="020B0604020202020204" pitchFamily="34" charset="0"/>
              </a:rPr>
              <a:t>…</a:t>
            </a:r>
            <a:endParaRPr kumimoji="0" lang="zh-TW" altLang="en-US" sz="3600" b="0" i="0" u="none" strike="noStrike" kern="1200" cap="none" spc="0" normalizeH="0" baseline="0" noProof="0" dirty="0">
              <a:ln>
                <a:noFill/>
              </a:ln>
              <a:solidFill>
                <a:srgbClr val="678843">
                  <a:lumMod val="50000"/>
                </a:srgbClr>
              </a:solidFill>
              <a:effectLst/>
              <a:uLnTx/>
              <a:uFillTx/>
              <a:ea typeface="微軟正黑體" panose="020B0604030504040204" pitchFamily="34" charset="-120"/>
              <a:cs typeface="Arial" panose="020B0604020202020204" pitchFamily="34" charset="0"/>
            </a:endParaRPr>
          </a:p>
        </p:txBody>
      </p:sp>
      <p:sp>
        <p:nvSpPr>
          <p:cNvPr id="14" name="文字方塊 32"/>
          <p:cNvSpPr txBox="1">
            <a:spLocks noChangeArrowheads="1"/>
          </p:cNvSpPr>
          <p:nvPr/>
        </p:nvSpPr>
        <p:spPr bwMode="auto">
          <a:xfrm>
            <a:off x="8322585" y="4284362"/>
            <a:ext cx="7651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3600" b="0" i="0" u="none" strike="noStrike" kern="1200" cap="none" spc="0" normalizeH="0" baseline="0" noProof="0" dirty="0">
                <a:ln>
                  <a:noFill/>
                </a:ln>
                <a:solidFill>
                  <a:srgbClr val="678843">
                    <a:lumMod val="50000"/>
                  </a:srgbClr>
                </a:solidFill>
                <a:effectLst/>
                <a:uLnTx/>
                <a:uFillTx/>
                <a:ea typeface="微軟正黑體" panose="020B0604030504040204" pitchFamily="34" charset="-120"/>
                <a:cs typeface="Arial" panose="020B0604020202020204" pitchFamily="34" charset="0"/>
              </a:rPr>
              <a:t>…</a:t>
            </a:r>
            <a:endParaRPr kumimoji="0" lang="zh-TW" altLang="en-US" sz="3600" b="0" i="0" u="none" strike="noStrike" kern="1200" cap="none" spc="0" normalizeH="0" baseline="0" noProof="0" dirty="0">
              <a:ln>
                <a:noFill/>
              </a:ln>
              <a:solidFill>
                <a:srgbClr val="678843">
                  <a:lumMod val="50000"/>
                </a:srgbClr>
              </a:solidFill>
              <a:effectLst/>
              <a:uLnTx/>
              <a:uFillTx/>
              <a:ea typeface="微軟正黑體" panose="020B0604030504040204" pitchFamily="34" charset="-120"/>
              <a:cs typeface="Arial" panose="020B0604020202020204" pitchFamily="34" charset="0"/>
            </a:endParaRPr>
          </a:p>
        </p:txBody>
      </p:sp>
      <p:sp>
        <p:nvSpPr>
          <p:cNvPr id="15" name="文字方塊 19"/>
          <p:cNvSpPr txBox="1">
            <a:spLocks noChangeArrowheads="1"/>
          </p:cNvSpPr>
          <p:nvPr/>
        </p:nvSpPr>
        <p:spPr bwMode="auto">
          <a:xfrm>
            <a:off x="208849" y="3483244"/>
            <a:ext cx="14620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1800" b="1" i="0" u="none" strike="noStrike" kern="1200" cap="none" spc="0" normalizeH="0" baseline="0" noProof="0" dirty="0">
                <a:ln>
                  <a:noFill/>
                </a:ln>
                <a:solidFill>
                  <a:srgbClr val="FF0000"/>
                </a:solidFill>
                <a:effectLst/>
                <a:uLnTx/>
                <a:uFillTx/>
                <a:ea typeface="微軟正黑體" panose="020B0604030504040204" pitchFamily="34" charset="-120"/>
                <a:cs typeface="Arial" panose="020B0604020202020204" pitchFamily="34" charset="0"/>
              </a:rPr>
              <a:t>指定專員</a:t>
            </a:r>
          </a:p>
        </p:txBody>
      </p:sp>
      <p:sp>
        <p:nvSpPr>
          <p:cNvPr id="16" name="文字方塊 23"/>
          <p:cNvSpPr txBox="1">
            <a:spLocks noChangeArrowheads="1"/>
          </p:cNvSpPr>
          <p:nvPr/>
        </p:nvSpPr>
        <p:spPr bwMode="auto">
          <a:xfrm>
            <a:off x="230776" y="5111399"/>
            <a:ext cx="133985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1800" b="1" i="0" u="none" strike="noStrike" kern="1200" cap="none" spc="0" normalizeH="0" baseline="0" noProof="0" dirty="0">
                <a:ln>
                  <a:noFill/>
                </a:ln>
                <a:solidFill>
                  <a:srgbClr val="000000"/>
                </a:solidFill>
                <a:effectLst/>
                <a:uLnTx/>
                <a:uFillTx/>
                <a:ea typeface="微軟正黑體" panose="020B0604030504040204" pitchFamily="34" charset="-120"/>
                <a:cs typeface="Arial" panose="020B0604020202020204" pitchFamily="34" charset="0"/>
              </a:rPr>
              <a:t>非指定人員</a:t>
            </a:r>
            <a:r>
              <a:rPr kumimoji="0" lang="en-US" altLang="zh-TW" sz="1200" b="1" i="0" u="none" strike="noStrike" kern="1200" cap="none" spc="0" normalizeH="0" baseline="0" noProof="0" dirty="0">
                <a:ln>
                  <a:noFill/>
                </a:ln>
                <a:solidFill>
                  <a:srgbClr val="000000"/>
                </a:solidFill>
                <a:effectLst/>
                <a:uLnTx/>
                <a:uFillTx/>
                <a:ea typeface="微軟正黑體" panose="020B0604030504040204" pitchFamily="34" charset="-120"/>
                <a:cs typeface="Arial" panose="020B0604020202020204" pitchFamily="34" charset="0"/>
              </a:rPr>
              <a:t>(</a:t>
            </a:r>
            <a:r>
              <a:rPr kumimoji="0" lang="zh-TW" altLang="en-US" sz="1200" b="1" i="0" u="none" strike="noStrike" kern="1200" cap="none" spc="0" normalizeH="0" baseline="0" noProof="0" dirty="0">
                <a:ln>
                  <a:noFill/>
                </a:ln>
                <a:solidFill>
                  <a:srgbClr val="000000"/>
                </a:solidFill>
                <a:effectLst/>
                <a:uLnTx/>
                <a:uFillTx/>
                <a:ea typeface="微軟正黑體" panose="020B0604030504040204" pitchFamily="34" charset="-120"/>
                <a:cs typeface="Arial" panose="020B0604020202020204" pitchFamily="34" charset="0"/>
              </a:rPr>
              <a:t>例如總承辦人</a:t>
            </a:r>
            <a:r>
              <a:rPr kumimoji="0" lang="en-US" altLang="zh-TW" sz="1200" b="1" i="0" u="none" strike="noStrike" kern="1200" cap="none" spc="0" normalizeH="0" baseline="0" noProof="0" dirty="0">
                <a:ln>
                  <a:noFill/>
                </a:ln>
                <a:solidFill>
                  <a:srgbClr val="000000"/>
                </a:solidFill>
                <a:effectLst/>
                <a:uLnTx/>
                <a:uFillTx/>
                <a:ea typeface="微軟正黑體" panose="020B0604030504040204" pitchFamily="34" charset="-120"/>
                <a:cs typeface="Arial" panose="020B0604020202020204" pitchFamily="34" charset="0"/>
              </a:rPr>
              <a:t>)</a:t>
            </a:r>
            <a:endParaRPr kumimoji="0" lang="zh-TW" altLang="en-US" sz="1200" b="1" i="0" u="none" strike="noStrike" kern="1200" cap="none" spc="0" normalizeH="0" baseline="0" noProof="0" dirty="0">
              <a:ln>
                <a:noFill/>
              </a:ln>
              <a:solidFill>
                <a:srgbClr val="000000"/>
              </a:solidFill>
              <a:effectLst/>
              <a:uLnTx/>
              <a:uFillTx/>
              <a:ea typeface="微軟正黑體" panose="020B0604030504040204" pitchFamily="34" charset="-120"/>
              <a:cs typeface="Arial" panose="020B0604020202020204" pitchFamily="34" charset="0"/>
            </a:endParaRPr>
          </a:p>
        </p:txBody>
      </p:sp>
      <p:sp>
        <p:nvSpPr>
          <p:cNvPr id="17" name="文字方塊 19"/>
          <p:cNvSpPr txBox="1">
            <a:spLocks noChangeArrowheads="1"/>
          </p:cNvSpPr>
          <p:nvPr/>
        </p:nvSpPr>
        <p:spPr bwMode="auto">
          <a:xfrm>
            <a:off x="224040" y="5607151"/>
            <a:ext cx="320833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1600" b="1" i="0" u="none" strike="noStrike" kern="1200" cap="none" spc="0" normalizeH="0" baseline="0" noProof="0" dirty="0">
                <a:ln>
                  <a:noFill/>
                </a:ln>
                <a:solidFill>
                  <a:srgbClr val="0000FF"/>
                </a:solidFill>
                <a:uLnTx/>
                <a:uFillTx/>
                <a:ea typeface="微軟正黑體" panose="020B0604030504040204" pitchFamily="34" charset="-120"/>
                <a:cs typeface="Arial" panose="020B0604020202020204" pitchFamily="34" charset="0"/>
              </a:rPr>
              <a:t>(</a:t>
            </a:r>
            <a:r>
              <a:rPr kumimoji="0" lang="zh-TW" altLang="en-US" sz="1600" b="1" i="0" u="none" strike="noStrike" kern="1200" cap="none" spc="0" normalizeH="0" baseline="0" noProof="0" dirty="0">
                <a:ln>
                  <a:noFill/>
                </a:ln>
                <a:solidFill>
                  <a:srgbClr val="0000FF"/>
                </a:solidFill>
                <a:uLnTx/>
                <a:uFillTx/>
                <a:ea typeface="微軟正黑體" panose="020B0604030504040204" pitchFamily="34" charset="-120"/>
                <a:cs typeface="Arial" panose="020B0604020202020204" pitchFamily="34" charset="0"/>
              </a:rPr>
              <a:t>僅具瀏覽功能，無編輯權限</a:t>
            </a:r>
            <a:r>
              <a:rPr kumimoji="0" lang="en-US" altLang="zh-TW" sz="1600" b="1" i="0" u="none" strike="noStrike" kern="1200" cap="none" spc="0" normalizeH="0" baseline="0" noProof="0" dirty="0">
                <a:ln>
                  <a:noFill/>
                </a:ln>
                <a:solidFill>
                  <a:srgbClr val="0000FF"/>
                </a:solidFill>
                <a:uLnTx/>
                <a:uFillTx/>
                <a:ea typeface="微軟正黑體" panose="020B0604030504040204" pitchFamily="34" charset="-120"/>
                <a:cs typeface="Arial" panose="020B0604020202020204" pitchFamily="34" charset="0"/>
              </a:rPr>
              <a:t>)</a:t>
            </a:r>
            <a:endParaRPr kumimoji="0" lang="zh-TW" altLang="en-US" sz="1600" b="1" i="0" u="none" strike="noStrike" kern="1200" cap="none" spc="0" normalizeH="0" baseline="0" noProof="0" dirty="0">
              <a:ln>
                <a:noFill/>
              </a:ln>
              <a:solidFill>
                <a:srgbClr val="0000FF"/>
              </a:solidFill>
              <a:uLnTx/>
              <a:uFillTx/>
              <a:ea typeface="微軟正黑體" panose="020B0604030504040204" pitchFamily="34" charset="-120"/>
              <a:cs typeface="Arial" panose="020B0604020202020204" pitchFamily="34" charset="0"/>
            </a:endParaRPr>
          </a:p>
        </p:txBody>
      </p:sp>
      <p:sp>
        <p:nvSpPr>
          <p:cNvPr id="18" name="文字方塊 19"/>
          <p:cNvSpPr txBox="1">
            <a:spLocks noChangeArrowheads="1"/>
          </p:cNvSpPr>
          <p:nvPr/>
        </p:nvSpPr>
        <p:spPr bwMode="auto">
          <a:xfrm>
            <a:off x="234422" y="3774101"/>
            <a:ext cx="26606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1800" b="1" i="0" u="none" strike="noStrike" kern="1200" cap="none" spc="0" normalizeH="0" baseline="0" noProof="0" dirty="0">
                <a:ln>
                  <a:noFill/>
                </a:ln>
                <a:solidFill>
                  <a:srgbClr val="0000FF"/>
                </a:solidFill>
                <a:uLnTx/>
                <a:uFillTx/>
                <a:ea typeface="微軟正黑體" panose="020B0604030504040204" pitchFamily="34" charset="-120"/>
                <a:cs typeface="Arial" panose="020B0604020202020204" pitchFamily="34" charset="0"/>
              </a:rPr>
              <a:t>(</a:t>
            </a:r>
            <a:r>
              <a:rPr kumimoji="0" lang="zh-TW" altLang="en-US" sz="1800" b="1" i="0" u="sng" strike="noStrike" kern="1200" cap="none" spc="0" normalizeH="0" baseline="0" noProof="0" dirty="0">
                <a:ln>
                  <a:noFill/>
                </a:ln>
                <a:solidFill>
                  <a:srgbClr val="0000FF"/>
                </a:solidFill>
                <a:uLnTx/>
                <a:uFillTx/>
                <a:ea typeface="微軟正黑體" panose="020B0604030504040204" pitchFamily="34" charset="-120"/>
                <a:cs typeface="Arial" panose="020B0604020202020204" pitchFamily="34" charset="0"/>
              </a:rPr>
              <a:t>具編輯與瀏覽功能權限</a:t>
            </a:r>
            <a:r>
              <a:rPr kumimoji="0" lang="en-US" altLang="zh-TW" sz="1800" b="1" i="0" u="none" strike="noStrike" kern="1200" cap="none" spc="0" normalizeH="0" baseline="0" noProof="0" dirty="0">
                <a:ln>
                  <a:noFill/>
                </a:ln>
                <a:solidFill>
                  <a:srgbClr val="0000FF"/>
                </a:solidFill>
                <a:uLnTx/>
                <a:uFillTx/>
                <a:ea typeface="微軟正黑體" panose="020B0604030504040204" pitchFamily="34" charset="-120"/>
                <a:cs typeface="Arial" panose="020B0604020202020204" pitchFamily="34" charset="0"/>
              </a:rPr>
              <a:t>)</a:t>
            </a:r>
            <a:endParaRPr kumimoji="0" lang="zh-TW" altLang="en-US" sz="1800" b="1" i="0" u="none" strike="noStrike" kern="1200" cap="none" spc="0" normalizeH="0" baseline="0" noProof="0" dirty="0">
              <a:ln>
                <a:noFill/>
              </a:ln>
              <a:solidFill>
                <a:srgbClr val="0000FF"/>
              </a:solidFill>
              <a:uLnTx/>
              <a:uFillTx/>
              <a:ea typeface="微軟正黑體" panose="020B0604030504040204" pitchFamily="34" charset="-120"/>
              <a:cs typeface="Arial" panose="020B0604020202020204" pitchFamily="34" charset="0"/>
            </a:endParaRPr>
          </a:p>
        </p:txBody>
      </p:sp>
      <p:cxnSp>
        <p:nvCxnSpPr>
          <p:cNvPr id="19" name="直線接點 18"/>
          <p:cNvCxnSpPr/>
          <p:nvPr/>
        </p:nvCxnSpPr>
        <p:spPr>
          <a:xfrm flipV="1">
            <a:off x="2840143" y="4418292"/>
            <a:ext cx="1362075" cy="708025"/>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直線接點 19"/>
          <p:cNvCxnSpPr/>
          <p:nvPr/>
        </p:nvCxnSpPr>
        <p:spPr>
          <a:xfrm flipV="1">
            <a:off x="4256301" y="4416165"/>
            <a:ext cx="1362075" cy="708025"/>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直線接點 20"/>
          <p:cNvCxnSpPr/>
          <p:nvPr/>
        </p:nvCxnSpPr>
        <p:spPr>
          <a:xfrm flipH="1" flipV="1">
            <a:off x="2835381" y="4418807"/>
            <a:ext cx="1366837" cy="687388"/>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直線接點 21"/>
          <p:cNvCxnSpPr/>
          <p:nvPr/>
        </p:nvCxnSpPr>
        <p:spPr>
          <a:xfrm flipH="1" flipV="1">
            <a:off x="4256301" y="4418807"/>
            <a:ext cx="1366837" cy="687388"/>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文字方塊 34"/>
          <p:cNvSpPr txBox="1">
            <a:spLocks noChangeArrowheads="1"/>
          </p:cNvSpPr>
          <p:nvPr/>
        </p:nvSpPr>
        <p:spPr bwMode="auto">
          <a:xfrm>
            <a:off x="1716899" y="5122749"/>
            <a:ext cx="7461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2200" b="1" i="0" u="none" strike="noStrike" kern="1200" cap="none" spc="0" normalizeH="0" baseline="0" noProof="0" dirty="0">
                <a:ln>
                  <a:noFill/>
                </a:ln>
                <a:solidFill>
                  <a:srgbClr val="FF0000"/>
                </a:solidFill>
                <a:effectLst/>
                <a:uLnTx/>
                <a:uFillTx/>
                <a:ea typeface="微軟正黑體" panose="020B0604030504040204" pitchFamily="34" charset="-120"/>
                <a:cs typeface="Arial" panose="020B0604020202020204" pitchFamily="34" charset="0"/>
              </a:rPr>
              <a:t>唯讀</a:t>
            </a:r>
          </a:p>
        </p:txBody>
      </p:sp>
      <p:sp>
        <p:nvSpPr>
          <p:cNvPr id="24" name="文字方塊 34"/>
          <p:cNvSpPr txBox="1">
            <a:spLocks noChangeArrowheads="1"/>
          </p:cNvSpPr>
          <p:nvPr/>
        </p:nvSpPr>
        <p:spPr bwMode="auto">
          <a:xfrm>
            <a:off x="6083094" y="5105693"/>
            <a:ext cx="7461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2200" b="1" i="0" u="none" strike="noStrike" kern="1200" cap="none" spc="0" normalizeH="0" baseline="0" noProof="0" dirty="0">
                <a:ln>
                  <a:noFill/>
                </a:ln>
                <a:solidFill>
                  <a:srgbClr val="FF0000"/>
                </a:solidFill>
                <a:effectLst/>
                <a:uLnTx/>
                <a:uFillTx/>
                <a:ea typeface="微軟正黑體" panose="020B0604030504040204" pitchFamily="34" charset="-120"/>
                <a:cs typeface="Arial" panose="020B0604020202020204" pitchFamily="34" charset="0"/>
              </a:rPr>
              <a:t>唯讀</a:t>
            </a:r>
          </a:p>
        </p:txBody>
      </p:sp>
      <p:sp>
        <p:nvSpPr>
          <p:cNvPr id="25" name="文字方塊 34"/>
          <p:cNvSpPr txBox="1">
            <a:spLocks noChangeArrowheads="1"/>
          </p:cNvSpPr>
          <p:nvPr/>
        </p:nvSpPr>
        <p:spPr bwMode="auto">
          <a:xfrm>
            <a:off x="7446456" y="5097549"/>
            <a:ext cx="7461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2200" b="1" i="0" u="none" strike="noStrike" kern="1200" cap="none" spc="0" normalizeH="0" baseline="0" noProof="0" dirty="0">
                <a:ln>
                  <a:noFill/>
                </a:ln>
                <a:solidFill>
                  <a:srgbClr val="FF0000"/>
                </a:solidFill>
                <a:effectLst/>
                <a:uLnTx/>
                <a:uFillTx/>
                <a:ea typeface="微軟正黑體" panose="020B0604030504040204" pitchFamily="34" charset="-120"/>
                <a:cs typeface="Arial" panose="020B0604020202020204" pitchFamily="34" charset="0"/>
              </a:rPr>
              <a:t>唯讀</a:t>
            </a:r>
          </a:p>
        </p:txBody>
      </p:sp>
      <p:sp>
        <p:nvSpPr>
          <p:cNvPr id="26" name="文字方塊 30"/>
          <p:cNvSpPr txBox="1">
            <a:spLocks noChangeArrowheads="1"/>
          </p:cNvSpPr>
          <p:nvPr/>
        </p:nvSpPr>
        <p:spPr bwMode="auto">
          <a:xfrm>
            <a:off x="2895072" y="5097549"/>
            <a:ext cx="135255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2200" b="1" i="0" u="none" strike="noStrike" kern="1200" cap="none" spc="0" normalizeH="0" baseline="0" noProof="0" dirty="0">
                <a:ln>
                  <a:noFill/>
                </a:ln>
                <a:solidFill>
                  <a:srgbClr val="FF0000"/>
                </a:solidFill>
                <a:effectLst/>
                <a:uLnTx/>
                <a:uFillTx/>
                <a:ea typeface="微軟正黑體" panose="020B0604030504040204" pitchFamily="34" charset="-120"/>
                <a:cs typeface="Arial" panose="020B0604020202020204" pitchFamily="34" charset="0"/>
              </a:rPr>
              <a:t>無法瀏覽此欄位</a:t>
            </a:r>
          </a:p>
        </p:txBody>
      </p:sp>
      <p:sp>
        <p:nvSpPr>
          <p:cNvPr id="27" name="文字方塊 30"/>
          <p:cNvSpPr txBox="1">
            <a:spLocks noChangeArrowheads="1"/>
          </p:cNvSpPr>
          <p:nvPr/>
        </p:nvSpPr>
        <p:spPr bwMode="auto">
          <a:xfrm>
            <a:off x="4344738" y="5105693"/>
            <a:ext cx="135255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2200" b="1" i="0" u="none" strike="noStrike" kern="1200" cap="none" spc="0" normalizeH="0" baseline="0" noProof="0" dirty="0">
                <a:ln>
                  <a:noFill/>
                </a:ln>
                <a:solidFill>
                  <a:srgbClr val="FF0000"/>
                </a:solidFill>
                <a:effectLst/>
                <a:uLnTx/>
                <a:uFillTx/>
                <a:ea typeface="微軟正黑體" panose="020B0604030504040204" pitchFamily="34" charset="-120"/>
                <a:cs typeface="Arial" panose="020B0604020202020204" pitchFamily="34" charset="0"/>
              </a:rPr>
              <a:t>無法瀏覽此欄位</a:t>
            </a:r>
          </a:p>
        </p:txBody>
      </p:sp>
      <p:sp>
        <p:nvSpPr>
          <p:cNvPr id="30"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a:solidFill>
                  <a:srgbClr val="000000"/>
                </a:solidFill>
                <a:ea typeface="新細明體" panose="02020500000000000000" pitchFamily="18" charset="-120"/>
                <a:cs typeface="Arial" panose="020B0604020202020204" pitchFamily="34" charset="0"/>
              </a:rPr>
              <a:t>3.2.8</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Tree>
    <p:extLst>
      <p:ext uri="{BB962C8B-B14F-4D97-AF65-F5344CB8AC3E}">
        <p14:creationId xmlns:p14="http://schemas.microsoft.com/office/powerpoint/2010/main" val="32245001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4"/>
          <p:cNvSpPr txBox="1">
            <a:spLocks noChangeArrowheads="1"/>
          </p:cNvSpPr>
          <p:nvPr/>
        </p:nvSpPr>
        <p:spPr bwMode="gray">
          <a:xfrm>
            <a:off x="704340" y="1124744"/>
            <a:ext cx="8443784"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r>
              <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a:t>
            </a: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校庫定位</a:t>
            </a:r>
          </a:p>
        </p:txBody>
      </p:sp>
      <p:sp>
        <p:nvSpPr>
          <p:cNvPr id="5" name="Rectangle 8"/>
          <p:cNvSpPr txBox="1">
            <a:spLocks noChangeArrowheads="1"/>
          </p:cNvSpPr>
          <p:nvPr/>
        </p:nvSpPr>
        <p:spPr bwMode="auto">
          <a:xfrm>
            <a:off x="6101133" y="5199863"/>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6" name="Rectangle 17"/>
          <p:cNvSpPr>
            <a:spLocks noChangeArrowheads="1"/>
          </p:cNvSpPr>
          <p:nvPr/>
        </p:nvSpPr>
        <p:spPr bwMode="auto">
          <a:xfrm>
            <a:off x="6261599"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Tree>
    <p:extLst>
      <p:ext uri="{BB962C8B-B14F-4D97-AF65-F5344CB8AC3E}">
        <p14:creationId xmlns:p14="http://schemas.microsoft.com/office/powerpoint/2010/main" val="9350648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idx="1"/>
          </p:nvPr>
        </p:nvSpPr>
        <p:spPr>
          <a:xfrm>
            <a:off x="40589" y="1226157"/>
            <a:ext cx="8777448" cy="2873985"/>
          </a:xfrm>
          <a:noFill/>
          <a:ln w="28575">
            <a:noFill/>
          </a:ln>
        </p:spPr>
        <p:txBody>
          <a:bodyPr/>
          <a:lstStyle/>
          <a:p>
            <a:pPr marL="342000" indent="-342000" algn="just">
              <a:lnSpc>
                <a:spcPct val="150000"/>
              </a:lnSpc>
              <a:spcBef>
                <a:spcPts val="0"/>
              </a:spcBef>
              <a:buClr>
                <a:srgbClr val="000000"/>
              </a:buClr>
              <a:buSzPct val="100000"/>
              <a:buFont typeface="Wingdings" panose="05000000000000000000" pitchFamily="2" charset="2"/>
              <a:buChar char="l"/>
            </a:pP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en-US"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資料填報，由學校指定</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en-US"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位專責人員以公務電腦</a:t>
            </a:r>
            <a:r>
              <a:rPr lang="zh-TW" altLang="en-US"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指定</a:t>
            </a:r>
            <a:r>
              <a:rPr lang="en-US"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IP</a:t>
            </a:r>
            <a:r>
              <a:rPr lang="zh-TW" altLang="en-US"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與指定帳號</a:t>
            </a:r>
            <a:r>
              <a:rPr lang="zh-TW" altLang="en-US"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登入「校庫資料填報系統」</a:t>
            </a:r>
            <a:r>
              <a:rPr lang="zh-TW" altLang="en-US" sz="1800" b="0" dirty="0">
                <a:solidFill>
                  <a:srgbClr val="000000"/>
                </a:solidFill>
                <a:latin typeface="Arial" panose="020B0604020202020204" pitchFamily="34" charset="0"/>
                <a:ea typeface="微軟正黑體" panose="020B0604030504040204" pitchFamily="34" charset="-120"/>
                <a:cs typeface="Arial" panose="020B0604020202020204" pitchFamily="34" charset="0"/>
              </a:rPr>
              <a:t>，經系統驗證登入</a:t>
            </a:r>
            <a:r>
              <a:rPr lang="en-US" altLang="zh-TW" sz="1800" b="0" dirty="0">
                <a:solidFill>
                  <a:srgbClr val="000000"/>
                </a:solidFill>
                <a:latin typeface="Arial" panose="020B0604020202020204" pitchFamily="34" charset="0"/>
                <a:ea typeface="微軟正黑體" panose="020B0604030504040204" pitchFamily="34" charset="-120"/>
                <a:cs typeface="Arial" panose="020B0604020202020204" pitchFamily="34" charset="0"/>
              </a:rPr>
              <a:t>IP</a:t>
            </a:r>
            <a:r>
              <a:rPr lang="zh-TW" altLang="en-US" sz="1800" b="0" dirty="0">
                <a:solidFill>
                  <a:srgbClr val="000000"/>
                </a:solidFill>
                <a:latin typeface="Arial" panose="020B0604020202020204" pitchFamily="34" charset="0"/>
                <a:ea typeface="微軟正黑體" panose="020B0604030504040204" pitchFamily="34" charset="-120"/>
                <a:cs typeface="Arial" panose="020B0604020202020204" pitchFamily="34" charset="0"/>
              </a:rPr>
              <a:t>成功後，方授權進入填報</a:t>
            </a:r>
            <a:r>
              <a:rPr lang="en-US" altLang="zh-TW" sz="1800" b="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0"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0"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en-US" sz="1800" b="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b="0" u="sng"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000" indent="-342000" algn="just">
              <a:lnSpc>
                <a:spcPct val="150000"/>
              </a:lnSpc>
              <a:spcBef>
                <a:spcPts val="0"/>
              </a:spcBef>
              <a:buClr>
                <a:srgbClr val="000000"/>
              </a:buClr>
              <a:buSzPct val="100000"/>
              <a:buFont typeface="Wingdings" panose="05000000000000000000" pitchFamily="2" charset="2"/>
              <a:buChar char="l"/>
            </a:pPr>
            <a:r>
              <a:rPr lang="zh-TW" altLang="zh-TW" sz="1800" b="0" dirty="0">
                <a:solidFill>
                  <a:srgbClr val="000000"/>
                </a:solidFill>
                <a:latin typeface="Arial" panose="020B0604020202020204" pitchFamily="34" charset="0"/>
                <a:ea typeface="微軟正黑體" panose="020B0604030504040204" pitchFamily="34" charset="-120"/>
                <a:cs typeface="Arial" panose="020B0604020202020204" pitchFamily="34" charset="0"/>
              </a:rPr>
              <a:t>若教</a:t>
            </a:r>
            <a:r>
              <a:rPr lang="en-US" altLang="zh-TW" sz="1800" b="0"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1800" b="0" dirty="0">
                <a:solidFill>
                  <a:srgbClr val="000000"/>
                </a:solidFill>
                <a:latin typeface="Arial" panose="020B0604020202020204" pitchFamily="34" charset="0"/>
                <a:ea typeface="微軟正黑體" panose="020B0604030504040204" pitchFamily="34" charset="-120"/>
                <a:cs typeface="Arial" panose="020B0604020202020204" pitchFamily="34" charset="0"/>
              </a:rPr>
              <a:t>專責填報人員與前期相同，且無異動</a:t>
            </a:r>
            <a:r>
              <a:rPr lang="en-US" altLang="zh-TW" sz="1800" b="0" dirty="0">
                <a:solidFill>
                  <a:srgbClr val="000000"/>
                </a:solidFill>
                <a:latin typeface="Arial" panose="020B0604020202020204" pitchFamily="34" charset="0"/>
                <a:ea typeface="微軟正黑體" panose="020B0604030504040204" pitchFamily="34" charset="-120"/>
                <a:cs typeface="Arial" panose="020B0604020202020204" pitchFamily="34" charset="0"/>
              </a:rPr>
              <a:t>IP</a:t>
            </a:r>
            <a:r>
              <a:rPr lang="zh-TW" altLang="zh-TW" sz="1800" b="0" dirty="0">
                <a:solidFill>
                  <a:srgbClr val="000000"/>
                </a:solidFill>
                <a:latin typeface="Arial" panose="020B0604020202020204" pitchFamily="34" charset="0"/>
                <a:ea typeface="微軟正黑體" panose="020B0604030504040204" pitchFamily="34" charset="-120"/>
                <a:cs typeface="Arial" panose="020B0604020202020204" pitchFamily="34" charset="0"/>
              </a:rPr>
              <a:t>位置，則本期毋須再次提供相關資訊</a:t>
            </a:r>
            <a:r>
              <a:rPr lang="zh-TW" altLang="en-US" sz="1800" b="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若專責填報人員</a:t>
            </a:r>
            <a:r>
              <a:rPr lang="zh-TW" altLang="en-US"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異動、</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IP</a:t>
            </a:r>
            <a:r>
              <a:rPr lang="zh-TW" altLang="en-US"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異動</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或管理師異動</a:t>
            </a:r>
            <a:r>
              <a:rPr lang="zh-TW" altLang="en-US"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者</a:t>
            </a:r>
            <a:r>
              <a:rPr lang="zh-TW" altLang="en-US" sz="1800" b="0" dirty="0">
                <a:solidFill>
                  <a:srgbClr val="FF0000"/>
                </a:solidFill>
                <a:latin typeface="Arial" panose="020B0604020202020204" pitchFamily="34" charset="0"/>
                <a:ea typeface="微軟正黑體" panose="020B0604030504040204" pitchFamily="34" charset="-120"/>
                <a:cs typeface="Arial" panose="020B0604020202020204" pitchFamily="34" charset="0"/>
              </a:rPr>
              <a:t>，請該</a:t>
            </a:r>
            <a:r>
              <a:rPr lang="zh-TW" altLang="zh-TW" sz="1800" b="0" dirty="0">
                <a:solidFill>
                  <a:srgbClr val="FF0000"/>
                </a:solidFill>
                <a:latin typeface="Arial" panose="020B0604020202020204" pitchFamily="34" charset="0"/>
                <a:ea typeface="微軟正黑體" panose="020B0604030504040204" pitchFamily="34" charset="-120"/>
                <a:cs typeface="Arial" panose="020B0604020202020204" pitchFamily="34" charset="0"/>
              </a:rPr>
              <a:t>員逕至「教育部大學校院校務資料庫資訊網」之「下載專區」</a:t>
            </a:r>
            <a:r>
              <a:rPr lang="zh-TW" altLang="zh-TW" sz="1800" b="0"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下載</a:t>
            </a:r>
            <a:r>
              <a:rPr lang="zh-TW" altLang="en-US" sz="1800" b="0"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「大學校院校務資料庫相關人員聯絡資訊表」，填妥該表單並核章後</a:t>
            </a:r>
            <a:r>
              <a:rPr lang="zh-TW" altLang="en-US" sz="1800" b="0" dirty="0">
                <a:solidFill>
                  <a:srgbClr val="FF0000"/>
                </a:solidFill>
                <a:latin typeface="Arial" panose="020B0604020202020204" pitchFamily="34" charset="0"/>
                <a:ea typeface="微軟正黑體" panose="020B0604030504040204" pitchFamily="34" charset="-120"/>
                <a:cs typeface="Arial" panose="020B0604020202020204" pitchFamily="34" charset="0"/>
              </a:rPr>
              <a:t>，以</a:t>
            </a:r>
            <a:r>
              <a:rPr lang="en-US" altLang="zh-TW" sz="1800" b="0" dirty="0">
                <a:solidFill>
                  <a:srgbClr val="FF0000"/>
                </a:solidFill>
                <a:latin typeface="Arial" panose="020B0604020202020204" pitchFamily="34" charset="0"/>
                <a:ea typeface="微軟正黑體" panose="020B0604030504040204" pitchFamily="34" charset="-120"/>
                <a:cs typeface="Arial" panose="020B0604020202020204" pitchFamily="34" charset="0"/>
              </a:rPr>
              <a:t>PDF</a:t>
            </a:r>
            <a:r>
              <a:rPr lang="zh-TW" altLang="en-US" sz="1800" b="0" dirty="0">
                <a:solidFill>
                  <a:srgbClr val="FF0000"/>
                </a:solidFill>
                <a:latin typeface="Arial" panose="020B0604020202020204" pitchFamily="34" charset="0"/>
                <a:ea typeface="微軟正黑體" panose="020B0604030504040204" pitchFamily="34" charset="-120"/>
                <a:cs typeface="Arial" panose="020B0604020202020204" pitchFamily="34" charset="0"/>
              </a:rPr>
              <a:t>檔格式於</a:t>
            </a:r>
            <a:r>
              <a:rPr lang="en-US" altLang="zh-TW" sz="1800" b="0"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111</a:t>
            </a:r>
            <a:r>
              <a:rPr lang="zh-TW" altLang="zh-TW" sz="1800" b="0"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1800" b="0"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9</a:t>
            </a:r>
            <a:r>
              <a:rPr lang="zh-TW" altLang="zh-TW" sz="1800" b="0"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b="0"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2</a:t>
            </a:r>
            <a:r>
              <a:rPr lang="zh-TW" altLang="zh-TW" sz="1800" b="0"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日</a:t>
            </a:r>
            <a:r>
              <a:rPr lang="en-US" altLang="zh-TW" sz="1800" b="0"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0"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五</a:t>
            </a:r>
            <a:r>
              <a:rPr lang="en-US" altLang="zh-TW" sz="1800" b="0"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0"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前</a:t>
            </a:r>
            <a:r>
              <a:rPr lang="en-US" altLang="zh-TW" sz="1800" b="0"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E-Mail</a:t>
            </a:r>
            <a:r>
              <a:rPr lang="zh-TW" altLang="zh-TW" sz="1800" b="0"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至校庫系統公務信箱</a:t>
            </a:r>
            <a:r>
              <a:rPr lang="en-US" altLang="zh-TW" sz="1800" b="0"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(hedb2@yuntech.edu.tw)</a:t>
            </a:r>
            <a:r>
              <a:rPr lang="zh-TW" altLang="zh-TW" sz="1800" b="0" dirty="0">
                <a:solidFill>
                  <a:srgbClr val="000000"/>
                </a:solidFill>
                <a:latin typeface="Arial" panose="020B0604020202020204" pitchFamily="34" charset="0"/>
                <a:ea typeface="微軟正黑體" panose="020B0604030504040204" pitchFamily="34" charset="-120"/>
                <a:cs typeface="Arial" panose="020B0604020202020204" pitchFamily="34" charset="0"/>
              </a:rPr>
              <a:t>，以利校庫作業小組完成驗證作業。</a:t>
            </a:r>
            <a:endParaRPr lang="ko-KR" altLang="en-US" sz="2000" b="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pSp>
        <p:nvGrpSpPr>
          <p:cNvPr id="2" name="群組 1"/>
          <p:cNvGrpSpPr/>
          <p:nvPr/>
        </p:nvGrpSpPr>
        <p:grpSpPr>
          <a:xfrm>
            <a:off x="174567" y="4106489"/>
            <a:ext cx="8643470" cy="1683967"/>
            <a:chOff x="384027" y="3985162"/>
            <a:chExt cx="8434009" cy="2071302"/>
          </a:xfrm>
        </p:grpSpPr>
        <p:pic>
          <p:nvPicPr>
            <p:cNvPr id="29" name="圖片 1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5536" y="4052894"/>
              <a:ext cx="876300" cy="106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向右箭號 30"/>
            <p:cNvSpPr/>
            <p:nvPr/>
          </p:nvSpPr>
          <p:spPr>
            <a:xfrm>
              <a:off x="1301403" y="4353907"/>
              <a:ext cx="822325" cy="620713"/>
            </a:xfrm>
            <a:prstGeom prst="rightArrow">
              <a:avLst/>
            </a:prstGeom>
            <a:solidFill>
              <a:schemeClr val="bg1">
                <a:lumMod val="75000"/>
              </a:schemeClr>
            </a:solidFill>
            <a:ln>
              <a:solidFill>
                <a:srgbClr val="000000"/>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TW" altLang="en-US" sz="19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登入</a:t>
              </a:r>
            </a:p>
          </p:txBody>
        </p:sp>
        <p:pic>
          <p:nvPicPr>
            <p:cNvPr id="32" name="圖片 2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958536" y="4027042"/>
              <a:ext cx="1423987" cy="142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向右箭號 32"/>
            <p:cNvSpPr/>
            <p:nvPr/>
          </p:nvSpPr>
          <p:spPr>
            <a:xfrm>
              <a:off x="3542248" y="4355495"/>
              <a:ext cx="1423987" cy="619125"/>
            </a:xfrm>
            <a:prstGeom prst="rightArrow">
              <a:avLst/>
            </a:prstGeom>
            <a:solidFill>
              <a:schemeClr val="bg1">
                <a:lumMod val="75000"/>
              </a:schemeClr>
            </a:solidFill>
            <a:ln>
              <a:solidFill>
                <a:srgbClr val="000000"/>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TW" altLang="en-US" sz="19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加密連線</a:t>
              </a:r>
            </a:p>
          </p:txBody>
        </p:sp>
        <p:sp>
          <p:nvSpPr>
            <p:cNvPr id="34" name="流程圖: 替代程序 2"/>
            <p:cNvSpPr/>
            <p:nvPr/>
          </p:nvSpPr>
          <p:spPr>
            <a:xfrm>
              <a:off x="5118635" y="4118197"/>
              <a:ext cx="1187450" cy="1062037"/>
            </a:xfrm>
            <a:prstGeom prst="flowChartAlternateProcess">
              <a:avLst/>
            </a:prstGeom>
            <a:solidFill>
              <a:srgbClr val="B2DE82"/>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TW" altLang="en-US" sz="19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驗證</a:t>
              </a:r>
              <a:endParaRPr kumimoji="0" lang="en-US" altLang="zh-TW" sz="19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TW" altLang="en-US" sz="19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登入</a:t>
              </a:r>
              <a:r>
                <a:rPr kumimoji="0" lang="en-US" altLang="zh-TW" sz="19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IP</a:t>
              </a:r>
              <a:endParaRPr kumimoji="0" lang="zh-TW" altLang="en-US" sz="19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35" name="向右箭號 34"/>
            <p:cNvSpPr/>
            <p:nvPr/>
          </p:nvSpPr>
          <p:spPr>
            <a:xfrm>
              <a:off x="6458485" y="4353907"/>
              <a:ext cx="823912" cy="620713"/>
            </a:xfrm>
            <a:prstGeom prst="rightArrow">
              <a:avLst/>
            </a:prstGeom>
            <a:solidFill>
              <a:schemeClr val="bg1">
                <a:lumMod val="75000"/>
              </a:schemeClr>
            </a:solidFill>
            <a:ln>
              <a:solidFill>
                <a:srgbClr val="000000"/>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TW" altLang="en-US" sz="19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授權</a:t>
              </a:r>
            </a:p>
          </p:txBody>
        </p:sp>
        <p:sp>
          <p:nvSpPr>
            <p:cNvPr id="36" name="流程圖: 磁碟 35"/>
            <p:cNvSpPr/>
            <p:nvPr/>
          </p:nvSpPr>
          <p:spPr>
            <a:xfrm>
              <a:off x="7409923" y="3985162"/>
              <a:ext cx="1408113" cy="1446213"/>
            </a:xfrm>
            <a:prstGeom prst="flowChartMagneticDisk">
              <a:avLst/>
            </a:prstGeom>
            <a:solidFill>
              <a:srgbClr val="CCCCFF"/>
            </a:solidFill>
            <a:ln>
              <a:solidFill>
                <a:srgbClr val="000000"/>
              </a:solidFill>
            </a:ln>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TW" altLang="en-US" b="1" i="0" u="none" strike="noStrike" kern="1200" cap="none" spc="0" normalizeH="0" baseline="0" noProof="0" dirty="0">
                  <a:ln>
                    <a:noFill/>
                  </a:ln>
                  <a:solidFill>
                    <a:srgbClr val="000000"/>
                  </a:solidFill>
                  <a:effectLst/>
                  <a:uLnTx/>
                  <a:uFillTx/>
                  <a:ea typeface="微軟正黑體" panose="020B0604030504040204" pitchFamily="34" charset="-120"/>
                </a:rPr>
                <a:t>校務資料庫</a:t>
              </a:r>
              <a:endParaRPr kumimoji="0" lang="en-US" altLang="zh-TW" b="1" i="0" u="none" strike="noStrike" kern="1200" cap="none" spc="0" normalizeH="0" baseline="0" noProof="0" dirty="0">
                <a:ln>
                  <a:noFill/>
                </a:ln>
                <a:solidFill>
                  <a:srgbClr val="000000"/>
                </a:solidFill>
                <a:effectLst/>
                <a:uLnTx/>
                <a:uFillTx/>
                <a:ea typeface="微軟正黑體" panose="020B0604030504040204" pitchFamily="34" charset="-12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TW" b="1" i="0" u="none" strike="noStrike" kern="1200" cap="none" spc="0" normalizeH="0" baseline="0" noProof="0" dirty="0">
                  <a:ln>
                    <a:noFill/>
                  </a:ln>
                  <a:solidFill>
                    <a:srgbClr val="000000"/>
                  </a:solidFill>
                  <a:effectLst/>
                  <a:uLnTx/>
                  <a:uFillTx/>
                  <a:ea typeface="微軟正黑體" panose="020B0604030504040204" pitchFamily="34" charset="-120"/>
                </a:rPr>
                <a:t>【</a:t>
              </a:r>
              <a:r>
                <a:rPr kumimoji="0" lang="zh-TW" altLang="en-US" b="1" i="0" u="none" strike="noStrike" kern="1200" cap="none" spc="0" normalizeH="0" baseline="0" noProof="0" dirty="0">
                  <a:ln>
                    <a:noFill/>
                  </a:ln>
                  <a:solidFill>
                    <a:srgbClr val="000000"/>
                  </a:solidFill>
                  <a:effectLst/>
                  <a:uLnTx/>
                  <a:uFillTx/>
                  <a:ea typeface="微軟正黑體" panose="020B0604030504040204" pitchFamily="34" charset="-120"/>
                </a:rPr>
                <a:t>教</a:t>
              </a:r>
              <a:r>
                <a:rPr kumimoji="0" lang="en-US" altLang="zh-TW" b="1" i="0" u="none" strike="noStrike" kern="1200" cap="none" spc="0" normalizeH="0" baseline="0" noProof="0" dirty="0">
                  <a:ln>
                    <a:noFill/>
                  </a:ln>
                  <a:solidFill>
                    <a:srgbClr val="000000"/>
                  </a:solidFill>
                  <a:effectLst/>
                  <a:uLnTx/>
                  <a:uFillTx/>
                  <a:ea typeface="新細明體" panose="02020500000000000000" pitchFamily="18" charset="-120"/>
                </a:rPr>
                <a:t>1】</a:t>
              </a:r>
              <a:endParaRPr kumimoji="0" lang="zh-TW" altLang="en-US" b="1" i="0" u="none" strike="noStrike" kern="1200" cap="none" spc="0" normalizeH="0" baseline="0" noProof="0" dirty="0">
                <a:ln>
                  <a:noFill/>
                </a:ln>
                <a:solidFill>
                  <a:srgbClr val="000000"/>
                </a:solidFill>
                <a:effectLst/>
                <a:uLnTx/>
                <a:uFillTx/>
                <a:ea typeface="新細明體" panose="02020500000000000000" pitchFamily="18" charset="-120"/>
              </a:endParaRPr>
            </a:p>
          </p:txBody>
        </p:sp>
        <p:sp>
          <p:nvSpPr>
            <p:cNvPr id="37" name="文字方塊 26"/>
            <p:cNvSpPr txBox="1">
              <a:spLocks noChangeArrowheads="1"/>
            </p:cNvSpPr>
            <p:nvPr/>
          </p:nvSpPr>
          <p:spPr bwMode="auto">
            <a:xfrm>
              <a:off x="384027" y="5209872"/>
              <a:ext cx="11636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1800" b="1" i="0" u="none" strike="noStrike" kern="1200" cap="none" spc="0" normalizeH="0" baseline="0" noProof="0" dirty="0">
                  <a:ln>
                    <a:noFill/>
                  </a:ln>
                  <a:solidFill>
                    <a:srgbClr val="FF0000"/>
                  </a:solidFill>
                  <a:effectLst/>
                  <a:uLnTx/>
                  <a:uFillTx/>
                  <a:ea typeface="微軟正黑體" panose="020B0604030504040204" pitchFamily="34" charset="-120"/>
                  <a:cs typeface="Arial" panose="020B0604020202020204" pitchFamily="34" charset="0"/>
                </a:rPr>
                <a:t>指定專員</a:t>
              </a:r>
            </a:p>
          </p:txBody>
        </p:sp>
        <p:sp>
          <p:nvSpPr>
            <p:cNvPr id="38" name="文字方塊 27"/>
            <p:cNvSpPr txBox="1">
              <a:spLocks noChangeArrowheads="1"/>
            </p:cNvSpPr>
            <p:nvPr/>
          </p:nvSpPr>
          <p:spPr bwMode="auto">
            <a:xfrm>
              <a:off x="1909140" y="5410351"/>
              <a:ext cx="13509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TW" altLang="en-US" sz="1800" b="1" i="0" u="none" strike="noStrike" kern="1200" cap="none" spc="0" normalizeH="0" baseline="0" noProof="0" dirty="0">
                  <a:ln>
                    <a:noFill/>
                  </a:ln>
                  <a:solidFill>
                    <a:srgbClr val="000000"/>
                  </a:solidFill>
                  <a:effectLst/>
                  <a:uLnTx/>
                  <a:uFillTx/>
                  <a:ea typeface="微軟正黑體" panose="020B0604030504040204" pitchFamily="34" charset="-120"/>
                  <a:cs typeface="Arial" panose="020B0604020202020204" pitchFamily="34" charset="0"/>
                </a:rPr>
                <a:t>公務電腦</a:t>
              </a:r>
              <a:endParaRPr kumimoji="0" lang="en-US" altLang="zh-TW" sz="1800" b="1" i="0" u="none" strike="noStrike" kern="1200" cap="none" spc="0" normalizeH="0" baseline="0" noProof="0" dirty="0">
                <a:ln>
                  <a:noFill/>
                </a:ln>
                <a:solidFill>
                  <a:srgbClr val="000000"/>
                </a:solidFill>
                <a:effectLst/>
                <a:uLnTx/>
                <a:uFillTx/>
                <a:ea typeface="微軟正黑體" panose="020B0604030504040204" pitchFamily="34" charset="-12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TW" altLang="en-US" sz="1800" b="1" i="0" u="none" strike="noStrike" kern="1200" cap="none" spc="0" normalizeH="0" baseline="0" noProof="0" dirty="0">
                  <a:ln>
                    <a:noFill/>
                  </a:ln>
                  <a:solidFill>
                    <a:srgbClr val="000000"/>
                  </a:solidFill>
                  <a:effectLst/>
                  <a:uLnTx/>
                  <a:uFillTx/>
                  <a:ea typeface="微軟正黑體" panose="020B0604030504040204" pitchFamily="34" charset="-120"/>
                  <a:cs typeface="Arial" panose="020B0604020202020204" pitchFamily="34" charset="0"/>
                </a:rPr>
                <a:t>指定</a:t>
              </a:r>
              <a:r>
                <a:rPr kumimoji="0" lang="en-US" altLang="zh-TW" sz="1800" b="1" i="0" u="none" strike="noStrike" kern="1200" cap="none" spc="0" normalizeH="0" baseline="0" noProof="0" dirty="0">
                  <a:ln>
                    <a:noFill/>
                  </a:ln>
                  <a:solidFill>
                    <a:srgbClr val="000000"/>
                  </a:solidFill>
                  <a:effectLst/>
                  <a:uLnTx/>
                  <a:uFillTx/>
                  <a:ea typeface="微軟正黑體" panose="020B0604030504040204" pitchFamily="34" charset="-120"/>
                  <a:cs typeface="Arial" panose="020B0604020202020204" pitchFamily="34" charset="0"/>
                </a:rPr>
                <a:t>IP</a:t>
              </a:r>
              <a:endParaRPr kumimoji="0" lang="zh-TW" altLang="en-US" sz="1800" b="1" i="0" u="none" strike="noStrike" kern="1200" cap="none" spc="0" normalizeH="0" baseline="0" noProof="0" dirty="0">
                <a:ln>
                  <a:noFill/>
                </a:ln>
                <a:solidFill>
                  <a:srgbClr val="000000"/>
                </a:solidFill>
                <a:effectLst/>
                <a:uLnTx/>
                <a:uFillTx/>
                <a:ea typeface="微軟正黑體" panose="020B0604030504040204" pitchFamily="34" charset="-120"/>
                <a:cs typeface="Arial" panose="020B0604020202020204" pitchFamily="34" charset="0"/>
              </a:endParaRPr>
            </a:p>
          </p:txBody>
        </p:sp>
        <p:sp>
          <p:nvSpPr>
            <p:cNvPr id="39" name="文字方塊 28"/>
            <p:cNvSpPr txBox="1">
              <a:spLocks noChangeArrowheads="1"/>
            </p:cNvSpPr>
            <p:nvPr/>
          </p:nvSpPr>
          <p:spPr bwMode="auto">
            <a:xfrm>
              <a:off x="3493733" y="5004889"/>
              <a:ext cx="135096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TW" altLang="en-US" sz="1800" b="1" i="0" u="none" strike="noStrike" kern="1200" cap="none" spc="0" normalizeH="0" baseline="0" noProof="0" dirty="0">
                  <a:ln>
                    <a:noFill/>
                  </a:ln>
                  <a:solidFill>
                    <a:srgbClr val="000000"/>
                  </a:solidFill>
                  <a:effectLst/>
                  <a:uLnTx/>
                  <a:uFillTx/>
                  <a:ea typeface="微軟正黑體" panose="020B0604030504040204" pitchFamily="34" charset="-120"/>
                  <a:cs typeface="Arial" panose="020B0604020202020204" pitchFamily="34" charset="0"/>
                </a:rPr>
                <a:t>登入</a:t>
              </a:r>
              <a:endParaRPr kumimoji="0" lang="en-US" altLang="zh-TW" sz="1800" b="1" i="0" u="none" strike="noStrike" kern="1200" cap="none" spc="0" normalizeH="0" baseline="0" noProof="0" dirty="0">
                <a:ln>
                  <a:noFill/>
                </a:ln>
                <a:solidFill>
                  <a:srgbClr val="000000"/>
                </a:solidFill>
                <a:effectLst/>
                <a:uLnTx/>
                <a:uFillTx/>
                <a:ea typeface="微軟正黑體" panose="020B0604030504040204" pitchFamily="34" charset="-120"/>
                <a:cs typeface="Arial" panose="020B0604020202020204" pitchFamily="34" charset="0"/>
              </a:endParaRPr>
            </a:p>
            <a:p>
              <a:pPr lvl="0" algn="ctr">
                <a:spcBef>
                  <a:spcPct val="0"/>
                </a:spcBef>
                <a:buNone/>
                <a:defRPr/>
              </a:pPr>
              <a:r>
                <a:rPr lang="zh-TW" altLang="en-US" sz="1800" b="1" dirty="0">
                  <a:solidFill>
                    <a:srgbClr val="000000"/>
                  </a:solidFill>
                  <a:ea typeface="微軟正黑體" panose="020B0604030504040204" pitchFamily="34" charset="-120"/>
                  <a:cs typeface="Arial" panose="020B0604020202020204" pitchFamily="34" charset="0"/>
                  <a:sym typeface="Wingdings 2" panose="05020102010507070707" pitchFamily="18" charset="2"/>
                </a:rPr>
                <a:t></a:t>
              </a:r>
              <a:r>
                <a:rPr kumimoji="0" lang="zh-TW" altLang="en-US" sz="1800" b="1" i="0" u="none" strike="noStrike" kern="1200" cap="none" spc="0" normalizeH="0" baseline="0" noProof="0" dirty="0">
                  <a:ln>
                    <a:noFill/>
                  </a:ln>
                  <a:solidFill>
                    <a:srgbClr val="000000"/>
                  </a:solidFill>
                  <a:effectLst/>
                  <a:uLnTx/>
                  <a:uFillTx/>
                  <a:ea typeface="微軟正黑體" panose="020B0604030504040204" pitchFamily="34" charset="-120"/>
                  <a:cs typeface="Arial" panose="020B0604020202020204" pitchFamily="34" charset="0"/>
                </a:rPr>
                <a:t>指定帳號</a:t>
              </a:r>
            </a:p>
          </p:txBody>
        </p:sp>
        <p:sp>
          <p:nvSpPr>
            <p:cNvPr id="40" name="文字方塊 29"/>
            <p:cNvSpPr txBox="1">
              <a:spLocks noChangeArrowheads="1"/>
            </p:cNvSpPr>
            <p:nvPr/>
          </p:nvSpPr>
          <p:spPr bwMode="auto">
            <a:xfrm>
              <a:off x="6245183" y="5229920"/>
              <a:ext cx="14636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1800" b="1" i="0" u="none" strike="noStrike" kern="1200" cap="none" spc="0" normalizeH="0" baseline="0" noProof="0" dirty="0">
                  <a:ln>
                    <a:noFill/>
                  </a:ln>
                  <a:solidFill>
                    <a:srgbClr val="000000"/>
                  </a:solidFill>
                  <a:effectLst/>
                  <a:uLnTx/>
                  <a:uFillTx/>
                  <a:ea typeface="微軟正黑體" panose="020B0604030504040204" pitchFamily="34" charset="-120"/>
                  <a:cs typeface="Arial" panose="020B0604020202020204" pitchFamily="34" charset="0"/>
                </a:rPr>
                <a:t>IP</a:t>
              </a:r>
              <a:r>
                <a:rPr kumimoji="0" lang="zh-TW" altLang="en-US" sz="1800" b="1" i="0" u="none" strike="noStrike" kern="1200" cap="none" spc="0" normalizeH="0" baseline="0" noProof="0" dirty="0">
                  <a:ln>
                    <a:noFill/>
                  </a:ln>
                  <a:solidFill>
                    <a:srgbClr val="000000"/>
                  </a:solidFill>
                  <a:effectLst/>
                  <a:uLnTx/>
                  <a:uFillTx/>
                  <a:ea typeface="微軟正黑體" panose="020B0604030504040204" pitchFamily="34" charset="-120"/>
                  <a:cs typeface="Arial" panose="020B0604020202020204" pitchFamily="34" charset="0"/>
                </a:rPr>
                <a:t>驗證成功</a:t>
              </a:r>
            </a:p>
          </p:txBody>
        </p:sp>
      </p:grpSp>
      <p:sp>
        <p:nvSpPr>
          <p:cNvPr id="20" name="文字方塊 20"/>
          <p:cNvSpPr txBox="1">
            <a:spLocks noChangeArrowheads="1"/>
          </p:cNvSpPr>
          <p:nvPr/>
        </p:nvSpPr>
        <p:spPr bwMode="auto">
          <a:xfrm>
            <a:off x="2688801" y="826573"/>
            <a:ext cx="346761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TW" altLang="en-US" sz="3200" b="1" i="0" u="none" strike="noStrike" kern="1200" cap="none" spc="0" normalizeH="0" baseline="0" noProof="0" dirty="0">
                <a:ln>
                  <a:noFill/>
                </a:ln>
                <a:solidFill>
                  <a:srgbClr val="0000FF"/>
                </a:solidFill>
                <a:effectLst/>
                <a:uLnTx/>
                <a:uFillTx/>
                <a:ea typeface="微軟正黑體" panose="020B0604030504040204" pitchFamily="34" charset="-120"/>
                <a:cs typeface="Arial" panose="020B0604020202020204" pitchFamily="34" charset="0"/>
              </a:rPr>
              <a:t>個資安全維護措施</a:t>
            </a:r>
            <a:endParaRPr kumimoji="0" lang="en-US" altLang="zh-TW" sz="3600" b="1" i="0" u="none" strike="noStrike" kern="1200" cap="none" spc="0" normalizeH="0" baseline="0" noProof="0" dirty="0">
              <a:ln>
                <a:noFill/>
              </a:ln>
              <a:solidFill>
                <a:srgbClr val="0000FF"/>
              </a:solidFill>
              <a:effectLst/>
              <a:uLnTx/>
              <a:uFillTx/>
              <a:ea typeface="微軟正黑體" panose="020B0604030504040204" pitchFamily="34" charset="-120"/>
              <a:cs typeface="Arial" panose="020B0604020202020204" pitchFamily="34" charset="0"/>
            </a:endParaRPr>
          </a:p>
        </p:txBody>
      </p:sp>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a:solidFill>
                  <a:srgbClr val="000000"/>
                </a:solidFill>
                <a:ea typeface="新細明體" panose="02020500000000000000" pitchFamily="18" charset="-120"/>
                <a:cs typeface="Arial" panose="020B0604020202020204" pitchFamily="34" charset="0"/>
              </a:rPr>
              <a:t>3.2.9</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18" name="Rectangle 2"/>
          <p:cNvSpPr>
            <a:spLocks noGrp="1" noChangeArrowheads="1"/>
          </p:cNvSpPr>
          <p:nvPr>
            <p:ph type="title"/>
          </p:nvPr>
        </p:nvSpPr>
        <p:spPr>
          <a:xfrm>
            <a:off x="7336" y="213646"/>
            <a:ext cx="9136663" cy="609600"/>
          </a:xfrm>
        </p:spPr>
        <p:txBody>
          <a:bodyPr anchor="t"/>
          <a:lstStyle/>
          <a:p>
            <a:pPr algn="l">
              <a:defRPr/>
            </a:pP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專兼任教師</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p>
        </p:txBody>
      </p:sp>
      <p:sp>
        <p:nvSpPr>
          <p:cNvPr id="17" name="文字方塊 30"/>
          <p:cNvSpPr txBox="1">
            <a:spLocks noChangeArrowheads="1"/>
          </p:cNvSpPr>
          <p:nvPr/>
        </p:nvSpPr>
        <p:spPr bwMode="auto">
          <a:xfrm>
            <a:off x="318127" y="5861143"/>
            <a:ext cx="855986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lvl="0" algn="just">
              <a:spcBef>
                <a:spcPct val="0"/>
              </a:spcBef>
              <a:buNone/>
              <a:defRPr/>
            </a:pPr>
            <a:r>
              <a:rPr lang="zh-TW" altLang="en-US" sz="1800" b="1" dirty="0">
                <a:solidFill>
                  <a:srgbClr val="0000FF"/>
                </a:solidFill>
                <a:ea typeface="微軟正黑體" panose="020B0604030504040204" pitchFamily="34" charset="-120"/>
                <a:cs typeface="Arial" panose="020B0604020202020204" pitchFamily="34" charset="0"/>
                <a:sym typeface="Wingdings 2" panose="05020102010507070707" pitchFamily="18" charset="2"/>
              </a:rPr>
              <a:t></a:t>
            </a:r>
            <a:r>
              <a:rPr lang="zh-TW" altLang="en-US" sz="1800" b="1" dirty="0">
                <a:solidFill>
                  <a:srgbClr val="0000FF"/>
                </a:solidFill>
                <a:ea typeface="微軟正黑體" panose="020B0604030504040204" pitchFamily="34" charset="-120"/>
                <a:cs typeface="Arial" panose="020B0604020202020204" pitchFamily="34" charset="0"/>
              </a:rPr>
              <a:t>「</a:t>
            </a:r>
            <a:r>
              <a:rPr kumimoji="0" lang="zh-TW" altLang="en-US" sz="1800" b="1" i="0" strike="noStrike" kern="1200" cap="none" spc="0" normalizeH="0" baseline="0" noProof="0" dirty="0">
                <a:ln>
                  <a:noFill/>
                </a:ln>
                <a:solidFill>
                  <a:srgbClr val="0000FF"/>
                </a:solidFill>
                <a:effectLst/>
                <a:uLnTx/>
                <a:uFillTx/>
                <a:ea typeface="微軟正黑體" panose="020B0604030504040204" pitchFamily="34" charset="-120"/>
                <a:cs typeface="Arial" panose="020B0604020202020204" pitchFamily="34" charset="0"/>
              </a:rPr>
              <a:t>指定帳號」將由校庫於說明會當日提供「密碼函」，確認各校填表之專責人員以身分證件簽收密碼函；若指派專員無法出席，則請指定代理人簽收。</a:t>
            </a:r>
          </a:p>
        </p:txBody>
      </p:sp>
    </p:spTree>
    <p:extLst>
      <p:ext uri="{BB962C8B-B14F-4D97-AF65-F5344CB8AC3E}">
        <p14:creationId xmlns:p14="http://schemas.microsoft.com/office/powerpoint/2010/main" val="7501868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noProof="0" dirty="0">
                <a:solidFill>
                  <a:srgbClr val="000000"/>
                </a:solidFill>
                <a:ea typeface="新細明體" panose="02020500000000000000" pitchFamily="18" charset="-120"/>
                <a:cs typeface="Arial" panose="020B0604020202020204" pitchFamily="34" charset="0"/>
              </a:rPr>
              <a:t>3.2.10</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5" name="矩形 4"/>
          <p:cNvSpPr/>
          <p:nvPr/>
        </p:nvSpPr>
        <p:spPr>
          <a:xfrm>
            <a:off x="81478" y="2090812"/>
            <a:ext cx="8765960" cy="4421531"/>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111.10</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調整欄位</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lvl="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專任教師是否為退休再任或符合本部專案計畫核准者</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請填報學校專任教師【是、否】為【公立學校及政府機關退休；私立學校退休；符合本部專案計畫核准者】</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可複選，但不可同時複選</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公立學校及政府機關退休</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與</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私立學校退休</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至學校服務之教師</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ts val="3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公立學校及政府機關退休者</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：係指學校「專任教師」</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由各級教育階段之公立學校、政府機關及其附屬機構與公立醫療院所等機關</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退休且領有退休金或退休俸</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者</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800100" lvl="1"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私立學校退休者</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：係指學校「專任教師」</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由各級教育階段之私立學校</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退休且領有退休金或退休俸</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者</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p:txBody>
      </p:sp>
      <p:sp>
        <p:nvSpPr>
          <p:cNvPr id="7" name="Rectangle 2"/>
          <p:cNvSpPr>
            <a:spLocks noGrp="1" noChangeArrowheads="1"/>
          </p:cNvSpPr>
          <p:nvPr>
            <p:ph type="title"/>
          </p:nvPr>
        </p:nvSpPr>
        <p:spPr>
          <a:xfrm>
            <a:off x="7336" y="213646"/>
            <a:ext cx="9136663" cy="609600"/>
          </a:xfrm>
        </p:spPr>
        <p:txBody>
          <a:bodyPr anchor="t"/>
          <a:lstStyle/>
          <a:p>
            <a:pPr algn="l">
              <a:defRPr/>
            </a:pP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專兼任教師</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p>
        </p:txBody>
      </p:sp>
      <p:graphicFrame>
        <p:nvGraphicFramePr>
          <p:cNvPr id="8" name="表格 7"/>
          <p:cNvGraphicFramePr>
            <a:graphicFrameLocks noGrp="1"/>
          </p:cNvGraphicFramePr>
          <p:nvPr>
            <p:extLst>
              <p:ext uri="{D42A27DB-BD31-4B8C-83A1-F6EECF244321}">
                <p14:modId xmlns:p14="http://schemas.microsoft.com/office/powerpoint/2010/main" val="2006349364"/>
              </p:ext>
            </p:extLst>
          </p:nvPr>
        </p:nvGraphicFramePr>
        <p:xfrm>
          <a:off x="81477" y="877052"/>
          <a:ext cx="8765960" cy="1209443"/>
        </p:xfrm>
        <a:graphic>
          <a:graphicData uri="http://schemas.openxmlformats.org/drawingml/2006/table">
            <a:tbl>
              <a:tblPr firstRow="1" firstCol="1" bandRow="1" bandCol="1"/>
              <a:tblGrid>
                <a:gridCol w="860264">
                  <a:extLst>
                    <a:ext uri="{9D8B030D-6E8A-4147-A177-3AD203B41FA5}">
                      <a16:colId xmlns:a16="http://schemas.microsoft.com/office/drawing/2014/main" val="20000"/>
                    </a:ext>
                  </a:extLst>
                </a:gridCol>
                <a:gridCol w="851112">
                  <a:extLst>
                    <a:ext uri="{9D8B030D-6E8A-4147-A177-3AD203B41FA5}">
                      <a16:colId xmlns:a16="http://schemas.microsoft.com/office/drawing/2014/main" val="20001"/>
                    </a:ext>
                  </a:extLst>
                </a:gridCol>
                <a:gridCol w="1189725">
                  <a:extLst>
                    <a:ext uri="{9D8B030D-6E8A-4147-A177-3AD203B41FA5}">
                      <a16:colId xmlns:a16="http://schemas.microsoft.com/office/drawing/2014/main" val="20002"/>
                    </a:ext>
                  </a:extLst>
                </a:gridCol>
                <a:gridCol w="477850">
                  <a:extLst>
                    <a:ext uri="{9D8B030D-6E8A-4147-A177-3AD203B41FA5}">
                      <a16:colId xmlns:a16="http://schemas.microsoft.com/office/drawing/2014/main" val="20003"/>
                    </a:ext>
                  </a:extLst>
                </a:gridCol>
                <a:gridCol w="2454224">
                  <a:extLst>
                    <a:ext uri="{9D8B030D-6E8A-4147-A177-3AD203B41FA5}">
                      <a16:colId xmlns:a16="http://schemas.microsoft.com/office/drawing/2014/main" val="20004"/>
                    </a:ext>
                  </a:extLst>
                </a:gridCol>
                <a:gridCol w="2136587">
                  <a:extLst>
                    <a:ext uri="{9D8B030D-6E8A-4147-A177-3AD203B41FA5}">
                      <a16:colId xmlns:a16="http://schemas.microsoft.com/office/drawing/2014/main" val="20006"/>
                    </a:ext>
                  </a:extLst>
                </a:gridCol>
                <a:gridCol w="796198">
                  <a:extLst>
                    <a:ext uri="{9D8B030D-6E8A-4147-A177-3AD203B41FA5}">
                      <a16:colId xmlns:a16="http://schemas.microsoft.com/office/drawing/2014/main" val="20007"/>
                    </a:ext>
                  </a:extLst>
                </a:gridCol>
              </a:tblGrid>
              <a:tr h="492600">
                <a:tc>
                  <a:txBody>
                    <a:bodyPr/>
                    <a:lstStyle/>
                    <a:p>
                      <a:pPr algn="l">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065" algn="l">
                        <a:lnSpc>
                          <a:spcPts val="1300"/>
                        </a:lnSpc>
                        <a:spcAft>
                          <a:spcPts val="0"/>
                        </a:spcAft>
                        <a:tabLst>
                          <a:tab pos="969645" algn="l"/>
                        </a:tabLst>
                      </a:pP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專兼任</a:t>
                      </a: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300"/>
                        </a:lnSpc>
                        <a:spcAft>
                          <a:spcPts val="0"/>
                        </a:spcAft>
                        <a:tabLst>
                          <a:tab pos="969645" algn="l"/>
                        </a:tabLst>
                      </a:pP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兼任教師是否具本</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全</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職工作者</a:t>
                      </a: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l" defTabSz="914400" rtl="0" eaLnBrk="1" fontAlgn="auto" latinLnBrk="0" hangingPunct="1">
                        <a:lnSpc>
                          <a:spcPts val="1300"/>
                        </a:lnSpc>
                        <a:spcBef>
                          <a:spcPts val="0"/>
                        </a:spcBef>
                        <a:spcAft>
                          <a:spcPts val="0"/>
                        </a:spcAft>
                        <a:buClrTx/>
                        <a:buSzTx/>
                        <a:buFontTx/>
                        <a:buNone/>
                        <a:tabLst>
                          <a:tab pos="969645" algn="l"/>
                        </a:tabLst>
                        <a:defRPr/>
                      </a:pPr>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專任教師是否為退休再任或符合本部專案計畫核准者</a:t>
                      </a:r>
                    </a:p>
                  </a:txBody>
                  <a:tcPr marL="15704" marR="157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l">
                        <a:lnSpc>
                          <a:spcPts val="13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補充說明</a:t>
                      </a: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716843">
                <a:tc>
                  <a:txBody>
                    <a:bodyPr/>
                    <a:lstStyle/>
                    <a:p>
                      <a:pPr algn="l">
                        <a:lnSpc>
                          <a:spcPts val="12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200"/>
                        </a:lnSpc>
                        <a:spcAft>
                          <a:spcPts val="0"/>
                        </a:spcAft>
                        <a:tabLst>
                          <a:tab pos="969645" algn="l"/>
                        </a:tabLs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a:t>
                      </a:r>
                    </a:p>
                    <a:p>
                      <a:pPr marL="0" algn="l" defTabSz="914400" rtl="0" eaLnBrk="1" latinLnBrk="0" hangingPunct="1">
                        <a:lnSpc>
                          <a:spcPts val="13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否</a:t>
                      </a:r>
                    </a:p>
                    <a:p>
                      <a:pPr marL="0" algn="l" defTabSz="914400" rtl="0" eaLnBrk="1" latinLnBrk="0" hangingPunct="1">
                        <a:lnSpc>
                          <a:spcPts val="13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106.03</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增蒐</a:t>
                      </a: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lnSpc>
                          <a:spcPts val="1300"/>
                        </a:lnSpc>
                        <a:spcAft>
                          <a:spcPts val="0"/>
                        </a:spcAft>
                        <a:tabLst>
                          <a:tab pos="969645" algn="l"/>
                        </a:tabLst>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是</a:t>
                      </a:r>
                    </a:p>
                    <a:p>
                      <a:pPr marL="0" algn="ctr" defTabSz="914400" rtl="0" eaLnBrk="1" latinLnBrk="0" hangingPunct="1">
                        <a:lnSpc>
                          <a:spcPts val="1300"/>
                        </a:lnSpc>
                        <a:spcAft>
                          <a:spcPts val="0"/>
                        </a:spcAft>
                        <a:tabLst>
                          <a:tab pos="969645" algn="l"/>
                        </a:tabLst>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否</a:t>
                      </a:r>
                      <a:endPar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algn="ctr" defTabSz="914400" rtl="0" eaLnBrk="1" latinLnBrk="0" hangingPunct="1">
                        <a:lnSpc>
                          <a:spcPts val="1200"/>
                        </a:lnSpc>
                        <a:spcAft>
                          <a:spcPts val="0"/>
                        </a:spcAft>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110.10</a:t>
                      </a:r>
                      <a:r>
                        <a:rPr kumimoji="0" lang="zh-TW" alt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增蒐</a:t>
                      </a:r>
                    </a:p>
                    <a:p>
                      <a:pPr marL="0" algn="ctr" defTabSz="914400" rtl="0" eaLnBrk="1" latinLnBrk="0" hangingPunct="1">
                        <a:lnSpc>
                          <a:spcPts val="1200"/>
                        </a:lnSpc>
                        <a:spcAft>
                          <a:spcPts val="0"/>
                        </a:spcAft>
                      </a:pPr>
                      <a:r>
                        <a:rPr kumimoji="0" lang="en-US" alt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111.10</a:t>
                      </a:r>
                      <a:r>
                        <a:rPr kumimoji="0" lang="zh-TW" altLang="en-US"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修正</a:t>
                      </a:r>
                      <a:endParaRPr kumimoji="0" 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endParaRPr>
                    </a:p>
                  </a:txBody>
                  <a:tcPr marL="15704" marR="157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l">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1005709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rPr>
              <a:t>3.2.11</a:t>
            </a:r>
          </a:p>
        </p:txBody>
      </p:sp>
      <p:sp>
        <p:nvSpPr>
          <p:cNvPr id="5" name="矩形 4"/>
          <p:cNvSpPr/>
          <p:nvPr/>
        </p:nvSpPr>
        <p:spPr>
          <a:xfrm>
            <a:off x="-1653" y="2016000"/>
            <a:ext cx="8929522" cy="1850828"/>
          </a:xfrm>
          <a:prstGeom prst="rect">
            <a:avLst/>
          </a:prstGeom>
        </p:spPr>
        <p:txBody>
          <a:bodyPr wrap="square">
            <a:spAutoFit/>
          </a:bodyPr>
          <a:lstStyle/>
          <a:p>
            <a:pPr algn="just">
              <a:lnSpc>
                <a:spcPts val="28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111.10</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調整欄位</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285750" indent="-285750" algn="just">
              <a:lnSpc>
                <a:spcPts val="28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符合本部專案計畫核准者</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：係指學校「專任教師」依「</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專科以上學校進用編制外專任教學人員實施原則</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」第</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5</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點第</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款但書「經本部專案計畫核准者」及本部</a:t>
            </a:r>
            <a:r>
              <a:rPr lang="en-US"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111</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7</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11</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日臺教人（五）字第</a:t>
            </a:r>
            <a:r>
              <a:rPr lang="en-US"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1114202265</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號函</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釋不受聘任年齡限制之教師。</a:t>
            </a:r>
            <a:r>
              <a:rPr lang="zh-TW" altLang="en-US"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如</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勾選【符合本部專案計畫核准者】</a:t>
            </a:r>
            <a:r>
              <a:rPr lang="zh-TW" altLang="en-US"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並</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續填以下情形聘任者，請擇一單選</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p:txBody>
      </p:sp>
      <p:sp>
        <p:nvSpPr>
          <p:cNvPr id="7" name="Rectangle 2"/>
          <p:cNvSpPr>
            <a:spLocks noGrp="1" noChangeArrowheads="1"/>
          </p:cNvSpPr>
          <p:nvPr>
            <p:ph type="title"/>
          </p:nvPr>
        </p:nvSpPr>
        <p:spPr>
          <a:xfrm>
            <a:off x="7336" y="213646"/>
            <a:ext cx="9136663" cy="609600"/>
          </a:xfrm>
        </p:spPr>
        <p:txBody>
          <a:bodyPr anchor="t"/>
          <a:lstStyle/>
          <a:p>
            <a:pPr algn="l">
              <a:defRPr/>
            </a:pP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專兼任教師</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p>
        </p:txBody>
      </p:sp>
      <p:graphicFrame>
        <p:nvGraphicFramePr>
          <p:cNvPr id="3" name="表格 2"/>
          <p:cNvGraphicFramePr>
            <a:graphicFrameLocks noGrp="1"/>
          </p:cNvGraphicFramePr>
          <p:nvPr>
            <p:extLst>
              <p:ext uri="{D42A27DB-BD31-4B8C-83A1-F6EECF244321}">
                <p14:modId xmlns:p14="http://schemas.microsoft.com/office/powerpoint/2010/main" val="1557768857"/>
              </p:ext>
            </p:extLst>
          </p:nvPr>
        </p:nvGraphicFramePr>
        <p:xfrm>
          <a:off x="164606" y="3863815"/>
          <a:ext cx="8765960" cy="2651760"/>
        </p:xfrm>
        <a:graphic>
          <a:graphicData uri="http://schemas.openxmlformats.org/drawingml/2006/table">
            <a:tbl>
              <a:tblPr firstRow="1" bandRow="1"/>
              <a:tblGrid>
                <a:gridCol w="4382980">
                  <a:extLst>
                    <a:ext uri="{9D8B030D-6E8A-4147-A177-3AD203B41FA5}">
                      <a16:colId xmlns:a16="http://schemas.microsoft.com/office/drawing/2014/main" val="4095338125"/>
                    </a:ext>
                  </a:extLst>
                </a:gridCol>
                <a:gridCol w="4382980">
                  <a:extLst>
                    <a:ext uri="{9D8B030D-6E8A-4147-A177-3AD203B41FA5}">
                      <a16:colId xmlns:a16="http://schemas.microsoft.com/office/drawing/2014/main" val="3949005168"/>
                    </a:ext>
                  </a:extLst>
                </a:gridCol>
              </a:tblGrid>
              <a:tr h="518091">
                <a:tc>
                  <a:txBody>
                    <a:bodyPr/>
                    <a:lstStyle/>
                    <a:p>
                      <a:pPr marL="342900" lvl="0" indent="-342900" algn="just">
                        <a:spcAft>
                          <a:spcPts val="0"/>
                        </a:spcAft>
                        <a:buFont typeface="+mj-lt"/>
                        <a:buAutoNum type="alphaUcPeriod"/>
                        <a:tabLst>
                          <a:tab pos="457200" algn="l"/>
                        </a:tabLst>
                      </a:pPr>
                      <a:r>
                        <a:rPr lang="zh-TW" sz="18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國家重點領域產學合作及人才培育</a:t>
                      </a:r>
                      <a:endParaRPr lang="en-US" altLang="zh-TW" sz="18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5600" lvl="0" indent="0" algn="just">
                        <a:spcAft>
                          <a:spcPts val="0"/>
                        </a:spcAft>
                        <a:buFont typeface="+mj-lt"/>
                        <a:buNone/>
                        <a:tabLst>
                          <a:tab pos="457200" algn="l"/>
                        </a:tabLst>
                      </a:pPr>
                      <a:r>
                        <a:rPr lang="zh-TW" sz="18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創新條例</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spcAft>
                          <a:spcPts val="0"/>
                        </a:spcAft>
                        <a:buFont typeface="+mj-lt"/>
                        <a:buAutoNum type="alphaUcPeriod" startAt="6"/>
                        <a:tabLst>
                          <a:tab pos="457200" algn="l"/>
                        </a:tabLst>
                      </a:pPr>
                      <a:r>
                        <a:rPr lang="zh-TW" sz="18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中央研究院院士</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61264852"/>
                  </a:ext>
                </a:extLst>
              </a:tr>
              <a:tr h="518091">
                <a:tc>
                  <a:txBody>
                    <a:bodyPr/>
                    <a:lstStyle/>
                    <a:p>
                      <a:pPr marL="342900" lvl="0" indent="-342900" algn="just">
                        <a:spcAft>
                          <a:spcPts val="0"/>
                        </a:spcAft>
                        <a:buFont typeface="+mj-lt"/>
                        <a:buAutoNum type="alphaUcPeriod" startAt="2"/>
                        <a:tabLst>
                          <a:tab pos="457200" algn="l"/>
                        </a:tabLst>
                      </a:pPr>
                      <a:r>
                        <a:rPr lang="zh-TW" sz="18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教育部補助大專校院延攬國際頂尖</a:t>
                      </a:r>
                      <a:endParaRPr lang="en-US" altLang="zh-TW" sz="18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5600" lvl="0" indent="0" algn="just">
                        <a:spcAft>
                          <a:spcPts val="0"/>
                        </a:spcAft>
                        <a:buFont typeface="+mj-lt"/>
                        <a:buNone/>
                        <a:tabLst>
                          <a:tab pos="457200" algn="l"/>
                        </a:tabLst>
                      </a:pPr>
                      <a:r>
                        <a:rPr lang="zh-TW" sz="18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人才作業要點</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spcAft>
                          <a:spcPts val="0"/>
                        </a:spcAft>
                        <a:buFont typeface="+mj-lt"/>
                        <a:buAutoNum type="alphaUcPeriod" startAt="7"/>
                        <a:tabLst>
                          <a:tab pos="457200" algn="l"/>
                        </a:tabLst>
                      </a:pPr>
                      <a:r>
                        <a:rPr lang="zh-TW" sz="18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國家講座</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9604581"/>
                  </a:ext>
                </a:extLst>
              </a:tr>
              <a:tr h="300164">
                <a:tc>
                  <a:txBody>
                    <a:bodyPr/>
                    <a:lstStyle/>
                    <a:p>
                      <a:pPr marL="342900" lvl="0" indent="-342900" algn="just">
                        <a:spcAft>
                          <a:spcPts val="0"/>
                        </a:spcAft>
                        <a:buFont typeface="+mj-lt"/>
                        <a:buAutoNum type="alphaUcPeriod" startAt="3"/>
                        <a:tabLst>
                          <a:tab pos="457200" algn="l"/>
                        </a:tabLst>
                      </a:pPr>
                      <a:r>
                        <a:rPr lang="zh-TW" sz="18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諾貝爾獎或相當等級之得主</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spcAft>
                          <a:spcPts val="0"/>
                        </a:spcAft>
                        <a:buFont typeface="+mj-lt"/>
                        <a:buAutoNum type="alphaUcPeriod" startAt="8"/>
                        <a:tabLst>
                          <a:tab pos="457200" algn="l"/>
                        </a:tabLst>
                      </a:pPr>
                      <a:r>
                        <a:rPr lang="zh-TW" sz="1800" kern="1200">
                          <a:solidFill>
                            <a:srgbClr val="000000"/>
                          </a:solidFill>
                          <a:latin typeface="Arial" panose="020B0604020202020204" pitchFamily="34" charset="0"/>
                          <a:ea typeface="微軟正黑體" panose="020B0604030504040204" pitchFamily="34" charset="-120"/>
                          <a:cs typeface="Arial" panose="020B0604020202020204" pitchFamily="34" charset="0"/>
                        </a:rPr>
                        <a:t>學術獎得主</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69857187"/>
                  </a:ext>
                </a:extLst>
              </a:tr>
              <a:tr h="300164">
                <a:tc>
                  <a:txBody>
                    <a:bodyPr/>
                    <a:lstStyle/>
                    <a:p>
                      <a:pPr marL="342900" lvl="0" indent="-342900" algn="just">
                        <a:spcAft>
                          <a:spcPts val="0"/>
                        </a:spcAft>
                        <a:buFont typeface="+mj-lt"/>
                        <a:buAutoNum type="alphaUcPeriod" startAt="4"/>
                        <a:tabLst>
                          <a:tab pos="457200" algn="l"/>
                        </a:tabLst>
                      </a:pPr>
                      <a:r>
                        <a:rPr lang="zh-TW" sz="1800" kern="1200">
                          <a:solidFill>
                            <a:srgbClr val="000000"/>
                          </a:solidFill>
                          <a:latin typeface="Arial" panose="020B0604020202020204" pitchFamily="34" charset="0"/>
                          <a:ea typeface="微軟正黑體" panose="020B0604030504040204" pitchFamily="34" charset="-120"/>
                          <a:cs typeface="Arial" panose="020B0604020202020204" pitchFamily="34" charset="0"/>
                        </a:rPr>
                        <a:t>國家級研究院院士</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spcAft>
                          <a:spcPts val="0"/>
                        </a:spcAft>
                        <a:buFont typeface="+mj-lt"/>
                        <a:buAutoNum type="alphaUcPeriod" startAt="9"/>
                        <a:tabLst>
                          <a:tab pos="457200" algn="l"/>
                        </a:tabLst>
                      </a:pPr>
                      <a:r>
                        <a:rPr lang="zh-TW" sz="18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國家產學大師獎得主</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3776052"/>
                  </a:ext>
                </a:extLst>
              </a:tr>
              <a:tr h="518091">
                <a:tc>
                  <a:txBody>
                    <a:bodyPr/>
                    <a:lstStyle/>
                    <a:p>
                      <a:pPr marL="342900" lvl="0" indent="-342900" algn="just">
                        <a:spcAft>
                          <a:spcPts val="0"/>
                        </a:spcAft>
                        <a:buFont typeface="+mj-lt"/>
                        <a:buAutoNum type="alphaUcPeriod" startAt="5"/>
                        <a:tabLst>
                          <a:tab pos="457200" algn="l"/>
                        </a:tabLst>
                      </a:pPr>
                      <a:r>
                        <a:rPr lang="zh-TW" sz="18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國際重要學會會士</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spcAft>
                          <a:spcPts val="0"/>
                        </a:spcAft>
                        <a:buFont typeface="+mj-lt"/>
                        <a:buAutoNum type="alphaUcPeriod" startAt="10"/>
                        <a:tabLst>
                          <a:tab pos="457200" algn="l"/>
                        </a:tabLst>
                      </a:pPr>
                      <a:r>
                        <a:rPr lang="zh-TW" sz="18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其他在學術或專業領域著有相當於前七目之傑出成就者</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86664127"/>
                  </a:ext>
                </a:extLst>
              </a:tr>
            </a:tbl>
          </a:graphicData>
        </a:graphic>
      </p:graphicFrame>
      <p:graphicFrame>
        <p:nvGraphicFramePr>
          <p:cNvPr id="9" name="表格 8"/>
          <p:cNvGraphicFramePr>
            <a:graphicFrameLocks noGrp="1"/>
          </p:cNvGraphicFramePr>
          <p:nvPr>
            <p:extLst>
              <p:ext uri="{D42A27DB-BD31-4B8C-83A1-F6EECF244321}">
                <p14:modId xmlns:p14="http://schemas.microsoft.com/office/powerpoint/2010/main" val="1897195324"/>
              </p:ext>
            </p:extLst>
          </p:nvPr>
        </p:nvGraphicFramePr>
        <p:xfrm>
          <a:off x="81477" y="877052"/>
          <a:ext cx="8765960" cy="1209443"/>
        </p:xfrm>
        <a:graphic>
          <a:graphicData uri="http://schemas.openxmlformats.org/drawingml/2006/table">
            <a:tbl>
              <a:tblPr firstRow="1" firstCol="1" bandRow="1" bandCol="1"/>
              <a:tblGrid>
                <a:gridCol w="860264">
                  <a:extLst>
                    <a:ext uri="{9D8B030D-6E8A-4147-A177-3AD203B41FA5}">
                      <a16:colId xmlns:a16="http://schemas.microsoft.com/office/drawing/2014/main" val="20000"/>
                    </a:ext>
                  </a:extLst>
                </a:gridCol>
                <a:gridCol w="851112">
                  <a:extLst>
                    <a:ext uri="{9D8B030D-6E8A-4147-A177-3AD203B41FA5}">
                      <a16:colId xmlns:a16="http://schemas.microsoft.com/office/drawing/2014/main" val="20001"/>
                    </a:ext>
                  </a:extLst>
                </a:gridCol>
                <a:gridCol w="1189725">
                  <a:extLst>
                    <a:ext uri="{9D8B030D-6E8A-4147-A177-3AD203B41FA5}">
                      <a16:colId xmlns:a16="http://schemas.microsoft.com/office/drawing/2014/main" val="20002"/>
                    </a:ext>
                  </a:extLst>
                </a:gridCol>
                <a:gridCol w="477850">
                  <a:extLst>
                    <a:ext uri="{9D8B030D-6E8A-4147-A177-3AD203B41FA5}">
                      <a16:colId xmlns:a16="http://schemas.microsoft.com/office/drawing/2014/main" val="20003"/>
                    </a:ext>
                  </a:extLst>
                </a:gridCol>
                <a:gridCol w="2454224">
                  <a:extLst>
                    <a:ext uri="{9D8B030D-6E8A-4147-A177-3AD203B41FA5}">
                      <a16:colId xmlns:a16="http://schemas.microsoft.com/office/drawing/2014/main" val="20004"/>
                    </a:ext>
                  </a:extLst>
                </a:gridCol>
                <a:gridCol w="2136587">
                  <a:extLst>
                    <a:ext uri="{9D8B030D-6E8A-4147-A177-3AD203B41FA5}">
                      <a16:colId xmlns:a16="http://schemas.microsoft.com/office/drawing/2014/main" val="20006"/>
                    </a:ext>
                  </a:extLst>
                </a:gridCol>
                <a:gridCol w="796198">
                  <a:extLst>
                    <a:ext uri="{9D8B030D-6E8A-4147-A177-3AD203B41FA5}">
                      <a16:colId xmlns:a16="http://schemas.microsoft.com/office/drawing/2014/main" val="20007"/>
                    </a:ext>
                  </a:extLst>
                </a:gridCol>
              </a:tblGrid>
              <a:tr h="492600">
                <a:tc>
                  <a:txBody>
                    <a:bodyPr/>
                    <a:lstStyle/>
                    <a:p>
                      <a:pPr algn="l">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065" algn="l">
                        <a:lnSpc>
                          <a:spcPts val="1300"/>
                        </a:lnSpc>
                        <a:spcAft>
                          <a:spcPts val="0"/>
                        </a:spcAft>
                        <a:tabLst>
                          <a:tab pos="969645" algn="l"/>
                        </a:tabLst>
                      </a:pP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專兼任</a:t>
                      </a: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300"/>
                        </a:lnSpc>
                        <a:spcAft>
                          <a:spcPts val="0"/>
                        </a:spcAft>
                        <a:tabLst>
                          <a:tab pos="969645" algn="l"/>
                        </a:tabLst>
                      </a:pP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兼任教師是否具本</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全</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職工作者</a:t>
                      </a: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l" defTabSz="914400" rtl="0" eaLnBrk="1" fontAlgn="auto" latinLnBrk="0" hangingPunct="1">
                        <a:lnSpc>
                          <a:spcPts val="1300"/>
                        </a:lnSpc>
                        <a:spcBef>
                          <a:spcPts val="0"/>
                        </a:spcBef>
                        <a:spcAft>
                          <a:spcPts val="0"/>
                        </a:spcAft>
                        <a:buClrTx/>
                        <a:buSzTx/>
                        <a:buFontTx/>
                        <a:buNone/>
                        <a:tabLst>
                          <a:tab pos="969645" algn="l"/>
                        </a:tabLst>
                        <a:defRPr/>
                      </a:pPr>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專任教師是否為退休再任或符合本部專案計畫核准者</a:t>
                      </a:r>
                    </a:p>
                  </a:txBody>
                  <a:tcPr marL="15704" marR="157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l">
                        <a:lnSpc>
                          <a:spcPts val="13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補充說明</a:t>
                      </a: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716843">
                <a:tc>
                  <a:txBody>
                    <a:bodyPr/>
                    <a:lstStyle/>
                    <a:p>
                      <a:pPr algn="l">
                        <a:lnSpc>
                          <a:spcPts val="12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200"/>
                        </a:lnSpc>
                        <a:spcAft>
                          <a:spcPts val="0"/>
                        </a:spcAft>
                        <a:tabLst>
                          <a:tab pos="969645" algn="l"/>
                        </a:tabLs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a:t>
                      </a:r>
                    </a:p>
                    <a:p>
                      <a:pPr marL="0" algn="l" defTabSz="914400" rtl="0" eaLnBrk="1" latinLnBrk="0" hangingPunct="1">
                        <a:lnSpc>
                          <a:spcPts val="13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否</a:t>
                      </a:r>
                    </a:p>
                    <a:p>
                      <a:pPr marL="0" algn="l" defTabSz="914400" rtl="0" eaLnBrk="1" latinLnBrk="0" hangingPunct="1">
                        <a:lnSpc>
                          <a:spcPts val="13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106.03</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增蒐</a:t>
                      </a: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lnSpc>
                          <a:spcPts val="1300"/>
                        </a:lnSpc>
                        <a:spcAft>
                          <a:spcPts val="0"/>
                        </a:spcAft>
                        <a:tabLst>
                          <a:tab pos="969645" algn="l"/>
                        </a:tabLst>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是</a:t>
                      </a:r>
                    </a:p>
                    <a:p>
                      <a:pPr marL="0" algn="ctr" defTabSz="914400" rtl="0" eaLnBrk="1" latinLnBrk="0" hangingPunct="1">
                        <a:lnSpc>
                          <a:spcPts val="1300"/>
                        </a:lnSpc>
                        <a:spcAft>
                          <a:spcPts val="0"/>
                        </a:spcAft>
                        <a:tabLst>
                          <a:tab pos="969645" algn="l"/>
                        </a:tabLst>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否</a:t>
                      </a:r>
                      <a:endPar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algn="ctr" defTabSz="914400" rtl="0" eaLnBrk="1" latinLnBrk="0" hangingPunct="1">
                        <a:lnSpc>
                          <a:spcPts val="1200"/>
                        </a:lnSpc>
                        <a:spcAft>
                          <a:spcPts val="0"/>
                        </a:spcAft>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110.10</a:t>
                      </a:r>
                      <a:r>
                        <a:rPr kumimoji="0" lang="zh-TW" alt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增蒐</a:t>
                      </a:r>
                    </a:p>
                    <a:p>
                      <a:pPr marL="0" algn="ctr" defTabSz="914400" rtl="0" eaLnBrk="1" latinLnBrk="0" hangingPunct="1">
                        <a:lnSpc>
                          <a:spcPts val="1200"/>
                        </a:lnSpc>
                        <a:spcAft>
                          <a:spcPts val="0"/>
                        </a:spcAft>
                      </a:pPr>
                      <a:r>
                        <a:rPr kumimoji="0" lang="en-US" alt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111.10</a:t>
                      </a:r>
                      <a:r>
                        <a:rPr kumimoji="0" lang="zh-TW" altLang="en-US"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修正</a:t>
                      </a:r>
                      <a:endParaRPr kumimoji="0" 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endParaRPr>
                    </a:p>
                  </a:txBody>
                  <a:tcPr marL="15704" marR="157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l">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5460365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noProof="0" dirty="0">
                <a:solidFill>
                  <a:srgbClr val="000000"/>
                </a:solidFill>
                <a:ea typeface="新細明體" panose="02020500000000000000" pitchFamily="18" charset="-120"/>
                <a:cs typeface="Arial" panose="020B0604020202020204" pitchFamily="34" charset="0"/>
              </a:rPr>
              <a:t>3.2.12</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5" name="矩形 4"/>
          <p:cNvSpPr/>
          <p:nvPr/>
        </p:nvSpPr>
        <p:spPr>
          <a:xfrm>
            <a:off x="-1653" y="2040939"/>
            <a:ext cx="8929522" cy="3785652"/>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111.10</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調整欄位</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284400" lvl="1"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甲校為私立學校，於民國</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110</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8</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日聘任</a:t>
            </a:r>
            <a:r>
              <a:rPr lang="zh-TW" altLang="zh-TW"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曾於公校服務期間獲得國家講座殊榮且已退休</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的</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老師至校內服務，</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同時符合</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「公立學校及政府機關」退休再任及「</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符合</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本部專案計畫核准者」，填報</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師為</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【公立學校及政府機關退休】及【符合本部專案計畫核准者】</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國家講座</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284400" lvl="1"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乙校為公立學校，於民國</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110</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8</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日聘任由國外延攬</a:t>
            </a:r>
            <a:r>
              <a:rPr lang="zh-TW" altLang="zh-TW"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「曾獲得諾貝爾獎項之頂尖優秀人才」</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B</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老師至校內服務，請填報</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B</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師為</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【符合本部專案計畫核准者】</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諾貝爾獎或相當等級之得主</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p:txBody>
      </p:sp>
      <p:sp>
        <p:nvSpPr>
          <p:cNvPr id="7" name="Rectangle 2"/>
          <p:cNvSpPr>
            <a:spLocks noGrp="1" noChangeArrowheads="1"/>
          </p:cNvSpPr>
          <p:nvPr>
            <p:ph type="title"/>
          </p:nvPr>
        </p:nvSpPr>
        <p:spPr>
          <a:xfrm>
            <a:off x="7336" y="213646"/>
            <a:ext cx="9136663" cy="609600"/>
          </a:xfrm>
        </p:spPr>
        <p:txBody>
          <a:bodyPr anchor="t"/>
          <a:lstStyle/>
          <a:p>
            <a:pPr algn="l">
              <a:defRPr/>
            </a:pP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專兼任教師</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p>
        </p:txBody>
      </p:sp>
      <p:graphicFrame>
        <p:nvGraphicFramePr>
          <p:cNvPr id="6" name="表格 5"/>
          <p:cNvGraphicFramePr>
            <a:graphicFrameLocks noGrp="1"/>
          </p:cNvGraphicFramePr>
          <p:nvPr>
            <p:extLst>
              <p:ext uri="{D42A27DB-BD31-4B8C-83A1-F6EECF244321}">
                <p14:modId xmlns:p14="http://schemas.microsoft.com/office/powerpoint/2010/main" val="1897195324"/>
              </p:ext>
            </p:extLst>
          </p:nvPr>
        </p:nvGraphicFramePr>
        <p:xfrm>
          <a:off x="81477" y="877052"/>
          <a:ext cx="8765960" cy="1209443"/>
        </p:xfrm>
        <a:graphic>
          <a:graphicData uri="http://schemas.openxmlformats.org/drawingml/2006/table">
            <a:tbl>
              <a:tblPr firstRow="1" firstCol="1" bandRow="1" bandCol="1"/>
              <a:tblGrid>
                <a:gridCol w="860264">
                  <a:extLst>
                    <a:ext uri="{9D8B030D-6E8A-4147-A177-3AD203B41FA5}">
                      <a16:colId xmlns:a16="http://schemas.microsoft.com/office/drawing/2014/main" val="20000"/>
                    </a:ext>
                  </a:extLst>
                </a:gridCol>
                <a:gridCol w="851112">
                  <a:extLst>
                    <a:ext uri="{9D8B030D-6E8A-4147-A177-3AD203B41FA5}">
                      <a16:colId xmlns:a16="http://schemas.microsoft.com/office/drawing/2014/main" val="20001"/>
                    </a:ext>
                  </a:extLst>
                </a:gridCol>
                <a:gridCol w="1189725">
                  <a:extLst>
                    <a:ext uri="{9D8B030D-6E8A-4147-A177-3AD203B41FA5}">
                      <a16:colId xmlns:a16="http://schemas.microsoft.com/office/drawing/2014/main" val="20002"/>
                    </a:ext>
                  </a:extLst>
                </a:gridCol>
                <a:gridCol w="477850">
                  <a:extLst>
                    <a:ext uri="{9D8B030D-6E8A-4147-A177-3AD203B41FA5}">
                      <a16:colId xmlns:a16="http://schemas.microsoft.com/office/drawing/2014/main" val="20003"/>
                    </a:ext>
                  </a:extLst>
                </a:gridCol>
                <a:gridCol w="2454224">
                  <a:extLst>
                    <a:ext uri="{9D8B030D-6E8A-4147-A177-3AD203B41FA5}">
                      <a16:colId xmlns:a16="http://schemas.microsoft.com/office/drawing/2014/main" val="20004"/>
                    </a:ext>
                  </a:extLst>
                </a:gridCol>
                <a:gridCol w="2136587">
                  <a:extLst>
                    <a:ext uri="{9D8B030D-6E8A-4147-A177-3AD203B41FA5}">
                      <a16:colId xmlns:a16="http://schemas.microsoft.com/office/drawing/2014/main" val="20006"/>
                    </a:ext>
                  </a:extLst>
                </a:gridCol>
                <a:gridCol w="796198">
                  <a:extLst>
                    <a:ext uri="{9D8B030D-6E8A-4147-A177-3AD203B41FA5}">
                      <a16:colId xmlns:a16="http://schemas.microsoft.com/office/drawing/2014/main" val="20007"/>
                    </a:ext>
                  </a:extLst>
                </a:gridCol>
              </a:tblGrid>
              <a:tr h="492600">
                <a:tc>
                  <a:txBody>
                    <a:bodyPr/>
                    <a:lstStyle/>
                    <a:p>
                      <a:pPr algn="l">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065" algn="l">
                        <a:lnSpc>
                          <a:spcPts val="1300"/>
                        </a:lnSpc>
                        <a:spcAft>
                          <a:spcPts val="0"/>
                        </a:spcAft>
                        <a:tabLst>
                          <a:tab pos="969645" algn="l"/>
                        </a:tabLst>
                      </a:pP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專兼任</a:t>
                      </a: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300"/>
                        </a:lnSpc>
                        <a:spcAft>
                          <a:spcPts val="0"/>
                        </a:spcAft>
                        <a:tabLst>
                          <a:tab pos="969645" algn="l"/>
                        </a:tabLst>
                      </a:pP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兼任教師是否具本</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全</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職工作者</a:t>
                      </a: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l" defTabSz="914400" rtl="0" eaLnBrk="1" fontAlgn="auto" latinLnBrk="0" hangingPunct="1">
                        <a:lnSpc>
                          <a:spcPts val="1300"/>
                        </a:lnSpc>
                        <a:spcBef>
                          <a:spcPts val="0"/>
                        </a:spcBef>
                        <a:spcAft>
                          <a:spcPts val="0"/>
                        </a:spcAft>
                        <a:buClrTx/>
                        <a:buSzTx/>
                        <a:buFontTx/>
                        <a:buNone/>
                        <a:tabLst>
                          <a:tab pos="969645" algn="l"/>
                        </a:tabLst>
                        <a:defRPr/>
                      </a:pPr>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專任教師是否為退休再任或符合本部專案計畫核准者</a:t>
                      </a:r>
                    </a:p>
                  </a:txBody>
                  <a:tcPr marL="15704" marR="157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l">
                        <a:lnSpc>
                          <a:spcPts val="13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補充說明</a:t>
                      </a: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716843">
                <a:tc>
                  <a:txBody>
                    <a:bodyPr/>
                    <a:lstStyle/>
                    <a:p>
                      <a:pPr algn="l">
                        <a:lnSpc>
                          <a:spcPts val="12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200"/>
                        </a:lnSpc>
                        <a:spcAft>
                          <a:spcPts val="0"/>
                        </a:spcAft>
                        <a:tabLst>
                          <a:tab pos="969645" algn="l"/>
                        </a:tabLs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a:t>
                      </a:r>
                    </a:p>
                    <a:p>
                      <a:pPr marL="0" algn="l" defTabSz="914400" rtl="0" eaLnBrk="1" latinLnBrk="0" hangingPunct="1">
                        <a:lnSpc>
                          <a:spcPts val="13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否</a:t>
                      </a:r>
                    </a:p>
                    <a:p>
                      <a:pPr marL="0" algn="l" defTabSz="914400" rtl="0" eaLnBrk="1" latinLnBrk="0" hangingPunct="1">
                        <a:lnSpc>
                          <a:spcPts val="13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106.03</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增蒐</a:t>
                      </a: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lnSpc>
                          <a:spcPts val="1300"/>
                        </a:lnSpc>
                        <a:spcAft>
                          <a:spcPts val="0"/>
                        </a:spcAft>
                        <a:tabLst>
                          <a:tab pos="969645" algn="l"/>
                        </a:tabLst>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是</a:t>
                      </a:r>
                    </a:p>
                    <a:p>
                      <a:pPr marL="0" algn="ctr" defTabSz="914400" rtl="0" eaLnBrk="1" latinLnBrk="0" hangingPunct="1">
                        <a:lnSpc>
                          <a:spcPts val="1300"/>
                        </a:lnSpc>
                        <a:spcAft>
                          <a:spcPts val="0"/>
                        </a:spcAft>
                        <a:tabLst>
                          <a:tab pos="969645" algn="l"/>
                        </a:tabLst>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否</a:t>
                      </a:r>
                      <a:endPar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algn="ctr" defTabSz="914400" rtl="0" eaLnBrk="1" latinLnBrk="0" hangingPunct="1">
                        <a:lnSpc>
                          <a:spcPts val="1200"/>
                        </a:lnSpc>
                        <a:spcAft>
                          <a:spcPts val="0"/>
                        </a:spcAft>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110.10</a:t>
                      </a:r>
                      <a:r>
                        <a:rPr kumimoji="0" lang="zh-TW" alt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增蒐</a:t>
                      </a:r>
                    </a:p>
                    <a:p>
                      <a:pPr marL="0" algn="ctr" defTabSz="914400" rtl="0" eaLnBrk="1" latinLnBrk="0" hangingPunct="1">
                        <a:lnSpc>
                          <a:spcPts val="1200"/>
                        </a:lnSpc>
                        <a:spcAft>
                          <a:spcPts val="0"/>
                        </a:spcAft>
                      </a:pPr>
                      <a:r>
                        <a:rPr kumimoji="0" lang="en-US" alt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111.10</a:t>
                      </a:r>
                      <a:r>
                        <a:rPr kumimoji="0" lang="zh-TW" altLang="en-US"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修正</a:t>
                      </a:r>
                      <a:endParaRPr kumimoji="0" 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endParaRPr>
                    </a:p>
                  </a:txBody>
                  <a:tcPr marL="15704" marR="157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l">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6669183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noProof="0" dirty="0">
                <a:solidFill>
                  <a:srgbClr val="000000"/>
                </a:solidFill>
                <a:ea typeface="新細明體" panose="02020500000000000000" pitchFamily="18" charset="-120"/>
                <a:cs typeface="Arial" panose="020B0604020202020204" pitchFamily="34" charset="0"/>
              </a:rPr>
              <a:t>3.2.13</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5" name="矩形 4"/>
          <p:cNvSpPr/>
          <p:nvPr/>
        </p:nvSpPr>
        <p:spPr>
          <a:xfrm>
            <a:off x="-2318" y="1970140"/>
            <a:ext cx="8929522" cy="1938992"/>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111.10</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定義補充</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lvl="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公立大專校院兼任教師鐘點費支給基準</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：係依</a:t>
            </a:r>
            <a:r>
              <a:rPr lang="zh-TW" altLang="zh-TW"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a:t>
            </a:r>
            <a:r>
              <a:rPr lang="en-US" altLang="zh-TW"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111</a:t>
            </a:r>
            <a:r>
              <a:rPr lang="zh-TW" altLang="zh-TW"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4</a:t>
            </a:r>
            <a:r>
              <a:rPr lang="zh-TW" altLang="zh-TW"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14</a:t>
            </a:r>
            <a:r>
              <a:rPr lang="zh-TW" altLang="zh-TW"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日臺教人</a:t>
            </a:r>
            <a:r>
              <a:rPr lang="en-US" altLang="zh-TW"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一</a:t>
            </a:r>
            <a:r>
              <a:rPr lang="en-US" altLang="zh-TW"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字第</a:t>
            </a:r>
            <a:r>
              <a:rPr lang="en-US" altLang="zh-TW"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1110037303</a:t>
            </a:r>
            <a:r>
              <a:rPr lang="zh-TW" altLang="zh-TW"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號函</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轉行政院核定「</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公立大專校院兼任教師鐘點費支給基準表</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(111</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日生效適用</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」規定，如下表：</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 name="Rectangle 2"/>
          <p:cNvSpPr>
            <a:spLocks noGrp="1" noChangeArrowheads="1"/>
          </p:cNvSpPr>
          <p:nvPr>
            <p:ph type="title"/>
          </p:nvPr>
        </p:nvSpPr>
        <p:spPr>
          <a:xfrm>
            <a:off x="7336" y="213646"/>
            <a:ext cx="9136663" cy="609600"/>
          </a:xfrm>
        </p:spPr>
        <p:txBody>
          <a:bodyPr anchor="t"/>
          <a:lstStyle/>
          <a:p>
            <a:pPr algn="l">
              <a:defRPr/>
            </a:pP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7.</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私立大專校院兼任教師鐘點費</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p>
        </p:txBody>
      </p:sp>
      <p:graphicFrame>
        <p:nvGraphicFramePr>
          <p:cNvPr id="2" name="表格 1"/>
          <p:cNvGraphicFramePr>
            <a:graphicFrameLocks noGrp="1"/>
          </p:cNvGraphicFramePr>
          <p:nvPr>
            <p:extLst>
              <p:ext uri="{D42A27DB-BD31-4B8C-83A1-F6EECF244321}">
                <p14:modId xmlns:p14="http://schemas.microsoft.com/office/powerpoint/2010/main" val="462324213"/>
              </p:ext>
            </p:extLst>
          </p:nvPr>
        </p:nvGraphicFramePr>
        <p:xfrm>
          <a:off x="45920" y="860361"/>
          <a:ext cx="8833047" cy="1097603"/>
        </p:xfrm>
        <a:graphic>
          <a:graphicData uri="http://schemas.openxmlformats.org/drawingml/2006/table">
            <a:tbl>
              <a:tblPr firstRow="1" firstCol="1" bandRow="1"/>
              <a:tblGrid>
                <a:gridCol w="602473">
                  <a:extLst>
                    <a:ext uri="{9D8B030D-6E8A-4147-A177-3AD203B41FA5}">
                      <a16:colId xmlns:a16="http://schemas.microsoft.com/office/drawing/2014/main" val="2136184499"/>
                    </a:ext>
                  </a:extLst>
                </a:gridCol>
                <a:gridCol w="615142">
                  <a:extLst>
                    <a:ext uri="{9D8B030D-6E8A-4147-A177-3AD203B41FA5}">
                      <a16:colId xmlns:a16="http://schemas.microsoft.com/office/drawing/2014/main" val="1386641467"/>
                    </a:ext>
                  </a:extLst>
                </a:gridCol>
                <a:gridCol w="814647">
                  <a:extLst>
                    <a:ext uri="{9D8B030D-6E8A-4147-A177-3AD203B41FA5}">
                      <a16:colId xmlns:a16="http://schemas.microsoft.com/office/drawing/2014/main" val="338689464"/>
                    </a:ext>
                  </a:extLst>
                </a:gridCol>
                <a:gridCol w="1429789">
                  <a:extLst>
                    <a:ext uri="{9D8B030D-6E8A-4147-A177-3AD203B41FA5}">
                      <a16:colId xmlns:a16="http://schemas.microsoft.com/office/drawing/2014/main" val="3291797943"/>
                    </a:ext>
                  </a:extLst>
                </a:gridCol>
                <a:gridCol w="1961804">
                  <a:extLst>
                    <a:ext uri="{9D8B030D-6E8A-4147-A177-3AD203B41FA5}">
                      <a16:colId xmlns:a16="http://schemas.microsoft.com/office/drawing/2014/main" val="963423004"/>
                    </a:ext>
                  </a:extLst>
                </a:gridCol>
                <a:gridCol w="764770">
                  <a:extLst>
                    <a:ext uri="{9D8B030D-6E8A-4147-A177-3AD203B41FA5}">
                      <a16:colId xmlns:a16="http://schemas.microsoft.com/office/drawing/2014/main" val="3656649671"/>
                    </a:ext>
                  </a:extLst>
                </a:gridCol>
                <a:gridCol w="872837">
                  <a:extLst>
                    <a:ext uri="{9D8B030D-6E8A-4147-A177-3AD203B41FA5}">
                      <a16:colId xmlns:a16="http://schemas.microsoft.com/office/drawing/2014/main" val="1971640707"/>
                    </a:ext>
                  </a:extLst>
                </a:gridCol>
                <a:gridCol w="1111422">
                  <a:extLst>
                    <a:ext uri="{9D8B030D-6E8A-4147-A177-3AD203B41FA5}">
                      <a16:colId xmlns:a16="http://schemas.microsoft.com/office/drawing/2014/main" val="418589625"/>
                    </a:ext>
                  </a:extLst>
                </a:gridCol>
                <a:gridCol w="660163">
                  <a:extLst>
                    <a:ext uri="{9D8B030D-6E8A-4147-A177-3AD203B41FA5}">
                      <a16:colId xmlns:a16="http://schemas.microsoft.com/office/drawing/2014/main" val="2569529835"/>
                    </a:ext>
                  </a:extLst>
                </a:gridCol>
              </a:tblGrid>
              <a:tr h="219521">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59271" marR="592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59271" marR="592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授課時間</a:t>
                      </a:r>
                    </a:p>
                  </a:txBody>
                  <a:tcPr marL="59271" marR="592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是否與公立大專校院一致</a:t>
                      </a:r>
                    </a:p>
                  </a:txBody>
                  <a:tcPr marL="59271" marR="592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gridSpan="5">
                  <a:txBody>
                    <a:bodyPr/>
                    <a:lstStyle/>
                    <a:p>
                      <a:pPr marL="0" indent="-30480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鐘點費支給數額規定及金額</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新臺幣</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元</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9271" marR="592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45544211"/>
                  </a:ext>
                </a:extLst>
              </a:tr>
              <a:tr h="439041">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現行支給數額規定開始適用之日期</a:t>
                      </a:r>
                    </a:p>
                  </a:txBody>
                  <a:tcPr marL="59271" marR="592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教授</a:t>
                      </a:r>
                    </a:p>
                  </a:txBody>
                  <a:tcPr marL="59271" marR="592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副教授</a:t>
                      </a:r>
                    </a:p>
                  </a:txBody>
                  <a:tcPr marL="59271" marR="592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助理教授</a:t>
                      </a:r>
                    </a:p>
                  </a:txBody>
                  <a:tcPr marL="59271" marR="592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講師</a:t>
                      </a:r>
                    </a:p>
                  </a:txBody>
                  <a:tcPr marL="59271" marR="592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5021128"/>
                  </a:ext>
                </a:extLst>
              </a:tr>
              <a:tr h="439041">
                <a:tc>
                  <a:txBody>
                    <a:bodyPr/>
                    <a:lstStyle/>
                    <a:p>
                      <a:pPr marL="0" algn="l" defTabSz="914400" rtl="0" eaLnBrk="1" latinLnBrk="0" hangingPunct="1">
                        <a:lnSpc>
                          <a:spcPts val="1300"/>
                        </a:lnSpc>
                        <a:spcAft>
                          <a:spcPts val="0"/>
                        </a:spcAft>
                        <a:tabLst>
                          <a:tab pos="969645" algn="l"/>
                        </a:tabLs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9271" marR="592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9271" marR="592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日間</a:t>
                      </a:r>
                    </a:p>
                    <a:p>
                      <a:pPr marL="0" algn="l" defTabSz="914400" rtl="0" eaLnBrk="1" latinLnBrk="0" hangingPunct="1">
                        <a:lnSpc>
                          <a:spcPts val="1300"/>
                        </a:lnSpc>
                        <a:spcAft>
                          <a:spcPts val="0"/>
                        </a:spcAft>
                        <a:tabLst>
                          <a:tab pos="969645" algn="l"/>
                        </a:tabLs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夜間</a:t>
                      </a:r>
                    </a:p>
                  </a:txBody>
                  <a:tcPr marL="59271" marR="592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是</a:t>
                      </a:r>
                    </a:p>
                    <a:p>
                      <a:pPr marL="0" algn="l" defTabSz="914400" rtl="0" eaLnBrk="1" latinLnBrk="0" hangingPunct="1">
                        <a:lnSpc>
                          <a:spcPts val="1300"/>
                        </a:lnSpc>
                        <a:spcAft>
                          <a:spcPts val="0"/>
                        </a:spcAft>
                        <a:tabLst>
                          <a:tab pos="969645" algn="l"/>
                        </a:tabLs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否</a:t>
                      </a:r>
                    </a:p>
                  </a:txBody>
                  <a:tcPr marL="59271" marR="592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l" defTabSz="914400" rtl="0" eaLnBrk="1" latinLnBrk="0" hangingPunct="1">
                        <a:lnSpc>
                          <a:spcPts val="1300"/>
                        </a:lnSpc>
                        <a:spcAft>
                          <a:spcPts val="0"/>
                        </a:spcAft>
                        <a:tabLst>
                          <a:tab pos="969645" algn="l"/>
                        </a:tabLs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月</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日</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並上傳相關規定檔案</a:t>
                      </a:r>
                    </a:p>
                  </a:txBody>
                  <a:tcPr marL="59271" marR="592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9271" marR="592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9271" marR="592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9271" marR="592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9271" marR="592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4686571"/>
                  </a:ext>
                </a:extLst>
              </a:tr>
            </a:tbl>
          </a:graphicData>
        </a:graphic>
      </p:graphicFrame>
      <p:graphicFrame>
        <p:nvGraphicFramePr>
          <p:cNvPr id="3" name="表格 2"/>
          <p:cNvGraphicFramePr>
            <a:graphicFrameLocks noGrp="1"/>
          </p:cNvGraphicFramePr>
          <p:nvPr>
            <p:extLst>
              <p:ext uri="{D42A27DB-BD31-4B8C-83A1-F6EECF244321}">
                <p14:modId xmlns:p14="http://schemas.microsoft.com/office/powerpoint/2010/main" val="3798101887"/>
              </p:ext>
            </p:extLst>
          </p:nvPr>
        </p:nvGraphicFramePr>
        <p:xfrm>
          <a:off x="45920" y="4014109"/>
          <a:ext cx="8833046" cy="1347599"/>
        </p:xfrm>
        <a:graphic>
          <a:graphicData uri="http://schemas.openxmlformats.org/drawingml/2006/table">
            <a:tbl>
              <a:tblPr firstRow="1" firstCol="1" bandRow="1"/>
              <a:tblGrid>
                <a:gridCol w="2240647">
                  <a:extLst>
                    <a:ext uri="{9D8B030D-6E8A-4147-A177-3AD203B41FA5}">
                      <a16:colId xmlns:a16="http://schemas.microsoft.com/office/drawing/2014/main" val="3419718712"/>
                    </a:ext>
                  </a:extLst>
                </a:gridCol>
                <a:gridCol w="2240647">
                  <a:extLst>
                    <a:ext uri="{9D8B030D-6E8A-4147-A177-3AD203B41FA5}">
                      <a16:colId xmlns:a16="http://schemas.microsoft.com/office/drawing/2014/main" val="892598380"/>
                    </a:ext>
                  </a:extLst>
                </a:gridCol>
                <a:gridCol w="1087582">
                  <a:extLst>
                    <a:ext uri="{9D8B030D-6E8A-4147-A177-3AD203B41FA5}">
                      <a16:colId xmlns:a16="http://schemas.microsoft.com/office/drawing/2014/main" val="4161562105"/>
                    </a:ext>
                  </a:extLst>
                </a:gridCol>
                <a:gridCol w="1087582">
                  <a:extLst>
                    <a:ext uri="{9D8B030D-6E8A-4147-A177-3AD203B41FA5}">
                      <a16:colId xmlns:a16="http://schemas.microsoft.com/office/drawing/2014/main" val="2808011082"/>
                    </a:ext>
                  </a:extLst>
                </a:gridCol>
                <a:gridCol w="1088294">
                  <a:extLst>
                    <a:ext uri="{9D8B030D-6E8A-4147-A177-3AD203B41FA5}">
                      <a16:colId xmlns:a16="http://schemas.microsoft.com/office/drawing/2014/main" val="49778324"/>
                    </a:ext>
                  </a:extLst>
                </a:gridCol>
                <a:gridCol w="1088294">
                  <a:extLst>
                    <a:ext uri="{9D8B030D-6E8A-4147-A177-3AD203B41FA5}">
                      <a16:colId xmlns:a16="http://schemas.microsoft.com/office/drawing/2014/main" val="1219240685"/>
                    </a:ext>
                  </a:extLst>
                </a:gridCol>
              </a:tblGrid>
              <a:tr h="266395">
                <a:tc gridSpan="2">
                  <a:txBody>
                    <a:bodyPr/>
                    <a:lstStyle/>
                    <a:p>
                      <a:pPr marL="0" algn="ctr">
                        <a:lnSpc>
                          <a:spcPts val="18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zh-TW"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類別</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lang="zh-TW" altLang="en-US"/>
                    </a:p>
                  </a:txBody>
                  <a:tcPr/>
                </a:tc>
                <a:tc>
                  <a:txBody>
                    <a:bodyPr/>
                    <a:lstStyle/>
                    <a:p>
                      <a:pPr marL="0" algn="ctr">
                        <a:lnSpc>
                          <a:spcPts val="18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zh-TW"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教授</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algn="ctr">
                        <a:lnSpc>
                          <a:spcPts val="18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zh-TW"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副教授</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algn="ctr">
                        <a:lnSpc>
                          <a:spcPts val="18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zh-TW"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助理教授</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algn="ctr">
                        <a:lnSpc>
                          <a:spcPts val="18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zh-TW"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講師</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803469468"/>
                  </a:ext>
                </a:extLst>
              </a:tr>
              <a:tr h="548413">
                <a:tc rowSpan="2">
                  <a:txBody>
                    <a:bodyPr/>
                    <a:lstStyle/>
                    <a:p>
                      <a:pPr algn="ctr">
                        <a:lnSpc>
                          <a:spcPts val="1800"/>
                        </a:lnSpc>
                        <a:spcAft>
                          <a:spcPts val="0"/>
                        </a:spcAft>
                      </a:pPr>
                      <a:r>
                        <a:rPr kumimoji="0" lang="zh-TW"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支給基準</a:t>
                      </a:r>
                    </a:p>
                    <a:p>
                      <a:pPr algn="ctr">
                        <a:lnSpc>
                          <a:spcPts val="1800"/>
                        </a:lnSpc>
                        <a:spcAft>
                          <a:spcPts val="0"/>
                        </a:spcAft>
                      </a:pPr>
                      <a:r>
                        <a:rPr kumimoji="0" lang="en-US"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新臺幣</a:t>
                      </a:r>
                      <a:r>
                        <a:rPr kumimoji="0" lang="en-US"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元</a:t>
                      </a:r>
                      <a:r>
                        <a:rPr kumimoji="0" lang="en-US"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algn="ctr">
                        <a:lnSpc>
                          <a:spcPts val="18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zh-TW"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日間授課</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algn="ctr">
                        <a:lnSpc>
                          <a:spcPts val="1800"/>
                        </a:lnSpc>
                        <a:spcAft>
                          <a:spcPts val="0"/>
                        </a:spcAft>
                        <a:tabLst>
                          <a:tab pos="658495" algn="l"/>
                        </a:tabLst>
                      </a:pPr>
                      <a:r>
                        <a:rPr kumimoji="0" lang="en-US"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995</a:t>
                      </a:r>
                      <a:endParaRPr kumimoji="0" lang="zh-TW"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algn="ctr">
                        <a:lnSpc>
                          <a:spcPts val="18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en-US"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855</a:t>
                      </a:r>
                      <a:endParaRPr kumimoji="0" lang="zh-TW"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algn="ctr">
                        <a:lnSpc>
                          <a:spcPts val="18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en-US"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795</a:t>
                      </a:r>
                      <a:endParaRPr kumimoji="0" lang="zh-TW"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algn="ctr">
                        <a:lnSpc>
                          <a:spcPts val="18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en-US"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725</a:t>
                      </a:r>
                      <a:endParaRPr kumimoji="0" lang="zh-TW"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372191719"/>
                  </a:ext>
                </a:extLst>
              </a:tr>
              <a:tr h="532791">
                <a:tc vMerge="1">
                  <a:txBody>
                    <a:bodyPr/>
                    <a:lstStyle/>
                    <a:p>
                      <a:endParaRPr lang="zh-TW" altLang="en-US"/>
                    </a:p>
                  </a:txBody>
                  <a:tcPr/>
                </a:tc>
                <a:tc>
                  <a:txBody>
                    <a:bodyPr/>
                    <a:lstStyle/>
                    <a:p>
                      <a:pPr marL="0" algn="ctr">
                        <a:lnSpc>
                          <a:spcPts val="18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zh-TW"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夜間授課</a:t>
                      </a:r>
                    </a:p>
                    <a:p>
                      <a:pPr marL="0" algn="ctr">
                        <a:lnSpc>
                          <a:spcPts val="18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en-US"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授課時間下午</a:t>
                      </a:r>
                      <a:r>
                        <a:rPr kumimoji="0" lang="en-US"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時以後</a:t>
                      </a:r>
                      <a:r>
                        <a:rPr kumimoji="0" lang="en-US"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ctr">
                        <a:lnSpc>
                          <a:spcPts val="1800"/>
                        </a:lnSpc>
                        <a:spcAft>
                          <a:spcPts val="0"/>
                        </a:spcAft>
                      </a:pPr>
                      <a:r>
                        <a:rPr kumimoji="0" lang="en-US"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1,035</a:t>
                      </a:r>
                      <a:endParaRPr kumimoji="0" lang="zh-TW"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ctr">
                        <a:lnSpc>
                          <a:spcPts val="1800"/>
                        </a:lnSpc>
                        <a:spcAft>
                          <a:spcPts val="0"/>
                        </a:spcAft>
                      </a:pPr>
                      <a:r>
                        <a:rPr kumimoji="0" lang="en-US"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885</a:t>
                      </a:r>
                      <a:endParaRPr kumimoji="0" lang="zh-TW"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ctr">
                        <a:lnSpc>
                          <a:spcPts val="1800"/>
                        </a:lnSpc>
                        <a:spcAft>
                          <a:spcPts val="0"/>
                        </a:spcAft>
                      </a:pPr>
                      <a:r>
                        <a:rPr kumimoji="0" lang="en-US"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835</a:t>
                      </a:r>
                      <a:endParaRPr kumimoji="0" lang="zh-TW"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ctr">
                        <a:lnSpc>
                          <a:spcPts val="1800"/>
                        </a:lnSpc>
                        <a:spcAft>
                          <a:spcPts val="0"/>
                        </a:spcAft>
                      </a:pPr>
                      <a:r>
                        <a:rPr kumimoji="0" lang="en-US"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770</a:t>
                      </a:r>
                      <a:endParaRPr kumimoji="0" lang="zh-TW"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extLst>
                  <a:ext uri="{0D108BD9-81ED-4DB2-BD59-A6C34878D82A}">
                    <a16:rowId xmlns:a16="http://schemas.microsoft.com/office/drawing/2014/main" val="2285289857"/>
                  </a:ext>
                </a:extLst>
              </a:tr>
            </a:tbl>
          </a:graphicData>
        </a:graphic>
      </p:graphicFrame>
    </p:spTree>
    <p:extLst>
      <p:ext uri="{BB962C8B-B14F-4D97-AF65-F5344CB8AC3E}">
        <p14:creationId xmlns:p14="http://schemas.microsoft.com/office/powerpoint/2010/main" val="15124754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noProof="0" dirty="0">
                <a:solidFill>
                  <a:srgbClr val="000000"/>
                </a:solidFill>
                <a:ea typeface="新細明體" panose="02020500000000000000" pitchFamily="18" charset="-120"/>
                <a:cs typeface="Arial" panose="020B0604020202020204" pitchFamily="34" charset="0"/>
              </a:rPr>
              <a:t>3.2.14</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5" name="矩形 4"/>
          <p:cNvSpPr/>
          <p:nvPr/>
        </p:nvSpPr>
        <p:spPr>
          <a:xfrm>
            <a:off x="72395" y="2938714"/>
            <a:ext cx="8781101" cy="4042132"/>
          </a:xfrm>
          <a:prstGeom prst="rect">
            <a:avLst/>
          </a:prstGeom>
        </p:spPr>
        <p:txBody>
          <a:bodyPr wrap="square">
            <a:spAutoFit/>
          </a:bodyPr>
          <a:lstStyle/>
          <a:p>
            <a:pPr algn="just">
              <a:lnSpc>
                <a:spcPts val="28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111.10</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新增欄位</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ts val="28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現行本薪</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年功薪</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月支數額是否比照編制內專任教師</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請填報學校編制外專任教師【教授；副教授；助理教授；講師</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聘書職級</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】現行本薪</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年功薪</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月支數額【是；否】比照編制內專任教師；</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填【是】者，請接續填寫【與公立大專校院一致；高於公立大專校院】之情形：填【否】者，則屬【低於公立大專校院】</a:t>
            </a:r>
            <a:r>
              <a:rPr lang="zh-TW" altLang="en-US"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編制外專任教師包括「專</a:t>
            </a:r>
            <a:r>
              <a:rPr lang="zh-TW" altLang="en-US"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案</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教學人員」及「專業技術人員」等</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類。</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28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「公立大專校院」編制內專任教師本薪</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年功薪</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月支數額</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：係依</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a:t>
            </a:r>
            <a:r>
              <a:rPr lang="en-US"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111</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9</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日臺教人</a:t>
            </a:r>
            <a:r>
              <a:rPr lang="en-US"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四</a:t>
            </a:r>
            <a:r>
              <a:rPr lang="en-US"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字第</a:t>
            </a:r>
            <a:r>
              <a:rPr lang="en-US"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1110012826B</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號函</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轉行政院核定之各職級教師本薪</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年功薪</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標準：教授</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475-770(41,910</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元</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-59,250</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元</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；副教授</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390-710 (35,840</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元</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-55,480</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元</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；助理教授</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310-650 (31,560</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元</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-51,910</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元</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；講師</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245-625 (27,270</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元</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-50,480</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元</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just">
              <a:lnSpc>
                <a:spcPts val="28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 name="Rectangle 2"/>
          <p:cNvSpPr>
            <a:spLocks noGrp="1" noChangeArrowheads="1"/>
          </p:cNvSpPr>
          <p:nvPr>
            <p:ph type="title"/>
          </p:nvPr>
        </p:nvSpPr>
        <p:spPr>
          <a:xfrm>
            <a:off x="7336" y="213646"/>
            <a:ext cx="9136663" cy="609600"/>
          </a:xfrm>
        </p:spPr>
        <p:txBody>
          <a:bodyPr anchor="t"/>
          <a:lstStyle/>
          <a:p>
            <a:pPr algn="l">
              <a:defRPr/>
            </a:pP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8</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編制外專任教師薪酬標準</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p>
        </p:txBody>
      </p:sp>
      <p:graphicFrame>
        <p:nvGraphicFramePr>
          <p:cNvPr id="4" name="表格 3"/>
          <p:cNvGraphicFramePr>
            <a:graphicFrameLocks noGrp="1"/>
          </p:cNvGraphicFramePr>
          <p:nvPr>
            <p:extLst>
              <p:ext uri="{D42A27DB-BD31-4B8C-83A1-F6EECF244321}">
                <p14:modId xmlns:p14="http://schemas.microsoft.com/office/powerpoint/2010/main" val="2094047491"/>
              </p:ext>
            </p:extLst>
          </p:nvPr>
        </p:nvGraphicFramePr>
        <p:xfrm>
          <a:off x="55769" y="831561"/>
          <a:ext cx="8797729" cy="2110522"/>
        </p:xfrm>
        <a:graphic>
          <a:graphicData uri="http://schemas.openxmlformats.org/drawingml/2006/table">
            <a:tbl>
              <a:tblPr firstRow="1" firstCol="1" bandRow="1"/>
              <a:tblGrid>
                <a:gridCol w="193613">
                  <a:extLst>
                    <a:ext uri="{9D8B030D-6E8A-4147-A177-3AD203B41FA5}">
                      <a16:colId xmlns:a16="http://schemas.microsoft.com/office/drawing/2014/main" val="2016315095"/>
                    </a:ext>
                  </a:extLst>
                </a:gridCol>
                <a:gridCol w="207818">
                  <a:extLst>
                    <a:ext uri="{9D8B030D-6E8A-4147-A177-3AD203B41FA5}">
                      <a16:colId xmlns:a16="http://schemas.microsoft.com/office/drawing/2014/main" val="3423168824"/>
                    </a:ext>
                  </a:extLst>
                </a:gridCol>
                <a:gridCol w="806335">
                  <a:extLst>
                    <a:ext uri="{9D8B030D-6E8A-4147-A177-3AD203B41FA5}">
                      <a16:colId xmlns:a16="http://schemas.microsoft.com/office/drawing/2014/main" val="3302706748"/>
                    </a:ext>
                  </a:extLst>
                </a:gridCol>
                <a:gridCol w="623454">
                  <a:extLst>
                    <a:ext uri="{9D8B030D-6E8A-4147-A177-3AD203B41FA5}">
                      <a16:colId xmlns:a16="http://schemas.microsoft.com/office/drawing/2014/main" val="697176666"/>
                    </a:ext>
                  </a:extLst>
                </a:gridCol>
                <a:gridCol w="1586573">
                  <a:extLst>
                    <a:ext uri="{9D8B030D-6E8A-4147-A177-3AD203B41FA5}">
                      <a16:colId xmlns:a16="http://schemas.microsoft.com/office/drawing/2014/main" val="1887807087"/>
                    </a:ext>
                  </a:extLst>
                </a:gridCol>
                <a:gridCol w="1239754">
                  <a:extLst>
                    <a:ext uri="{9D8B030D-6E8A-4147-A177-3AD203B41FA5}">
                      <a16:colId xmlns:a16="http://schemas.microsoft.com/office/drawing/2014/main" val="3281988004"/>
                    </a:ext>
                  </a:extLst>
                </a:gridCol>
                <a:gridCol w="1579419">
                  <a:extLst>
                    <a:ext uri="{9D8B030D-6E8A-4147-A177-3AD203B41FA5}">
                      <a16:colId xmlns:a16="http://schemas.microsoft.com/office/drawing/2014/main" val="3273088663"/>
                    </a:ext>
                  </a:extLst>
                </a:gridCol>
                <a:gridCol w="980901">
                  <a:extLst>
                    <a:ext uri="{9D8B030D-6E8A-4147-A177-3AD203B41FA5}">
                      <a16:colId xmlns:a16="http://schemas.microsoft.com/office/drawing/2014/main" val="1271350902"/>
                    </a:ext>
                  </a:extLst>
                </a:gridCol>
                <a:gridCol w="507077">
                  <a:extLst>
                    <a:ext uri="{9D8B030D-6E8A-4147-A177-3AD203B41FA5}">
                      <a16:colId xmlns:a16="http://schemas.microsoft.com/office/drawing/2014/main" val="1280976468"/>
                    </a:ext>
                  </a:extLst>
                </a:gridCol>
                <a:gridCol w="648392">
                  <a:extLst>
                    <a:ext uri="{9D8B030D-6E8A-4147-A177-3AD203B41FA5}">
                      <a16:colId xmlns:a16="http://schemas.microsoft.com/office/drawing/2014/main" val="1671802430"/>
                    </a:ext>
                  </a:extLst>
                </a:gridCol>
                <a:gridCol w="424393">
                  <a:extLst>
                    <a:ext uri="{9D8B030D-6E8A-4147-A177-3AD203B41FA5}">
                      <a16:colId xmlns:a16="http://schemas.microsoft.com/office/drawing/2014/main" val="3368531490"/>
                    </a:ext>
                  </a:extLst>
                </a:gridCol>
              </a:tblGrid>
              <a:tr h="383689">
                <a:tc rowSpan="2">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l">
                        <a:lnSpc>
                          <a:spcPts val="17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教師分類</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教師職級</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聘書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l">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現行本薪</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年功薪</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月支數額是否比照編制內專任教師</a:t>
                      </a:r>
                    </a:p>
                  </a:txBody>
                  <a:tcPr marL="14115" marR="141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現行學術研究加給支給數額是否比照編制內專任教師</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現行本薪</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年功薪</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月支數額加計學術研究加給支給數額之合計薪酬數額，與編制內專任教師待遇標準比較情形</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3">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依聘約所載薪酬標準數額支給情形</a:t>
                      </a:r>
                    </a:p>
                    <a:p>
                      <a:pPr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單位：元</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zh-TW" altLang="en-US"/>
                    </a:p>
                  </a:txBody>
                  <a:tcPr/>
                </a:tc>
                <a:tc hMerge="1">
                  <a:txBody>
                    <a:bodyPr/>
                    <a:lstStyle/>
                    <a:p>
                      <a:endParaRPr lang="zh-TW" altLang="en-US"/>
                    </a:p>
                  </a:txBody>
                  <a:tcPr/>
                </a:tc>
                <a:tc rowSpan="6">
                  <a:txBody>
                    <a:bodyPr/>
                    <a:lstStyle/>
                    <a:p>
                      <a:pPr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請上傳檔案</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20057940"/>
                  </a:ext>
                </a:extLst>
              </a:tr>
              <a:tr h="359216">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支給人數</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支給總額</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平均支給數額</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zh-TW" altLang="en-US"/>
                    </a:p>
                  </a:txBody>
                  <a:tcPr/>
                </a:tc>
                <a:extLst>
                  <a:ext uri="{0D108BD9-81ED-4DB2-BD59-A6C34878D82A}">
                    <a16:rowId xmlns:a16="http://schemas.microsoft.com/office/drawing/2014/main" val="3940092873"/>
                  </a:ext>
                </a:extLst>
              </a:tr>
              <a:tr h="164592">
                <a:tc rowSpan="4">
                  <a:txBody>
                    <a:bodyPr/>
                    <a:lstStyle/>
                    <a:p>
                      <a:pPr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4">
                  <a:txBody>
                    <a:bodyPr/>
                    <a:lstStyle/>
                    <a:p>
                      <a:pPr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4">
                  <a:txBody>
                    <a:bodyPr/>
                    <a:lstStyle/>
                    <a:p>
                      <a:pPr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a:t>
                      </a:r>
                      <a:r>
                        <a:rPr kumimoji="0" lang="zh-TW" alt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案</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教學人員</a:t>
                      </a:r>
                    </a:p>
                    <a:p>
                      <a:pPr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專業技術人員</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17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教授</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4">
                  <a:txBody>
                    <a:bodyPr/>
                    <a:lstStyle/>
                    <a:p>
                      <a:pPr marL="99060" indent="-99060" algn="l">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是</a:t>
                      </a:r>
                    </a:p>
                    <a:p>
                      <a:pPr marL="99060" indent="-99060" algn="l">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與公立大專校院一致</a:t>
                      </a:r>
                    </a:p>
                    <a:p>
                      <a:pPr marL="71120" indent="-71120" algn="l">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高於公立大專校院</a:t>
                      </a:r>
                    </a:p>
                    <a:p>
                      <a:pPr algn="l">
                        <a:lnSpc>
                          <a:spcPts val="17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否</a:t>
                      </a:r>
                    </a:p>
                  </a:txBody>
                  <a:tcPr marL="14115" marR="141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rowSpan="4">
                  <a:txBody>
                    <a:bodyPr/>
                    <a:lstStyle/>
                    <a:p>
                      <a:pPr marL="99060" indent="-9906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a:t>
                      </a:r>
                    </a:p>
                    <a:p>
                      <a:pPr marL="99060" indent="-9906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與公立大專校院一致</a:t>
                      </a:r>
                    </a:p>
                    <a:p>
                      <a:pPr marL="71120" indent="-7112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高於公立大專校院</a:t>
                      </a:r>
                    </a:p>
                    <a:p>
                      <a:pPr marL="254000" indent="-25400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低於公立大專校院</a:t>
                      </a:r>
                    </a:p>
                    <a:p>
                      <a:pPr marL="254000" indent="-25400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p>
                      <a:pPr marL="99060" indent="-9906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否</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請以</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50</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字內補充說明</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4">
                  <a:txBody>
                    <a:bodyPr/>
                    <a:lstStyle/>
                    <a:p>
                      <a:pPr marL="174625" indent="-14859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高於編制內專任教師，人數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位</a:t>
                      </a:r>
                    </a:p>
                    <a:p>
                      <a:pPr marL="174625" indent="-14859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等同編制內專任教師，人數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位</a:t>
                      </a:r>
                    </a:p>
                    <a:p>
                      <a:pPr marL="174625" indent="-14859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低於編制內專任教師，人數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位</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請以</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50</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字內補充說明</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4">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人數應與左欄加總相同</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4">
                  <a:txBody>
                    <a:bodyPr/>
                    <a:lstStyle/>
                    <a:p>
                      <a:pPr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4">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系統自動計算</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zh-TW" altLang="en-US"/>
                    </a:p>
                  </a:txBody>
                  <a:tcPr/>
                </a:tc>
                <a:extLst>
                  <a:ext uri="{0D108BD9-81ED-4DB2-BD59-A6C34878D82A}">
                    <a16:rowId xmlns:a16="http://schemas.microsoft.com/office/drawing/2014/main" val="4078014377"/>
                  </a:ext>
                </a:extLst>
              </a:tr>
              <a:tr h="164592">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副教授</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411374250"/>
                  </a:ext>
                </a:extLst>
              </a:tr>
              <a:tr h="164592">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助理教授</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3815914461"/>
                  </a:ext>
                </a:extLst>
              </a:tr>
              <a:tr h="650022">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講師</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3061975947"/>
                  </a:ext>
                </a:extLst>
              </a:tr>
            </a:tbl>
          </a:graphicData>
        </a:graphic>
      </p:graphicFrame>
    </p:spTree>
    <p:extLst>
      <p:ext uri="{BB962C8B-B14F-4D97-AF65-F5344CB8AC3E}">
        <p14:creationId xmlns:p14="http://schemas.microsoft.com/office/powerpoint/2010/main" val="21624033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bwMode="auto">
          <a:xfrm>
            <a:off x="369277" y="1389185"/>
            <a:ext cx="2453054" cy="369277"/>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TW" altLang="en-US" sz="1800" b="0" i="0" u="none" strike="noStrike" cap="none" normalizeH="0" baseline="0">
              <a:ln>
                <a:noFill/>
              </a:ln>
              <a:solidFill>
                <a:schemeClr val="tx1"/>
              </a:solidFill>
              <a:effectLst/>
              <a:latin typeface="Times New Roman" panose="02020603050405020304" pitchFamily="18" charset="0"/>
            </a:endParaRPr>
          </a:p>
        </p:txBody>
      </p:sp>
      <p:sp>
        <p:nvSpPr>
          <p:cNvPr id="30"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noProof="0" dirty="0">
                <a:solidFill>
                  <a:srgbClr val="000000"/>
                </a:solidFill>
                <a:ea typeface="新細明體" panose="02020500000000000000" pitchFamily="18" charset="-120"/>
                <a:cs typeface="Arial" panose="020B0604020202020204" pitchFamily="34" charset="0"/>
              </a:rPr>
              <a:t>3.2.15</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5" name="矩形 4"/>
          <p:cNvSpPr/>
          <p:nvPr/>
        </p:nvSpPr>
        <p:spPr>
          <a:xfrm>
            <a:off x="47457" y="857185"/>
            <a:ext cx="8781101" cy="3785652"/>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現行本薪</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年功薪</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月支數額是否比照編制內專任教師</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範例說明</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285750"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與公立大專校院一致</a:t>
            </a:r>
            <a:r>
              <a:rPr lang="zh-TW" altLang="zh-TW" sz="2000" dirty="0">
                <a:solidFill>
                  <a:prstClr val="black"/>
                </a:solidFill>
                <a:latin typeface="Arial" panose="020B0604020202020204" pitchFamily="34" charset="0"/>
                <a:ea typeface="微軟正黑體" panose="020B0604030504040204" pitchFamily="34" charset="-120"/>
                <a:cs typeface="Arial" panose="020B0604020202020204" pitchFamily="34" charset="0"/>
              </a:rPr>
              <a:t>：係指學校所聘各該職級之編制</a:t>
            </a:r>
            <a:r>
              <a:rPr lang="zh-TW" altLang="en-US" sz="2000" dirty="0">
                <a:solidFill>
                  <a:prstClr val="black"/>
                </a:solidFill>
                <a:latin typeface="Arial" panose="020B0604020202020204" pitchFamily="34" charset="0"/>
                <a:ea typeface="微軟正黑體" panose="020B0604030504040204" pitchFamily="34" charset="-120"/>
                <a:cs typeface="Arial" panose="020B0604020202020204" pitchFamily="34" charset="0"/>
              </a:rPr>
              <a:t>外</a:t>
            </a:r>
            <a:r>
              <a:rPr lang="zh-TW" altLang="zh-TW" sz="2000" dirty="0">
                <a:solidFill>
                  <a:prstClr val="black"/>
                </a:solidFill>
                <a:latin typeface="Arial" panose="020B0604020202020204" pitchFamily="34" charset="0"/>
                <a:ea typeface="微軟正黑體" panose="020B0604030504040204" pitchFamily="34" charset="-120"/>
                <a:cs typeface="Arial" panose="020B0604020202020204" pitchFamily="34" charset="0"/>
              </a:rPr>
              <a:t>專任教師現行本薪</a:t>
            </a:r>
            <a:r>
              <a:rPr lang="en-US" altLang="zh-TW" sz="20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prstClr val="black"/>
                </a:solidFill>
                <a:latin typeface="Arial" panose="020B0604020202020204" pitchFamily="34" charset="0"/>
                <a:ea typeface="微軟正黑體" panose="020B0604030504040204" pitchFamily="34" charset="-120"/>
                <a:cs typeface="Arial" panose="020B0604020202020204" pitchFamily="34" charset="0"/>
              </a:rPr>
              <a:t>年功薪</a:t>
            </a:r>
            <a:r>
              <a:rPr lang="en-US" altLang="zh-TW" sz="20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prstClr val="black"/>
                </a:solidFill>
                <a:latin typeface="Arial" panose="020B0604020202020204" pitchFamily="34" charset="0"/>
                <a:ea typeface="微軟正黑體" panose="020B0604030504040204" pitchFamily="34" charset="-120"/>
                <a:cs typeface="Arial" panose="020B0604020202020204" pitchFamily="34" charset="0"/>
              </a:rPr>
              <a:t>月支數額標準</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全部均與</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公立大專校院同職級專任教師本薪</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年功薪</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月支數額標準相同</a:t>
            </a:r>
            <a:r>
              <a:rPr lang="zh-TW" altLang="zh-TW" sz="2000" dirty="0">
                <a:solidFill>
                  <a:prstClr val="black"/>
                </a:solidFill>
                <a:latin typeface="Arial" panose="020B0604020202020204" pitchFamily="34" charset="0"/>
                <a:ea typeface="微軟正黑體" panose="020B0604030504040204" pitchFamily="34" charset="-120"/>
                <a:cs typeface="Arial" panose="020B0604020202020204" pitchFamily="34" charset="0"/>
              </a:rPr>
              <a:t>。 </a:t>
            </a:r>
            <a:endParaRPr lang="en-US" altLang="zh-TW" sz="2000" dirty="0">
              <a:solidFill>
                <a:prstClr val="black"/>
              </a:solidFill>
              <a:latin typeface="Arial" panose="020B0604020202020204" pitchFamily="34" charset="0"/>
              <a:ea typeface="微軟正黑體" panose="020B0604030504040204" pitchFamily="34" charset="-120"/>
              <a:cs typeface="Arial" panose="020B0604020202020204" pitchFamily="34" charset="0"/>
            </a:endParaRPr>
          </a:p>
          <a:p>
            <a:pPr marL="742950" lvl="1"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prstClr val="black"/>
                </a:solidFill>
                <a:latin typeface="Arial" panose="020B0604020202020204" pitchFamily="34" charset="0"/>
                <a:ea typeface="微軟正黑體" panose="020B0604030504040204" pitchFamily="34" charset="-120"/>
                <a:cs typeface="Arial" panose="020B0604020202020204" pitchFamily="34" charset="0"/>
              </a:rPr>
              <a:t>A</a:t>
            </a:r>
            <a:r>
              <a:rPr lang="zh-TW" altLang="zh-TW" sz="2000" dirty="0">
                <a:solidFill>
                  <a:prstClr val="black"/>
                </a:solidFill>
                <a:latin typeface="Arial" panose="020B0604020202020204" pitchFamily="34" charset="0"/>
                <a:ea typeface="微軟正黑體" panose="020B0604030504040204" pitchFamily="34" charset="-120"/>
                <a:cs typeface="Arial" panose="020B0604020202020204" pitchFamily="34" charset="0"/>
              </a:rPr>
              <a:t>校「教授」現行本薪</a:t>
            </a:r>
            <a:r>
              <a:rPr lang="en-US" altLang="zh-TW" sz="20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prstClr val="black"/>
                </a:solidFill>
                <a:latin typeface="Arial" panose="020B0604020202020204" pitchFamily="34" charset="0"/>
                <a:ea typeface="微軟正黑體" panose="020B0604030504040204" pitchFamily="34" charset="-120"/>
                <a:cs typeface="Arial" panose="020B0604020202020204" pitchFamily="34" charset="0"/>
              </a:rPr>
              <a:t>年功薪</a:t>
            </a:r>
            <a:r>
              <a:rPr lang="en-US" altLang="zh-TW" sz="20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prstClr val="black"/>
                </a:solidFill>
                <a:latin typeface="Arial" panose="020B0604020202020204" pitchFamily="34" charset="0"/>
                <a:ea typeface="微軟正黑體" panose="020B0604030504040204" pitchFamily="34" charset="-120"/>
                <a:cs typeface="Arial" panose="020B0604020202020204" pitchFamily="34" charset="0"/>
              </a:rPr>
              <a:t>薪點</a:t>
            </a:r>
            <a:r>
              <a:rPr lang="en-US" altLang="zh-TW" sz="20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prstClr val="black"/>
                </a:solidFill>
                <a:latin typeface="Arial" panose="020B0604020202020204" pitchFamily="34" charset="0"/>
                <a:ea typeface="微軟正黑體" panose="020B0604030504040204" pitchFamily="34" charset="-120"/>
                <a:cs typeface="Arial" panose="020B0604020202020204" pitchFamily="34" charset="0"/>
              </a:rPr>
              <a:t>月支數額</a:t>
            </a:r>
            <a:r>
              <a:rPr lang="en-US" altLang="zh-TW" sz="20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u="heavy" dirty="0">
                <a:solidFill>
                  <a:prstClr val="black"/>
                </a:solidFill>
                <a:latin typeface="Arial" panose="020B0604020202020204" pitchFamily="34" charset="0"/>
                <a:ea typeface="微軟正黑體" panose="020B0604030504040204" pitchFamily="34" charset="-120"/>
                <a:cs typeface="Arial" panose="020B0604020202020204" pitchFamily="34" charset="0"/>
              </a:rPr>
              <a:t>「全部均與公立大專校院相同為</a:t>
            </a:r>
            <a:r>
              <a:rPr lang="en-US" altLang="zh-TW" sz="2000" u="heavy" dirty="0">
                <a:solidFill>
                  <a:prstClr val="black"/>
                </a:solidFill>
                <a:latin typeface="Arial" panose="020B0604020202020204" pitchFamily="34" charset="0"/>
                <a:ea typeface="微軟正黑體" panose="020B0604030504040204" pitchFamily="34" charset="-120"/>
                <a:cs typeface="Arial" panose="020B0604020202020204" pitchFamily="34" charset="0"/>
              </a:rPr>
              <a:t>475-770(41,910</a:t>
            </a:r>
            <a:r>
              <a:rPr lang="zh-TW" altLang="zh-TW" sz="2000" u="heavy" dirty="0">
                <a:solidFill>
                  <a:prstClr val="black"/>
                </a:solidFill>
                <a:latin typeface="Arial" panose="020B0604020202020204" pitchFamily="34" charset="0"/>
                <a:ea typeface="微軟正黑體" panose="020B0604030504040204" pitchFamily="34" charset="-120"/>
                <a:cs typeface="Arial" panose="020B0604020202020204" pitchFamily="34" charset="0"/>
              </a:rPr>
              <a:t>元</a:t>
            </a:r>
            <a:r>
              <a:rPr lang="en-US" altLang="zh-TW" sz="2000" u="heavy" dirty="0">
                <a:solidFill>
                  <a:prstClr val="black"/>
                </a:solidFill>
                <a:latin typeface="Arial" panose="020B0604020202020204" pitchFamily="34" charset="0"/>
                <a:ea typeface="微軟正黑體" panose="020B0604030504040204" pitchFamily="34" charset="-120"/>
                <a:cs typeface="Arial" panose="020B0604020202020204" pitchFamily="34" charset="0"/>
              </a:rPr>
              <a:t>-59,250</a:t>
            </a:r>
            <a:r>
              <a:rPr lang="zh-TW" altLang="zh-TW" sz="2000" u="heavy" dirty="0">
                <a:solidFill>
                  <a:prstClr val="black"/>
                </a:solidFill>
                <a:latin typeface="Arial" panose="020B0604020202020204" pitchFamily="34" charset="0"/>
                <a:ea typeface="微軟正黑體" panose="020B0604030504040204" pitchFamily="34" charset="-120"/>
                <a:cs typeface="Arial" panose="020B0604020202020204" pitchFamily="34" charset="0"/>
              </a:rPr>
              <a:t>元</a:t>
            </a:r>
            <a:r>
              <a:rPr lang="en-US" altLang="zh-TW" sz="2000" u="heavy"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u="heavy"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prstClr val="black"/>
                </a:solidFill>
                <a:latin typeface="Arial" panose="020B0604020202020204" pitchFamily="34" charset="0"/>
                <a:ea typeface="微軟正黑體" panose="020B0604030504040204" pitchFamily="34" charset="-120"/>
                <a:cs typeface="Arial" panose="020B0604020202020204" pitchFamily="34" charset="0"/>
              </a:rPr>
              <a:t>者</a:t>
            </a:r>
            <a:r>
              <a:rPr lang="en-US" altLang="zh-TW" sz="20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prstClr val="black"/>
                </a:solidFill>
                <a:latin typeface="Arial" panose="020B0604020202020204" pitchFamily="34" charset="0"/>
                <a:ea typeface="微軟正黑體" panose="020B0604030504040204" pitchFamily="34" charset="-120"/>
                <a:cs typeface="Arial" panose="020B0604020202020204" pitchFamily="34" charset="0"/>
              </a:rPr>
              <a:t>如下表</a:t>
            </a:r>
            <a:r>
              <a:rPr lang="en-US" altLang="zh-TW" sz="20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prstClr val="black"/>
                </a:solidFill>
                <a:latin typeface="Arial" panose="020B0604020202020204" pitchFamily="34" charset="0"/>
                <a:ea typeface="微軟正黑體" panose="020B0604030504040204" pitchFamily="34" charset="-120"/>
                <a:cs typeface="Arial" panose="020B0604020202020204" pitchFamily="34" charset="0"/>
              </a:rPr>
              <a:t>，則填報「教授」現行本薪</a:t>
            </a:r>
            <a:r>
              <a:rPr lang="en-US" altLang="zh-TW" sz="20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prstClr val="black"/>
                </a:solidFill>
                <a:latin typeface="Arial" panose="020B0604020202020204" pitchFamily="34" charset="0"/>
                <a:ea typeface="微軟正黑體" panose="020B0604030504040204" pitchFamily="34" charset="-120"/>
                <a:cs typeface="Arial" panose="020B0604020202020204" pitchFamily="34" charset="0"/>
              </a:rPr>
              <a:t>年功薪</a:t>
            </a:r>
            <a:r>
              <a:rPr lang="en-US" altLang="zh-TW" sz="20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prstClr val="black"/>
                </a:solidFill>
                <a:latin typeface="Arial" panose="020B0604020202020204" pitchFamily="34" charset="0"/>
                <a:ea typeface="微軟正黑體" panose="020B0604030504040204" pitchFamily="34" charset="-120"/>
                <a:cs typeface="Arial" panose="020B0604020202020204" pitchFamily="34" charset="0"/>
              </a:rPr>
              <a:t>月支數額為【與公立大專校院一致】，其他教師職級請以此類推。</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 name="Rectangle 2"/>
          <p:cNvSpPr>
            <a:spLocks noGrp="1" noChangeArrowheads="1"/>
          </p:cNvSpPr>
          <p:nvPr>
            <p:ph type="title"/>
          </p:nvPr>
        </p:nvSpPr>
        <p:spPr>
          <a:xfrm>
            <a:off x="7336" y="213646"/>
            <a:ext cx="9136663" cy="609600"/>
          </a:xfrm>
        </p:spPr>
        <p:txBody>
          <a:bodyPr anchor="t"/>
          <a:lstStyle/>
          <a:p>
            <a:pPr algn="l">
              <a:defRPr/>
            </a:pP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8</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編制外專任教師薪酬標準</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p>
        </p:txBody>
      </p:sp>
      <p:graphicFrame>
        <p:nvGraphicFramePr>
          <p:cNvPr id="6" name="表格 5"/>
          <p:cNvGraphicFramePr>
            <a:graphicFrameLocks noGrp="1"/>
          </p:cNvGraphicFramePr>
          <p:nvPr>
            <p:extLst>
              <p:ext uri="{D42A27DB-BD31-4B8C-83A1-F6EECF244321}">
                <p14:modId xmlns:p14="http://schemas.microsoft.com/office/powerpoint/2010/main" val="4101800688"/>
              </p:ext>
            </p:extLst>
          </p:nvPr>
        </p:nvGraphicFramePr>
        <p:xfrm>
          <a:off x="35559" y="4582327"/>
          <a:ext cx="8859061" cy="1473678"/>
        </p:xfrm>
        <a:graphic>
          <a:graphicData uri="http://schemas.openxmlformats.org/drawingml/2006/table">
            <a:tbl>
              <a:tblPr firstRow="1" firstCol="1" bandRow="1"/>
              <a:tblGrid>
                <a:gridCol w="332586">
                  <a:extLst>
                    <a:ext uri="{9D8B030D-6E8A-4147-A177-3AD203B41FA5}">
                      <a16:colId xmlns:a16="http://schemas.microsoft.com/office/drawing/2014/main" val="2980750112"/>
                    </a:ext>
                  </a:extLst>
                </a:gridCol>
                <a:gridCol w="836215">
                  <a:extLst>
                    <a:ext uri="{9D8B030D-6E8A-4147-A177-3AD203B41FA5}">
                      <a16:colId xmlns:a16="http://schemas.microsoft.com/office/drawing/2014/main" val="503755212"/>
                    </a:ext>
                  </a:extLst>
                </a:gridCol>
                <a:gridCol w="640855">
                  <a:extLst>
                    <a:ext uri="{9D8B030D-6E8A-4147-A177-3AD203B41FA5}">
                      <a16:colId xmlns:a16="http://schemas.microsoft.com/office/drawing/2014/main" val="314995246"/>
                    </a:ext>
                  </a:extLst>
                </a:gridCol>
                <a:gridCol w="640855">
                  <a:extLst>
                    <a:ext uri="{9D8B030D-6E8A-4147-A177-3AD203B41FA5}">
                      <a16:colId xmlns:a16="http://schemas.microsoft.com/office/drawing/2014/main" val="2925160402"/>
                    </a:ext>
                  </a:extLst>
                </a:gridCol>
                <a:gridCol w="640855">
                  <a:extLst>
                    <a:ext uri="{9D8B030D-6E8A-4147-A177-3AD203B41FA5}">
                      <a16:colId xmlns:a16="http://schemas.microsoft.com/office/drawing/2014/main" val="1043229439"/>
                    </a:ext>
                  </a:extLst>
                </a:gridCol>
                <a:gridCol w="640855">
                  <a:extLst>
                    <a:ext uri="{9D8B030D-6E8A-4147-A177-3AD203B41FA5}">
                      <a16:colId xmlns:a16="http://schemas.microsoft.com/office/drawing/2014/main" val="511790198"/>
                    </a:ext>
                  </a:extLst>
                </a:gridCol>
                <a:gridCol w="640855">
                  <a:extLst>
                    <a:ext uri="{9D8B030D-6E8A-4147-A177-3AD203B41FA5}">
                      <a16:colId xmlns:a16="http://schemas.microsoft.com/office/drawing/2014/main" val="4151174709"/>
                    </a:ext>
                  </a:extLst>
                </a:gridCol>
                <a:gridCol w="640855">
                  <a:extLst>
                    <a:ext uri="{9D8B030D-6E8A-4147-A177-3AD203B41FA5}">
                      <a16:colId xmlns:a16="http://schemas.microsoft.com/office/drawing/2014/main" val="3411944592"/>
                    </a:ext>
                  </a:extLst>
                </a:gridCol>
                <a:gridCol w="640855">
                  <a:extLst>
                    <a:ext uri="{9D8B030D-6E8A-4147-A177-3AD203B41FA5}">
                      <a16:colId xmlns:a16="http://schemas.microsoft.com/office/drawing/2014/main" val="3605764008"/>
                    </a:ext>
                  </a:extLst>
                </a:gridCol>
                <a:gridCol w="640855">
                  <a:extLst>
                    <a:ext uri="{9D8B030D-6E8A-4147-A177-3AD203B41FA5}">
                      <a16:colId xmlns:a16="http://schemas.microsoft.com/office/drawing/2014/main" val="1540587276"/>
                    </a:ext>
                  </a:extLst>
                </a:gridCol>
                <a:gridCol w="640855">
                  <a:extLst>
                    <a:ext uri="{9D8B030D-6E8A-4147-A177-3AD203B41FA5}">
                      <a16:colId xmlns:a16="http://schemas.microsoft.com/office/drawing/2014/main" val="3043704289"/>
                    </a:ext>
                  </a:extLst>
                </a:gridCol>
                <a:gridCol w="640855">
                  <a:extLst>
                    <a:ext uri="{9D8B030D-6E8A-4147-A177-3AD203B41FA5}">
                      <a16:colId xmlns:a16="http://schemas.microsoft.com/office/drawing/2014/main" val="3868488022"/>
                    </a:ext>
                  </a:extLst>
                </a:gridCol>
                <a:gridCol w="640855">
                  <a:extLst>
                    <a:ext uri="{9D8B030D-6E8A-4147-A177-3AD203B41FA5}">
                      <a16:colId xmlns:a16="http://schemas.microsoft.com/office/drawing/2014/main" val="3915263898"/>
                    </a:ext>
                  </a:extLst>
                </a:gridCol>
                <a:gridCol w="640855">
                  <a:extLst>
                    <a:ext uri="{9D8B030D-6E8A-4147-A177-3AD203B41FA5}">
                      <a16:colId xmlns:a16="http://schemas.microsoft.com/office/drawing/2014/main" val="3520573609"/>
                    </a:ext>
                  </a:extLst>
                </a:gridCol>
              </a:tblGrid>
              <a:tr h="288984">
                <a:tc rowSpan="2">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ctr">
                        <a:lnSpc>
                          <a:spcPts val="1300"/>
                        </a:lnSpc>
                        <a:spcAft>
                          <a:spcPts val="0"/>
                        </a:spcAft>
                      </a:pPr>
                      <a:r>
                        <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公立</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ctr">
                        <a:lnSpc>
                          <a:spcPts val="2000"/>
                        </a:lnSpc>
                        <a:spcAft>
                          <a:spcPts val="0"/>
                        </a:spcAft>
                      </a:pPr>
                      <a:r>
                        <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薪點</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ctr">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475</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ctr">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500</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ctr">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525</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ctr">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550</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ctr">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575</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ctr">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600</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ctr">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625</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ctr">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650</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ctr">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680</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ctr">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710</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ctr">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740</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ctr">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770</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70803516"/>
                  </a:ext>
                </a:extLst>
              </a:tr>
              <a:tr h="606724">
                <a:tc vMerge="1">
                  <a:txBody>
                    <a:bodyPr/>
                    <a:lstStyle/>
                    <a:p>
                      <a:endParaRPr lang="zh-TW" altLang="en-US"/>
                    </a:p>
                  </a:txBody>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ctr">
                        <a:lnSpc>
                          <a:spcPts val="1300"/>
                        </a:lnSpc>
                        <a:spcAft>
                          <a:spcPts val="0"/>
                        </a:spcAft>
                      </a:pPr>
                      <a:r>
                        <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月支數額</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41,910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43,340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44,770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46,190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47,620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49,050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50,480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51,910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53,330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55,480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56,190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59,250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80977713"/>
                  </a:ext>
                </a:extLst>
              </a:tr>
              <a:tr h="577970">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ctr">
                        <a:lnSpc>
                          <a:spcPts val="1300"/>
                        </a:lnSpc>
                        <a:spcAft>
                          <a:spcPts val="0"/>
                        </a:spcAft>
                      </a:pPr>
                      <a:r>
                        <a:rPr lang="en-US" sz="1200" b="1" i="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a:t>
                      </a:r>
                      <a:r>
                        <a:rPr lang="zh-TW" sz="1200" b="1" i="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p>
                  </a:txBody>
                  <a:tcPr marL="68580" marR="68580" marT="0" marB="0" anchor="ctr">
                    <a:lnL w="28575" cap="flat" cmpd="sng" algn="ctr">
                      <a:solidFill>
                        <a:srgbClr val="FF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ctr">
                        <a:lnSpc>
                          <a:spcPts val="1300"/>
                        </a:lnSpc>
                        <a:spcAft>
                          <a:spcPts val="0"/>
                        </a:spcAft>
                      </a:pPr>
                      <a:r>
                        <a:rPr lang="zh-TW" sz="1200" b="0" i="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月支數額</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marL="0" algn="ctr" defTabSz="914400" rtl="0" eaLnBrk="1" latinLnBrk="0" hangingPunct="1">
                        <a:lnSpc>
                          <a:spcPts val="2000"/>
                        </a:lnSpc>
                        <a:spcAft>
                          <a:spcPts val="0"/>
                        </a:spcAft>
                      </a:pPr>
                      <a:r>
                        <a:rPr lang="en-US"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41,910</a:t>
                      </a:r>
                      <a:endParaRPr lang="zh-TW"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marL="0" algn="ctr" defTabSz="914400" rtl="0" eaLnBrk="1" latinLnBrk="0" hangingPunct="1">
                        <a:lnSpc>
                          <a:spcPts val="2000"/>
                        </a:lnSpc>
                        <a:spcAft>
                          <a:spcPts val="0"/>
                        </a:spcAft>
                      </a:pPr>
                      <a:r>
                        <a:rPr lang="en-US"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43,340</a:t>
                      </a:r>
                      <a:endParaRPr lang="zh-TW"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marL="0" algn="ctr" defTabSz="914400" rtl="0" eaLnBrk="1" latinLnBrk="0" hangingPunct="1">
                        <a:lnSpc>
                          <a:spcPts val="2000"/>
                        </a:lnSpc>
                        <a:spcAft>
                          <a:spcPts val="0"/>
                        </a:spcAft>
                      </a:pPr>
                      <a:r>
                        <a:rPr lang="en-US"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44,770</a:t>
                      </a:r>
                      <a:endParaRPr lang="zh-TW"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marL="0" algn="ctr" defTabSz="914400" rtl="0" eaLnBrk="1" latinLnBrk="0" hangingPunct="1">
                        <a:lnSpc>
                          <a:spcPts val="2000"/>
                        </a:lnSpc>
                        <a:spcAft>
                          <a:spcPts val="0"/>
                        </a:spcAft>
                      </a:pPr>
                      <a:r>
                        <a:rPr lang="en-US"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46,190</a:t>
                      </a:r>
                      <a:endParaRPr lang="zh-TW"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marL="0" algn="ctr" defTabSz="914400" rtl="0" eaLnBrk="1" latinLnBrk="0" hangingPunct="1">
                        <a:lnSpc>
                          <a:spcPts val="2000"/>
                        </a:lnSpc>
                        <a:spcAft>
                          <a:spcPts val="0"/>
                        </a:spcAft>
                      </a:pPr>
                      <a:r>
                        <a:rPr lang="en-US"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47,620</a:t>
                      </a:r>
                      <a:endParaRPr lang="zh-TW"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marL="0" algn="ctr" defTabSz="914400" rtl="0" eaLnBrk="1" latinLnBrk="0" hangingPunct="1">
                        <a:lnSpc>
                          <a:spcPts val="2000"/>
                        </a:lnSpc>
                        <a:spcAft>
                          <a:spcPts val="0"/>
                        </a:spcAft>
                      </a:pPr>
                      <a:r>
                        <a:rPr lang="en-US"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49,050</a:t>
                      </a:r>
                      <a:endParaRPr lang="zh-TW"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marL="0" algn="ctr" defTabSz="914400" rtl="0" eaLnBrk="1" latinLnBrk="0" hangingPunct="1">
                        <a:lnSpc>
                          <a:spcPts val="2000"/>
                        </a:lnSpc>
                        <a:spcAft>
                          <a:spcPts val="0"/>
                        </a:spcAft>
                      </a:pPr>
                      <a:r>
                        <a:rPr lang="en-US"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50,480</a:t>
                      </a:r>
                      <a:endParaRPr lang="zh-TW"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marL="0" algn="ctr" defTabSz="914400" rtl="0" eaLnBrk="1" latinLnBrk="0" hangingPunct="1">
                        <a:lnSpc>
                          <a:spcPts val="2000"/>
                        </a:lnSpc>
                        <a:spcAft>
                          <a:spcPts val="0"/>
                        </a:spcAft>
                      </a:pPr>
                      <a:r>
                        <a:rPr lang="en-US"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51,910</a:t>
                      </a:r>
                      <a:endParaRPr lang="zh-TW"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marL="0" algn="ctr" defTabSz="914400" rtl="0" eaLnBrk="1" latinLnBrk="0" hangingPunct="1">
                        <a:lnSpc>
                          <a:spcPts val="2000"/>
                        </a:lnSpc>
                        <a:spcAft>
                          <a:spcPts val="0"/>
                        </a:spcAft>
                      </a:pPr>
                      <a:r>
                        <a:rPr lang="en-US"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53,330</a:t>
                      </a:r>
                      <a:endParaRPr lang="zh-TW"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marL="0" algn="ctr" defTabSz="914400" rtl="0" eaLnBrk="1" latinLnBrk="0" hangingPunct="1">
                        <a:lnSpc>
                          <a:spcPts val="2000"/>
                        </a:lnSpc>
                        <a:spcAft>
                          <a:spcPts val="0"/>
                        </a:spcAft>
                      </a:pPr>
                      <a:r>
                        <a:rPr lang="en-US"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55,480</a:t>
                      </a:r>
                      <a:endParaRPr lang="zh-TW"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marL="0" algn="ctr" defTabSz="914400" rtl="0" eaLnBrk="1" latinLnBrk="0" hangingPunct="1">
                        <a:lnSpc>
                          <a:spcPts val="2000"/>
                        </a:lnSpc>
                        <a:spcAft>
                          <a:spcPts val="0"/>
                        </a:spcAft>
                      </a:pPr>
                      <a:r>
                        <a:rPr lang="en-US"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56,190</a:t>
                      </a:r>
                      <a:endParaRPr lang="zh-TW"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marL="0" algn="ctr" defTabSz="914400" rtl="0" eaLnBrk="1" latinLnBrk="0" hangingPunct="1">
                        <a:lnSpc>
                          <a:spcPts val="2000"/>
                        </a:lnSpc>
                        <a:spcAft>
                          <a:spcPts val="0"/>
                        </a:spcAft>
                      </a:pPr>
                      <a:r>
                        <a:rPr lang="en-US"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59,250</a:t>
                      </a:r>
                      <a:endParaRPr lang="zh-TW"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extLst>
                  <a:ext uri="{0D108BD9-81ED-4DB2-BD59-A6C34878D82A}">
                    <a16:rowId xmlns:a16="http://schemas.microsoft.com/office/drawing/2014/main" val="3444532038"/>
                  </a:ext>
                </a:extLst>
              </a:tr>
            </a:tbl>
          </a:graphicData>
        </a:graphic>
      </p:graphicFrame>
    </p:spTree>
    <p:extLst>
      <p:ext uri="{BB962C8B-B14F-4D97-AF65-F5344CB8AC3E}">
        <p14:creationId xmlns:p14="http://schemas.microsoft.com/office/powerpoint/2010/main" val="1554674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bwMode="auto">
          <a:xfrm>
            <a:off x="369277" y="1371985"/>
            <a:ext cx="1987062" cy="369277"/>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TW" altLang="en-US" sz="1800" b="0" i="0" u="none" strike="noStrike" cap="none" normalizeH="0" baseline="0">
              <a:ln>
                <a:noFill/>
              </a:ln>
              <a:solidFill>
                <a:schemeClr val="tx1"/>
              </a:solidFill>
              <a:effectLst/>
              <a:latin typeface="Times New Roman" panose="02020603050405020304" pitchFamily="18" charset="0"/>
            </a:endParaRPr>
          </a:p>
        </p:txBody>
      </p:sp>
      <p:sp>
        <p:nvSpPr>
          <p:cNvPr id="30"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noProof="0" dirty="0">
                <a:solidFill>
                  <a:srgbClr val="000000"/>
                </a:solidFill>
                <a:ea typeface="新細明體" panose="02020500000000000000" pitchFamily="18" charset="-120"/>
                <a:cs typeface="Arial" panose="020B0604020202020204" pitchFamily="34" charset="0"/>
              </a:rPr>
              <a:t>3.2.16</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5" name="矩形 4"/>
          <p:cNvSpPr/>
          <p:nvPr/>
        </p:nvSpPr>
        <p:spPr>
          <a:xfrm>
            <a:off x="47457" y="857185"/>
            <a:ext cx="8781101" cy="3831818"/>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現行本薪</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年功薪</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月支數額是否比照編制內專任教師</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範例說明</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285750"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高於</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公立大專校院</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：係指學校所聘各該職級之編制</a:t>
            </a:r>
            <a:r>
              <a:rPr lang="zh-TW" altLang="en-US"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外</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專任教師現行本薪</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年功薪</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月支數額標準</a:t>
            </a:r>
            <a:r>
              <a:rPr lang="zh-TW" altLang="zh-TW" sz="1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全部高於</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公立大專校院同職級專任教師本薪</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年功薪</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月支數額標準；</a:t>
            </a:r>
            <a:r>
              <a:rPr lang="zh-TW" altLang="zh-TW" sz="1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或有部分支給數額高於</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公立大專校院同職級專任教師本薪</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年功薪</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月支數額標準，</a:t>
            </a:r>
            <a:r>
              <a:rPr lang="zh-TW" altLang="zh-TW" sz="1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但有部分支給數額</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與公立大專校院同職級專任教師本薪</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年功薪</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月支數額標準</a:t>
            </a:r>
            <a:r>
              <a:rPr lang="zh-TW" altLang="zh-TW" sz="1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相同</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，均屬之</a:t>
            </a:r>
            <a:endPar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endParaRPr>
          </a:p>
          <a:p>
            <a:pPr marL="742950" lvl="1"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B</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校「教授」本薪</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年功薪</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薪點</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月支數額</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u="heavy" dirty="0">
                <a:solidFill>
                  <a:prstClr val="black"/>
                </a:solidFill>
                <a:latin typeface="Arial" panose="020B0604020202020204" pitchFamily="34" charset="0"/>
                <a:ea typeface="微軟正黑體" panose="020B0604030504040204" pitchFamily="34" charset="-120"/>
                <a:cs typeface="Arial" panose="020B0604020202020204" pitchFamily="34" charset="0"/>
              </a:rPr>
              <a:t>「全部高於」公立大專校院為</a:t>
            </a:r>
            <a:r>
              <a:rPr lang="en-US" altLang="zh-TW" sz="1800" u="heavy" dirty="0">
                <a:solidFill>
                  <a:prstClr val="black"/>
                </a:solidFill>
                <a:latin typeface="Arial" panose="020B0604020202020204" pitchFamily="34" charset="0"/>
                <a:ea typeface="微軟正黑體" panose="020B0604030504040204" pitchFamily="34" charset="-120"/>
                <a:cs typeface="Arial" panose="020B0604020202020204" pitchFamily="34" charset="0"/>
              </a:rPr>
              <a:t>475-770(43,320</a:t>
            </a:r>
            <a:r>
              <a:rPr lang="zh-TW" altLang="zh-TW" sz="1800" u="heavy" dirty="0">
                <a:solidFill>
                  <a:prstClr val="black"/>
                </a:solidFill>
                <a:latin typeface="Arial" panose="020B0604020202020204" pitchFamily="34" charset="0"/>
                <a:ea typeface="微軟正黑體" panose="020B0604030504040204" pitchFamily="34" charset="-120"/>
                <a:cs typeface="Arial" panose="020B0604020202020204" pitchFamily="34" charset="0"/>
              </a:rPr>
              <a:t>元</a:t>
            </a:r>
            <a:r>
              <a:rPr lang="en-US" altLang="zh-TW" sz="1800" u="heavy" dirty="0">
                <a:solidFill>
                  <a:prstClr val="black"/>
                </a:solidFill>
                <a:latin typeface="Arial" panose="020B0604020202020204" pitchFamily="34" charset="0"/>
                <a:ea typeface="微軟正黑體" panose="020B0604030504040204" pitchFamily="34" charset="-120"/>
                <a:cs typeface="Arial" panose="020B0604020202020204" pitchFamily="34" charset="0"/>
              </a:rPr>
              <a:t>-60,660</a:t>
            </a:r>
            <a:r>
              <a:rPr lang="zh-TW" altLang="zh-TW" sz="1800" u="heavy" dirty="0">
                <a:solidFill>
                  <a:prstClr val="black"/>
                </a:solidFill>
                <a:latin typeface="Arial" panose="020B0604020202020204" pitchFamily="34" charset="0"/>
                <a:ea typeface="微軟正黑體" panose="020B0604030504040204" pitchFamily="34" charset="-120"/>
                <a:cs typeface="Arial" panose="020B0604020202020204" pitchFamily="34" charset="0"/>
              </a:rPr>
              <a:t>元</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，如下表</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，則填報學校「教授」現行本薪</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年功薪</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月支數額為【高於公立大專校院】，其他教師職級請以此類推。</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 name="Rectangle 2"/>
          <p:cNvSpPr>
            <a:spLocks noGrp="1" noChangeArrowheads="1"/>
          </p:cNvSpPr>
          <p:nvPr>
            <p:ph type="title"/>
          </p:nvPr>
        </p:nvSpPr>
        <p:spPr>
          <a:xfrm>
            <a:off x="7336" y="213646"/>
            <a:ext cx="9136663" cy="609600"/>
          </a:xfrm>
        </p:spPr>
        <p:txBody>
          <a:bodyPr anchor="t"/>
          <a:lstStyle/>
          <a:p>
            <a:pPr algn="l">
              <a:defRPr/>
            </a:pP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8</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編制外專任教師薪酬標準</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p>
        </p:txBody>
      </p:sp>
      <p:graphicFrame>
        <p:nvGraphicFramePr>
          <p:cNvPr id="8" name="表格 7"/>
          <p:cNvGraphicFramePr>
            <a:graphicFrameLocks noGrp="1"/>
          </p:cNvGraphicFramePr>
          <p:nvPr>
            <p:extLst>
              <p:ext uri="{D42A27DB-BD31-4B8C-83A1-F6EECF244321}">
                <p14:modId xmlns:p14="http://schemas.microsoft.com/office/powerpoint/2010/main" val="3664809853"/>
              </p:ext>
            </p:extLst>
          </p:nvPr>
        </p:nvGraphicFramePr>
        <p:xfrm>
          <a:off x="35559" y="4682081"/>
          <a:ext cx="8859061" cy="1473678"/>
        </p:xfrm>
        <a:graphic>
          <a:graphicData uri="http://schemas.openxmlformats.org/drawingml/2006/table">
            <a:tbl>
              <a:tblPr firstRow="1" firstCol="1" bandRow="1"/>
              <a:tblGrid>
                <a:gridCol w="332586">
                  <a:extLst>
                    <a:ext uri="{9D8B030D-6E8A-4147-A177-3AD203B41FA5}">
                      <a16:colId xmlns:a16="http://schemas.microsoft.com/office/drawing/2014/main" val="2980750112"/>
                    </a:ext>
                  </a:extLst>
                </a:gridCol>
                <a:gridCol w="836215">
                  <a:extLst>
                    <a:ext uri="{9D8B030D-6E8A-4147-A177-3AD203B41FA5}">
                      <a16:colId xmlns:a16="http://schemas.microsoft.com/office/drawing/2014/main" val="503755212"/>
                    </a:ext>
                  </a:extLst>
                </a:gridCol>
                <a:gridCol w="640855">
                  <a:extLst>
                    <a:ext uri="{9D8B030D-6E8A-4147-A177-3AD203B41FA5}">
                      <a16:colId xmlns:a16="http://schemas.microsoft.com/office/drawing/2014/main" val="314995246"/>
                    </a:ext>
                  </a:extLst>
                </a:gridCol>
                <a:gridCol w="640855">
                  <a:extLst>
                    <a:ext uri="{9D8B030D-6E8A-4147-A177-3AD203B41FA5}">
                      <a16:colId xmlns:a16="http://schemas.microsoft.com/office/drawing/2014/main" val="2925160402"/>
                    </a:ext>
                  </a:extLst>
                </a:gridCol>
                <a:gridCol w="640855">
                  <a:extLst>
                    <a:ext uri="{9D8B030D-6E8A-4147-A177-3AD203B41FA5}">
                      <a16:colId xmlns:a16="http://schemas.microsoft.com/office/drawing/2014/main" val="1043229439"/>
                    </a:ext>
                  </a:extLst>
                </a:gridCol>
                <a:gridCol w="640855">
                  <a:extLst>
                    <a:ext uri="{9D8B030D-6E8A-4147-A177-3AD203B41FA5}">
                      <a16:colId xmlns:a16="http://schemas.microsoft.com/office/drawing/2014/main" val="511790198"/>
                    </a:ext>
                  </a:extLst>
                </a:gridCol>
                <a:gridCol w="640855">
                  <a:extLst>
                    <a:ext uri="{9D8B030D-6E8A-4147-A177-3AD203B41FA5}">
                      <a16:colId xmlns:a16="http://schemas.microsoft.com/office/drawing/2014/main" val="4151174709"/>
                    </a:ext>
                  </a:extLst>
                </a:gridCol>
                <a:gridCol w="640855">
                  <a:extLst>
                    <a:ext uri="{9D8B030D-6E8A-4147-A177-3AD203B41FA5}">
                      <a16:colId xmlns:a16="http://schemas.microsoft.com/office/drawing/2014/main" val="3411944592"/>
                    </a:ext>
                  </a:extLst>
                </a:gridCol>
                <a:gridCol w="640855">
                  <a:extLst>
                    <a:ext uri="{9D8B030D-6E8A-4147-A177-3AD203B41FA5}">
                      <a16:colId xmlns:a16="http://schemas.microsoft.com/office/drawing/2014/main" val="3605764008"/>
                    </a:ext>
                  </a:extLst>
                </a:gridCol>
                <a:gridCol w="640855">
                  <a:extLst>
                    <a:ext uri="{9D8B030D-6E8A-4147-A177-3AD203B41FA5}">
                      <a16:colId xmlns:a16="http://schemas.microsoft.com/office/drawing/2014/main" val="1540587276"/>
                    </a:ext>
                  </a:extLst>
                </a:gridCol>
                <a:gridCol w="640855">
                  <a:extLst>
                    <a:ext uri="{9D8B030D-6E8A-4147-A177-3AD203B41FA5}">
                      <a16:colId xmlns:a16="http://schemas.microsoft.com/office/drawing/2014/main" val="3043704289"/>
                    </a:ext>
                  </a:extLst>
                </a:gridCol>
                <a:gridCol w="640855">
                  <a:extLst>
                    <a:ext uri="{9D8B030D-6E8A-4147-A177-3AD203B41FA5}">
                      <a16:colId xmlns:a16="http://schemas.microsoft.com/office/drawing/2014/main" val="3868488022"/>
                    </a:ext>
                  </a:extLst>
                </a:gridCol>
                <a:gridCol w="640855">
                  <a:extLst>
                    <a:ext uri="{9D8B030D-6E8A-4147-A177-3AD203B41FA5}">
                      <a16:colId xmlns:a16="http://schemas.microsoft.com/office/drawing/2014/main" val="3915263898"/>
                    </a:ext>
                  </a:extLst>
                </a:gridCol>
                <a:gridCol w="640855">
                  <a:extLst>
                    <a:ext uri="{9D8B030D-6E8A-4147-A177-3AD203B41FA5}">
                      <a16:colId xmlns:a16="http://schemas.microsoft.com/office/drawing/2014/main" val="3520573609"/>
                    </a:ext>
                  </a:extLst>
                </a:gridCol>
              </a:tblGrid>
              <a:tr h="288984">
                <a:tc rowSpan="2">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ctr">
                        <a:lnSpc>
                          <a:spcPts val="1300"/>
                        </a:lnSpc>
                        <a:spcAft>
                          <a:spcPts val="0"/>
                        </a:spcAft>
                      </a:pPr>
                      <a:r>
                        <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公立</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ctr">
                        <a:lnSpc>
                          <a:spcPts val="2000"/>
                        </a:lnSpc>
                        <a:spcAft>
                          <a:spcPts val="0"/>
                        </a:spcAft>
                      </a:pPr>
                      <a:r>
                        <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薪點</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ctr">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475</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ctr">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500</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ctr">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525</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ctr">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550</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ctr">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575</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ctr">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600</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ctr">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625</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ctr">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650</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ctr">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680</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ctr">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710</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ctr">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740</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ctr">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770</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70803516"/>
                  </a:ext>
                </a:extLst>
              </a:tr>
              <a:tr h="606724">
                <a:tc vMerge="1">
                  <a:txBody>
                    <a:bodyPr/>
                    <a:lstStyle/>
                    <a:p>
                      <a:endParaRPr lang="zh-TW" altLang="en-US"/>
                    </a:p>
                  </a:txBody>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ctr">
                        <a:lnSpc>
                          <a:spcPts val="1300"/>
                        </a:lnSpc>
                        <a:spcAft>
                          <a:spcPts val="0"/>
                        </a:spcAft>
                      </a:pPr>
                      <a:r>
                        <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月支數額</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41,910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43,340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44,770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46,190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47,620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49,050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50,480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51,910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53,330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55,480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56,190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59,250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80977713"/>
                  </a:ext>
                </a:extLst>
              </a:tr>
              <a:tr h="577970">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ctr">
                        <a:lnSpc>
                          <a:spcPts val="1300"/>
                        </a:lnSpc>
                        <a:spcAft>
                          <a:spcPts val="0"/>
                        </a:spcAft>
                      </a:pPr>
                      <a:r>
                        <a:rPr lang="en-US" altLang="zh-TW" sz="1200" b="1" i="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B</a:t>
                      </a:r>
                      <a:r>
                        <a:rPr lang="zh-TW" sz="1200" b="1" i="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p>
                  </a:txBody>
                  <a:tcPr marL="68580" marR="68580" marT="0" marB="0" anchor="ctr">
                    <a:lnL w="28575" cap="flat" cmpd="sng" algn="ctr">
                      <a:solidFill>
                        <a:srgbClr val="FF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ctr">
                        <a:lnSpc>
                          <a:spcPts val="1300"/>
                        </a:lnSpc>
                        <a:spcAft>
                          <a:spcPts val="0"/>
                        </a:spcAft>
                      </a:pPr>
                      <a:r>
                        <a:rPr lang="zh-TW" sz="1200" b="0" i="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月支數額</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marL="0" algn="ctr" defTabSz="914400" rtl="0" eaLnBrk="1" latinLnBrk="0" hangingPunct="1">
                        <a:lnSpc>
                          <a:spcPts val="2000"/>
                        </a:lnSpc>
                        <a:spcAft>
                          <a:spcPts val="0"/>
                        </a:spcAft>
                      </a:pPr>
                      <a:r>
                        <a:rPr lang="en-US"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43,320</a:t>
                      </a:r>
                      <a:endParaRPr lang="zh-TW"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marL="0" algn="ctr" defTabSz="914400" rtl="0" eaLnBrk="1" latinLnBrk="0" hangingPunct="1">
                        <a:lnSpc>
                          <a:spcPts val="2000"/>
                        </a:lnSpc>
                        <a:spcAft>
                          <a:spcPts val="0"/>
                        </a:spcAft>
                      </a:pPr>
                      <a:r>
                        <a:rPr lang="en-US"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44,750</a:t>
                      </a:r>
                      <a:endParaRPr lang="zh-TW"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marL="0" algn="ctr" defTabSz="914400" rtl="0" eaLnBrk="1" latinLnBrk="0" hangingPunct="1">
                        <a:lnSpc>
                          <a:spcPts val="2000"/>
                        </a:lnSpc>
                        <a:spcAft>
                          <a:spcPts val="0"/>
                        </a:spcAft>
                      </a:pPr>
                      <a:r>
                        <a:rPr lang="en-US"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46,180</a:t>
                      </a:r>
                      <a:endParaRPr lang="zh-TW"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marL="0" algn="ctr" defTabSz="914400" rtl="0" eaLnBrk="1" latinLnBrk="0" hangingPunct="1">
                        <a:lnSpc>
                          <a:spcPts val="2000"/>
                        </a:lnSpc>
                        <a:spcAft>
                          <a:spcPts val="0"/>
                        </a:spcAft>
                      </a:pPr>
                      <a:r>
                        <a:rPr lang="en-US"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47,600</a:t>
                      </a:r>
                      <a:endParaRPr lang="zh-TW"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marL="0" algn="ctr" defTabSz="914400" rtl="0" eaLnBrk="1" latinLnBrk="0" hangingPunct="1">
                        <a:lnSpc>
                          <a:spcPts val="2000"/>
                        </a:lnSpc>
                        <a:spcAft>
                          <a:spcPts val="0"/>
                        </a:spcAft>
                      </a:pPr>
                      <a:r>
                        <a:rPr lang="en-US"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49,030</a:t>
                      </a:r>
                      <a:endParaRPr lang="zh-TW"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marL="0" algn="ctr" defTabSz="914400" rtl="0" eaLnBrk="1" latinLnBrk="0" hangingPunct="1">
                        <a:lnSpc>
                          <a:spcPts val="2000"/>
                        </a:lnSpc>
                        <a:spcAft>
                          <a:spcPts val="0"/>
                        </a:spcAft>
                      </a:pPr>
                      <a:r>
                        <a:rPr lang="en-US"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50,460</a:t>
                      </a:r>
                      <a:endParaRPr lang="zh-TW"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marL="0" algn="ctr" defTabSz="914400" rtl="0" eaLnBrk="1" latinLnBrk="0" hangingPunct="1">
                        <a:lnSpc>
                          <a:spcPts val="2000"/>
                        </a:lnSpc>
                        <a:spcAft>
                          <a:spcPts val="0"/>
                        </a:spcAft>
                      </a:pPr>
                      <a:r>
                        <a:rPr lang="en-US"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51,890</a:t>
                      </a:r>
                      <a:endParaRPr lang="zh-TW"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marL="0" algn="ctr" defTabSz="914400" rtl="0" eaLnBrk="1" latinLnBrk="0" hangingPunct="1">
                        <a:lnSpc>
                          <a:spcPts val="2000"/>
                        </a:lnSpc>
                        <a:spcAft>
                          <a:spcPts val="0"/>
                        </a:spcAft>
                      </a:pPr>
                      <a:r>
                        <a:rPr lang="en-US"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53,320</a:t>
                      </a:r>
                      <a:endParaRPr lang="zh-TW"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marL="0" algn="ctr" defTabSz="914400" rtl="0" eaLnBrk="1" latinLnBrk="0" hangingPunct="1">
                        <a:lnSpc>
                          <a:spcPts val="2000"/>
                        </a:lnSpc>
                        <a:spcAft>
                          <a:spcPts val="0"/>
                        </a:spcAft>
                      </a:pPr>
                      <a:r>
                        <a:rPr lang="en-US"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54,740</a:t>
                      </a:r>
                      <a:endParaRPr lang="zh-TW"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marL="0" algn="ctr" defTabSz="914400" rtl="0" eaLnBrk="1" latinLnBrk="0" hangingPunct="1">
                        <a:lnSpc>
                          <a:spcPts val="2000"/>
                        </a:lnSpc>
                        <a:spcAft>
                          <a:spcPts val="0"/>
                        </a:spcAft>
                      </a:pPr>
                      <a:r>
                        <a:rPr lang="en-US"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56,890</a:t>
                      </a:r>
                      <a:endParaRPr lang="zh-TW"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marL="0" algn="ctr" defTabSz="914400" rtl="0" eaLnBrk="1" latinLnBrk="0" hangingPunct="1">
                        <a:lnSpc>
                          <a:spcPts val="2000"/>
                        </a:lnSpc>
                        <a:spcAft>
                          <a:spcPts val="0"/>
                        </a:spcAft>
                      </a:pPr>
                      <a:r>
                        <a:rPr lang="en-US"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57,600</a:t>
                      </a:r>
                      <a:endParaRPr lang="zh-TW"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marL="0" algn="ctr" defTabSz="914400" rtl="0" eaLnBrk="1" latinLnBrk="0" hangingPunct="1">
                        <a:lnSpc>
                          <a:spcPts val="2000"/>
                        </a:lnSpc>
                        <a:spcAft>
                          <a:spcPts val="0"/>
                        </a:spcAft>
                      </a:pPr>
                      <a:r>
                        <a:rPr lang="en-US"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60,660</a:t>
                      </a:r>
                      <a:endParaRPr lang="zh-TW"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extLst>
                  <a:ext uri="{0D108BD9-81ED-4DB2-BD59-A6C34878D82A}">
                    <a16:rowId xmlns:a16="http://schemas.microsoft.com/office/drawing/2014/main" val="3444532038"/>
                  </a:ext>
                </a:extLst>
              </a:tr>
            </a:tbl>
          </a:graphicData>
        </a:graphic>
      </p:graphicFrame>
    </p:spTree>
    <p:extLst>
      <p:ext uri="{BB962C8B-B14F-4D97-AF65-F5344CB8AC3E}">
        <p14:creationId xmlns:p14="http://schemas.microsoft.com/office/powerpoint/2010/main" val="9175916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noProof="0" dirty="0">
                <a:solidFill>
                  <a:srgbClr val="000000"/>
                </a:solidFill>
                <a:ea typeface="新細明體" panose="02020500000000000000" pitchFamily="18" charset="-120"/>
                <a:cs typeface="Arial" panose="020B0604020202020204" pitchFamily="34" charset="0"/>
              </a:rPr>
              <a:t>3.2.17</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5" name="矩形 4"/>
          <p:cNvSpPr/>
          <p:nvPr/>
        </p:nvSpPr>
        <p:spPr>
          <a:xfrm>
            <a:off x="47457" y="857185"/>
            <a:ext cx="8781101" cy="1777410"/>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現行本薪</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年功薪</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月支數額是否比照編制內專任教師</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範例說明</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285750"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C</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校「教授」本薪</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年功薪</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薪點</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月支數額</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為</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500-800(43,340</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元</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-60,660</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元，如下表</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u="heavy" dirty="0">
                <a:solidFill>
                  <a:prstClr val="black"/>
                </a:solidFill>
                <a:latin typeface="Arial" panose="020B0604020202020204" pitchFamily="34" charset="0"/>
                <a:ea typeface="微軟正黑體" panose="020B0604030504040204" pitchFamily="34" charset="-120"/>
                <a:cs typeface="Arial" panose="020B0604020202020204" pitchFamily="34" charset="0"/>
              </a:rPr>
              <a:t>大部分與公立大專校院相同，其中薪點</a:t>
            </a:r>
            <a:r>
              <a:rPr lang="en-US" altLang="zh-TW" sz="1800" u="heavy" dirty="0">
                <a:solidFill>
                  <a:prstClr val="black"/>
                </a:solidFill>
                <a:latin typeface="Arial" panose="020B0604020202020204" pitchFamily="34" charset="0"/>
                <a:ea typeface="微軟正黑體" panose="020B0604030504040204" pitchFamily="34" charset="-120"/>
                <a:cs typeface="Arial" panose="020B0604020202020204" pitchFamily="34" charset="0"/>
              </a:rPr>
              <a:t>800</a:t>
            </a:r>
            <a:r>
              <a:rPr lang="zh-TW" altLang="zh-TW" sz="1800" u="heavy" dirty="0">
                <a:solidFill>
                  <a:prstClr val="black"/>
                </a:solidFill>
                <a:latin typeface="Arial" panose="020B0604020202020204" pitchFamily="34" charset="0"/>
                <a:ea typeface="微軟正黑體" panose="020B0604030504040204" pitchFamily="34" charset="-120"/>
                <a:cs typeface="Arial" panose="020B0604020202020204" pitchFamily="34" charset="0"/>
              </a:rPr>
              <a:t>月支數額為</a:t>
            </a:r>
            <a:r>
              <a:rPr lang="en-US" altLang="zh-TW" sz="1800" u="heavy" dirty="0">
                <a:solidFill>
                  <a:prstClr val="black"/>
                </a:solidFill>
                <a:latin typeface="Arial" panose="020B0604020202020204" pitchFamily="34" charset="0"/>
                <a:ea typeface="微軟正黑體" panose="020B0604030504040204" pitchFamily="34" charset="-120"/>
                <a:cs typeface="Arial" panose="020B0604020202020204" pitchFamily="34" charset="0"/>
              </a:rPr>
              <a:t>60,660</a:t>
            </a:r>
            <a:r>
              <a:rPr lang="zh-TW" altLang="zh-TW" sz="1800" u="heavy" dirty="0">
                <a:solidFill>
                  <a:prstClr val="black"/>
                </a:solidFill>
                <a:latin typeface="Arial" panose="020B0604020202020204" pitchFamily="34" charset="0"/>
                <a:ea typeface="微軟正黑體" panose="020B0604030504040204" pitchFamily="34" charset="-120"/>
                <a:cs typeface="Arial" panose="020B0604020202020204" pitchFamily="34" charset="0"/>
              </a:rPr>
              <a:t>元高於公立大專校院</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，請填報【高於公立大專校院】；其他教師職級請以此類推。</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 name="Rectangle 2"/>
          <p:cNvSpPr>
            <a:spLocks noGrp="1" noChangeArrowheads="1"/>
          </p:cNvSpPr>
          <p:nvPr>
            <p:ph type="title"/>
          </p:nvPr>
        </p:nvSpPr>
        <p:spPr>
          <a:xfrm>
            <a:off x="7336" y="213646"/>
            <a:ext cx="9136663" cy="609600"/>
          </a:xfrm>
        </p:spPr>
        <p:txBody>
          <a:bodyPr anchor="t"/>
          <a:lstStyle/>
          <a:p>
            <a:pPr algn="l">
              <a:defRPr/>
            </a:pP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8</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編制外專任教師薪酬標準</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p>
        </p:txBody>
      </p:sp>
      <p:sp>
        <p:nvSpPr>
          <p:cNvPr id="9" name="矩形 8"/>
          <p:cNvSpPr/>
          <p:nvPr/>
        </p:nvSpPr>
        <p:spPr>
          <a:xfrm>
            <a:off x="40886" y="3868102"/>
            <a:ext cx="8781101" cy="1338828"/>
          </a:xfrm>
          <a:prstGeom prst="rect">
            <a:avLst/>
          </a:prstGeom>
        </p:spPr>
        <p:txBody>
          <a:bodyPr wrap="square">
            <a:spAutoFit/>
          </a:bodyPr>
          <a:lstStyle/>
          <a:p>
            <a:pPr marL="285750"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D</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校「教授」本薪</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年功薪</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薪點</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月支數額</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為</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475-770(41,910</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元</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-59,250</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元，如下</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表</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u="heavy"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大部分與公立大專校院相同，其中部分薪點</a:t>
            </a:r>
            <a:r>
              <a:rPr lang="en-US" altLang="zh-TW" sz="1800" u="heavy"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u="heavy"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月支數額</a:t>
            </a:r>
            <a:r>
              <a:rPr lang="en-US" altLang="zh-TW" sz="1800" u="heavy"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u="heavy" dirty="0">
                <a:solidFill>
                  <a:prstClr val="black"/>
                </a:solidFill>
                <a:latin typeface="Arial" panose="020B0604020202020204" pitchFamily="34" charset="0"/>
                <a:ea typeface="微軟正黑體" panose="020B0604030504040204" pitchFamily="34" charset="-120"/>
                <a:cs typeface="Arial" panose="020B0604020202020204" pitchFamily="34" charset="0"/>
              </a:rPr>
              <a:t>600-625(49,800</a:t>
            </a:r>
            <a:r>
              <a:rPr lang="zh-TW" altLang="zh-TW" sz="1800" u="heavy" dirty="0">
                <a:solidFill>
                  <a:prstClr val="black"/>
                </a:solidFill>
                <a:latin typeface="Arial" panose="020B0604020202020204" pitchFamily="34" charset="0"/>
                <a:ea typeface="微軟正黑體" panose="020B0604030504040204" pitchFamily="34" charset="-120"/>
                <a:cs typeface="Arial" panose="020B0604020202020204" pitchFamily="34" charset="0"/>
              </a:rPr>
              <a:t>元</a:t>
            </a:r>
            <a:r>
              <a:rPr lang="en-US" altLang="zh-TW" sz="1800" u="heavy" dirty="0">
                <a:solidFill>
                  <a:prstClr val="black"/>
                </a:solidFill>
                <a:latin typeface="Arial" panose="020B0604020202020204" pitchFamily="34" charset="0"/>
                <a:ea typeface="微軟正黑體" panose="020B0604030504040204" pitchFamily="34" charset="-120"/>
                <a:cs typeface="Arial" panose="020B0604020202020204" pitchFamily="34" charset="0"/>
              </a:rPr>
              <a:t>-51,230</a:t>
            </a:r>
            <a:r>
              <a:rPr lang="zh-TW" altLang="zh-TW" sz="1800" u="heavy" dirty="0">
                <a:solidFill>
                  <a:prstClr val="black"/>
                </a:solidFill>
                <a:latin typeface="Arial" panose="020B0604020202020204" pitchFamily="34" charset="0"/>
                <a:ea typeface="微軟正黑體" panose="020B0604030504040204" pitchFamily="34" charset="-120"/>
                <a:cs typeface="Arial" panose="020B0604020202020204" pitchFamily="34" charset="0"/>
              </a:rPr>
              <a:t>元</a:t>
            </a:r>
            <a:r>
              <a:rPr lang="en-US" altLang="zh-TW" sz="1800" u="heavy"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u="heavy" dirty="0">
                <a:solidFill>
                  <a:prstClr val="black"/>
                </a:solidFill>
                <a:latin typeface="Arial" panose="020B0604020202020204" pitchFamily="34" charset="0"/>
                <a:ea typeface="微軟正黑體" panose="020B0604030504040204" pitchFamily="34" charset="-120"/>
                <a:cs typeface="Arial" panose="020B0604020202020204" pitchFamily="34" charset="0"/>
              </a:rPr>
              <a:t>高於</a:t>
            </a:r>
            <a:r>
              <a:rPr lang="zh-TW" altLang="zh-TW" sz="1800" u="heavy"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公立大專校院</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，請填報【高於公立大專校院】；</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其他教師職級請以此類推</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10" name="表格 9"/>
          <p:cNvGraphicFramePr>
            <a:graphicFrameLocks noGrp="1"/>
          </p:cNvGraphicFramePr>
          <p:nvPr>
            <p:extLst>
              <p:ext uri="{D42A27DB-BD31-4B8C-83A1-F6EECF244321}">
                <p14:modId xmlns:p14="http://schemas.microsoft.com/office/powerpoint/2010/main" val="329654116"/>
              </p:ext>
            </p:extLst>
          </p:nvPr>
        </p:nvGraphicFramePr>
        <p:xfrm>
          <a:off x="16586" y="2529541"/>
          <a:ext cx="8969474" cy="1255541"/>
        </p:xfrm>
        <a:graphic>
          <a:graphicData uri="http://schemas.openxmlformats.org/drawingml/2006/table">
            <a:tbl>
              <a:tblPr firstRow="1" firstCol="1" bandRow="1"/>
              <a:tblGrid>
                <a:gridCol w="260145">
                  <a:extLst>
                    <a:ext uri="{9D8B030D-6E8A-4147-A177-3AD203B41FA5}">
                      <a16:colId xmlns:a16="http://schemas.microsoft.com/office/drawing/2014/main" val="302877818"/>
                    </a:ext>
                  </a:extLst>
                </a:gridCol>
                <a:gridCol w="876399">
                  <a:extLst>
                    <a:ext uri="{9D8B030D-6E8A-4147-A177-3AD203B41FA5}">
                      <a16:colId xmlns:a16="http://schemas.microsoft.com/office/drawing/2014/main" val="933998454"/>
                    </a:ext>
                  </a:extLst>
                </a:gridCol>
                <a:gridCol w="601930">
                  <a:extLst>
                    <a:ext uri="{9D8B030D-6E8A-4147-A177-3AD203B41FA5}">
                      <a16:colId xmlns:a16="http://schemas.microsoft.com/office/drawing/2014/main" val="238244317"/>
                    </a:ext>
                  </a:extLst>
                </a:gridCol>
                <a:gridCol w="602714">
                  <a:extLst>
                    <a:ext uri="{9D8B030D-6E8A-4147-A177-3AD203B41FA5}">
                      <a16:colId xmlns:a16="http://schemas.microsoft.com/office/drawing/2014/main" val="1078666952"/>
                    </a:ext>
                  </a:extLst>
                </a:gridCol>
                <a:gridCol w="602714">
                  <a:extLst>
                    <a:ext uri="{9D8B030D-6E8A-4147-A177-3AD203B41FA5}">
                      <a16:colId xmlns:a16="http://schemas.microsoft.com/office/drawing/2014/main" val="3215305402"/>
                    </a:ext>
                  </a:extLst>
                </a:gridCol>
                <a:gridCol w="601930">
                  <a:extLst>
                    <a:ext uri="{9D8B030D-6E8A-4147-A177-3AD203B41FA5}">
                      <a16:colId xmlns:a16="http://schemas.microsoft.com/office/drawing/2014/main" val="2188934343"/>
                    </a:ext>
                  </a:extLst>
                </a:gridCol>
                <a:gridCol w="602714">
                  <a:extLst>
                    <a:ext uri="{9D8B030D-6E8A-4147-A177-3AD203B41FA5}">
                      <a16:colId xmlns:a16="http://schemas.microsoft.com/office/drawing/2014/main" val="1876508070"/>
                    </a:ext>
                  </a:extLst>
                </a:gridCol>
                <a:gridCol w="602714">
                  <a:extLst>
                    <a:ext uri="{9D8B030D-6E8A-4147-A177-3AD203B41FA5}">
                      <a16:colId xmlns:a16="http://schemas.microsoft.com/office/drawing/2014/main" val="36022921"/>
                    </a:ext>
                  </a:extLst>
                </a:gridCol>
                <a:gridCol w="602714">
                  <a:extLst>
                    <a:ext uri="{9D8B030D-6E8A-4147-A177-3AD203B41FA5}">
                      <a16:colId xmlns:a16="http://schemas.microsoft.com/office/drawing/2014/main" val="1565528582"/>
                    </a:ext>
                  </a:extLst>
                </a:gridCol>
                <a:gridCol w="602714">
                  <a:extLst>
                    <a:ext uri="{9D8B030D-6E8A-4147-A177-3AD203B41FA5}">
                      <a16:colId xmlns:a16="http://schemas.microsoft.com/office/drawing/2014/main" val="2590864234"/>
                    </a:ext>
                  </a:extLst>
                </a:gridCol>
                <a:gridCol w="601930">
                  <a:extLst>
                    <a:ext uri="{9D8B030D-6E8A-4147-A177-3AD203B41FA5}">
                      <a16:colId xmlns:a16="http://schemas.microsoft.com/office/drawing/2014/main" val="794792294"/>
                    </a:ext>
                  </a:extLst>
                </a:gridCol>
                <a:gridCol w="602714">
                  <a:extLst>
                    <a:ext uri="{9D8B030D-6E8A-4147-A177-3AD203B41FA5}">
                      <a16:colId xmlns:a16="http://schemas.microsoft.com/office/drawing/2014/main" val="3569200302"/>
                    </a:ext>
                  </a:extLst>
                </a:gridCol>
                <a:gridCol w="602714">
                  <a:extLst>
                    <a:ext uri="{9D8B030D-6E8A-4147-A177-3AD203B41FA5}">
                      <a16:colId xmlns:a16="http://schemas.microsoft.com/office/drawing/2014/main" val="2645274413"/>
                    </a:ext>
                  </a:extLst>
                </a:gridCol>
                <a:gridCol w="602714">
                  <a:extLst>
                    <a:ext uri="{9D8B030D-6E8A-4147-A177-3AD203B41FA5}">
                      <a16:colId xmlns:a16="http://schemas.microsoft.com/office/drawing/2014/main" val="2042744804"/>
                    </a:ext>
                  </a:extLst>
                </a:gridCol>
                <a:gridCol w="602714">
                  <a:extLst>
                    <a:ext uri="{9D8B030D-6E8A-4147-A177-3AD203B41FA5}">
                      <a16:colId xmlns:a16="http://schemas.microsoft.com/office/drawing/2014/main" val="1801218295"/>
                    </a:ext>
                  </a:extLst>
                </a:gridCol>
              </a:tblGrid>
              <a:tr h="343491">
                <a:tc rowSpan="2">
                  <a:txBody>
                    <a:bodyPr/>
                    <a:lstStyle/>
                    <a:p>
                      <a:pPr marL="0" algn="ctr" defTabSz="914400" rtl="0" eaLnBrk="1" latinLnBrk="0" hangingPunct="1">
                        <a:lnSpc>
                          <a:spcPts val="2000"/>
                        </a:lnSpc>
                        <a:spcAft>
                          <a:spcPts val="0"/>
                        </a:spcAft>
                      </a:pPr>
                      <a:r>
                        <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公立</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薪點</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475</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500</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525</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550</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575</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600</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625</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650</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680</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710</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740</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770</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800</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extLst>
                  <a:ext uri="{0D108BD9-81ED-4DB2-BD59-A6C34878D82A}">
                    <a16:rowId xmlns:a16="http://schemas.microsoft.com/office/drawing/2014/main" val="1342760867"/>
                  </a:ext>
                </a:extLst>
              </a:tr>
              <a:tr h="404050">
                <a:tc vMerge="1">
                  <a:txBody>
                    <a:bodyPr/>
                    <a:lstStyle/>
                    <a:p>
                      <a:endParaRPr lang="zh-TW" altLang="en-US"/>
                    </a:p>
                  </a:txBody>
                  <a:tcPr/>
                </a:tc>
                <a:tc>
                  <a:txBody>
                    <a:bodyPr/>
                    <a:lstStyle/>
                    <a:p>
                      <a:pPr marL="0" algn="ctr" defTabSz="914400" rtl="0" eaLnBrk="1" latinLnBrk="0" hangingPunct="1">
                        <a:lnSpc>
                          <a:spcPts val="2000"/>
                        </a:lnSpc>
                        <a:spcAft>
                          <a:spcPts val="0"/>
                        </a:spcAft>
                      </a:pPr>
                      <a:r>
                        <a:rPr lang="zh-TW"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月支數額</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41,910</a:t>
                      </a:r>
                      <a:endParaRPr lang="zh-TW"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43,340</a:t>
                      </a:r>
                      <a:endParaRPr lang="zh-TW"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44,770</a:t>
                      </a:r>
                      <a:endParaRPr lang="zh-TW"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46,190</a:t>
                      </a:r>
                      <a:endParaRPr lang="zh-TW"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47,620</a:t>
                      </a:r>
                      <a:endParaRPr lang="zh-TW"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49,050</a:t>
                      </a:r>
                      <a:endParaRPr lang="zh-TW"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50,480</a:t>
                      </a:r>
                      <a:endParaRPr lang="zh-TW"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51,910</a:t>
                      </a:r>
                      <a:endParaRPr lang="zh-TW"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53,330</a:t>
                      </a:r>
                      <a:endParaRPr lang="zh-TW"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55,480</a:t>
                      </a:r>
                      <a:endParaRPr lang="zh-TW"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56,190</a:t>
                      </a:r>
                      <a:endParaRPr lang="zh-TW"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59,250</a:t>
                      </a:r>
                      <a:endParaRPr lang="zh-TW"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lang="zh-TW"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41231889"/>
                  </a:ext>
                </a:extLst>
              </a:tr>
              <a:tr h="419876">
                <a:tc>
                  <a:txBody>
                    <a:bodyPr/>
                    <a:lstStyle/>
                    <a:p>
                      <a:pPr marL="0" algn="ctr" defTabSz="914400" rtl="0" eaLnBrk="1" latinLnBrk="0" hangingPunct="1">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C</a:t>
                      </a:r>
                      <a:r>
                        <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zh-TW"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月支數額</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en-US"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lang="zh-TW"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en-US"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43,340</a:t>
                      </a:r>
                      <a:endParaRPr lang="zh-TW"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en-US"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44,770</a:t>
                      </a:r>
                      <a:endParaRPr lang="zh-TW"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en-US"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46,190</a:t>
                      </a:r>
                      <a:endParaRPr lang="zh-TW"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en-US"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47,620</a:t>
                      </a:r>
                      <a:endParaRPr lang="zh-TW"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en-US"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49,050</a:t>
                      </a:r>
                      <a:endParaRPr lang="zh-TW"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en-US"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50,480</a:t>
                      </a:r>
                      <a:endParaRPr lang="zh-TW"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en-US"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51,910</a:t>
                      </a:r>
                      <a:endParaRPr lang="zh-TW"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en-US"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53,330</a:t>
                      </a:r>
                      <a:endParaRPr lang="zh-TW"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en-US"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55,480</a:t>
                      </a:r>
                      <a:endParaRPr lang="zh-TW"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en-US"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56,190</a:t>
                      </a:r>
                      <a:endParaRPr lang="zh-TW"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en-US"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59,250</a:t>
                      </a:r>
                      <a:endParaRPr lang="zh-TW"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en-US"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60,660</a:t>
                      </a:r>
                      <a:endParaRPr lang="zh-TW"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extLst>
                  <a:ext uri="{0D108BD9-81ED-4DB2-BD59-A6C34878D82A}">
                    <a16:rowId xmlns:a16="http://schemas.microsoft.com/office/drawing/2014/main" val="555400506"/>
                  </a:ext>
                </a:extLst>
              </a:tr>
            </a:tbl>
          </a:graphicData>
        </a:graphic>
      </p:graphicFrame>
      <p:graphicFrame>
        <p:nvGraphicFramePr>
          <p:cNvPr id="11" name="表格 10"/>
          <p:cNvGraphicFramePr>
            <a:graphicFrameLocks noGrp="1"/>
          </p:cNvGraphicFramePr>
          <p:nvPr>
            <p:extLst>
              <p:ext uri="{D42A27DB-BD31-4B8C-83A1-F6EECF244321}">
                <p14:modId xmlns:p14="http://schemas.microsoft.com/office/powerpoint/2010/main" val="2020329166"/>
              </p:ext>
            </p:extLst>
          </p:nvPr>
        </p:nvGraphicFramePr>
        <p:xfrm>
          <a:off x="16581" y="5164820"/>
          <a:ext cx="8886350" cy="1146017"/>
        </p:xfrm>
        <a:graphic>
          <a:graphicData uri="http://schemas.openxmlformats.org/drawingml/2006/table">
            <a:tbl>
              <a:tblPr firstRow="1" firstCol="1" bandRow="1"/>
              <a:tblGrid>
                <a:gridCol w="365802">
                  <a:extLst>
                    <a:ext uri="{9D8B030D-6E8A-4147-A177-3AD203B41FA5}">
                      <a16:colId xmlns:a16="http://schemas.microsoft.com/office/drawing/2014/main" val="944454904"/>
                    </a:ext>
                  </a:extLst>
                </a:gridCol>
                <a:gridCol w="802364">
                  <a:extLst>
                    <a:ext uri="{9D8B030D-6E8A-4147-A177-3AD203B41FA5}">
                      <a16:colId xmlns:a16="http://schemas.microsoft.com/office/drawing/2014/main" val="328715237"/>
                    </a:ext>
                  </a:extLst>
                </a:gridCol>
                <a:gridCol w="643182">
                  <a:extLst>
                    <a:ext uri="{9D8B030D-6E8A-4147-A177-3AD203B41FA5}">
                      <a16:colId xmlns:a16="http://schemas.microsoft.com/office/drawing/2014/main" val="288144597"/>
                    </a:ext>
                  </a:extLst>
                </a:gridCol>
                <a:gridCol w="643182">
                  <a:extLst>
                    <a:ext uri="{9D8B030D-6E8A-4147-A177-3AD203B41FA5}">
                      <a16:colId xmlns:a16="http://schemas.microsoft.com/office/drawing/2014/main" val="355423138"/>
                    </a:ext>
                  </a:extLst>
                </a:gridCol>
                <a:gridCol w="643182">
                  <a:extLst>
                    <a:ext uri="{9D8B030D-6E8A-4147-A177-3AD203B41FA5}">
                      <a16:colId xmlns:a16="http://schemas.microsoft.com/office/drawing/2014/main" val="2360097118"/>
                    </a:ext>
                  </a:extLst>
                </a:gridCol>
                <a:gridCol w="643182">
                  <a:extLst>
                    <a:ext uri="{9D8B030D-6E8A-4147-A177-3AD203B41FA5}">
                      <a16:colId xmlns:a16="http://schemas.microsoft.com/office/drawing/2014/main" val="1288720180"/>
                    </a:ext>
                  </a:extLst>
                </a:gridCol>
                <a:gridCol w="643182">
                  <a:extLst>
                    <a:ext uri="{9D8B030D-6E8A-4147-A177-3AD203B41FA5}">
                      <a16:colId xmlns:a16="http://schemas.microsoft.com/office/drawing/2014/main" val="984328534"/>
                    </a:ext>
                  </a:extLst>
                </a:gridCol>
                <a:gridCol w="643182">
                  <a:extLst>
                    <a:ext uri="{9D8B030D-6E8A-4147-A177-3AD203B41FA5}">
                      <a16:colId xmlns:a16="http://schemas.microsoft.com/office/drawing/2014/main" val="2401888362"/>
                    </a:ext>
                  </a:extLst>
                </a:gridCol>
                <a:gridCol w="643182">
                  <a:extLst>
                    <a:ext uri="{9D8B030D-6E8A-4147-A177-3AD203B41FA5}">
                      <a16:colId xmlns:a16="http://schemas.microsoft.com/office/drawing/2014/main" val="3054420793"/>
                    </a:ext>
                  </a:extLst>
                </a:gridCol>
                <a:gridCol w="643182">
                  <a:extLst>
                    <a:ext uri="{9D8B030D-6E8A-4147-A177-3AD203B41FA5}">
                      <a16:colId xmlns:a16="http://schemas.microsoft.com/office/drawing/2014/main" val="2561864251"/>
                    </a:ext>
                  </a:extLst>
                </a:gridCol>
                <a:gridCol w="643182">
                  <a:extLst>
                    <a:ext uri="{9D8B030D-6E8A-4147-A177-3AD203B41FA5}">
                      <a16:colId xmlns:a16="http://schemas.microsoft.com/office/drawing/2014/main" val="3806778126"/>
                    </a:ext>
                  </a:extLst>
                </a:gridCol>
                <a:gridCol w="643182">
                  <a:extLst>
                    <a:ext uri="{9D8B030D-6E8A-4147-A177-3AD203B41FA5}">
                      <a16:colId xmlns:a16="http://schemas.microsoft.com/office/drawing/2014/main" val="1089936554"/>
                    </a:ext>
                  </a:extLst>
                </a:gridCol>
                <a:gridCol w="643182">
                  <a:extLst>
                    <a:ext uri="{9D8B030D-6E8A-4147-A177-3AD203B41FA5}">
                      <a16:colId xmlns:a16="http://schemas.microsoft.com/office/drawing/2014/main" val="685234781"/>
                    </a:ext>
                  </a:extLst>
                </a:gridCol>
                <a:gridCol w="643182">
                  <a:extLst>
                    <a:ext uri="{9D8B030D-6E8A-4147-A177-3AD203B41FA5}">
                      <a16:colId xmlns:a16="http://schemas.microsoft.com/office/drawing/2014/main" val="1849643236"/>
                    </a:ext>
                  </a:extLst>
                </a:gridCol>
              </a:tblGrid>
              <a:tr h="306076">
                <a:tc rowSpan="2">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ctr" defTabSz="914400" rtl="0" eaLnBrk="1" latinLnBrk="0" hangingPunct="1">
                        <a:lnSpc>
                          <a:spcPts val="2000"/>
                        </a:lnSpc>
                        <a:spcAft>
                          <a:spcPts val="0"/>
                        </a:spcAft>
                      </a:pPr>
                      <a:r>
                        <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公立</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ctr" defTabSz="914400" rtl="0" eaLnBrk="1" latinLnBrk="0" hangingPunct="1">
                        <a:lnSpc>
                          <a:spcPts val="2000"/>
                        </a:lnSpc>
                        <a:spcAft>
                          <a:spcPts val="0"/>
                        </a:spcAft>
                      </a:pPr>
                      <a:r>
                        <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薪點</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475</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500</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525</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550</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575</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600</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28575" cap="flat" cmpd="sng" algn="ctr">
                      <a:solidFill>
                        <a:srgbClr val="FF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marL="0" algn="ctr" defTabSz="914400" rtl="0" eaLnBrk="1" latinLnBrk="0" hangingPunct="1">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625</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marL="0" algn="ctr" defTabSz="914400" rtl="0" eaLnBrk="1" latinLnBrk="0" hangingPunct="1">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650</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28575" cap="flat" cmpd="sng" algn="ctr">
                      <a:solidFill>
                        <a:srgbClr val="FF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680</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1"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710</a:t>
                      </a:r>
                      <a:endParaRPr lang="zh-TW" sz="1200" b="1"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740</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770</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6193911"/>
                  </a:ext>
                </a:extLst>
              </a:tr>
              <a:tr h="331941">
                <a:tc vMerge="1">
                  <a:txBody>
                    <a:bodyPr/>
                    <a:lstStyle/>
                    <a:p>
                      <a:endParaRPr lang="zh-TW" altLang="en-US"/>
                    </a:p>
                  </a:txBody>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ctr" defTabSz="914400" rtl="0" eaLnBrk="1" latinLnBrk="0" hangingPunct="1">
                        <a:lnSpc>
                          <a:spcPts val="2000"/>
                        </a:lnSpc>
                        <a:spcAft>
                          <a:spcPts val="0"/>
                        </a:spcAft>
                      </a:pPr>
                      <a:r>
                        <a:rPr lang="zh-TW"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月支數額</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41,910</a:t>
                      </a:r>
                      <a:endParaRPr lang="zh-TW"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43,340</a:t>
                      </a:r>
                      <a:endParaRPr lang="zh-TW"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44,770</a:t>
                      </a:r>
                      <a:endParaRPr lang="zh-TW"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46,190</a:t>
                      </a:r>
                      <a:endParaRPr lang="zh-TW"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47,620</a:t>
                      </a:r>
                      <a:endParaRPr lang="zh-TW"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49,050</a:t>
                      </a:r>
                      <a:endParaRPr lang="zh-TW"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28575" cap="flat" cmpd="sng" algn="ctr">
                      <a:solidFill>
                        <a:srgbClr val="FF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50,480</a:t>
                      </a:r>
                      <a:endParaRPr lang="zh-TW"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51,910</a:t>
                      </a:r>
                      <a:endParaRPr lang="zh-TW"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28575" cap="flat" cmpd="sng" algn="ctr">
                      <a:solidFill>
                        <a:srgbClr val="FF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53,330</a:t>
                      </a:r>
                      <a:endParaRPr lang="zh-TW"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55,480</a:t>
                      </a:r>
                      <a:endParaRPr lang="zh-TW"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56,190</a:t>
                      </a:r>
                      <a:endParaRPr lang="zh-TW"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59,250</a:t>
                      </a:r>
                      <a:endParaRPr lang="zh-TW"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93927549"/>
                  </a:ext>
                </a:extLst>
              </a:tr>
              <a:tr h="448336">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ctr" defTabSz="914400" rtl="0" eaLnBrk="1" latinLnBrk="0" hangingPunct="1">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D</a:t>
                      </a:r>
                      <a:r>
                        <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ctr" defTabSz="914400" rtl="0" eaLnBrk="1" latinLnBrk="0" hangingPunct="1">
                        <a:lnSpc>
                          <a:spcPts val="2000"/>
                        </a:lnSpc>
                        <a:spcAft>
                          <a:spcPts val="0"/>
                        </a:spcAft>
                      </a:pPr>
                      <a:r>
                        <a:rPr lang="zh-TW"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月支數額</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en-US"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41,910</a:t>
                      </a:r>
                      <a:endParaRPr lang="zh-TW"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en-US"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43,340</a:t>
                      </a:r>
                      <a:endParaRPr lang="zh-TW"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en-US"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44,770</a:t>
                      </a:r>
                      <a:endParaRPr lang="zh-TW"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en-US"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46,190</a:t>
                      </a:r>
                      <a:endParaRPr lang="zh-TW"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en-US"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47,620</a:t>
                      </a:r>
                      <a:endParaRPr lang="zh-TW"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en-US"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49,800</a:t>
                      </a:r>
                      <a:endParaRPr lang="zh-TW"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28575" cap="flat" cmpd="sng" algn="ctr">
                      <a:solidFill>
                        <a:srgbClr val="FF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marL="0" algn="ctr" defTabSz="914400" rtl="0" eaLnBrk="1" latinLnBrk="0" hangingPunct="1">
                        <a:lnSpc>
                          <a:spcPts val="2000"/>
                        </a:lnSpc>
                        <a:spcAft>
                          <a:spcPts val="0"/>
                        </a:spcAft>
                      </a:pPr>
                      <a:r>
                        <a:rPr lang="en-US"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51,230</a:t>
                      </a:r>
                      <a:endParaRPr lang="zh-TW"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marL="0" algn="ctr" defTabSz="914400" rtl="0" eaLnBrk="1" latinLnBrk="0" hangingPunct="1">
                        <a:lnSpc>
                          <a:spcPts val="2000"/>
                        </a:lnSpc>
                        <a:spcAft>
                          <a:spcPts val="0"/>
                        </a:spcAft>
                      </a:pPr>
                      <a:r>
                        <a:rPr lang="en-US"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51,910</a:t>
                      </a:r>
                      <a:endParaRPr lang="zh-TW"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28575" cap="flat" cmpd="sng" algn="ctr">
                      <a:solidFill>
                        <a:srgbClr val="FF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en-US"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53,330</a:t>
                      </a:r>
                      <a:endParaRPr lang="zh-TW"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en-US"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55,480</a:t>
                      </a:r>
                      <a:endParaRPr lang="zh-TW" sz="12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en-US"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56,190</a:t>
                      </a:r>
                      <a:endParaRPr lang="zh-TW"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en-US"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59,250</a:t>
                      </a:r>
                      <a:endParaRPr lang="zh-TW" sz="12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758019711"/>
                  </a:ext>
                </a:extLst>
              </a:tr>
            </a:tbl>
          </a:graphicData>
        </a:graphic>
      </p:graphicFrame>
    </p:spTree>
    <p:extLst>
      <p:ext uri="{BB962C8B-B14F-4D97-AF65-F5344CB8AC3E}">
        <p14:creationId xmlns:p14="http://schemas.microsoft.com/office/powerpoint/2010/main" val="1768405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bwMode="auto">
          <a:xfrm>
            <a:off x="394515" y="1240603"/>
            <a:ext cx="3919789" cy="369277"/>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TW" altLang="en-US" sz="1800" b="0" i="0" u="none" strike="noStrike" cap="none" normalizeH="0" baseline="0">
              <a:ln>
                <a:noFill/>
              </a:ln>
              <a:solidFill>
                <a:schemeClr val="tx1"/>
              </a:solidFill>
              <a:effectLst/>
              <a:latin typeface="Times New Roman" panose="02020603050405020304" pitchFamily="18" charset="0"/>
            </a:endParaRPr>
          </a:p>
        </p:txBody>
      </p:sp>
      <p:sp>
        <p:nvSpPr>
          <p:cNvPr id="30"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noProof="0" dirty="0">
                <a:solidFill>
                  <a:srgbClr val="000000"/>
                </a:solidFill>
                <a:ea typeface="新細明體" panose="02020500000000000000" pitchFamily="18" charset="-120"/>
                <a:cs typeface="Arial" panose="020B0604020202020204" pitchFamily="34" charset="0"/>
              </a:rPr>
              <a:t>3.2.18</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7" name="Rectangle 2"/>
          <p:cNvSpPr>
            <a:spLocks noGrp="1" noChangeArrowheads="1"/>
          </p:cNvSpPr>
          <p:nvPr>
            <p:ph type="title"/>
          </p:nvPr>
        </p:nvSpPr>
        <p:spPr>
          <a:xfrm>
            <a:off x="7336" y="213646"/>
            <a:ext cx="9136663" cy="609600"/>
          </a:xfrm>
        </p:spPr>
        <p:txBody>
          <a:bodyPr anchor="t"/>
          <a:lstStyle/>
          <a:p>
            <a:pPr algn="l">
              <a:defRPr/>
            </a:pP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8</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編制外專任教師薪酬標準</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p>
        </p:txBody>
      </p:sp>
      <p:sp>
        <p:nvSpPr>
          <p:cNvPr id="5" name="矩形 4"/>
          <p:cNvSpPr/>
          <p:nvPr/>
        </p:nvSpPr>
        <p:spPr>
          <a:xfrm>
            <a:off x="32275" y="740941"/>
            <a:ext cx="8781101" cy="3831818"/>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現行本薪</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年功薪</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月支數額是否比照編制內專任教師</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範例說明</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285750"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填</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【否】</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則屬【低於公立大專校院】</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：係指學校所聘各該職級之編制</a:t>
            </a:r>
            <a:r>
              <a:rPr lang="zh-TW" altLang="en-US"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外</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專任教師現行本薪</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年功薪</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月支數額標準</a:t>
            </a:r>
            <a:r>
              <a:rPr lang="zh-TW" altLang="zh-TW" sz="1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全部</a:t>
            </a:r>
            <a:r>
              <a:rPr lang="zh-TW" altLang="en-US" sz="1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低</a:t>
            </a:r>
            <a:r>
              <a:rPr lang="zh-TW" altLang="zh-TW" sz="1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於</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公立大專校院同職級專任教師本薪</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年功薪</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月支數額標準；</a:t>
            </a:r>
            <a:r>
              <a:rPr lang="zh-TW" altLang="zh-TW" sz="1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或有部分支給數額</a:t>
            </a:r>
            <a:r>
              <a:rPr lang="zh-TW" altLang="en-US" sz="1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低</a:t>
            </a:r>
            <a:r>
              <a:rPr lang="zh-TW" altLang="zh-TW" sz="1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於</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公立大專校院同職級專任教師本薪</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年功薪</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月支數額標準，</a:t>
            </a:r>
            <a:r>
              <a:rPr lang="zh-TW" altLang="zh-TW" sz="1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但有部分支給數額</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與公立大專校院同職級專任教師本薪</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年功薪</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月支數額標準</a:t>
            </a:r>
            <a:r>
              <a:rPr lang="zh-TW" altLang="zh-TW" sz="1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相同</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，均屬之</a:t>
            </a:r>
            <a:r>
              <a:rPr lang="zh-TW" altLang="en-US"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endParaRPr>
          </a:p>
          <a:p>
            <a:pPr marL="742950" lvl="1"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E</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校「教授」本薪</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年功薪</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薪點</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月支數額</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u="heavy" dirty="0">
                <a:solidFill>
                  <a:prstClr val="black"/>
                </a:solidFill>
                <a:latin typeface="Arial" panose="020B0604020202020204" pitchFamily="34" charset="0"/>
                <a:ea typeface="微軟正黑體" panose="020B0604030504040204" pitchFamily="34" charset="-120"/>
                <a:cs typeface="Arial" panose="020B0604020202020204" pitchFamily="34" charset="0"/>
              </a:rPr>
              <a:t>「全部</a:t>
            </a:r>
            <a:r>
              <a:rPr lang="zh-TW" altLang="en-US" sz="1800" u="heavy" dirty="0">
                <a:solidFill>
                  <a:prstClr val="black"/>
                </a:solidFill>
                <a:latin typeface="Arial" panose="020B0604020202020204" pitchFamily="34" charset="0"/>
                <a:ea typeface="微軟正黑體" panose="020B0604030504040204" pitchFamily="34" charset="-120"/>
                <a:cs typeface="Arial" panose="020B0604020202020204" pitchFamily="34" charset="0"/>
              </a:rPr>
              <a:t>低</a:t>
            </a:r>
            <a:r>
              <a:rPr lang="zh-TW" altLang="zh-TW" sz="1800" u="heavy" dirty="0">
                <a:solidFill>
                  <a:prstClr val="black"/>
                </a:solidFill>
                <a:latin typeface="Arial" panose="020B0604020202020204" pitchFamily="34" charset="0"/>
                <a:ea typeface="微軟正黑體" panose="020B0604030504040204" pitchFamily="34" charset="-120"/>
                <a:cs typeface="Arial" panose="020B0604020202020204" pitchFamily="34" charset="0"/>
              </a:rPr>
              <a:t>於」公立大專校院為</a:t>
            </a:r>
            <a:r>
              <a:rPr lang="en-US" altLang="zh-TW" sz="1800" u="heavy" dirty="0">
                <a:solidFill>
                  <a:prstClr val="black"/>
                </a:solidFill>
                <a:latin typeface="Arial" panose="020B0604020202020204" pitchFamily="34" charset="0"/>
                <a:ea typeface="微軟正黑體" panose="020B0604030504040204" pitchFamily="34" charset="-120"/>
                <a:cs typeface="Arial" panose="020B0604020202020204" pitchFamily="34" charset="0"/>
              </a:rPr>
              <a:t>475-770(39,910</a:t>
            </a:r>
            <a:r>
              <a:rPr lang="zh-TW" altLang="zh-TW" sz="1800" u="heavy" dirty="0">
                <a:solidFill>
                  <a:prstClr val="black"/>
                </a:solidFill>
                <a:latin typeface="Arial" panose="020B0604020202020204" pitchFamily="34" charset="0"/>
                <a:ea typeface="微軟正黑體" panose="020B0604030504040204" pitchFamily="34" charset="-120"/>
                <a:cs typeface="Arial" panose="020B0604020202020204" pitchFamily="34" charset="0"/>
              </a:rPr>
              <a:t>元</a:t>
            </a:r>
            <a:r>
              <a:rPr lang="en-US" altLang="zh-TW" sz="1800" u="heavy" dirty="0">
                <a:solidFill>
                  <a:prstClr val="black"/>
                </a:solidFill>
                <a:latin typeface="Arial" panose="020B0604020202020204" pitchFamily="34" charset="0"/>
                <a:ea typeface="微軟正黑體" panose="020B0604030504040204" pitchFamily="34" charset="-120"/>
                <a:cs typeface="Arial" panose="020B0604020202020204" pitchFamily="34" charset="0"/>
              </a:rPr>
              <a:t>-57,250</a:t>
            </a:r>
            <a:r>
              <a:rPr lang="zh-TW" altLang="zh-TW" sz="1800" u="heavy" dirty="0">
                <a:solidFill>
                  <a:prstClr val="black"/>
                </a:solidFill>
                <a:latin typeface="Arial" panose="020B0604020202020204" pitchFamily="34" charset="0"/>
                <a:ea typeface="微軟正黑體" panose="020B0604030504040204" pitchFamily="34" charset="-120"/>
                <a:cs typeface="Arial" panose="020B0604020202020204" pitchFamily="34" charset="0"/>
              </a:rPr>
              <a:t>元</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，如下表</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則屬</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低</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於公立大專校院】</a:t>
            </a:r>
            <a:r>
              <a:rPr lang="zh-TW" altLang="en-US"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，請填報</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否</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其他教師職級請以此類推。</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8" name="表格 7"/>
          <p:cNvGraphicFramePr>
            <a:graphicFrameLocks noGrp="1"/>
          </p:cNvGraphicFramePr>
          <p:nvPr>
            <p:extLst>
              <p:ext uri="{D42A27DB-BD31-4B8C-83A1-F6EECF244321}">
                <p14:modId xmlns:p14="http://schemas.microsoft.com/office/powerpoint/2010/main" val="1375497566"/>
              </p:ext>
            </p:extLst>
          </p:nvPr>
        </p:nvGraphicFramePr>
        <p:xfrm>
          <a:off x="35559" y="4682081"/>
          <a:ext cx="8859061" cy="1473678"/>
        </p:xfrm>
        <a:graphic>
          <a:graphicData uri="http://schemas.openxmlformats.org/drawingml/2006/table">
            <a:tbl>
              <a:tblPr firstRow="1" firstCol="1" bandRow="1"/>
              <a:tblGrid>
                <a:gridCol w="332586">
                  <a:extLst>
                    <a:ext uri="{9D8B030D-6E8A-4147-A177-3AD203B41FA5}">
                      <a16:colId xmlns:a16="http://schemas.microsoft.com/office/drawing/2014/main" val="2980750112"/>
                    </a:ext>
                  </a:extLst>
                </a:gridCol>
                <a:gridCol w="836215">
                  <a:extLst>
                    <a:ext uri="{9D8B030D-6E8A-4147-A177-3AD203B41FA5}">
                      <a16:colId xmlns:a16="http://schemas.microsoft.com/office/drawing/2014/main" val="503755212"/>
                    </a:ext>
                  </a:extLst>
                </a:gridCol>
                <a:gridCol w="640855">
                  <a:extLst>
                    <a:ext uri="{9D8B030D-6E8A-4147-A177-3AD203B41FA5}">
                      <a16:colId xmlns:a16="http://schemas.microsoft.com/office/drawing/2014/main" val="314995246"/>
                    </a:ext>
                  </a:extLst>
                </a:gridCol>
                <a:gridCol w="640855">
                  <a:extLst>
                    <a:ext uri="{9D8B030D-6E8A-4147-A177-3AD203B41FA5}">
                      <a16:colId xmlns:a16="http://schemas.microsoft.com/office/drawing/2014/main" val="2925160402"/>
                    </a:ext>
                  </a:extLst>
                </a:gridCol>
                <a:gridCol w="640855">
                  <a:extLst>
                    <a:ext uri="{9D8B030D-6E8A-4147-A177-3AD203B41FA5}">
                      <a16:colId xmlns:a16="http://schemas.microsoft.com/office/drawing/2014/main" val="1043229439"/>
                    </a:ext>
                  </a:extLst>
                </a:gridCol>
                <a:gridCol w="640855">
                  <a:extLst>
                    <a:ext uri="{9D8B030D-6E8A-4147-A177-3AD203B41FA5}">
                      <a16:colId xmlns:a16="http://schemas.microsoft.com/office/drawing/2014/main" val="511790198"/>
                    </a:ext>
                  </a:extLst>
                </a:gridCol>
                <a:gridCol w="640855">
                  <a:extLst>
                    <a:ext uri="{9D8B030D-6E8A-4147-A177-3AD203B41FA5}">
                      <a16:colId xmlns:a16="http://schemas.microsoft.com/office/drawing/2014/main" val="4151174709"/>
                    </a:ext>
                  </a:extLst>
                </a:gridCol>
                <a:gridCol w="640855">
                  <a:extLst>
                    <a:ext uri="{9D8B030D-6E8A-4147-A177-3AD203B41FA5}">
                      <a16:colId xmlns:a16="http://schemas.microsoft.com/office/drawing/2014/main" val="3411944592"/>
                    </a:ext>
                  </a:extLst>
                </a:gridCol>
                <a:gridCol w="640855">
                  <a:extLst>
                    <a:ext uri="{9D8B030D-6E8A-4147-A177-3AD203B41FA5}">
                      <a16:colId xmlns:a16="http://schemas.microsoft.com/office/drawing/2014/main" val="3605764008"/>
                    </a:ext>
                  </a:extLst>
                </a:gridCol>
                <a:gridCol w="640855">
                  <a:extLst>
                    <a:ext uri="{9D8B030D-6E8A-4147-A177-3AD203B41FA5}">
                      <a16:colId xmlns:a16="http://schemas.microsoft.com/office/drawing/2014/main" val="1540587276"/>
                    </a:ext>
                  </a:extLst>
                </a:gridCol>
                <a:gridCol w="640855">
                  <a:extLst>
                    <a:ext uri="{9D8B030D-6E8A-4147-A177-3AD203B41FA5}">
                      <a16:colId xmlns:a16="http://schemas.microsoft.com/office/drawing/2014/main" val="3043704289"/>
                    </a:ext>
                  </a:extLst>
                </a:gridCol>
                <a:gridCol w="640855">
                  <a:extLst>
                    <a:ext uri="{9D8B030D-6E8A-4147-A177-3AD203B41FA5}">
                      <a16:colId xmlns:a16="http://schemas.microsoft.com/office/drawing/2014/main" val="3868488022"/>
                    </a:ext>
                  </a:extLst>
                </a:gridCol>
                <a:gridCol w="640855">
                  <a:extLst>
                    <a:ext uri="{9D8B030D-6E8A-4147-A177-3AD203B41FA5}">
                      <a16:colId xmlns:a16="http://schemas.microsoft.com/office/drawing/2014/main" val="3915263898"/>
                    </a:ext>
                  </a:extLst>
                </a:gridCol>
                <a:gridCol w="640855">
                  <a:extLst>
                    <a:ext uri="{9D8B030D-6E8A-4147-A177-3AD203B41FA5}">
                      <a16:colId xmlns:a16="http://schemas.microsoft.com/office/drawing/2014/main" val="3520573609"/>
                    </a:ext>
                  </a:extLst>
                </a:gridCol>
              </a:tblGrid>
              <a:tr h="288984">
                <a:tc rowSpan="2">
                  <a:txBody>
                    <a:bodyPr/>
                    <a:lstStyle/>
                    <a:p>
                      <a:pPr marL="0" algn="ctr" defTabSz="914400" rtl="0" eaLnBrk="1" latinLnBrk="0" hangingPunct="1">
                        <a:lnSpc>
                          <a:spcPts val="2000"/>
                        </a:lnSpc>
                        <a:spcAft>
                          <a:spcPts val="0"/>
                        </a:spcAft>
                      </a:pPr>
                      <a:r>
                        <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公立</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薪點</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475</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500</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525</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550</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575</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600</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625</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650</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680</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710</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740</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770</a:t>
                      </a:r>
                      <a:endPar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70803516"/>
                  </a:ext>
                </a:extLst>
              </a:tr>
              <a:tr h="606724">
                <a:tc vMerge="1">
                  <a:txBody>
                    <a:bodyPr/>
                    <a:lstStyle/>
                    <a:p>
                      <a:endParaRPr lang="zh-TW" altLang="en-US"/>
                    </a:p>
                  </a:txBody>
                  <a:tcPr/>
                </a:tc>
                <a:tc>
                  <a:txBody>
                    <a:bodyPr/>
                    <a:lstStyle/>
                    <a:p>
                      <a:pPr marL="0" algn="ctr" defTabSz="914400" rtl="0" eaLnBrk="1" latinLnBrk="0" hangingPunct="1">
                        <a:lnSpc>
                          <a:spcPts val="2000"/>
                        </a:lnSpc>
                        <a:spcAft>
                          <a:spcPts val="0"/>
                        </a:spcAft>
                      </a:pPr>
                      <a:r>
                        <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月支數額</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41,910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43,340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44,770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46,190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47,620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49,050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50,480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51,910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53,330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55,480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56,190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59,250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80977713"/>
                  </a:ext>
                </a:extLst>
              </a:tr>
              <a:tr h="577970">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E</a:t>
                      </a:r>
                      <a:r>
                        <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p>
                  </a:txBody>
                  <a:tcPr marL="68580" marR="68580" marT="0" marB="0" anchor="ctr">
                    <a:lnL w="28575" cap="flat" cmpd="sng" algn="ctr">
                      <a:solidFill>
                        <a:srgbClr val="FF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marL="0" algn="ctr" defTabSz="914400" rtl="0" eaLnBrk="1" latinLnBrk="0" hangingPunct="1">
                        <a:lnSpc>
                          <a:spcPts val="2000"/>
                        </a:lnSpc>
                        <a:spcAft>
                          <a:spcPts val="0"/>
                        </a:spcAft>
                      </a:pPr>
                      <a:r>
                        <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月支數額</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39,910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41,340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42,770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44,190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45,620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marL="0" algn="ctr" defTabSz="914400" rtl="0" eaLnBrk="1" latinLnBrk="0" hangingPunct="1">
                        <a:lnSpc>
                          <a:spcPts val="2000"/>
                        </a:lnSpc>
                        <a:spcAft>
                          <a:spcPts val="0"/>
                        </a:spcAft>
                      </a:pPr>
                      <a:r>
                        <a:rPr lang="en-US" altLang="zh-TW" sz="1200"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lang="en-US" sz="1200"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7,050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48,480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49,910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51,330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53,480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54,190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57,250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extLst>
                  <a:ext uri="{0D108BD9-81ED-4DB2-BD59-A6C34878D82A}">
                    <a16:rowId xmlns:a16="http://schemas.microsoft.com/office/drawing/2014/main" val="3444532038"/>
                  </a:ext>
                </a:extLst>
              </a:tr>
            </a:tbl>
          </a:graphicData>
        </a:graphic>
      </p:graphicFrame>
    </p:spTree>
    <p:extLst>
      <p:ext uri="{BB962C8B-B14F-4D97-AF65-F5344CB8AC3E}">
        <p14:creationId xmlns:p14="http://schemas.microsoft.com/office/powerpoint/2010/main" val="25417104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99756"/>
            <a:ext cx="4096264" cy="609600"/>
          </a:xfrm>
        </p:spPr>
        <p:txBody>
          <a:bodyPr/>
          <a:lstStyle/>
          <a:p>
            <a:pPr algn="l"/>
            <a:r>
              <a:rPr lang="en-US" altLang="zh-TW"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1.1</a:t>
            </a:r>
            <a:r>
              <a:rPr lang="zh-TW" altLang="en-US"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校庫定位</a:t>
            </a:r>
          </a:p>
        </p:txBody>
      </p:sp>
      <p:grpSp>
        <p:nvGrpSpPr>
          <p:cNvPr id="4" name="群組 3"/>
          <p:cNvGrpSpPr/>
          <p:nvPr/>
        </p:nvGrpSpPr>
        <p:grpSpPr>
          <a:xfrm>
            <a:off x="525210" y="993651"/>
            <a:ext cx="8131621" cy="5406860"/>
            <a:chOff x="459306" y="1232548"/>
            <a:chExt cx="8131621" cy="5406860"/>
          </a:xfrm>
        </p:grpSpPr>
        <p:sp>
          <p:nvSpPr>
            <p:cNvPr id="13" name="文字方塊 12"/>
            <p:cNvSpPr txBox="1"/>
            <p:nvPr/>
          </p:nvSpPr>
          <p:spPr>
            <a:xfrm>
              <a:off x="459306" y="3165851"/>
              <a:ext cx="1512168" cy="523220"/>
            </a:xfrm>
            <a:prstGeom prst="rect">
              <a:avLst/>
            </a:prstGeom>
            <a:solidFill>
              <a:srgbClr val="8CC7EF"/>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a:spAutoFit/>
            </a:bodyPr>
            <a:lstStyle/>
            <a:p>
              <a:pPr>
                <a:defRPr/>
              </a:pPr>
              <a:r>
                <a:rPr lang="zh-TW" altLang="en-US" sz="1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教育部及</a:t>
              </a:r>
              <a:endParaRPr lang="en-US" altLang="zh-TW" sz="1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defRPr/>
              </a:pPr>
              <a:r>
                <a:rPr lang="zh-TW" altLang="en-US" sz="1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各相關應用單位</a:t>
              </a:r>
            </a:p>
          </p:txBody>
        </p:sp>
        <p:sp>
          <p:nvSpPr>
            <p:cNvPr id="14" name="文字方塊 13"/>
            <p:cNvSpPr txBox="1"/>
            <p:nvPr/>
          </p:nvSpPr>
          <p:spPr>
            <a:xfrm>
              <a:off x="467635" y="5041292"/>
              <a:ext cx="1503839" cy="523220"/>
            </a:xfrm>
            <a:prstGeom prst="rect">
              <a:avLst/>
            </a:prstGeom>
            <a:solidFill>
              <a:srgbClr val="FFCCCC"/>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a:spAutoFit/>
            </a:bodyPr>
            <a:lstStyle/>
            <a:p>
              <a:pPr algn="ctr">
                <a:defRPr/>
              </a:pPr>
              <a:r>
                <a:rPr lang="zh-TW" altLang="en-US" sz="1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制定定義</a:t>
              </a:r>
              <a:endParaRPr lang="en-US" altLang="zh-TW" sz="1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r>
                <a:rPr lang="zh-TW" altLang="en-US" sz="1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提出需求</a:t>
              </a:r>
            </a:p>
          </p:txBody>
        </p:sp>
        <p:sp>
          <p:nvSpPr>
            <p:cNvPr id="15" name="文字方塊 14"/>
            <p:cNvSpPr txBox="1"/>
            <p:nvPr/>
          </p:nvSpPr>
          <p:spPr>
            <a:xfrm>
              <a:off x="8103602" y="2967443"/>
              <a:ext cx="487325" cy="2677656"/>
            </a:xfrm>
            <a:prstGeom prst="rect">
              <a:avLst/>
            </a:prstGeom>
            <a:solidFill>
              <a:srgbClr val="B2DE82"/>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2"/>
            </a:lnRef>
            <a:fillRef idx="2">
              <a:schemeClr val="accent2"/>
            </a:fillRef>
            <a:effectRef idx="1">
              <a:schemeClr val="accent2"/>
            </a:effectRef>
            <a:fontRef idx="minor">
              <a:schemeClr val="dk1"/>
            </a:fontRef>
          </p:style>
          <p:txBody>
            <a:bodyPr wrap="square">
              <a:spAutoFit/>
            </a:bodyPr>
            <a:lstStyle/>
            <a:p>
              <a:pPr algn="ctr">
                <a:defRPr/>
              </a:pPr>
              <a:endParaRPr lang="en-US" altLang="zh-TW" sz="1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endParaRPr lang="en-US" altLang="zh-TW" sz="1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endParaRPr lang="en-US" altLang="zh-TW" sz="1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defRPr/>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各</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defRPr/>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大</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defRPr/>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defRPr/>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defRPr/>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院</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endPar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6" name="文字方塊 18"/>
            <p:cNvSpPr txBox="1">
              <a:spLocks noChangeArrowheads="1"/>
            </p:cNvSpPr>
            <p:nvPr/>
          </p:nvSpPr>
          <p:spPr bwMode="auto">
            <a:xfrm>
              <a:off x="3006891" y="1232548"/>
              <a:ext cx="4218316" cy="369332"/>
            </a:xfrm>
            <a:prstGeom prst="rect">
              <a:avLst/>
            </a:prstGeom>
            <a:solidFill>
              <a:srgbClr val="CCCCFF"/>
            </a:solidFill>
            <a:ln w="28575">
              <a:solidFill>
                <a:srgbClr val="FF0000"/>
              </a:solidFill>
              <a:miter lim="800000"/>
              <a:headEnd/>
              <a:tailEnd/>
            </a:ln>
            <a:effec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defRPr/>
              </a:pPr>
              <a:r>
                <a:rPr lang="zh-TW" altLang="en-US" sz="1800" b="1" dirty="0">
                  <a:solidFill>
                    <a:srgbClr val="000000"/>
                  </a:solidFill>
                  <a:ea typeface="微軟正黑體" panose="020B0604030504040204" pitchFamily="34" charset="-120"/>
                  <a:cs typeface="Arial" panose="020B0604020202020204" pitchFamily="34" charset="0"/>
                </a:rPr>
                <a:t>校庫網址</a:t>
              </a:r>
              <a:r>
                <a:rPr lang="en-US" altLang="zh-TW" sz="18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a:t>
              </a:r>
              <a:r>
                <a:rPr lang="zh-TW" altLang="en-US" sz="18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 </a:t>
              </a:r>
              <a:r>
                <a:rPr lang="en-US" altLang="zh-TW" sz="18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https://hedb.</a:t>
              </a:r>
              <a:r>
                <a:rPr lang="en-US" altLang="zh-TW" sz="1800" b="1" dirty="0">
                  <a:solidFill>
                    <a:srgbClr val="FF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moe</a:t>
              </a:r>
              <a:r>
                <a:rPr lang="en-US" altLang="zh-TW" sz="18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.edu.tw/</a:t>
              </a:r>
              <a:endParaRPr lang="zh-TW" altLang="en-US" sz="1800" b="1" dirty="0">
                <a:effectLst>
                  <a:outerShdw blurRad="38100" dist="38100" dir="2700000" algn="tl">
                    <a:srgbClr val="000000">
                      <a:alpha val="43137"/>
                    </a:srgbClr>
                  </a:outerShdw>
                </a:effectLst>
                <a:ea typeface="微軟正黑體" panose="020B0604030504040204" pitchFamily="34" charset="-120"/>
                <a:cs typeface="Arial" panose="020B0604020202020204" pitchFamily="34" charset="0"/>
              </a:endParaRPr>
            </a:p>
          </p:txBody>
        </p:sp>
        <p:sp>
          <p:nvSpPr>
            <p:cNvPr id="17" name="向右箭號 16"/>
            <p:cNvSpPr/>
            <p:nvPr/>
          </p:nvSpPr>
          <p:spPr>
            <a:xfrm rot="10800000">
              <a:off x="2147990" y="3183905"/>
              <a:ext cx="1235075" cy="566738"/>
            </a:xfrm>
            <a:prstGeom prst="rightArrow">
              <a:avLst/>
            </a:prstGeom>
            <a:solidFill>
              <a:schemeClr val="bg1">
                <a:lumMod val="75000"/>
              </a:schemeClr>
            </a:solidFill>
            <a:ln>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18" name="向右箭號 17"/>
            <p:cNvSpPr/>
            <p:nvPr/>
          </p:nvSpPr>
          <p:spPr>
            <a:xfrm rot="10800000" flipH="1">
              <a:off x="2170818" y="5041292"/>
              <a:ext cx="1333780" cy="566738"/>
            </a:xfrm>
            <a:prstGeom prst="rightArrow">
              <a:avLst/>
            </a:prstGeom>
            <a:solidFill>
              <a:schemeClr val="bg1">
                <a:lumMod val="75000"/>
              </a:schemeClr>
            </a:solidFill>
            <a:ln>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19" name="向右箭號 18"/>
            <p:cNvSpPr/>
            <p:nvPr/>
          </p:nvSpPr>
          <p:spPr>
            <a:xfrm rot="5400000">
              <a:off x="512270" y="4076416"/>
              <a:ext cx="1235075" cy="566738"/>
            </a:xfrm>
            <a:prstGeom prst="rightArrow">
              <a:avLst/>
            </a:prstGeom>
            <a:solidFill>
              <a:schemeClr val="bg1">
                <a:lumMod val="75000"/>
              </a:schemeClr>
            </a:solidFill>
            <a:ln>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20" name="文字方塊 40"/>
            <p:cNvSpPr txBox="1">
              <a:spLocks noChangeArrowheads="1"/>
            </p:cNvSpPr>
            <p:nvPr/>
          </p:nvSpPr>
          <p:spPr bwMode="auto">
            <a:xfrm>
              <a:off x="2370958" y="2730808"/>
              <a:ext cx="136842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協助各校與</a:t>
              </a:r>
              <a:endParaRPr lang="en-US" altLang="zh-TW" sz="1400" b="1" dirty="0">
                <a:solidFill>
                  <a:srgbClr val="000000"/>
                </a:solidFill>
                <a:ea typeface="微軟正黑體" panose="020B0604030504040204" pitchFamily="34" charset="-120"/>
                <a:cs typeface="Arial" panose="020B0604020202020204" pitchFamily="34" charset="0"/>
              </a:endParaRPr>
            </a:p>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部內聯繫</a:t>
              </a:r>
            </a:p>
          </p:txBody>
        </p:sp>
        <p:sp>
          <p:nvSpPr>
            <p:cNvPr id="21" name="文字方塊 41"/>
            <p:cNvSpPr txBox="1">
              <a:spLocks noChangeArrowheads="1"/>
            </p:cNvSpPr>
            <p:nvPr/>
          </p:nvSpPr>
          <p:spPr bwMode="auto">
            <a:xfrm>
              <a:off x="2313543" y="4550727"/>
              <a:ext cx="13684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校庫作業小組</a:t>
              </a:r>
              <a:endParaRPr lang="en-US" altLang="zh-TW" sz="1400" b="1" dirty="0">
                <a:solidFill>
                  <a:srgbClr val="000000"/>
                </a:solidFill>
                <a:ea typeface="微軟正黑體" panose="020B0604030504040204" pitchFamily="34" charset="-120"/>
                <a:cs typeface="Arial" panose="020B0604020202020204" pitchFamily="34" charset="0"/>
              </a:endParaRPr>
            </a:p>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編製手冊</a:t>
              </a:r>
            </a:p>
          </p:txBody>
        </p:sp>
        <p:sp>
          <p:nvSpPr>
            <p:cNvPr id="22" name="向右箭號 21"/>
            <p:cNvSpPr/>
            <p:nvPr/>
          </p:nvSpPr>
          <p:spPr>
            <a:xfrm rot="10800000">
              <a:off x="6727500" y="3198910"/>
              <a:ext cx="1235075" cy="566738"/>
            </a:xfrm>
            <a:prstGeom prst="rightArrow">
              <a:avLst/>
            </a:prstGeom>
            <a:solidFill>
              <a:schemeClr val="bg1">
                <a:lumMod val="75000"/>
              </a:schemeClr>
            </a:solidFill>
            <a:ln>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23" name="向右箭號 22"/>
            <p:cNvSpPr/>
            <p:nvPr/>
          </p:nvSpPr>
          <p:spPr>
            <a:xfrm>
              <a:off x="6727500" y="5014495"/>
              <a:ext cx="1235075" cy="566738"/>
            </a:xfrm>
            <a:prstGeom prst="rightArrow">
              <a:avLst/>
            </a:prstGeom>
            <a:solidFill>
              <a:schemeClr val="bg1">
                <a:lumMod val="75000"/>
              </a:schemeClr>
            </a:solidFill>
            <a:ln>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24" name="文字方塊 17"/>
            <p:cNvSpPr txBox="1">
              <a:spLocks noChangeArrowheads="1"/>
            </p:cNvSpPr>
            <p:nvPr/>
          </p:nvSpPr>
          <p:spPr bwMode="auto">
            <a:xfrm>
              <a:off x="6795955" y="2670864"/>
              <a:ext cx="136683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洽詢相關問題</a:t>
              </a:r>
              <a:endParaRPr lang="en-US" altLang="zh-TW" sz="1400" b="1" dirty="0">
                <a:solidFill>
                  <a:srgbClr val="000000"/>
                </a:solidFill>
                <a:ea typeface="微軟正黑體" panose="020B0604030504040204" pitchFamily="34" charset="-120"/>
                <a:cs typeface="Arial" panose="020B0604020202020204" pitchFamily="34" charset="0"/>
              </a:endParaRPr>
            </a:p>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與提出建議</a:t>
              </a:r>
            </a:p>
          </p:txBody>
        </p:sp>
        <p:sp>
          <p:nvSpPr>
            <p:cNvPr id="25" name="文字方塊 39"/>
            <p:cNvSpPr txBox="1">
              <a:spLocks noChangeArrowheads="1"/>
            </p:cNvSpPr>
            <p:nvPr/>
          </p:nvSpPr>
          <p:spPr bwMode="auto">
            <a:xfrm>
              <a:off x="6776783" y="4568065"/>
              <a:ext cx="136842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提供各校作為</a:t>
              </a:r>
              <a:endParaRPr lang="en-US" altLang="zh-TW" sz="1400" b="1" dirty="0">
                <a:solidFill>
                  <a:srgbClr val="000000"/>
                </a:solidFill>
                <a:ea typeface="微軟正黑體" panose="020B0604030504040204" pitchFamily="34" charset="-120"/>
                <a:cs typeface="Arial" panose="020B0604020202020204" pitchFamily="34" charset="0"/>
              </a:endParaRPr>
            </a:p>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填報基準</a:t>
              </a:r>
            </a:p>
          </p:txBody>
        </p:sp>
        <p:grpSp>
          <p:nvGrpSpPr>
            <p:cNvPr id="3" name="群組 2"/>
            <p:cNvGrpSpPr/>
            <p:nvPr/>
          </p:nvGrpSpPr>
          <p:grpSpPr>
            <a:xfrm>
              <a:off x="3604953" y="1689477"/>
              <a:ext cx="3022192" cy="4949931"/>
              <a:chOff x="3613191" y="1574145"/>
              <a:chExt cx="3022192" cy="4949931"/>
            </a:xfrm>
          </p:grpSpPr>
          <p:grpSp>
            <p:nvGrpSpPr>
              <p:cNvPr id="5" name="群組 1"/>
              <p:cNvGrpSpPr>
                <a:grpSpLocks/>
              </p:cNvGrpSpPr>
              <p:nvPr/>
            </p:nvGrpSpPr>
            <p:grpSpPr bwMode="auto">
              <a:xfrm>
                <a:off x="3613191" y="1574145"/>
                <a:ext cx="3022192" cy="4949931"/>
                <a:chOff x="3652425" y="1947499"/>
                <a:chExt cx="2575751" cy="4275110"/>
              </a:xfrm>
            </p:grpSpPr>
            <p:sp>
              <p:nvSpPr>
                <p:cNvPr id="6" name="文字方塊 3"/>
                <p:cNvSpPr txBox="1">
                  <a:spLocks noChangeArrowheads="1"/>
                </p:cNvSpPr>
                <p:nvPr/>
              </p:nvSpPr>
              <p:spPr bwMode="auto">
                <a:xfrm>
                  <a:off x="3718063" y="3740357"/>
                  <a:ext cx="2398408" cy="265818"/>
                </a:xfrm>
                <a:prstGeom prst="rect">
                  <a:avLst/>
                </a:prstGeom>
                <a:solidFill>
                  <a:srgbClr val="CCCCFF"/>
                </a:solidFill>
                <a:ln w="38100">
                  <a:solidFill>
                    <a:srgbClr val="000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   大學校院校務資料庫作業小組</a:t>
                  </a:r>
                </a:p>
              </p:txBody>
            </p:sp>
            <p:sp>
              <p:nvSpPr>
                <p:cNvPr id="7" name="圓角矩形 6"/>
                <p:cNvSpPr/>
                <p:nvPr/>
              </p:nvSpPr>
              <p:spPr>
                <a:xfrm>
                  <a:off x="3652425" y="1947499"/>
                  <a:ext cx="2575751" cy="4275110"/>
                </a:xfrm>
                <a:prstGeom prst="round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endParaRPr lang="zh-TW" altLang="en-US" sz="1400" b="1">
                    <a:solidFill>
                      <a:srgbClr val="FFFFFF"/>
                    </a:solidFill>
                    <a:ea typeface="微軟正黑體" panose="020B0604030504040204" pitchFamily="34" charset="-120"/>
                  </a:endParaRPr>
                </a:p>
              </p:txBody>
            </p:sp>
            <p:sp>
              <p:nvSpPr>
                <p:cNvPr id="8" name="文字方塊 42"/>
                <p:cNvSpPr txBox="1">
                  <a:spLocks noChangeArrowheads="1"/>
                </p:cNvSpPr>
                <p:nvPr/>
              </p:nvSpPr>
              <p:spPr bwMode="auto">
                <a:xfrm>
                  <a:off x="4134261" y="5832943"/>
                  <a:ext cx="1646216" cy="265818"/>
                </a:xfrm>
                <a:prstGeom prst="rect">
                  <a:avLst/>
                </a:prstGeom>
                <a:solidFill>
                  <a:srgbClr val="CCCCFF"/>
                </a:solidFill>
                <a:ln w="38100">
                  <a:solidFill>
                    <a:srgbClr val="000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            填表手冊</a:t>
                  </a:r>
                </a:p>
              </p:txBody>
            </p:sp>
          </p:gr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l="26405" t="7990" r="26025" b="20255"/>
              <a:stretch>
                <a:fillRect/>
              </a:stretch>
            </p:blipFill>
            <p:spPr bwMode="auto">
              <a:xfrm>
                <a:off x="3717232" y="1801149"/>
                <a:ext cx="2814110" cy="1787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2" name="圖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01878" y="4146040"/>
              <a:ext cx="1328857" cy="1970374"/>
            </a:xfrm>
            <a:prstGeom prst="rect">
              <a:avLst/>
            </a:prstGeom>
            <a:ln>
              <a:solidFill>
                <a:srgbClr val="000000"/>
              </a:solidFill>
            </a:ln>
          </p:spPr>
        </p:pic>
      </p:grpSp>
    </p:spTree>
    <p:extLst>
      <p:ext uri="{BB962C8B-B14F-4D97-AF65-F5344CB8AC3E}">
        <p14:creationId xmlns:p14="http://schemas.microsoft.com/office/powerpoint/2010/main" val="42200550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noProof="0" dirty="0">
                <a:solidFill>
                  <a:srgbClr val="000000"/>
                </a:solidFill>
                <a:ea typeface="新細明體" panose="02020500000000000000" pitchFamily="18" charset="-120"/>
                <a:cs typeface="Arial" panose="020B0604020202020204" pitchFamily="34" charset="0"/>
              </a:rPr>
              <a:t>3.2.19</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5" name="矩形 4"/>
          <p:cNvSpPr/>
          <p:nvPr/>
        </p:nvSpPr>
        <p:spPr>
          <a:xfrm>
            <a:off x="47457" y="857185"/>
            <a:ext cx="8781101" cy="1777410"/>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現行本薪</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年功薪</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月支數額是否比照編制內專任教師</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範例說明</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285750"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F</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校「教授」本薪</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年功薪</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薪點</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月支數額</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為</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450-740(38,050</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元</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-56,190</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元</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u="heavy" dirty="0">
                <a:solidFill>
                  <a:prstClr val="black"/>
                </a:solidFill>
                <a:latin typeface="Arial" panose="020B0604020202020204" pitchFamily="34" charset="0"/>
                <a:ea typeface="微軟正黑體" panose="020B0604030504040204" pitchFamily="34" charset="-120"/>
                <a:cs typeface="Arial" panose="020B0604020202020204" pitchFamily="34" charset="0"/>
              </a:rPr>
              <a:t>大部分與公立大專校院相同，其中薪點</a:t>
            </a:r>
            <a:r>
              <a:rPr lang="en-US" altLang="zh-TW" sz="1800" u="heavy" dirty="0">
                <a:solidFill>
                  <a:prstClr val="black"/>
                </a:solidFill>
                <a:latin typeface="Arial" panose="020B0604020202020204" pitchFamily="34" charset="0"/>
                <a:ea typeface="微軟正黑體" panose="020B0604030504040204" pitchFamily="34" charset="-120"/>
                <a:cs typeface="Arial" panose="020B0604020202020204" pitchFamily="34" charset="0"/>
              </a:rPr>
              <a:t>450</a:t>
            </a:r>
            <a:r>
              <a:rPr lang="zh-TW" altLang="zh-TW" sz="1800" u="heavy" dirty="0">
                <a:solidFill>
                  <a:prstClr val="black"/>
                </a:solidFill>
                <a:latin typeface="Arial" panose="020B0604020202020204" pitchFamily="34" charset="0"/>
                <a:ea typeface="微軟正黑體" panose="020B0604030504040204" pitchFamily="34" charset="-120"/>
                <a:cs typeface="Arial" panose="020B0604020202020204" pitchFamily="34" charset="0"/>
              </a:rPr>
              <a:t>月支數額為</a:t>
            </a:r>
            <a:r>
              <a:rPr lang="en-US" altLang="zh-TW" sz="1800" u="heavy" dirty="0">
                <a:solidFill>
                  <a:prstClr val="black"/>
                </a:solidFill>
                <a:latin typeface="Arial" panose="020B0604020202020204" pitchFamily="34" charset="0"/>
                <a:ea typeface="微軟正黑體" panose="020B0604030504040204" pitchFamily="34" charset="-120"/>
                <a:cs typeface="Arial" panose="020B0604020202020204" pitchFamily="34" charset="0"/>
              </a:rPr>
              <a:t>38,050</a:t>
            </a:r>
            <a:r>
              <a:rPr lang="zh-TW" altLang="zh-TW" sz="1800" u="heavy" dirty="0">
                <a:solidFill>
                  <a:prstClr val="black"/>
                </a:solidFill>
                <a:latin typeface="Arial" panose="020B0604020202020204" pitchFamily="34" charset="0"/>
                <a:ea typeface="微軟正黑體" panose="020B0604030504040204" pitchFamily="34" charset="-120"/>
                <a:cs typeface="Arial" panose="020B0604020202020204" pitchFamily="34" charset="0"/>
              </a:rPr>
              <a:t>元</a:t>
            </a:r>
            <a:r>
              <a:rPr lang="zh-TW" altLang="en-US" sz="1800" u="heavy" dirty="0">
                <a:solidFill>
                  <a:prstClr val="black"/>
                </a:solidFill>
                <a:latin typeface="Arial" panose="020B0604020202020204" pitchFamily="34" charset="0"/>
                <a:ea typeface="微軟正黑體" panose="020B0604030504040204" pitchFamily="34" charset="-120"/>
                <a:cs typeface="Arial" panose="020B0604020202020204" pitchFamily="34" charset="0"/>
              </a:rPr>
              <a:t>低</a:t>
            </a:r>
            <a:r>
              <a:rPr lang="zh-TW" altLang="zh-TW" sz="1800" u="heavy" dirty="0">
                <a:solidFill>
                  <a:prstClr val="black"/>
                </a:solidFill>
                <a:latin typeface="Arial" panose="020B0604020202020204" pitchFamily="34" charset="0"/>
                <a:ea typeface="微軟正黑體" panose="020B0604030504040204" pitchFamily="34" charset="-120"/>
                <a:cs typeface="Arial" panose="020B0604020202020204" pitchFamily="34" charset="0"/>
              </a:rPr>
              <a:t>於公立大專校院</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則屬</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低</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於公立大專校院】</a:t>
            </a:r>
            <a:r>
              <a:rPr lang="zh-TW" altLang="en-US"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，請填報</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否</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；其他教師職級請以此類推。</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 name="Rectangle 2"/>
          <p:cNvSpPr>
            <a:spLocks noGrp="1" noChangeArrowheads="1"/>
          </p:cNvSpPr>
          <p:nvPr>
            <p:ph type="title"/>
          </p:nvPr>
        </p:nvSpPr>
        <p:spPr>
          <a:xfrm>
            <a:off x="7336" y="213646"/>
            <a:ext cx="9136663" cy="609600"/>
          </a:xfrm>
        </p:spPr>
        <p:txBody>
          <a:bodyPr anchor="t"/>
          <a:lstStyle/>
          <a:p>
            <a:pPr algn="l">
              <a:defRPr/>
            </a:pP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8</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編制外專任教師薪酬標準</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p>
        </p:txBody>
      </p:sp>
      <p:sp>
        <p:nvSpPr>
          <p:cNvPr id="9" name="矩形 8"/>
          <p:cNvSpPr/>
          <p:nvPr/>
        </p:nvSpPr>
        <p:spPr>
          <a:xfrm>
            <a:off x="40886" y="3756342"/>
            <a:ext cx="8862045" cy="1338828"/>
          </a:xfrm>
          <a:prstGeom prst="rect">
            <a:avLst/>
          </a:prstGeom>
        </p:spPr>
        <p:txBody>
          <a:bodyPr wrap="square">
            <a:spAutoFit/>
          </a:bodyPr>
          <a:lstStyle/>
          <a:p>
            <a:pPr marL="285750"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G</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校「教授」本薪</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年功薪</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薪點</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月支數額</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為</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475-770(41,910</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元</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-59,250</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元</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u="heavy"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大部分與公立大專校院相同，其中薪點</a:t>
            </a:r>
            <a:r>
              <a:rPr lang="en-US" altLang="zh-TW" sz="1800" u="heavy"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u="heavy"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月支數額</a:t>
            </a:r>
            <a:r>
              <a:rPr lang="en-US" altLang="zh-TW" sz="1800" u="heavy"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u="heavy" dirty="0">
                <a:solidFill>
                  <a:prstClr val="black"/>
                </a:solidFill>
                <a:latin typeface="Arial" panose="020B0604020202020204" pitchFamily="34" charset="0"/>
                <a:ea typeface="微軟正黑體" panose="020B0604030504040204" pitchFamily="34" charset="-120"/>
                <a:cs typeface="Arial" panose="020B0604020202020204" pitchFamily="34" charset="0"/>
              </a:rPr>
              <a:t>600-625(48,050</a:t>
            </a:r>
            <a:r>
              <a:rPr lang="zh-TW" altLang="zh-TW" sz="1800" u="heavy" dirty="0">
                <a:solidFill>
                  <a:prstClr val="black"/>
                </a:solidFill>
                <a:latin typeface="Arial" panose="020B0604020202020204" pitchFamily="34" charset="0"/>
                <a:ea typeface="微軟正黑體" panose="020B0604030504040204" pitchFamily="34" charset="-120"/>
                <a:cs typeface="Arial" panose="020B0604020202020204" pitchFamily="34" charset="0"/>
              </a:rPr>
              <a:t>元</a:t>
            </a:r>
            <a:r>
              <a:rPr lang="en-US" altLang="zh-TW" sz="1800" u="heavy" dirty="0">
                <a:solidFill>
                  <a:prstClr val="black"/>
                </a:solidFill>
                <a:latin typeface="Arial" panose="020B0604020202020204" pitchFamily="34" charset="0"/>
                <a:ea typeface="微軟正黑體" panose="020B0604030504040204" pitchFamily="34" charset="-120"/>
                <a:cs typeface="Arial" panose="020B0604020202020204" pitchFamily="34" charset="0"/>
              </a:rPr>
              <a:t>-49,480</a:t>
            </a:r>
            <a:r>
              <a:rPr lang="zh-TW" altLang="zh-TW" sz="1800" u="heavy" dirty="0">
                <a:solidFill>
                  <a:prstClr val="black"/>
                </a:solidFill>
                <a:latin typeface="Arial" panose="020B0604020202020204" pitchFamily="34" charset="0"/>
                <a:ea typeface="微軟正黑體" panose="020B0604030504040204" pitchFamily="34" charset="-120"/>
                <a:cs typeface="Arial" panose="020B0604020202020204" pitchFamily="34" charset="0"/>
              </a:rPr>
              <a:t>元</a:t>
            </a:r>
            <a:r>
              <a:rPr lang="en-US" altLang="zh-TW" sz="1800" u="heavy"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u="heavy" dirty="0">
                <a:solidFill>
                  <a:prstClr val="black"/>
                </a:solidFill>
                <a:latin typeface="Arial" panose="020B0604020202020204" pitchFamily="34" charset="0"/>
                <a:ea typeface="微軟正黑體" panose="020B0604030504040204" pitchFamily="34" charset="-120"/>
                <a:cs typeface="Arial" panose="020B0604020202020204" pitchFamily="34" charset="0"/>
              </a:rPr>
              <a:t>低</a:t>
            </a:r>
            <a:r>
              <a:rPr lang="zh-TW" altLang="zh-TW" sz="1800" u="heavy" dirty="0">
                <a:solidFill>
                  <a:prstClr val="black"/>
                </a:solidFill>
                <a:latin typeface="Arial" panose="020B0604020202020204" pitchFamily="34" charset="0"/>
                <a:ea typeface="微軟正黑體" panose="020B0604030504040204" pitchFamily="34" charset="-120"/>
                <a:cs typeface="Arial" panose="020B0604020202020204" pitchFamily="34" charset="0"/>
              </a:rPr>
              <a:t>於</a:t>
            </a:r>
            <a:r>
              <a:rPr lang="zh-TW" altLang="zh-TW" sz="1800" u="heavy"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公立大專校院</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則屬</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低</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於公立大專校院】</a:t>
            </a:r>
            <a:r>
              <a:rPr lang="zh-TW" altLang="en-US"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，請填報</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否</a:t>
            </a:r>
            <a:r>
              <a:rPr lang="en-US"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 </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prstClr val="black"/>
                </a:solidFill>
                <a:latin typeface="Arial" panose="020B0604020202020204" pitchFamily="34" charset="0"/>
                <a:ea typeface="微軟正黑體" panose="020B0604030504040204" pitchFamily="34" charset="-120"/>
                <a:cs typeface="Arial" panose="020B0604020202020204" pitchFamily="34" charset="0"/>
              </a:rPr>
              <a:t>其他教師職級請以此類推</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11" name="表格 10"/>
          <p:cNvGraphicFramePr>
            <a:graphicFrameLocks noGrp="1"/>
          </p:cNvGraphicFramePr>
          <p:nvPr>
            <p:extLst>
              <p:ext uri="{D42A27DB-BD31-4B8C-83A1-F6EECF244321}">
                <p14:modId xmlns:p14="http://schemas.microsoft.com/office/powerpoint/2010/main" val="1717983885"/>
              </p:ext>
            </p:extLst>
          </p:nvPr>
        </p:nvGraphicFramePr>
        <p:xfrm>
          <a:off x="16581" y="5164820"/>
          <a:ext cx="8886350" cy="1146017"/>
        </p:xfrm>
        <a:graphic>
          <a:graphicData uri="http://schemas.openxmlformats.org/drawingml/2006/table">
            <a:tbl>
              <a:tblPr firstRow="1" firstCol="1" bandRow="1"/>
              <a:tblGrid>
                <a:gridCol w="365802">
                  <a:extLst>
                    <a:ext uri="{9D8B030D-6E8A-4147-A177-3AD203B41FA5}">
                      <a16:colId xmlns:a16="http://schemas.microsoft.com/office/drawing/2014/main" val="944454904"/>
                    </a:ext>
                  </a:extLst>
                </a:gridCol>
                <a:gridCol w="802364">
                  <a:extLst>
                    <a:ext uri="{9D8B030D-6E8A-4147-A177-3AD203B41FA5}">
                      <a16:colId xmlns:a16="http://schemas.microsoft.com/office/drawing/2014/main" val="328715237"/>
                    </a:ext>
                  </a:extLst>
                </a:gridCol>
                <a:gridCol w="643182">
                  <a:extLst>
                    <a:ext uri="{9D8B030D-6E8A-4147-A177-3AD203B41FA5}">
                      <a16:colId xmlns:a16="http://schemas.microsoft.com/office/drawing/2014/main" val="288144597"/>
                    </a:ext>
                  </a:extLst>
                </a:gridCol>
                <a:gridCol w="643182">
                  <a:extLst>
                    <a:ext uri="{9D8B030D-6E8A-4147-A177-3AD203B41FA5}">
                      <a16:colId xmlns:a16="http://schemas.microsoft.com/office/drawing/2014/main" val="355423138"/>
                    </a:ext>
                  </a:extLst>
                </a:gridCol>
                <a:gridCol w="643182">
                  <a:extLst>
                    <a:ext uri="{9D8B030D-6E8A-4147-A177-3AD203B41FA5}">
                      <a16:colId xmlns:a16="http://schemas.microsoft.com/office/drawing/2014/main" val="2360097118"/>
                    </a:ext>
                  </a:extLst>
                </a:gridCol>
                <a:gridCol w="643182">
                  <a:extLst>
                    <a:ext uri="{9D8B030D-6E8A-4147-A177-3AD203B41FA5}">
                      <a16:colId xmlns:a16="http://schemas.microsoft.com/office/drawing/2014/main" val="1288720180"/>
                    </a:ext>
                  </a:extLst>
                </a:gridCol>
                <a:gridCol w="643182">
                  <a:extLst>
                    <a:ext uri="{9D8B030D-6E8A-4147-A177-3AD203B41FA5}">
                      <a16:colId xmlns:a16="http://schemas.microsoft.com/office/drawing/2014/main" val="984328534"/>
                    </a:ext>
                  </a:extLst>
                </a:gridCol>
                <a:gridCol w="643182">
                  <a:extLst>
                    <a:ext uri="{9D8B030D-6E8A-4147-A177-3AD203B41FA5}">
                      <a16:colId xmlns:a16="http://schemas.microsoft.com/office/drawing/2014/main" val="2401888362"/>
                    </a:ext>
                  </a:extLst>
                </a:gridCol>
                <a:gridCol w="643182">
                  <a:extLst>
                    <a:ext uri="{9D8B030D-6E8A-4147-A177-3AD203B41FA5}">
                      <a16:colId xmlns:a16="http://schemas.microsoft.com/office/drawing/2014/main" val="3054420793"/>
                    </a:ext>
                  </a:extLst>
                </a:gridCol>
                <a:gridCol w="643182">
                  <a:extLst>
                    <a:ext uri="{9D8B030D-6E8A-4147-A177-3AD203B41FA5}">
                      <a16:colId xmlns:a16="http://schemas.microsoft.com/office/drawing/2014/main" val="2561864251"/>
                    </a:ext>
                  </a:extLst>
                </a:gridCol>
                <a:gridCol w="643182">
                  <a:extLst>
                    <a:ext uri="{9D8B030D-6E8A-4147-A177-3AD203B41FA5}">
                      <a16:colId xmlns:a16="http://schemas.microsoft.com/office/drawing/2014/main" val="3806778126"/>
                    </a:ext>
                  </a:extLst>
                </a:gridCol>
                <a:gridCol w="643182">
                  <a:extLst>
                    <a:ext uri="{9D8B030D-6E8A-4147-A177-3AD203B41FA5}">
                      <a16:colId xmlns:a16="http://schemas.microsoft.com/office/drawing/2014/main" val="1089936554"/>
                    </a:ext>
                  </a:extLst>
                </a:gridCol>
                <a:gridCol w="643182">
                  <a:extLst>
                    <a:ext uri="{9D8B030D-6E8A-4147-A177-3AD203B41FA5}">
                      <a16:colId xmlns:a16="http://schemas.microsoft.com/office/drawing/2014/main" val="685234781"/>
                    </a:ext>
                  </a:extLst>
                </a:gridCol>
                <a:gridCol w="643182">
                  <a:extLst>
                    <a:ext uri="{9D8B030D-6E8A-4147-A177-3AD203B41FA5}">
                      <a16:colId xmlns:a16="http://schemas.microsoft.com/office/drawing/2014/main" val="1849643236"/>
                    </a:ext>
                  </a:extLst>
                </a:gridCol>
              </a:tblGrid>
              <a:tr h="306076">
                <a:tc rowSpan="2">
                  <a:txBody>
                    <a:bodyPr/>
                    <a:lstStyle/>
                    <a:p>
                      <a:pPr marL="0" algn="ctr" defTabSz="914400" rtl="0" eaLnBrk="1" latinLnBrk="0" hangingPunct="1">
                        <a:lnSpc>
                          <a:spcPts val="2000"/>
                        </a:lnSpc>
                        <a:spcAft>
                          <a:spcPts val="0"/>
                        </a:spcAft>
                      </a:pPr>
                      <a:r>
                        <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公立</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薪點</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475</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500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525</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550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575</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600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28575" cap="flat" cmpd="sng" algn="ctr">
                      <a:solidFill>
                        <a:srgbClr val="FF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625</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650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28575" cap="flat" cmpd="sng" algn="ctr">
                      <a:solidFill>
                        <a:srgbClr val="FF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680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710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740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770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6193911"/>
                  </a:ext>
                </a:extLst>
              </a:tr>
              <a:tr h="331941">
                <a:tc vMerge="1">
                  <a:txBody>
                    <a:bodyPr/>
                    <a:lstStyle/>
                    <a:p>
                      <a:endParaRPr lang="zh-TW" altLang="en-US"/>
                    </a:p>
                  </a:txBody>
                  <a:tcPr/>
                </a:tc>
                <a:tc>
                  <a:txBody>
                    <a:bodyPr/>
                    <a:lstStyle/>
                    <a:p>
                      <a:pPr marL="0" algn="ctr" defTabSz="914400" rtl="0" eaLnBrk="1" latinLnBrk="0" hangingPunct="1">
                        <a:lnSpc>
                          <a:spcPts val="2000"/>
                        </a:lnSpc>
                        <a:spcAft>
                          <a:spcPts val="0"/>
                        </a:spcAft>
                      </a:pPr>
                      <a:r>
                        <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月支數額</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41,910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43,340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44,770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46,190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47,620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49,050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28575" cap="flat" cmpd="sng" algn="ctr">
                      <a:solidFill>
                        <a:srgbClr val="FF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50,480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51,910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28575" cap="flat" cmpd="sng" algn="ctr">
                      <a:solidFill>
                        <a:srgbClr val="FF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53,330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55,480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56,190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59,250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93927549"/>
                  </a:ext>
                </a:extLst>
              </a:tr>
              <a:tr h="448336">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G</a:t>
                      </a:r>
                      <a:r>
                        <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月支數額</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41,910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43,340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44,770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46,190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47,620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48,050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28575" cap="flat" cmpd="sng" algn="ctr">
                      <a:solidFill>
                        <a:srgbClr val="FF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49,480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51,910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28575" cap="flat" cmpd="sng" algn="ctr">
                      <a:solidFill>
                        <a:srgbClr val="FF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53,330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55,480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56,190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59,250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758019711"/>
                  </a:ext>
                </a:extLst>
              </a:tr>
            </a:tbl>
          </a:graphicData>
        </a:graphic>
      </p:graphicFrame>
      <p:graphicFrame>
        <p:nvGraphicFramePr>
          <p:cNvPr id="2" name="表格 1"/>
          <p:cNvGraphicFramePr>
            <a:graphicFrameLocks noGrp="1"/>
          </p:cNvGraphicFramePr>
          <p:nvPr>
            <p:extLst>
              <p:ext uri="{D42A27DB-BD31-4B8C-83A1-F6EECF244321}">
                <p14:modId xmlns:p14="http://schemas.microsoft.com/office/powerpoint/2010/main" val="1117814637"/>
              </p:ext>
            </p:extLst>
          </p:nvPr>
        </p:nvGraphicFramePr>
        <p:xfrm>
          <a:off x="16581" y="2533379"/>
          <a:ext cx="8954293" cy="1117304"/>
        </p:xfrm>
        <a:graphic>
          <a:graphicData uri="http://schemas.openxmlformats.org/drawingml/2006/table">
            <a:tbl>
              <a:tblPr firstRow="1" firstCol="1" bandRow="1"/>
              <a:tblGrid>
                <a:gridCol w="287814">
                  <a:extLst>
                    <a:ext uri="{9D8B030D-6E8A-4147-A177-3AD203B41FA5}">
                      <a16:colId xmlns:a16="http://schemas.microsoft.com/office/drawing/2014/main" val="1756158874"/>
                    </a:ext>
                  </a:extLst>
                </a:gridCol>
                <a:gridCol w="792480">
                  <a:extLst>
                    <a:ext uri="{9D8B030D-6E8A-4147-A177-3AD203B41FA5}">
                      <a16:colId xmlns:a16="http://schemas.microsoft.com/office/drawing/2014/main" val="1545783672"/>
                    </a:ext>
                  </a:extLst>
                </a:gridCol>
                <a:gridCol w="604052">
                  <a:extLst>
                    <a:ext uri="{9D8B030D-6E8A-4147-A177-3AD203B41FA5}">
                      <a16:colId xmlns:a16="http://schemas.microsoft.com/office/drawing/2014/main" val="2574082990"/>
                    </a:ext>
                  </a:extLst>
                </a:gridCol>
                <a:gridCol w="625242">
                  <a:extLst>
                    <a:ext uri="{9D8B030D-6E8A-4147-A177-3AD203B41FA5}">
                      <a16:colId xmlns:a16="http://schemas.microsoft.com/office/drawing/2014/main" val="423172532"/>
                    </a:ext>
                  </a:extLst>
                </a:gridCol>
                <a:gridCol w="630455">
                  <a:extLst>
                    <a:ext uri="{9D8B030D-6E8A-4147-A177-3AD203B41FA5}">
                      <a16:colId xmlns:a16="http://schemas.microsoft.com/office/drawing/2014/main" val="1959996829"/>
                    </a:ext>
                  </a:extLst>
                </a:gridCol>
                <a:gridCol w="601425">
                  <a:extLst>
                    <a:ext uri="{9D8B030D-6E8A-4147-A177-3AD203B41FA5}">
                      <a16:colId xmlns:a16="http://schemas.microsoft.com/office/drawing/2014/main" val="4036266806"/>
                    </a:ext>
                  </a:extLst>
                </a:gridCol>
                <a:gridCol w="601425">
                  <a:extLst>
                    <a:ext uri="{9D8B030D-6E8A-4147-A177-3AD203B41FA5}">
                      <a16:colId xmlns:a16="http://schemas.microsoft.com/office/drawing/2014/main" val="654646322"/>
                    </a:ext>
                  </a:extLst>
                </a:gridCol>
                <a:gridCol w="601425">
                  <a:extLst>
                    <a:ext uri="{9D8B030D-6E8A-4147-A177-3AD203B41FA5}">
                      <a16:colId xmlns:a16="http://schemas.microsoft.com/office/drawing/2014/main" val="2010555206"/>
                    </a:ext>
                  </a:extLst>
                </a:gridCol>
                <a:gridCol w="601425">
                  <a:extLst>
                    <a:ext uri="{9D8B030D-6E8A-4147-A177-3AD203B41FA5}">
                      <a16:colId xmlns:a16="http://schemas.microsoft.com/office/drawing/2014/main" val="3773849697"/>
                    </a:ext>
                  </a:extLst>
                </a:gridCol>
                <a:gridCol w="601425">
                  <a:extLst>
                    <a:ext uri="{9D8B030D-6E8A-4147-A177-3AD203B41FA5}">
                      <a16:colId xmlns:a16="http://schemas.microsoft.com/office/drawing/2014/main" val="3249891474"/>
                    </a:ext>
                  </a:extLst>
                </a:gridCol>
                <a:gridCol w="601425">
                  <a:extLst>
                    <a:ext uri="{9D8B030D-6E8A-4147-A177-3AD203B41FA5}">
                      <a16:colId xmlns:a16="http://schemas.microsoft.com/office/drawing/2014/main" val="4168719048"/>
                    </a:ext>
                  </a:extLst>
                </a:gridCol>
                <a:gridCol w="601425">
                  <a:extLst>
                    <a:ext uri="{9D8B030D-6E8A-4147-A177-3AD203B41FA5}">
                      <a16:colId xmlns:a16="http://schemas.microsoft.com/office/drawing/2014/main" val="2270896227"/>
                    </a:ext>
                  </a:extLst>
                </a:gridCol>
                <a:gridCol w="601425">
                  <a:extLst>
                    <a:ext uri="{9D8B030D-6E8A-4147-A177-3AD203B41FA5}">
                      <a16:colId xmlns:a16="http://schemas.microsoft.com/office/drawing/2014/main" val="1516932083"/>
                    </a:ext>
                  </a:extLst>
                </a:gridCol>
                <a:gridCol w="601425">
                  <a:extLst>
                    <a:ext uri="{9D8B030D-6E8A-4147-A177-3AD203B41FA5}">
                      <a16:colId xmlns:a16="http://schemas.microsoft.com/office/drawing/2014/main" val="3367761647"/>
                    </a:ext>
                  </a:extLst>
                </a:gridCol>
                <a:gridCol w="601425">
                  <a:extLst>
                    <a:ext uri="{9D8B030D-6E8A-4147-A177-3AD203B41FA5}">
                      <a16:colId xmlns:a16="http://schemas.microsoft.com/office/drawing/2014/main" val="598018524"/>
                    </a:ext>
                  </a:extLst>
                </a:gridCol>
              </a:tblGrid>
              <a:tr h="279326">
                <a:tc rowSpan="2">
                  <a:txBody>
                    <a:bodyPr/>
                    <a:lstStyle/>
                    <a:p>
                      <a:pPr marL="0" algn="ctr" defTabSz="914400" rtl="0" eaLnBrk="1" latinLnBrk="0" hangingPunct="1">
                        <a:lnSpc>
                          <a:spcPts val="2000"/>
                        </a:lnSpc>
                        <a:spcAft>
                          <a:spcPts val="0"/>
                        </a:spcAft>
                      </a:pPr>
                      <a:r>
                        <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公立</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2000"/>
                        </a:lnSpc>
                        <a:spcAft>
                          <a:spcPts val="0"/>
                        </a:spcAft>
                      </a:pPr>
                      <a:r>
                        <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薪點</a:t>
                      </a: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450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475</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28575" cap="flat" cmpd="sng" algn="ctr">
                      <a:solidFill>
                        <a:srgbClr val="FF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500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525</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550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575</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600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625</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650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680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710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740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770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45500120"/>
                  </a:ext>
                </a:extLst>
              </a:tr>
              <a:tr h="279326">
                <a:tc vMerge="1">
                  <a:txBody>
                    <a:bodyPr/>
                    <a:lstStyle/>
                    <a:p>
                      <a:endParaRPr lang="zh-TW" altLang="en-US"/>
                    </a:p>
                  </a:txBody>
                  <a:tcPr/>
                </a:tc>
                <a:tc>
                  <a:txBody>
                    <a:bodyPr/>
                    <a:lstStyle/>
                    <a:p>
                      <a:pPr marL="0" algn="ctr" defTabSz="914400" rtl="0" eaLnBrk="1" latinLnBrk="0" hangingPunct="1">
                        <a:lnSpc>
                          <a:spcPts val="2000"/>
                        </a:lnSpc>
                        <a:spcAft>
                          <a:spcPts val="0"/>
                        </a:spcAft>
                      </a:pPr>
                      <a:r>
                        <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月支數額</a:t>
                      </a: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41,910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28575" cap="flat" cmpd="sng" algn="ctr">
                      <a:solidFill>
                        <a:srgbClr val="FF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43,340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44,770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46,190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47,620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49,050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50,480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51,910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53,330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55,480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56,190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59,250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75581965"/>
                  </a:ext>
                </a:extLst>
              </a:tr>
              <a:tr h="558652">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F</a:t>
                      </a:r>
                      <a:r>
                        <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algn="ctr" defTabSz="914400" rtl="0" eaLnBrk="1" latinLnBrk="0" hangingPunct="1">
                        <a:lnSpc>
                          <a:spcPts val="2000"/>
                        </a:lnSpc>
                        <a:spcAft>
                          <a:spcPts val="0"/>
                        </a:spcAft>
                      </a:pPr>
                      <a:r>
                        <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月支數額</a:t>
                      </a: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38,050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FF0000"/>
                      </a:solidFill>
                      <a:prstDash val="solid"/>
                      <a:round/>
                      <a:headEnd type="none" w="med" len="med"/>
                      <a:tailEnd type="none" w="med" len="med"/>
                    </a:lnB>
                    <a:solidFill>
                      <a:srgbClr val="BCDFF6"/>
                    </a:solid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41,910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28575" cap="flat" cmpd="sng" algn="ctr">
                      <a:solidFill>
                        <a:srgbClr val="FF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43,340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44,770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46,190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47,620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49,050</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50,480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51,910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53,330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55,480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algn="ctr" defTabSz="914400" rtl="0" eaLnBrk="1" latinLnBrk="0" hangingPunct="1">
                        <a:lnSpc>
                          <a:spcPts val="2000"/>
                        </a:lnSpc>
                        <a:spcAft>
                          <a:spcPts val="0"/>
                        </a:spcAft>
                      </a:pPr>
                      <a:r>
                        <a:rPr lang="en-US"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56,190</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algn="ctr" defTabSz="914400" rtl="0" eaLnBrk="1" latinLnBrk="0" hangingPunct="1">
                        <a:lnSpc>
                          <a:spcPts val="2000"/>
                        </a:lnSpc>
                        <a:spcAft>
                          <a:spcPts val="0"/>
                        </a:spcAft>
                      </a:pPr>
                      <a:r>
                        <a:rPr lang="en-US"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721243627"/>
                  </a:ext>
                </a:extLst>
              </a:tr>
            </a:tbl>
          </a:graphicData>
        </a:graphic>
      </p:graphicFrame>
    </p:spTree>
    <p:extLst>
      <p:ext uri="{BB962C8B-B14F-4D97-AF65-F5344CB8AC3E}">
        <p14:creationId xmlns:p14="http://schemas.microsoft.com/office/powerpoint/2010/main" val="6790017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noProof="0" dirty="0">
                <a:solidFill>
                  <a:srgbClr val="000000"/>
                </a:solidFill>
                <a:ea typeface="新細明體" panose="02020500000000000000" pitchFamily="18" charset="-120"/>
                <a:cs typeface="Arial" panose="020B0604020202020204" pitchFamily="34" charset="0"/>
              </a:rPr>
              <a:t>3.2.21</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5" name="矩形 4"/>
          <p:cNvSpPr/>
          <p:nvPr/>
        </p:nvSpPr>
        <p:spPr>
          <a:xfrm>
            <a:off x="72395" y="3149306"/>
            <a:ext cx="8781101" cy="3396123"/>
          </a:xfrm>
          <a:prstGeom prst="rect">
            <a:avLst/>
          </a:prstGeom>
        </p:spPr>
        <p:txBody>
          <a:bodyPr wrap="square">
            <a:spAutoFit/>
          </a:bodyPr>
          <a:lstStyle/>
          <a:p>
            <a:pPr algn="just">
              <a:lnSpc>
                <a:spcPts val="26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111.10</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新增欄位</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lvl="0" indent="-342900" algn="just">
              <a:lnSpc>
                <a:spcPts val="26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現行學術研究加給支給數額是否比照編制內專任教師</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請填報學校</a:t>
            </a:r>
            <a:r>
              <a:rPr lang="zh-TW" altLang="zh-TW" sz="1800" u="heavy"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編制外專任教師【教授；副教授；助理教授；講師</a:t>
            </a:r>
            <a:r>
              <a:rPr lang="en-US" altLang="zh-TW" sz="1800" u="heavy"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u="heavy"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聘書職級</a:t>
            </a:r>
            <a:r>
              <a:rPr lang="en-US" altLang="zh-TW" sz="1800" u="heavy"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u="heavy"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】之學術研究加給支給數額是否比照編制內專任教師</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之情形，編制外專任教師包括「專</a:t>
            </a:r>
            <a:r>
              <a:rPr lang="zh-TW" altLang="en-US"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案</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教學人員」及「專業技術人員」等</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2</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類。</a:t>
            </a:r>
            <a:endPar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26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1800" b="1"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填報「</a:t>
            </a:r>
            <a:r>
              <a:rPr lang="zh-TW" altLang="zh-TW" sz="1800" b="1"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是</a:t>
            </a:r>
            <a:r>
              <a:rPr lang="zh-TW" altLang="en-US" sz="1800" b="1"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：係指學校編制外專任教師各職級【教授；副教授；助理教授；講師</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聘書職級</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】之學術研究加給支給數額與編制內專任教師【教授；副教授；助理教授；講師</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聘書職級</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】之學術研究加給支給數額一致。</a:t>
            </a:r>
            <a:r>
              <a:rPr lang="zh-TW" altLang="zh-TW" sz="1800"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請接續填寫學術研究加給支給數額</a:t>
            </a:r>
            <a:r>
              <a:rPr lang="zh-TW" altLang="zh-TW" sz="1800" b="1"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【與公立大專校院一致；高於公立大專校院；低於公立大專校院；其他】</a:t>
            </a:r>
            <a:r>
              <a:rPr lang="zh-TW" altLang="zh-TW" sz="1800"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之情形</a:t>
            </a:r>
            <a:r>
              <a:rPr lang="zh-TW" altLang="en-US"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 name="Rectangle 2"/>
          <p:cNvSpPr>
            <a:spLocks noGrp="1" noChangeArrowheads="1"/>
          </p:cNvSpPr>
          <p:nvPr>
            <p:ph type="title"/>
          </p:nvPr>
        </p:nvSpPr>
        <p:spPr>
          <a:xfrm>
            <a:off x="7336" y="213646"/>
            <a:ext cx="9136663" cy="609600"/>
          </a:xfrm>
        </p:spPr>
        <p:txBody>
          <a:bodyPr anchor="t"/>
          <a:lstStyle/>
          <a:p>
            <a:pPr algn="l">
              <a:defRPr/>
            </a:pP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8</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編制外專任教師薪酬標準</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p>
        </p:txBody>
      </p:sp>
      <p:graphicFrame>
        <p:nvGraphicFramePr>
          <p:cNvPr id="4" name="表格 3"/>
          <p:cNvGraphicFramePr>
            <a:graphicFrameLocks noGrp="1"/>
          </p:cNvGraphicFramePr>
          <p:nvPr>
            <p:extLst>
              <p:ext uri="{D42A27DB-BD31-4B8C-83A1-F6EECF244321}">
                <p14:modId xmlns:p14="http://schemas.microsoft.com/office/powerpoint/2010/main" val="1069349934"/>
              </p:ext>
            </p:extLst>
          </p:nvPr>
        </p:nvGraphicFramePr>
        <p:xfrm>
          <a:off x="55769" y="831559"/>
          <a:ext cx="8797729" cy="2319575"/>
        </p:xfrm>
        <a:graphic>
          <a:graphicData uri="http://schemas.openxmlformats.org/drawingml/2006/table">
            <a:tbl>
              <a:tblPr firstRow="1" firstCol="1" bandRow="1"/>
              <a:tblGrid>
                <a:gridCol w="193613">
                  <a:extLst>
                    <a:ext uri="{9D8B030D-6E8A-4147-A177-3AD203B41FA5}">
                      <a16:colId xmlns:a16="http://schemas.microsoft.com/office/drawing/2014/main" val="2016315095"/>
                    </a:ext>
                  </a:extLst>
                </a:gridCol>
                <a:gridCol w="207818">
                  <a:extLst>
                    <a:ext uri="{9D8B030D-6E8A-4147-A177-3AD203B41FA5}">
                      <a16:colId xmlns:a16="http://schemas.microsoft.com/office/drawing/2014/main" val="3423168824"/>
                    </a:ext>
                  </a:extLst>
                </a:gridCol>
                <a:gridCol w="806335">
                  <a:extLst>
                    <a:ext uri="{9D8B030D-6E8A-4147-A177-3AD203B41FA5}">
                      <a16:colId xmlns:a16="http://schemas.microsoft.com/office/drawing/2014/main" val="3302706748"/>
                    </a:ext>
                  </a:extLst>
                </a:gridCol>
                <a:gridCol w="739832">
                  <a:extLst>
                    <a:ext uri="{9D8B030D-6E8A-4147-A177-3AD203B41FA5}">
                      <a16:colId xmlns:a16="http://schemas.microsoft.com/office/drawing/2014/main" val="697176666"/>
                    </a:ext>
                  </a:extLst>
                </a:gridCol>
                <a:gridCol w="764771">
                  <a:extLst>
                    <a:ext uri="{9D8B030D-6E8A-4147-A177-3AD203B41FA5}">
                      <a16:colId xmlns:a16="http://schemas.microsoft.com/office/drawing/2014/main" val="1887807087"/>
                    </a:ext>
                  </a:extLst>
                </a:gridCol>
                <a:gridCol w="1962888">
                  <a:extLst>
                    <a:ext uri="{9D8B030D-6E8A-4147-A177-3AD203B41FA5}">
                      <a16:colId xmlns:a16="http://schemas.microsoft.com/office/drawing/2014/main" val="3281988004"/>
                    </a:ext>
                  </a:extLst>
                </a:gridCol>
                <a:gridCol w="1574358">
                  <a:extLst>
                    <a:ext uri="{9D8B030D-6E8A-4147-A177-3AD203B41FA5}">
                      <a16:colId xmlns:a16="http://schemas.microsoft.com/office/drawing/2014/main" val="3273088663"/>
                    </a:ext>
                  </a:extLst>
                </a:gridCol>
                <a:gridCol w="1049573">
                  <a:extLst>
                    <a:ext uri="{9D8B030D-6E8A-4147-A177-3AD203B41FA5}">
                      <a16:colId xmlns:a16="http://schemas.microsoft.com/office/drawing/2014/main" val="1271350902"/>
                    </a:ext>
                  </a:extLst>
                </a:gridCol>
                <a:gridCol w="516834">
                  <a:extLst>
                    <a:ext uri="{9D8B030D-6E8A-4147-A177-3AD203B41FA5}">
                      <a16:colId xmlns:a16="http://schemas.microsoft.com/office/drawing/2014/main" val="1280976468"/>
                    </a:ext>
                  </a:extLst>
                </a:gridCol>
                <a:gridCol w="652007">
                  <a:extLst>
                    <a:ext uri="{9D8B030D-6E8A-4147-A177-3AD203B41FA5}">
                      <a16:colId xmlns:a16="http://schemas.microsoft.com/office/drawing/2014/main" val="1671802430"/>
                    </a:ext>
                  </a:extLst>
                </a:gridCol>
                <a:gridCol w="329700">
                  <a:extLst>
                    <a:ext uri="{9D8B030D-6E8A-4147-A177-3AD203B41FA5}">
                      <a16:colId xmlns:a16="http://schemas.microsoft.com/office/drawing/2014/main" val="3368531490"/>
                    </a:ext>
                  </a:extLst>
                </a:gridCol>
              </a:tblGrid>
              <a:tr h="342785">
                <a:tc rowSpan="2">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l">
                        <a:lnSpc>
                          <a:spcPts val="17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教師分類</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教師職級</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聘書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現行本薪</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年功薪</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月支數額是否比照編制內專任教師</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l">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現行學術研究加給支給數額是否比照編制內專任教師</a:t>
                      </a:r>
                    </a:p>
                  </a:txBody>
                  <a:tcPr marL="14115" marR="141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現行本薪</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年功薪</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月支數額加計學術研究加給支給數額之合計薪酬數額，與編制內專任教師待遇標準比較情形</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3">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依聘約所載薪酬標準數額支給情形</a:t>
                      </a:r>
                    </a:p>
                    <a:p>
                      <a:pPr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單位：元</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zh-TW" altLang="en-US"/>
                    </a:p>
                  </a:txBody>
                  <a:tcPr/>
                </a:tc>
                <a:tc hMerge="1">
                  <a:txBody>
                    <a:bodyPr/>
                    <a:lstStyle/>
                    <a:p>
                      <a:endParaRPr lang="zh-TW" altLang="en-US"/>
                    </a:p>
                  </a:txBody>
                  <a:tcPr/>
                </a:tc>
                <a:tc rowSpan="6">
                  <a:txBody>
                    <a:bodyPr/>
                    <a:lstStyle/>
                    <a:p>
                      <a:pPr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請上傳檔案</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20057940"/>
                  </a:ext>
                </a:extLst>
              </a:tr>
              <a:tr h="463768">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支給人數</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支給總額</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平均支給數額</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zh-TW" altLang="en-US"/>
                    </a:p>
                  </a:txBody>
                  <a:tcPr/>
                </a:tc>
                <a:extLst>
                  <a:ext uri="{0D108BD9-81ED-4DB2-BD59-A6C34878D82A}">
                    <a16:rowId xmlns:a16="http://schemas.microsoft.com/office/drawing/2014/main" val="3940092873"/>
                  </a:ext>
                </a:extLst>
              </a:tr>
              <a:tr h="171393">
                <a:tc rowSpan="4">
                  <a:txBody>
                    <a:bodyPr/>
                    <a:lstStyle/>
                    <a:p>
                      <a:pPr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4">
                  <a:txBody>
                    <a:bodyPr/>
                    <a:lstStyle/>
                    <a:p>
                      <a:pPr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4">
                  <a:txBody>
                    <a:bodyPr/>
                    <a:lstStyle/>
                    <a:p>
                      <a:pPr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a:t>
                      </a:r>
                      <a:r>
                        <a:rPr kumimoji="0" lang="zh-TW" alt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案</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教學人員</a:t>
                      </a:r>
                    </a:p>
                    <a:p>
                      <a:pPr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專業技術人員</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17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教授</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4">
                  <a:txBody>
                    <a:bodyPr/>
                    <a:lstStyle/>
                    <a:p>
                      <a:pPr marL="99060" indent="-99060" algn="l">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a:t>
                      </a:r>
                    </a:p>
                    <a:p>
                      <a:pPr marL="99060" indent="-99060" algn="l">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與公立大專校院一致</a:t>
                      </a:r>
                    </a:p>
                    <a:p>
                      <a:pPr marL="71120" indent="-71120" algn="l">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高於公立大專校院</a:t>
                      </a:r>
                    </a:p>
                    <a:p>
                      <a:pPr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否</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4">
                  <a:txBody>
                    <a:bodyPr/>
                    <a:lstStyle/>
                    <a:p>
                      <a:pPr marL="99060" indent="-99060" algn="l">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是</a:t>
                      </a:r>
                    </a:p>
                    <a:p>
                      <a:pPr marL="99060" indent="-99060" algn="l">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與公立大專校院一致</a:t>
                      </a:r>
                    </a:p>
                    <a:p>
                      <a:pPr marL="71120" indent="-71120" algn="l">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高於公立大專校院</a:t>
                      </a:r>
                    </a:p>
                    <a:p>
                      <a:pPr marL="254000" indent="-254000" algn="l">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低於公立大專校院</a:t>
                      </a:r>
                    </a:p>
                    <a:p>
                      <a:pPr marL="254000" indent="-254000" algn="l">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其他</a:t>
                      </a:r>
                    </a:p>
                    <a:p>
                      <a:pPr marL="99060" indent="-99060" algn="l">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否</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請以</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50</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字內補充說明</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4115" marR="141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rowSpan="4">
                  <a:txBody>
                    <a:bodyPr/>
                    <a:lstStyle/>
                    <a:p>
                      <a:pPr marL="174625" indent="-14859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高於編制內專任教師，人數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位</a:t>
                      </a:r>
                    </a:p>
                    <a:p>
                      <a:pPr marL="174625" indent="-14859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等同編制內專任教師，人數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位</a:t>
                      </a:r>
                    </a:p>
                    <a:p>
                      <a:pPr marL="174625" indent="-14859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低於編制內專任教師，人數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位</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請以</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50</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字內補充說明</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4">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人數應與左欄加總相同</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4">
                  <a:txBody>
                    <a:bodyPr/>
                    <a:lstStyle/>
                    <a:p>
                      <a:pPr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4">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系統自動計算</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zh-TW" altLang="en-US"/>
                    </a:p>
                  </a:txBody>
                  <a:tcPr/>
                </a:tc>
                <a:extLst>
                  <a:ext uri="{0D108BD9-81ED-4DB2-BD59-A6C34878D82A}">
                    <a16:rowId xmlns:a16="http://schemas.microsoft.com/office/drawing/2014/main" val="4078014377"/>
                  </a:ext>
                </a:extLst>
              </a:tr>
              <a:tr h="171393">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副教授</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411374250"/>
                  </a:ext>
                </a:extLst>
              </a:tr>
              <a:tr h="171393">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助理教授</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3815914461"/>
                  </a:ext>
                </a:extLst>
              </a:tr>
              <a:tr h="776307">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講師</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3061975947"/>
                  </a:ext>
                </a:extLst>
              </a:tr>
            </a:tbl>
          </a:graphicData>
        </a:graphic>
      </p:graphicFrame>
    </p:spTree>
    <p:extLst>
      <p:ext uri="{BB962C8B-B14F-4D97-AF65-F5344CB8AC3E}">
        <p14:creationId xmlns:p14="http://schemas.microsoft.com/office/powerpoint/2010/main" val="39991603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noProof="0" dirty="0">
                <a:solidFill>
                  <a:srgbClr val="000000"/>
                </a:solidFill>
                <a:ea typeface="新細明體" panose="02020500000000000000" pitchFamily="18" charset="-120"/>
                <a:cs typeface="Arial" panose="020B0604020202020204" pitchFamily="34" charset="0"/>
              </a:rPr>
              <a:t>3.2.20</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5" name="矩形 4"/>
          <p:cNvSpPr/>
          <p:nvPr/>
        </p:nvSpPr>
        <p:spPr>
          <a:xfrm>
            <a:off x="72395" y="3036618"/>
            <a:ext cx="8781101" cy="2585323"/>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111.10</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新增欄位</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lvl="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學術研究加給支給數額</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：係依</a:t>
            </a:r>
            <a:r>
              <a:rPr lang="zh-TW" altLang="zh-TW" sz="1800" u="heavy"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教師待遇條例第</a:t>
            </a:r>
            <a:r>
              <a:rPr lang="en-US" altLang="zh-TW" sz="1800" u="heavy"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15</a:t>
            </a:r>
            <a:r>
              <a:rPr lang="zh-TW" altLang="zh-TW" sz="1800" u="heavy"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條</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規定，公立學校教師學術研究加給之支給規定，由教育部擬訂，報行政院核定。爰此，公立大專校院專任教師學術研究加給數額，請參閱</a:t>
            </a:r>
            <a:r>
              <a:rPr lang="zh-TW" altLang="zh-TW" sz="1800" u="heavy"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教育部</a:t>
            </a:r>
            <a:r>
              <a:rPr lang="en-US" altLang="zh-TW" sz="1800" u="heavy"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111</a:t>
            </a:r>
            <a:r>
              <a:rPr lang="zh-TW" altLang="zh-TW" sz="1800" u="heavy"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年</a:t>
            </a:r>
            <a:r>
              <a:rPr lang="en-US" altLang="zh-TW" sz="1800" u="heavy"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2</a:t>
            </a:r>
            <a:r>
              <a:rPr lang="zh-TW" altLang="zh-TW" sz="1800" u="heavy"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u="heavy"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9</a:t>
            </a:r>
            <a:r>
              <a:rPr lang="zh-TW" altLang="zh-TW" sz="1800" u="heavy"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日臺教人</a:t>
            </a:r>
            <a:r>
              <a:rPr lang="en-US" altLang="zh-TW" sz="1800" u="heavy"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u="heavy"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四</a:t>
            </a:r>
            <a:r>
              <a:rPr lang="en-US" altLang="zh-TW" sz="1800" u="heavy"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u="heavy"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字第</a:t>
            </a:r>
            <a:r>
              <a:rPr lang="en-US" altLang="zh-TW" sz="1800" u="heavy"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1110012826B</a:t>
            </a:r>
            <a:r>
              <a:rPr lang="zh-TW" altLang="zh-TW" sz="1800" u="heavy"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號函</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轉行政院核定之「公立大專校院教師學術研究加給表」</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請參照附錄十，</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111</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年</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1</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1</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日起適用</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，其中「</a:t>
            </a:r>
            <a:r>
              <a:rPr lang="zh-TW" altLang="zh-TW" sz="1800" b="1"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未實施學術研究加給分級制</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」之數額如下表：</a:t>
            </a:r>
          </a:p>
        </p:txBody>
      </p:sp>
      <p:sp>
        <p:nvSpPr>
          <p:cNvPr id="7" name="Rectangle 2"/>
          <p:cNvSpPr>
            <a:spLocks noGrp="1" noChangeArrowheads="1"/>
          </p:cNvSpPr>
          <p:nvPr>
            <p:ph type="title"/>
          </p:nvPr>
        </p:nvSpPr>
        <p:spPr>
          <a:xfrm>
            <a:off x="7336" y="213646"/>
            <a:ext cx="9136663" cy="609600"/>
          </a:xfrm>
        </p:spPr>
        <p:txBody>
          <a:bodyPr anchor="t"/>
          <a:lstStyle/>
          <a:p>
            <a:pPr algn="l">
              <a:defRPr/>
            </a:pP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8</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編制外專任教師薪酬標準</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p>
        </p:txBody>
      </p:sp>
      <p:graphicFrame>
        <p:nvGraphicFramePr>
          <p:cNvPr id="4" name="表格 3"/>
          <p:cNvGraphicFramePr>
            <a:graphicFrameLocks noGrp="1"/>
          </p:cNvGraphicFramePr>
          <p:nvPr>
            <p:extLst>
              <p:ext uri="{D42A27DB-BD31-4B8C-83A1-F6EECF244321}">
                <p14:modId xmlns:p14="http://schemas.microsoft.com/office/powerpoint/2010/main" val="2641942038"/>
              </p:ext>
            </p:extLst>
          </p:nvPr>
        </p:nvGraphicFramePr>
        <p:xfrm>
          <a:off x="55769" y="831559"/>
          <a:ext cx="8797729" cy="2319575"/>
        </p:xfrm>
        <a:graphic>
          <a:graphicData uri="http://schemas.openxmlformats.org/drawingml/2006/table">
            <a:tbl>
              <a:tblPr firstRow="1" firstCol="1" bandRow="1"/>
              <a:tblGrid>
                <a:gridCol w="193613">
                  <a:extLst>
                    <a:ext uri="{9D8B030D-6E8A-4147-A177-3AD203B41FA5}">
                      <a16:colId xmlns:a16="http://schemas.microsoft.com/office/drawing/2014/main" val="2016315095"/>
                    </a:ext>
                  </a:extLst>
                </a:gridCol>
                <a:gridCol w="207818">
                  <a:extLst>
                    <a:ext uri="{9D8B030D-6E8A-4147-A177-3AD203B41FA5}">
                      <a16:colId xmlns:a16="http://schemas.microsoft.com/office/drawing/2014/main" val="3423168824"/>
                    </a:ext>
                  </a:extLst>
                </a:gridCol>
                <a:gridCol w="806335">
                  <a:extLst>
                    <a:ext uri="{9D8B030D-6E8A-4147-A177-3AD203B41FA5}">
                      <a16:colId xmlns:a16="http://schemas.microsoft.com/office/drawing/2014/main" val="3302706748"/>
                    </a:ext>
                  </a:extLst>
                </a:gridCol>
                <a:gridCol w="739832">
                  <a:extLst>
                    <a:ext uri="{9D8B030D-6E8A-4147-A177-3AD203B41FA5}">
                      <a16:colId xmlns:a16="http://schemas.microsoft.com/office/drawing/2014/main" val="697176666"/>
                    </a:ext>
                  </a:extLst>
                </a:gridCol>
                <a:gridCol w="764771">
                  <a:extLst>
                    <a:ext uri="{9D8B030D-6E8A-4147-A177-3AD203B41FA5}">
                      <a16:colId xmlns:a16="http://schemas.microsoft.com/office/drawing/2014/main" val="1887807087"/>
                    </a:ext>
                  </a:extLst>
                </a:gridCol>
                <a:gridCol w="1931083">
                  <a:extLst>
                    <a:ext uri="{9D8B030D-6E8A-4147-A177-3AD203B41FA5}">
                      <a16:colId xmlns:a16="http://schemas.microsoft.com/office/drawing/2014/main" val="3281988004"/>
                    </a:ext>
                  </a:extLst>
                </a:gridCol>
                <a:gridCol w="1574358">
                  <a:extLst>
                    <a:ext uri="{9D8B030D-6E8A-4147-A177-3AD203B41FA5}">
                      <a16:colId xmlns:a16="http://schemas.microsoft.com/office/drawing/2014/main" val="3273088663"/>
                    </a:ext>
                  </a:extLst>
                </a:gridCol>
                <a:gridCol w="1000057">
                  <a:extLst>
                    <a:ext uri="{9D8B030D-6E8A-4147-A177-3AD203B41FA5}">
                      <a16:colId xmlns:a16="http://schemas.microsoft.com/office/drawing/2014/main" val="1271350902"/>
                    </a:ext>
                  </a:extLst>
                </a:gridCol>
                <a:gridCol w="507077">
                  <a:extLst>
                    <a:ext uri="{9D8B030D-6E8A-4147-A177-3AD203B41FA5}">
                      <a16:colId xmlns:a16="http://schemas.microsoft.com/office/drawing/2014/main" val="1280976468"/>
                    </a:ext>
                  </a:extLst>
                </a:gridCol>
                <a:gridCol w="648392">
                  <a:extLst>
                    <a:ext uri="{9D8B030D-6E8A-4147-A177-3AD203B41FA5}">
                      <a16:colId xmlns:a16="http://schemas.microsoft.com/office/drawing/2014/main" val="1671802430"/>
                    </a:ext>
                  </a:extLst>
                </a:gridCol>
                <a:gridCol w="424393">
                  <a:extLst>
                    <a:ext uri="{9D8B030D-6E8A-4147-A177-3AD203B41FA5}">
                      <a16:colId xmlns:a16="http://schemas.microsoft.com/office/drawing/2014/main" val="3368531490"/>
                    </a:ext>
                  </a:extLst>
                </a:gridCol>
              </a:tblGrid>
              <a:tr h="342785">
                <a:tc rowSpan="2">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l">
                        <a:lnSpc>
                          <a:spcPts val="17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教師分類</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教師職級</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聘書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現行本薪</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年功薪</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月支數額是否比照編制內專任教師</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l">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現行學術研究加給支給數額是否比照編制內專任教師</a:t>
                      </a:r>
                    </a:p>
                  </a:txBody>
                  <a:tcPr marL="14115" marR="141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現行本薪</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年功薪</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月支數額加計學術研究加給支給數額之合計薪酬數額，與編制內專任教師待遇標準比較情形</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3">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依聘約所載薪酬標準數額支給情形</a:t>
                      </a:r>
                    </a:p>
                    <a:p>
                      <a:pPr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單位：元</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zh-TW" altLang="en-US"/>
                    </a:p>
                  </a:txBody>
                  <a:tcPr/>
                </a:tc>
                <a:tc hMerge="1">
                  <a:txBody>
                    <a:bodyPr/>
                    <a:lstStyle/>
                    <a:p>
                      <a:endParaRPr lang="zh-TW" altLang="en-US"/>
                    </a:p>
                  </a:txBody>
                  <a:tcPr/>
                </a:tc>
                <a:tc rowSpan="6">
                  <a:txBody>
                    <a:bodyPr/>
                    <a:lstStyle/>
                    <a:p>
                      <a:pPr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請上傳檔案</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20057940"/>
                  </a:ext>
                </a:extLst>
              </a:tr>
              <a:tr h="463768">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支給人數</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支給總額</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平均支給數額</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zh-TW" altLang="en-US"/>
                    </a:p>
                  </a:txBody>
                  <a:tcPr/>
                </a:tc>
                <a:extLst>
                  <a:ext uri="{0D108BD9-81ED-4DB2-BD59-A6C34878D82A}">
                    <a16:rowId xmlns:a16="http://schemas.microsoft.com/office/drawing/2014/main" val="3940092873"/>
                  </a:ext>
                </a:extLst>
              </a:tr>
              <a:tr h="171393">
                <a:tc rowSpan="4">
                  <a:txBody>
                    <a:bodyPr/>
                    <a:lstStyle/>
                    <a:p>
                      <a:pPr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4">
                  <a:txBody>
                    <a:bodyPr/>
                    <a:lstStyle/>
                    <a:p>
                      <a:pPr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4">
                  <a:txBody>
                    <a:bodyPr/>
                    <a:lstStyle/>
                    <a:p>
                      <a:pPr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a:t>
                      </a:r>
                      <a:r>
                        <a:rPr kumimoji="0" lang="zh-TW" alt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案</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教學人員</a:t>
                      </a:r>
                    </a:p>
                    <a:p>
                      <a:pPr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專業技術人員</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17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教授</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4">
                  <a:txBody>
                    <a:bodyPr/>
                    <a:lstStyle/>
                    <a:p>
                      <a:pPr marL="99060" indent="-9906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a:t>
                      </a:r>
                    </a:p>
                    <a:p>
                      <a:pPr marL="99060" indent="-9906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與公立大專校院一致</a:t>
                      </a:r>
                    </a:p>
                    <a:p>
                      <a:pPr marL="71120" indent="-7112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高於公立大專校院</a:t>
                      </a:r>
                    </a:p>
                    <a:p>
                      <a:pPr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否</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4">
                  <a:txBody>
                    <a:bodyPr/>
                    <a:lstStyle/>
                    <a:p>
                      <a:pPr marL="99060" indent="-99060" algn="l">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是</a:t>
                      </a:r>
                    </a:p>
                    <a:p>
                      <a:pPr marL="99060" indent="-99060" algn="l">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與公立大專校院一致</a:t>
                      </a:r>
                    </a:p>
                    <a:p>
                      <a:pPr marL="71120" indent="-71120" algn="l">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高於公立大專校院</a:t>
                      </a:r>
                    </a:p>
                    <a:p>
                      <a:pPr marL="254000" indent="-254000" algn="l">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低於公立大專校院</a:t>
                      </a:r>
                    </a:p>
                    <a:p>
                      <a:pPr marL="254000" indent="-254000" algn="l">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其他</a:t>
                      </a:r>
                    </a:p>
                    <a:p>
                      <a:pPr marL="99060" indent="-99060" algn="l">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否</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請以</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50</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字內補充說明</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4115" marR="141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rowSpan="4">
                  <a:txBody>
                    <a:bodyPr/>
                    <a:lstStyle/>
                    <a:p>
                      <a:pPr marL="174625" indent="-14859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高於編制內專任教師，人數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位</a:t>
                      </a:r>
                    </a:p>
                    <a:p>
                      <a:pPr marL="174625" indent="-14859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等同編制內專任教師，人數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位</a:t>
                      </a:r>
                    </a:p>
                    <a:p>
                      <a:pPr marL="174625" indent="-14859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低於編制內專任教師，人數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位</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請以</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50</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字內補充說明</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4">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人數應與左欄加總相同</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4">
                  <a:txBody>
                    <a:bodyPr/>
                    <a:lstStyle/>
                    <a:p>
                      <a:pPr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4">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系統自動計算</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zh-TW" altLang="en-US"/>
                    </a:p>
                  </a:txBody>
                  <a:tcPr/>
                </a:tc>
                <a:extLst>
                  <a:ext uri="{0D108BD9-81ED-4DB2-BD59-A6C34878D82A}">
                    <a16:rowId xmlns:a16="http://schemas.microsoft.com/office/drawing/2014/main" val="4078014377"/>
                  </a:ext>
                </a:extLst>
              </a:tr>
              <a:tr h="171393">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副教授</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411374250"/>
                  </a:ext>
                </a:extLst>
              </a:tr>
              <a:tr h="171393">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助理教授</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3815914461"/>
                  </a:ext>
                </a:extLst>
              </a:tr>
              <a:tr h="776307">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講師</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3061975947"/>
                  </a:ext>
                </a:extLst>
              </a:tr>
            </a:tbl>
          </a:graphicData>
        </a:graphic>
      </p:graphicFrame>
      <p:graphicFrame>
        <p:nvGraphicFramePr>
          <p:cNvPr id="2" name="表格 1"/>
          <p:cNvGraphicFramePr>
            <a:graphicFrameLocks noGrp="1"/>
          </p:cNvGraphicFramePr>
          <p:nvPr>
            <p:extLst>
              <p:ext uri="{D42A27DB-BD31-4B8C-83A1-F6EECF244321}">
                <p14:modId xmlns:p14="http://schemas.microsoft.com/office/powerpoint/2010/main" val="3205380237"/>
              </p:ext>
            </p:extLst>
          </p:nvPr>
        </p:nvGraphicFramePr>
        <p:xfrm>
          <a:off x="48134" y="5538972"/>
          <a:ext cx="8805362" cy="984122"/>
        </p:xfrm>
        <a:graphic>
          <a:graphicData uri="http://schemas.openxmlformats.org/drawingml/2006/table">
            <a:tbl>
              <a:tblPr firstRow="1" firstCol="1" bandRow="1"/>
              <a:tblGrid>
                <a:gridCol w="2268365">
                  <a:extLst>
                    <a:ext uri="{9D8B030D-6E8A-4147-A177-3AD203B41FA5}">
                      <a16:colId xmlns:a16="http://schemas.microsoft.com/office/drawing/2014/main" val="1653204170"/>
                    </a:ext>
                  </a:extLst>
                </a:gridCol>
                <a:gridCol w="1713833">
                  <a:extLst>
                    <a:ext uri="{9D8B030D-6E8A-4147-A177-3AD203B41FA5}">
                      <a16:colId xmlns:a16="http://schemas.microsoft.com/office/drawing/2014/main" val="290535994"/>
                    </a:ext>
                  </a:extLst>
                </a:gridCol>
                <a:gridCol w="1717400">
                  <a:extLst>
                    <a:ext uri="{9D8B030D-6E8A-4147-A177-3AD203B41FA5}">
                      <a16:colId xmlns:a16="http://schemas.microsoft.com/office/drawing/2014/main" val="847905887"/>
                    </a:ext>
                  </a:extLst>
                </a:gridCol>
                <a:gridCol w="1588996">
                  <a:extLst>
                    <a:ext uri="{9D8B030D-6E8A-4147-A177-3AD203B41FA5}">
                      <a16:colId xmlns:a16="http://schemas.microsoft.com/office/drawing/2014/main" val="2959980389"/>
                    </a:ext>
                  </a:extLst>
                </a:gridCol>
                <a:gridCol w="1516768">
                  <a:extLst>
                    <a:ext uri="{9D8B030D-6E8A-4147-A177-3AD203B41FA5}">
                      <a16:colId xmlns:a16="http://schemas.microsoft.com/office/drawing/2014/main" val="3228774214"/>
                    </a:ext>
                  </a:extLst>
                </a:gridCol>
              </a:tblGrid>
              <a:tr h="77117">
                <a:tc rowSpan="3">
                  <a:txBody>
                    <a:bodyPr/>
                    <a:lstStyle/>
                    <a:p>
                      <a:pPr marL="0" algn="ctr" defTabSz="914400" rtl="0" eaLnBrk="1" latinLnBrk="0" hangingPunct="1">
                        <a:lnSpc>
                          <a:spcPts val="2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6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未實施學術研究加給分級制</a:t>
                      </a:r>
                      <a:r>
                        <a:rPr lang="en-US" sz="16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lang="zh-TW" sz="16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元</a:t>
                      </a:r>
                      <a:r>
                        <a:rPr lang="en-US" sz="16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lang="zh-TW" sz="16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gridSpan="4">
                  <a:txBody>
                    <a:bodyPr/>
                    <a:lstStyle/>
                    <a:p>
                      <a:pPr marL="0" algn="ctr" defTabSz="914400" rtl="0" eaLnBrk="1" latinLnBrk="0" hangingPunct="1">
                        <a:lnSpc>
                          <a:spcPts val="2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4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公立大專校院教師學術研究加給表</a:t>
                      </a:r>
                      <a:r>
                        <a:rPr lang="en-US" sz="14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(111</a:t>
                      </a:r>
                      <a:r>
                        <a:rPr lang="zh-TW" sz="14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年</a:t>
                      </a:r>
                      <a:r>
                        <a:rPr lang="en-US" sz="14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lang="zh-TW" sz="14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a:t>
                      </a:r>
                      <a:r>
                        <a:rPr lang="en-US" sz="14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lang="zh-TW" sz="14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日生效</a:t>
                      </a:r>
                      <a:r>
                        <a:rPr lang="en-US" sz="14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lang="zh-TW" sz="14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2605565439"/>
                  </a:ext>
                </a:extLst>
              </a:tr>
              <a:tr h="183901">
                <a:tc vMerge="1">
                  <a:txBody>
                    <a:bodyPr/>
                    <a:lstStyle/>
                    <a:p>
                      <a:endParaRPr lang="zh-TW" altLang="en-US"/>
                    </a:p>
                  </a:txBody>
                  <a:tcPr/>
                </a:tc>
                <a:tc>
                  <a:txBody>
                    <a:bodyPr/>
                    <a:lstStyle/>
                    <a:p>
                      <a:pPr marL="0" algn="ctr" defTabSz="914400" rtl="0" eaLnBrk="1" latinLnBrk="0" hangingPunct="1">
                        <a:lnSpc>
                          <a:spcPts val="2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6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教授</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tc>
                  <a:txBody>
                    <a:bodyPr/>
                    <a:lstStyle/>
                    <a:p>
                      <a:pPr marL="0" algn="ctr" defTabSz="914400" rtl="0" eaLnBrk="1" latinLnBrk="0" hangingPunct="1">
                        <a:lnSpc>
                          <a:spcPts val="2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6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副教授</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tc>
                  <a:txBody>
                    <a:bodyPr/>
                    <a:lstStyle/>
                    <a:p>
                      <a:pPr marL="0" algn="ctr" defTabSz="914400" rtl="0" eaLnBrk="1" latinLnBrk="0" hangingPunct="1">
                        <a:lnSpc>
                          <a:spcPts val="2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6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助理教授</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tc>
                  <a:txBody>
                    <a:bodyPr/>
                    <a:lstStyle/>
                    <a:p>
                      <a:pPr marL="0" algn="ctr" defTabSz="914400" rtl="0" eaLnBrk="1" latinLnBrk="0" hangingPunct="1">
                        <a:lnSpc>
                          <a:spcPts val="2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6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講師</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extLst>
                  <a:ext uri="{0D108BD9-81ED-4DB2-BD59-A6C34878D82A}">
                    <a16:rowId xmlns:a16="http://schemas.microsoft.com/office/drawing/2014/main" val="2744062271"/>
                  </a:ext>
                </a:extLst>
              </a:tr>
              <a:tr h="476122">
                <a:tc vMerge="1">
                  <a:txBody>
                    <a:bodyPr/>
                    <a:lstStyle/>
                    <a:p>
                      <a:endParaRPr lang="zh-TW" altLang="en-US"/>
                    </a:p>
                  </a:txBody>
                  <a:tcPr/>
                </a:tc>
                <a:tc>
                  <a:txBody>
                    <a:bodyPr/>
                    <a:lstStyle/>
                    <a:p>
                      <a:pPr marL="0" algn="ctr" defTabSz="914400" rtl="0" eaLnBrk="1" latinLnBrk="0" hangingPunct="1">
                        <a:lnSpc>
                          <a:spcPts val="2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62,300</a:t>
                      </a:r>
                      <a:endParaRPr lang="zh-TW" sz="16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2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48,080</a:t>
                      </a:r>
                      <a:endParaRPr lang="zh-TW" sz="16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2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42,080</a:t>
                      </a:r>
                      <a:endParaRPr lang="zh-TW" sz="16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2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33,210</a:t>
                      </a:r>
                      <a:endParaRPr lang="zh-TW" sz="16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50336641"/>
                  </a:ext>
                </a:extLst>
              </a:tr>
            </a:tbl>
          </a:graphicData>
        </a:graphic>
      </p:graphicFrame>
    </p:spTree>
    <p:extLst>
      <p:ext uri="{BB962C8B-B14F-4D97-AF65-F5344CB8AC3E}">
        <p14:creationId xmlns:p14="http://schemas.microsoft.com/office/powerpoint/2010/main" val="25537816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noProof="0" dirty="0">
                <a:solidFill>
                  <a:srgbClr val="000000"/>
                </a:solidFill>
                <a:ea typeface="新細明體" panose="02020500000000000000" pitchFamily="18" charset="-120"/>
                <a:cs typeface="Arial" panose="020B0604020202020204" pitchFamily="34" charset="0"/>
              </a:rPr>
              <a:t>3.2.22</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5" name="矩形 4"/>
          <p:cNvSpPr/>
          <p:nvPr/>
        </p:nvSpPr>
        <p:spPr>
          <a:xfrm>
            <a:off x="33375" y="846677"/>
            <a:ext cx="8781101" cy="4708981"/>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現行學術研究加給支給數額是否比照編制內專任教師</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範例說明</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lvl="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編制外專任教師各職級【教授；副教授；助理教授；講師</a:t>
            </a:r>
            <a:r>
              <a:rPr lang="en-US"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聘書職級</a:t>
            </a:r>
            <a:r>
              <a:rPr lang="en-US"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】之學術研究加給支給數額</a:t>
            </a:r>
            <a:r>
              <a:rPr lang="zh-TW" altLang="zh-TW" sz="2000" b="1" u="heavy"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與公立大專校院一致</a:t>
            </a: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，例如：教授</a:t>
            </a:r>
            <a:r>
              <a:rPr lang="en-US"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62,300</a:t>
            </a: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元，副教授</a:t>
            </a:r>
            <a:r>
              <a:rPr lang="en-US"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48,080</a:t>
            </a: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元，助理教授</a:t>
            </a:r>
            <a:r>
              <a:rPr lang="en-US"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42,080</a:t>
            </a: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元，講師</a:t>
            </a:r>
            <a:r>
              <a:rPr lang="en-US"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33,210</a:t>
            </a: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元。</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編制外專任教師各職級【教授；副教授；助理教授；講師</a:t>
            </a:r>
            <a:r>
              <a:rPr lang="en-US"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聘書職級</a:t>
            </a:r>
            <a:r>
              <a:rPr lang="en-US"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】之學術研究加給支給數額</a:t>
            </a:r>
            <a:r>
              <a:rPr lang="zh-TW" altLang="zh-TW" sz="2000" b="1" u="heavy"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高於公立大專校院</a:t>
            </a: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，例如：教授</a:t>
            </a:r>
            <a:r>
              <a:rPr lang="en-US"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62,500</a:t>
            </a: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元，副教授</a:t>
            </a:r>
            <a:r>
              <a:rPr lang="en-US"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48,280</a:t>
            </a: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元，助理教授</a:t>
            </a:r>
            <a:r>
              <a:rPr lang="en-US"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42,280</a:t>
            </a: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元，講師</a:t>
            </a:r>
            <a:r>
              <a:rPr lang="en-US"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33,410</a:t>
            </a: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元。</a:t>
            </a:r>
            <a:endParaRPr lang="en-US"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endParaRPr>
          </a:p>
          <a:p>
            <a:pPr marL="342900" lvl="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編制外專任教師各職級【教授；副教授；助理教授；講師</a:t>
            </a:r>
            <a:r>
              <a:rPr lang="en-US"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聘書職級</a:t>
            </a:r>
            <a:r>
              <a:rPr lang="en-US"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】之學術研究加給支給數額</a:t>
            </a:r>
            <a:r>
              <a:rPr lang="zh-TW" altLang="zh-TW" sz="2000" b="1" u="heavy"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低於公立大專校院</a:t>
            </a: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，例如：教授</a:t>
            </a:r>
            <a:r>
              <a:rPr lang="en-US"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62,100</a:t>
            </a: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元，副教授</a:t>
            </a:r>
            <a:r>
              <a:rPr lang="en-US"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47,880</a:t>
            </a: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元，助理教授</a:t>
            </a:r>
            <a:r>
              <a:rPr lang="en-US"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41,880</a:t>
            </a: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元，講師</a:t>
            </a:r>
            <a:r>
              <a:rPr lang="en-US"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33,010</a:t>
            </a: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元。</a:t>
            </a:r>
          </a:p>
        </p:txBody>
      </p:sp>
      <p:sp>
        <p:nvSpPr>
          <p:cNvPr id="7" name="Rectangle 2"/>
          <p:cNvSpPr>
            <a:spLocks noGrp="1" noChangeArrowheads="1"/>
          </p:cNvSpPr>
          <p:nvPr>
            <p:ph type="title"/>
          </p:nvPr>
        </p:nvSpPr>
        <p:spPr>
          <a:xfrm>
            <a:off x="7336" y="213646"/>
            <a:ext cx="9136663" cy="609600"/>
          </a:xfrm>
        </p:spPr>
        <p:txBody>
          <a:bodyPr anchor="t"/>
          <a:lstStyle/>
          <a:p>
            <a:pPr algn="l">
              <a:defRPr/>
            </a:pP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8</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編制外專任教師薪酬標準</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p>
        </p:txBody>
      </p:sp>
    </p:spTree>
    <p:extLst>
      <p:ext uri="{BB962C8B-B14F-4D97-AF65-F5344CB8AC3E}">
        <p14:creationId xmlns:p14="http://schemas.microsoft.com/office/powerpoint/2010/main" val="10768229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noProof="0" dirty="0">
                <a:solidFill>
                  <a:srgbClr val="000000"/>
                </a:solidFill>
                <a:ea typeface="新細明體" panose="02020500000000000000" pitchFamily="18" charset="-120"/>
                <a:cs typeface="Arial" panose="020B0604020202020204" pitchFamily="34" charset="0"/>
              </a:rPr>
              <a:t>3.2.23</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5" name="矩形 4"/>
          <p:cNvSpPr/>
          <p:nvPr/>
        </p:nvSpPr>
        <p:spPr>
          <a:xfrm>
            <a:off x="33375" y="785717"/>
            <a:ext cx="8781101" cy="6047809"/>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現行學術研究加給支給數額是否比照編制內專任教師</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範例說明</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lvl="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編制外專任教師各職級【教授；副教授；助理教授；講師</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聘書職級</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】之學術研究加給支給數額</a:t>
            </a:r>
            <a:r>
              <a:rPr lang="zh-TW" altLang="zh-TW" sz="1800" b="1" u="heavy"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採分級制</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kern="100" dirty="0">
                <a:solidFill>
                  <a:srgbClr val="000000"/>
                </a:solidFill>
                <a:latin typeface="Arial" panose="020B0604020202020204" pitchFamily="34" charset="0"/>
                <a:ea typeface="微軟正黑體" panose="020B0604030504040204" pitchFamily="34" charset="-120"/>
                <a:cs typeface="Arial" panose="020B0604020202020204" pitchFamily="34" charset="0"/>
              </a:rPr>
              <a:t>依其學術、研究成果或教學服務等實際表現採分級給予學術研究加給支給數額</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非以定額</a:t>
            </a:r>
            <a:r>
              <a:rPr lang="en-US" altLang="zh-TW" sz="1800" b="1"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固定數額</a:t>
            </a:r>
            <a:r>
              <a:rPr lang="en-US" altLang="zh-TW" sz="1800" b="1"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支給教師學術研究加給，</a:t>
            </a:r>
            <a:r>
              <a:rPr lang="zh-TW" altLang="zh-TW" sz="1800" b="1" u="heavy"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則請填報為其他</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之情形。</a:t>
            </a:r>
            <a:endPar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各職級教師採分級制且固定範圍給予學術研究加給支給數額</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，例如：</a:t>
            </a:r>
            <a:endPar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endParaRPr>
          </a:p>
          <a:p>
            <a:pPr marL="1257300" lvl="2"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教授</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59,500</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元</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-59,895</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元，副教授</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46,000</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元</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-46,230</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元，助理教授</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40,000</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元</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-40,455</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元，講師</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31,000</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元</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-31,925</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元。</a:t>
            </a:r>
          </a:p>
          <a:p>
            <a:pPr marL="799200" lvl="2"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各職級教師以教師歸屬研究型、教學型領域，學校依各領域分別訂定不同學術研究加給支給數額標準</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。例如：</a:t>
            </a:r>
            <a:endPar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endParaRPr>
          </a:p>
          <a:p>
            <a:pPr marL="1256400" lvl="3"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研究型教師：教授</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63,000</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元</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-58,000</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元，副教授</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54,000</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元</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-49,000</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元，助理教授</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45,000</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元</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-40,000</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元，講師</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36,000</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元</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-31,000</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元。</a:t>
            </a:r>
          </a:p>
          <a:p>
            <a:pPr marL="1256400" lvl="3"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教學型教師：教授</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59,500</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元</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-59,895</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元，副教授</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46,000</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元</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-46,230</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元，助理教授</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40,000</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元</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-40,455</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元，講師</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31,000</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元</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-31,925</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元。</a:t>
            </a:r>
            <a:endPar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 name="Rectangle 2"/>
          <p:cNvSpPr>
            <a:spLocks noGrp="1" noChangeArrowheads="1"/>
          </p:cNvSpPr>
          <p:nvPr>
            <p:ph type="title"/>
          </p:nvPr>
        </p:nvSpPr>
        <p:spPr>
          <a:xfrm>
            <a:off x="7336" y="213646"/>
            <a:ext cx="9136663" cy="609600"/>
          </a:xfrm>
        </p:spPr>
        <p:txBody>
          <a:bodyPr anchor="t"/>
          <a:lstStyle/>
          <a:p>
            <a:pPr algn="l">
              <a:defRPr/>
            </a:pP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8</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編制外專任教師薪酬標準</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p>
        </p:txBody>
      </p:sp>
    </p:spTree>
    <p:extLst>
      <p:ext uri="{BB962C8B-B14F-4D97-AF65-F5344CB8AC3E}">
        <p14:creationId xmlns:p14="http://schemas.microsoft.com/office/powerpoint/2010/main" val="4164229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noProof="0" dirty="0">
                <a:solidFill>
                  <a:srgbClr val="000000"/>
                </a:solidFill>
                <a:ea typeface="新細明體" panose="02020500000000000000" pitchFamily="18" charset="-120"/>
                <a:cs typeface="Arial" panose="020B0604020202020204" pitchFamily="34" charset="0"/>
              </a:rPr>
              <a:t>3.2.24</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5" name="矩形 4"/>
          <p:cNvSpPr/>
          <p:nvPr/>
        </p:nvSpPr>
        <p:spPr>
          <a:xfrm>
            <a:off x="72395" y="3163157"/>
            <a:ext cx="8781101" cy="2400657"/>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111.10</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新增欄位</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000" b="1"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填報「否」</a:t>
            </a: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：係指學校編制外專任教師各職級【教授；副教授；助理教授；講師</a:t>
            </a:r>
            <a:r>
              <a:rPr lang="en-US"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聘書職級</a:t>
            </a:r>
            <a:r>
              <a:rPr lang="en-US"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】之學術研究加給支給數額與編制內專任教師【教授；副教授；助理教授；講師</a:t>
            </a:r>
            <a:r>
              <a:rPr lang="en-US"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聘書職級</a:t>
            </a:r>
            <a:r>
              <a:rPr lang="en-US"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】之學術研究加給支給數額不同，則</a:t>
            </a:r>
            <a:r>
              <a:rPr lang="zh-TW" altLang="zh-TW" sz="2000"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請以</a:t>
            </a:r>
            <a:r>
              <a:rPr lang="en-US" altLang="zh-TW" sz="2000"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50</a:t>
            </a:r>
            <a:r>
              <a:rPr lang="zh-TW" altLang="zh-TW" sz="2000"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字內補充說明</a:t>
            </a: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 name="Rectangle 2"/>
          <p:cNvSpPr>
            <a:spLocks noGrp="1" noChangeArrowheads="1"/>
          </p:cNvSpPr>
          <p:nvPr>
            <p:ph type="title"/>
          </p:nvPr>
        </p:nvSpPr>
        <p:spPr>
          <a:xfrm>
            <a:off x="7336" y="213646"/>
            <a:ext cx="9136663" cy="609600"/>
          </a:xfrm>
        </p:spPr>
        <p:txBody>
          <a:bodyPr anchor="t"/>
          <a:lstStyle/>
          <a:p>
            <a:pPr algn="l">
              <a:defRPr/>
            </a:pP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8</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編制外專任教師薪酬標準</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p>
        </p:txBody>
      </p:sp>
      <p:graphicFrame>
        <p:nvGraphicFramePr>
          <p:cNvPr id="4" name="表格 3"/>
          <p:cNvGraphicFramePr>
            <a:graphicFrameLocks noGrp="1"/>
          </p:cNvGraphicFramePr>
          <p:nvPr>
            <p:extLst>
              <p:ext uri="{D42A27DB-BD31-4B8C-83A1-F6EECF244321}">
                <p14:modId xmlns:p14="http://schemas.microsoft.com/office/powerpoint/2010/main" val="3861516065"/>
              </p:ext>
            </p:extLst>
          </p:nvPr>
        </p:nvGraphicFramePr>
        <p:xfrm>
          <a:off x="55769" y="831559"/>
          <a:ext cx="8797729" cy="2319575"/>
        </p:xfrm>
        <a:graphic>
          <a:graphicData uri="http://schemas.openxmlformats.org/drawingml/2006/table">
            <a:tbl>
              <a:tblPr firstRow="1" firstCol="1" bandRow="1"/>
              <a:tblGrid>
                <a:gridCol w="193613">
                  <a:extLst>
                    <a:ext uri="{9D8B030D-6E8A-4147-A177-3AD203B41FA5}">
                      <a16:colId xmlns:a16="http://schemas.microsoft.com/office/drawing/2014/main" val="2016315095"/>
                    </a:ext>
                  </a:extLst>
                </a:gridCol>
                <a:gridCol w="207818">
                  <a:extLst>
                    <a:ext uri="{9D8B030D-6E8A-4147-A177-3AD203B41FA5}">
                      <a16:colId xmlns:a16="http://schemas.microsoft.com/office/drawing/2014/main" val="3423168824"/>
                    </a:ext>
                  </a:extLst>
                </a:gridCol>
                <a:gridCol w="806335">
                  <a:extLst>
                    <a:ext uri="{9D8B030D-6E8A-4147-A177-3AD203B41FA5}">
                      <a16:colId xmlns:a16="http://schemas.microsoft.com/office/drawing/2014/main" val="3302706748"/>
                    </a:ext>
                  </a:extLst>
                </a:gridCol>
                <a:gridCol w="739832">
                  <a:extLst>
                    <a:ext uri="{9D8B030D-6E8A-4147-A177-3AD203B41FA5}">
                      <a16:colId xmlns:a16="http://schemas.microsoft.com/office/drawing/2014/main" val="697176666"/>
                    </a:ext>
                  </a:extLst>
                </a:gridCol>
                <a:gridCol w="764771">
                  <a:extLst>
                    <a:ext uri="{9D8B030D-6E8A-4147-A177-3AD203B41FA5}">
                      <a16:colId xmlns:a16="http://schemas.microsoft.com/office/drawing/2014/main" val="1887807087"/>
                    </a:ext>
                  </a:extLst>
                </a:gridCol>
                <a:gridCol w="1954937">
                  <a:extLst>
                    <a:ext uri="{9D8B030D-6E8A-4147-A177-3AD203B41FA5}">
                      <a16:colId xmlns:a16="http://schemas.microsoft.com/office/drawing/2014/main" val="3281988004"/>
                    </a:ext>
                  </a:extLst>
                </a:gridCol>
                <a:gridCol w="1566407">
                  <a:extLst>
                    <a:ext uri="{9D8B030D-6E8A-4147-A177-3AD203B41FA5}">
                      <a16:colId xmlns:a16="http://schemas.microsoft.com/office/drawing/2014/main" val="3273088663"/>
                    </a:ext>
                  </a:extLst>
                </a:gridCol>
                <a:gridCol w="984154">
                  <a:extLst>
                    <a:ext uri="{9D8B030D-6E8A-4147-A177-3AD203B41FA5}">
                      <a16:colId xmlns:a16="http://schemas.microsoft.com/office/drawing/2014/main" val="1271350902"/>
                    </a:ext>
                  </a:extLst>
                </a:gridCol>
                <a:gridCol w="507077">
                  <a:extLst>
                    <a:ext uri="{9D8B030D-6E8A-4147-A177-3AD203B41FA5}">
                      <a16:colId xmlns:a16="http://schemas.microsoft.com/office/drawing/2014/main" val="1280976468"/>
                    </a:ext>
                  </a:extLst>
                </a:gridCol>
                <a:gridCol w="648392">
                  <a:extLst>
                    <a:ext uri="{9D8B030D-6E8A-4147-A177-3AD203B41FA5}">
                      <a16:colId xmlns:a16="http://schemas.microsoft.com/office/drawing/2014/main" val="1671802430"/>
                    </a:ext>
                  </a:extLst>
                </a:gridCol>
                <a:gridCol w="424393">
                  <a:extLst>
                    <a:ext uri="{9D8B030D-6E8A-4147-A177-3AD203B41FA5}">
                      <a16:colId xmlns:a16="http://schemas.microsoft.com/office/drawing/2014/main" val="3368531490"/>
                    </a:ext>
                  </a:extLst>
                </a:gridCol>
              </a:tblGrid>
              <a:tr h="342785">
                <a:tc rowSpan="2">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l">
                        <a:lnSpc>
                          <a:spcPts val="17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教師分類</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教師職級</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聘書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現行本薪</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年功薪</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月支數額是否比照編制內專任教師</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l">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現行學術研究加給支給數額是否比照編制內專任教師</a:t>
                      </a:r>
                    </a:p>
                  </a:txBody>
                  <a:tcPr marL="14115" marR="141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現行本薪</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年功薪</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月支數額加計學術研究加給支給數額之合計薪酬數額，與編制內專任教師待遇標準比較情形</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3">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依聘約所載薪酬標準數額支給情形</a:t>
                      </a:r>
                    </a:p>
                    <a:p>
                      <a:pPr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單位：元</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zh-TW" altLang="en-US"/>
                    </a:p>
                  </a:txBody>
                  <a:tcPr/>
                </a:tc>
                <a:tc hMerge="1">
                  <a:txBody>
                    <a:bodyPr/>
                    <a:lstStyle/>
                    <a:p>
                      <a:endParaRPr lang="zh-TW" altLang="en-US"/>
                    </a:p>
                  </a:txBody>
                  <a:tcPr/>
                </a:tc>
                <a:tc rowSpan="6">
                  <a:txBody>
                    <a:bodyPr/>
                    <a:lstStyle/>
                    <a:p>
                      <a:pPr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請上傳檔案</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20057940"/>
                  </a:ext>
                </a:extLst>
              </a:tr>
              <a:tr h="463768">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支給人數</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支給總額</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平均支給數額</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zh-TW" altLang="en-US"/>
                    </a:p>
                  </a:txBody>
                  <a:tcPr/>
                </a:tc>
                <a:extLst>
                  <a:ext uri="{0D108BD9-81ED-4DB2-BD59-A6C34878D82A}">
                    <a16:rowId xmlns:a16="http://schemas.microsoft.com/office/drawing/2014/main" val="3940092873"/>
                  </a:ext>
                </a:extLst>
              </a:tr>
              <a:tr h="171393">
                <a:tc rowSpan="4">
                  <a:txBody>
                    <a:bodyPr/>
                    <a:lstStyle/>
                    <a:p>
                      <a:pPr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4">
                  <a:txBody>
                    <a:bodyPr/>
                    <a:lstStyle/>
                    <a:p>
                      <a:pPr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4">
                  <a:txBody>
                    <a:bodyPr/>
                    <a:lstStyle/>
                    <a:p>
                      <a:pPr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a:t>
                      </a:r>
                      <a:r>
                        <a:rPr kumimoji="0" lang="zh-TW" alt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案</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教學人員</a:t>
                      </a:r>
                    </a:p>
                    <a:p>
                      <a:pPr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專業技術人員</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17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教授</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4">
                  <a:txBody>
                    <a:bodyPr/>
                    <a:lstStyle/>
                    <a:p>
                      <a:pPr marL="99060" indent="-99060" algn="l">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a:t>
                      </a:r>
                    </a:p>
                    <a:p>
                      <a:pPr marL="99060" indent="-99060" algn="l">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與公立大專校院一致</a:t>
                      </a:r>
                    </a:p>
                    <a:p>
                      <a:pPr marL="71120" indent="-71120" algn="l">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高於公立大專校院</a:t>
                      </a:r>
                    </a:p>
                    <a:p>
                      <a:pPr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否</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4">
                  <a:txBody>
                    <a:bodyPr/>
                    <a:lstStyle/>
                    <a:p>
                      <a:pPr marL="99060" indent="-99060" algn="l">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是</a:t>
                      </a:r>
                    </a:p>
                    <a:p>
                      <a:pPr marL="99060" indent="-99060" algn="l">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與公立大專校院一致</a:t>
                      </a:r>
                    </a:p>
                    <a:p>
                      <a:pPr marL="71120" indent="-71120" algn="l">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高於公立大專校院</a:t>
                      </a:r>
                    </a:p>
                    <a:p>
                      <a:pPr marL="254000" indent="-254000" algn="l">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低於公立大專校院</a:t>
                      </a:r>
                    </a:p>
                    <a:p>
                      <a:pPr marL="254000" indent="-254000" algn="l">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其他</a:t>
                      </a:r>
                    </a:p>
                    <a:p>
                      <a:pPr marL="99060" indent="-99060" algn="l">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否</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請以</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50</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字內補充說明</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4115" marR="141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rowSpan="4">
                  <a:txBody>
                    <a:bodyPr/>
                    <a:lstStyle/>
                    <a:p>
                      <a:pPr marL="174625" indent="-14859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高於編制內專任教師，人數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位</a:t>
                      </a:r>
                    </a:p>
                    <a:p>
                      <a:pPr marL="174625" indent="-14859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等同編制內專任教師，人數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位</a:t>
                      </a:r>
                    </a:p>
                    <a:p>
                      <a:pPr marL="174625" indent="-14859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低於編制內專任教師，人數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位</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請以</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50</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字內補充說明</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4">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人數應與左欄加總相同</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4">
                  <a:txBody>
                    <a:bodyPr/>
                    <a:lstStyle/>
                    <a:p>
                      <a:pPr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4">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系統自動計算</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zh-TW" altLang="en-US"/>
                    </a:p>
                  </a:txBody>
                  <a:tcPr/>
                </a:tc>
                <a:extLst>
                  <a:ext uri="{0D108BD9-81ED-4DB2-BD59-A6C34878D82A}">
                    <a16:rowId xmlns:a16="http://schemas.microsoft.com/office/drawing/2014/main" val="4078014377"/>
                  </a:ext>
                </a:extLst>
              </a:tr>
              <a:tr h="171393">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副教授</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411374250"/>
                  </a:ext>
                </a:extLst>
              </a:tr>
              <a:tr h="171393">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助理教授</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3815914461"/>
                  </a:ext>
                </a:extLst>
              </a:tr>
              <a:tr h="776307">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講師</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3061975947"/>
                  </a:ext>
                </a:extLst>
              </a:tr>
            </a:tbl>
          </a:graphicData>
        </a:graphic>
      </p:graphicFrame>
    </p:spTree>
    <p:extLst>
      <p:ext uri="{BB962C8B-B14F-4D97-AF65-F5344CB8AC3E}">
        <p14:creationId xmlns:p14="http://schemas.microsoft.com/office/powerpoint/2010/main" val="40453088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noProof="0" dirty="0">
                <a:solidFill>
                  <a:srgbClr val="000000"/>
                </a:solidFill>
                <a:ea typeface="新細明體" panose="02020500000000000000" pitchFamily="18" charset="-120"/>
                <a:cs typeface="Arial" panose="020B0604020202020204" pitchFamily="34" charset="0"/>
              </a:rPr>
              <a:t>3.2.25</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5" name="矩形 4"/>
          <p:cNvSpPr/>
          <p:nvPr/>
        </p:nvSpPr>
        <p:spPr>
          <a:xfrm>
            <a:off x="41915" y="2949794"/>
            <a:ext cx="8781101" cy="3683060"/>
          </a:xfrm>
          <a:prstGeom prst="rect">
            <a:avLst/>
          </a:prstGeom>
        </p:spPr>
        <p:txBody>
          <a:bodyPr wrap="square">
            <a:spAutoFit/>
          </a:bodyPr>
          <a:lstStyle/>
          <a:p>
            <a:pPr algn="just">
              <a:lnSpc>
                <a:spcPts val="28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111.10</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新增欄位</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ts val="28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現行本薪</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年功薪</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月支數額加計學術研究加給支給數額之合計薪酬數額，與編制內專任教師待遇標準比較情形</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請填報學校</a:t>
            </a:r>
            <a:r>
              <a:rPr lang="zh-TW" altLang="zh-TW" sz="1800" u="heavy" kern="100" dirty="0">
                <a:solidFill>
                  <a:srgbClr val="000000"/>
                </a:solidFill>
                <a:latin typeface="Arial" panose="020B0604020202020204" pitchFamily="34" charset="0"/>
                <a:ea typeface="微軟正黑體" panose="020B0604030504040204" pitchFamily="34" charset="-120"/>
                <a:cs typeface="Arial" panose="020B0604020202020204" pitchFamily="34" charset="0"/>
              </a:rPr>
              <a:t>編制外專任教師【教授；副教授；助理教授；講師</a:t>
            </a:r>
            <a:r>
              <a:rPr lang="en-US" altLang="zh-TW" sz="1800" u="heavy" kern="1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u="heavy" kern="100" dirty="0">
                <a:solidFill>
                  <a:srgbClr val="000000"/>
                </a:solidFill>
                <a:latin typeface="Arial" panose="020B0604020202020204" pitchFamily="34" charset="0"/>
                <a:ea typeface="微軟正黑體" panose="020B0604030504040204" pitchFamily="34" charset="-120"/>
                <a:cs typeface="Arial" panose="020B0604020202020204" pitchFamily="34" charset="0"/>
              </a:rPr>
              <a:t>聘書職級</a:t>
            </a:r>
            <a:r>
              <a:rPr lang="en-US" altLang="zh-TW" sz="1800" u="heavy" kern="1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u="heavy" kern="100" dirty="0">
                <a:solidFill>
                  <a:srgbClr val="000000"/>
                </a:solidFill>
                <a:latin typeface="Arial" panose="020B0604020202020204" pitchFamily="34" charset="0"/>
                <a:ea typeface="微軟正黑體" panose="020B0604030504040204" pitchFamily="34" charset="-120"/>
                <a:cs typeface="Arial" panose="020B0604020202020204" pitchFamily="34" charset="0"/>
              </a:rPr>
              <a:t>】現行本薪</a:t>
            </a:r>
            <a:r>
              <a:rPr lang="en-US" altLang="zh-TW" sz="1800" u="heavy" kern="1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u="heavy" kern="1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年功薪</a:t>
            </a:r>
            <a:r>
              <a:rPr lang="en-US" altLang="zh-TW" sz="1800" u="heavy" kern="1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u="heavy" kern="1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月支數額加計學術研究加給支給數額之合計薪酬數額，【</a:t>
            </a:r>
            <a:r>
              <a:rPr lang="zh-TW" altLang="zh-TW" sz="1800" b="1" u="heavy"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高於編制內專任教師；等同編制內專任教師；低於編制內專任教師</a:t>
            </a:r>
            <a:r>
              <a:rPr lang="zh-TW" altLang="zh-TW" sz="1800" u="heavy" kern="1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之情形：</a:t>
            </a:r>
            <a:endPar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nSpc>
                <a:spcPts val="28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高於編制內專任教師，人數</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__</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位。</a:t>
            </a:r>
            <a:endPar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nSpc>
                <a:spcPts val="28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等同編制內專任教師，人數</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__</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位。</a:t>
            </a:r>
            <a:endPar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nSpc>
                <a:spcPts val="28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低於編制內專任教師</a:t>
            </a:r>
            <a:r>
              <a:rPr lang="zh-TW" altLang="en-US"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人數</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__</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位；若編制外專任教師之合計薪酬數額【低於編制內專任教師】，</a:t>
            </a:r>
            <a:r>
              <a:rPr lang="zh-TW" altLang="zh-TW" sz="1800"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請以</a:t>
            </a:r>
            <a:r>
              <a:rPr lang="en-US" altLang="zh-TW" sz="1800"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50</a:t>
            </a:r>
            <a:r>
              <a:rPr lang="zh-TW" altLang="zh-TW" sz="1800"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字內補充說明原因及理由</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endPar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 name="Rectangle 2"/>
          <p:cNvSpPr>
            <a:spLocks noGrp="1" noChangeArrowheads="1"/>
          </p:cNvSpPr>
          <p:nvPr>
            <p:ph type="title"/>
          </p:nvPr>
        </p:nvSpPr>
        <p:spPr>
          <a:xfrm>
            <a:off x="7336" y="213646"/>
            <a:ext cx="9136663" cy="609600"/>
          </a:xfrm>
        </p:spPr>
        <p:txBody>
          <a:bodyPr anchor="t"/>
          <a:lstStyle/>
          <a:p>
            <a:pPr algn="l">
              <a:defRPr/>
            </a:pP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8</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編制外專任教師薪酬標準</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p>
        </p:txBody>
      </p:sp>
      <p:graphicFrame>
        <p:nvGraphicFramePr>
          <p:cNvPr id="4" name="表格 3"/>
          <p:cNvGraphicFramePr>
            <a:graphicFrameLocks noGrp="1"/>
          </p:cNvGraphicFramePr>
          <p:nvPr>
            <p:extLst>
              <p:ext uri="{D42A27DB-BD31-4B8C-83A1-F6EECF244321}">
                <p14:modId xmlns:p14="http://schemas.microsoft.com/office/powerpoint/2010/main" val="2058408861"/>
              </p:ext>
            </p:extLst>
          </p:nvPr>
        </p:nvGraphicFramePr>
        <p:xfrm>
          <a:off x="55769" y="831560"/>
          <a:ext cx="8797729" cy="2142646"/>
        </p:xfrm>
        <a:graphic>
          <a:graphicData uri="http://schemas.openxmlformats.org/drawingml/2006/table">
            <a:tbl>
              <a:tblPr firstRow="1" firstCol="1" bandRow="1"/>
              <a:tblGrid>
                <a:gridCol w="193613">
                  <a:extLst>
                    <a:ext uri="{9D8B030D-6E8A-4147-A177-3AD203B41FA5}">
                      <a16:colId xmlns:a16="http://schemas.microsoft.com/office/drawing/2014/main" val="2016315095"/>
                    </a:ext>
                  </a:extLst>
                </a:gridCol>
                <a:gridCol w="207818">
                  <a:extLst>
                    <a:ext uri="{9D8B030D-6E8A-4147-A177-3AD203B41FA5}">
                      <a16:colId xmlns:a16="http://schemas.microsoft.com/office/drawing/2014/main" val="3423168824"/>
                    </a:ext>
                  </a:extLst>
                </a:gridCol>
                <a:gridCol w="723207">
                  <a:extLst>
                    <a:ext uri="{9D8B030D-6E8A-4147-A177-3AD203B41FA5}">
                      <a16:colId xmlns:a16="http://schemas.microsoft.com/office/drawing/2014/main" val="3302706748"/>
                    </a:ext>
                  </a:extLst>
                </a:gridCol>
                <a:gridCol w="689957">
                  <a:extLst>
                    <a:ext uri="{9D8B030D-6E8A-4147-A177-3AD203B41FA5}">
                      <a16:colId xmlns:a16="http://schemas.microsoft.com/office/drawing/2014/main" val="697176666"/>
                    </a:ext>
                  </a:extLst>
                </a:gridCol>
                <a:gridCol w="1022465">
                  <a:extLst>
                    <a:ext uri="{9D8B030D-6E8A-4147-A177-3AD203B41FA5}">
                      <a16:colId xmlns:a16="http://schemas.microsoft.com/office/drawing/2014/main" val="1887807087"/>
                    </a:ext>
                  </a:extLst>
                </a:gridCol>
                <a:gridCol w="1421476">
                  <a:extLst>
                    <a:ext uri="{9D8B030D-6E8A-4147-A177-3AD203B41FA5}">
                      <a16:colId xmlns:a16="http://schemas.microsoft.com/office/drawing/2014/main" val="3281988004"/>
                    </a:ext>
                  </a:extLst>
                </a:gridCol>
                <a:gridCol w="2531768">
                  <a:extLst>
                    <a:ext uri="{9D8B030D-6E8A-4147-A177-3AD203B41FA5}">
                      <a16:colId xmlns:a16="http://schemas.microsoft.com/office/drawing/2014/main" val="3273088663"/>
                    </a:ext>
                  </a:extLst>
                </a:gridCol>
                <a:gridCol w="934640">
                  <a:extLst>
                    <a:ext uri="{9D8B030D-6E8A-4147-A177-3AD203B41FA5}">
                      <a16:colId xmlns:a16="http://schemas.microsoft.com/office/drawing/2014/main" val="1271350902"/>
                    </a:ext>
                  </a:extLst>
                </a:gridCol>
                <a:gridCol w="357447">
                  <a:extLst>
                    <a:ext uri="{9D8B030D-6E8A-4147-A177-3AD203B41FA5}">
                      <a16:colId xmlns:a16="http://schemas.microsoft.com/office/drawing/2014/main" val="1280976468"/>
                    </a:ext>
                  </a:extLst>
                </a:gridCol>
                <a:gridCol w="440575">
                  <a:extLst>
                    <a:ext uri="{9D8B030D-6E8A-4147-A177-3AD203B41FA5}">
                      <a16:colId xmlns:a16="http://schemas.microsoft.com/office/drawing/2014/main" val="1671802430"/>
                    </a:ext>
                  </a:extLst>
                </a:gridCol>
                <a:gridCol w="274763">
                  <a:extLst>
                    <a:ext uri="{9D8B030D-6E8A-4147-A177-3AD203B41FA5}">
                      <a16:colId xmlns:a16="http://schemas.microsoft.com/office/drawing/2014/main" val="3368531490"/>
                    </a:ext>
                  </a:extLst>
                </a:gridCol>
              </a:tblGrid>
              <a:tr h="361679">
                <a:tc rowSpan="2">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l">
                        <a:lnSpc>
                          <a:spcPts val="17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教師分類</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教師職級</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聘書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現行本薪</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年功薪</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月支數額是否比照編制內專任教師</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現行學術研究加給支給數額是否比照編制內專任教師</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l">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現行本薪</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年功薪</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月支數額加計學術研究加給支給數額之合計薪酬數額，與編制內專任教師待遇標準比較情形</a:t>
                      </a:r>
                    </a:p>
                  </a:txBody>
                  <a:tcPr marL="14115" marR="141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gridSpan="3">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依聘約所載薪酬標準數額支給情形</a:t>
                      </a:r>
                    </a:p>
                    <a:p>
                      <a:pPr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單位：元</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zh-TW" altLang="en-US"/>
                    </a:p>
                  </a:txBody>
                  <a:tcPr/>
                </a:tc>
                <a:tc hMerge="1">
                  <a:txBody>
                    <a:bodyPr/>
                    <a:lstStyle/>
                    <a:p>
                      <a:endParaRPr lang="zh-TW" altLang="en-US"/>
                    </a:p>
                  </a:txBody>
                  <a:tcPr/>
                </a:tc>
                <a:tc rowSpan="6">
                  <a:txBody>
                    <a:bodyPr/>
                    <a:lstStyle/>
                    <a:p>
                      <a:pPr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請上傳檔案</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20057940"/>
                  </a:ext>
                </a:extLst>
              </a:tr>
              <a:tr h="392342">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支給人數</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支給總額</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平均支給數額</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zh-TW" altLang="en-US"/>
                    </a:p>
                  </a:txBody>
                  <a:tcPr/>
                </a:tc>
                <a:extLst>
                  <a:ext uri="{0D108BD9-81ED-4DB2-BD59-A6C34878D82A}">
                    <a16:rowId xmlns:a16="http://schemas.microsoft.com/office/drawing/2014/main" val="3940092873"/>
                  </a:ext>
                </a:extLst>
              </a:tr>
              <a:tr h="194666">
                <a:tc rowSpan="4">
                  <a:txBody>
                    <a:bodyPr/>
                    <a:lstStyle/>
                    <a:p>
                      <a:pPr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4">
                  <a:txBody>
                    <a:bodyPr/>
                    <a:lstStyle/>
                    <a:p>
                      <a:pPr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4">
                  <a:txBody>
                    <a:bodyPr/>
                    <a:lstStyle/>
                    <a:p>
                      <a:pPr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a:t>
                      </a:r>
                      <a:r>
                        <a:rPr kumimoji="0" lang="zh-TW" alt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案</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教學人員</a:t>
                      </a:r>
                    </a:p>
                    <a:p>
                      <a:pPr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專業技術人員</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17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教授</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4">
                  <a:txBody>
                    <a:bodyPr/>
                    <a:lstStyle/>
                    <a:p>
                      <a:pPr marL="99060" indent="-9906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a:t>
                      </a:r>
                    </a:p>
                    <a:p>
                      <a:pPr marL="99060" indent="-9906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與公立大專校院一致</a:t>
                      </a:r>
                    </a:p>
                    <a:p>
                      <a:pPr marL="71120" indent="-7112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高於公立大專校院</a:t>
                      </a:r>
                    </a:p>
                    <a:p>
                      <a:pPr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否</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4">
                  <a:txBody>
                    <a:bodyPr/>
                    <a:lstStyle/>
                    <a:p>
                      <a:pPr marL="99060" indent="-9906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a:t>
                      </a:r>
                    </a:p>
                    <a:p>
                      <a:pPr marL="99060" indent="-9906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與公立大專校院一致</a:t>
                      </a:r>
                    </a:p>
                    <a:p>
                      <a:pPr marL="71120" indent="-7112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高於公立大專校院</a:t>
                      </a:r>
                    </a:p>
                    <a:p>
                      <a:pPr marL="254000" indent="-25400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低於公立大專校院</a:t>
                      </a:r>
                    </a:p>
                    <a:p>
                      <a:pPr marL="254000" indent="-25400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p>
                      <a:pPr marL="99060" indent="-9906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否</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請以</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50</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字內補充說明</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4">
                  <a:txBody>
                    <a:bodyPr/>
                    <a:lstStyle/>
                    <a:p>
                      <a:pPr marL="174625" indent="-148590" algn="l">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高於編制內專任教師，人數</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位</a:t>
                      </a:r>
                    </a:p>
                    <a:p>
                      <a:pPr marL="174625" indent="-148590" algn="l">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等同編制內專任教師，人數</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位</a:t>
                      </a:r>
                    </a:p>
                    <a:p>
                      <a:pPr marL="174625" indent="-148590" algn="l">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低於編制內專任教師，人數</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位</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請以</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50</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字內補充說明</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4115" marR="141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rowSpan="4">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人數應與左欄加總相同</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4">
                  <a:txBody>
                    <a:bodyPr/>
                    <a:lstStyle/>
                    <a:p>
                      <a:pPr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4">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系統自動計算</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zh-TW" altLang="en-US"/>
                    </a:p>
                  </a:txBody>
                  <a:tcPr/>
                </a:tc>
                <a:extLst>
                  <a:ext uri="{0D108BD9-81ED-4DB2-BD59-A6C34878D82A}">
                    <a16:rowId xmlns:a16="http://schemas.microsoft.com/office/drawing/2014/main" val="4078014377"/>
                  </a:ext>
                </a:extLst>
              </a:tr>
              <a:tr h="194666">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副教授</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411374250"/>
                  </a:ext>
                </a:extLst>
              </a:tr>
              <a:tr h="194666">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助理教授</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3815914461"/>
                  </a:ext>
                </a:extLst>
              </a:tr>
              <a:tr h="656746">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講師</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3061975947"/>
                  </a:ext>
                </a:extLst>
              </a:tr>
            </a:tbl>
          </a:graphicData>
        </a:graphic>
      </p:graphicFrame>
    </p:spTree>
    <p:extLst>
      <p:ext uri="{BB962C8B-B14F-4D97-AF65-F5344CB8AC3E}">
        <p14:creationId xmlns:p14="http://schemas.microsoft.com/office/powerpoint/2010/main" val="18890362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noProof="0" dirty="0">
                <a:solidFill>
                  <a:srgbClr val="000000"/>
                </a:solidFill>
                <a:ea typeface="新細明體" panose="02020500000000000000" pitchFamily="18" charset="-120"/>
                <a:cs typeface="Arial" panose="020B0604020202020204" pitchFamily="34" charset="0"/>
              </a:rPr>
              <a:t>3.2.26</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5" name="矩形 4"/>
          <p:cNvSpPr/>
          <p:nvPr/>
        </p:nvSpPr>
        <p:spPr>
          <a:xfrm>
            <a:off x="41915" y="2974735"/>
            <a:ext cx="8781101" cy="3323987"/>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111.10</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新增欄位</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lvl="0" indent="-342900">
              <a:lnSpc>
                <a:spcPct val="150000"/>
              </a:lnSpc>
              <a:buFont typeface="Wingdings" panose="05000000000000000000" pitchFamily="2" charset="2"/>
              <a:buChar char="l"/>
            </a:pP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本欄位</a:t>
            </a:r>
            <a:r>
              <a:rPr lang="zh-TW" altLang="zh-TW" sz="2000" b="1"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不包括</a:t>
            </a: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留職停薪者、</a:t>
            </a:r>
            <a:r>
              <a:rPr lang="en-US"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公立學校教職員退休再任有給職務且支領</a:t>
            </a: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薪資低於法定基本工資者、未支領薪資之客座講座教授、依政府部會</a:t>
            </a:r>
            <a:r>
              <a:rPr lang="en-US"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如</a:t>
            </a:r>
            <a:r>
              <a:rPr lang="zh-TW" altLang="en-US"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國科會</a:t>
            </a:r>
            <a:r>
              <a:rPr lang="en-US"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補助計畫及支給標準聘任者或僅支領其他非屬一般薪資範圍</a:t>
            </a:r>
            <a:r>
              <a:rPr lang="en-US"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如生活津貼</a:t>
            </a:r>
            <a:r>
              <a:rPr lang="en-US"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者。</a:t>
            </a:r>
            <a:endParaRPr lang="en-US"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endParaRPr>
          </a:p>
          <a:p>
            <a:pPr marL="342900" lvl="0" indent="-342900">
              <a:lnSpc>
                <a:spcPct val="150000"/>
              </a:lnSpc>
              <a:buClr>
                <a:srgbClr val="000000"/>
              </a:buClr>
              <a:buFont typeface="Wingdings" panose="05000000000000000000" pitchFamily="2" charset="2"/>
              <a:buChar char="l"/>
            </a:pPr>
            <a:r>
              <a:rPr lang="zh-TW" altLang="zh-TW" sz="2000"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本欄位所填報之數據加總應與本表「依聘約所載薪酬標準數額支給情形」之「支給人數」相符</a:t>
            </a: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 name="Rectangle 2"/>
          <p:cNvSpPr>
            <a:spLocks noGrp="1" noChangeArrowheads="1"/>
          </p:cNvSpPr>
          <p:nvPr>
            <p:ph type="title"/>
          </p:nvPr>
        </p:nvSpPr>
        <p:spPr>
          <a:xfrm>
            <a:off x="7336" y="213646"/>
            <a:ext cx="9136663" cy="609600"/>
          </a:xfrm>
        </p:spPr>
        <p:txBody>
          <a:bodyPr anchor="t"/>
          <a:lstStyle/>
          <a:p>
            <a:pPr algn="l">
              <a:defRPr/>
            </a:pP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8</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編制外專任教師薪酬標準</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p>
        </p:txBody>
      </p:sp>
      <p:graphicFrame>
        <p:nvGraphicFramePr>
          <p:cNvPr id="6" name="表格 5"/>
          <p:cNvGraphicFramePr>
            <a:graphicFrameLocks noGrp="1"/>
          </p:cNvGraphicFramePr>
          <p:nvPr>
            <p:extLst>
              <p:ext uri="{D42A27DB-BD31-4B8C-83A1-F6EECF244321}">
                <p14:modId xmlns:p14="http://schemas.microsoft.com/office/powerpoint/2010/main" val="3423518664"/>
              </p:ext>
            </p:extLst>
          </p:nvPr>
        </p:nvGraphicFramePr>
        <p:xfrm>
          <a:off x="55769" y="831560"/>
          <a:ext cx="8797729" cy="2142646"/>
        </p:xfrm>
        <a:graphic>
          <a:graphicData uri="http://schemas.openxmlformats.org/drawingml/2006/table">
            <a:tbl>
              <a:tblPr firstRow="1" firstCol="1" bandRow="1"/>
              <a:tblGrid>
                <a:gridCol w="193613">
                  <a:extLst>
                    <a:ext uri="{9D8B030D-6E8A-4147-A177-3AD203B41FA5}">
                      <a16:colId xmlns:a16="http://schemas.microsoft.com/office/drawing/2014/main" val="2016315095"/>
                    </a:ext>
                  </a:extLst>
                </a:gridCol>
                <a:gridCol w="207818">
                  <a:extLst>
                    <a:ext uri="{9D8B030D-6E8A-4147-A177-3AD203B41FA5}">
                      <a16:colId xmlns:a16="http://schemas.microsoft.com/office/drawing/2014/main" val="3423168824"/>
                    </a:ext>
                  </a:extLst>
                </a:gridCol>
                <a:gridCol w="723207">
                  <a:extLst>
                    <a:ext uri="{9D8B030D-6E8A-4147-A177-3AD203B41FA5}">
                      <a16:colId xmlns:a16="http://schemas.microsoft.com/office/drawing/2014/main" val="3302706748"/>
                    </a:ext>
                  </a:extLst>
                </a:gridCol>
                <a:gridCol w="689957">
                  <a:extLst>
                    <a:ext uri="{9D8B030D-6E8A-4147-A177-3AD203B41FA5}">
                      <a16:colId xmlns:a16="http://schemas.microsoft.com/office/drawing/2014/main" val="697176666"/>
                    </a:ext>
                  </a:extLst>
                </a:gridCol>
                <a:gridCol w="1022465">
                  <a:extLst>
                    <a:ext uri="{9D8B030D-6E8A-4147-A177-3AD203B41FA5}">
                      <a16:colId xmlns:a16="http://schemas.microsoft.com/office/drawing/2014/main" val="1887807087"/>
                    </a:ext>
                  </a:extLst>
                </a:gridCol>
                <a:gridCol w="1421476">
                  <a:extLst>
                    <a:ext uri="{9D8B030D-6E8A-4147-A177-3AD203B41FA5}">
                      <a16:colId xmlns:a16="http://schemas.microsoft.com/office/drawing/2014/main" val="3281988004"/>
                    </a:ext>
                  </a:extLst>
                </a:gridCol>
                <a:gridCol w="2531768">
                  <a:extLst>
                    <a:ext uri="{9D8B030D-6E8A-4147-A177-3AD203B41FA5}">
                      <a16:colId xmlns:a16="http://schemas.microsoft.com/office/drawing/2014/main" val="3273088663"/>
                    </a:ext>
                  </a:extLst>
                </a:gridCol>
                <a:gridCol w="934640">
                  <a:extLst>
                    <a:ext uri="{9D8B030D-6E8A-4147-A177-3AD203B41FA5}">
                      <a16:colId xmlns:a16="http://schemas.microsoft.com/office/drawing/2014/main" val="1271350902"/>
                    </a:ext>
                  </a:extLst>
                </a:gridCol>
                <a:gridCol w="357447">
                  <a:extLst>
                    <a:ext uri="{9D8B030D-6E8A-4147-A177-3AD203B41FA5}">
                      <a16:colId xmlns:a16="http://schemas.microsoft.com/office/drawing/2014/main" val="1280976468"/>
                    </a:ext>
                  </a:extLst>
                </a:gridCol>
                <a:gridCol w="440575">
                  <a:extLst>
                    <a:ext uri="{9D8B030D-6E8A-4147-A177-3AD203B41FA5}">
                      <a16:colId xmlns:a16="http://schemas.microsoft.com/office/drawing/2014/main" val="1671802430"/>
                    </a:ext>
                  </a:extLst>
                </a:gridCol>
                <a:gridCol w="274763">
                  <a:extLst>
                    <a:ext uri="{9D8B030D-6E8A-4147-A177-3AD203B41FA5}">
                      <a16:colId xmlns:a16="http://schemas.microsoft.com/office/drawing/2014/main" val="3368531490"/>
                    </a:ext>
                  </a:extLst>
                </a:gridCol>
              </a:tblGrid>
              <a:tr h="361679">
                <a:tc rowSpan="2">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l">
                        <a:lnSpc>
                          <a:spcPts val="17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教師分類</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教師職級</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聘書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現行本薪</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年功薪</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月支數額是否比照編制內專任教師</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現行學術研究加給支給數額是否比照編制內專任教師</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l">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現行本薪</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年功薪</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月支數額加計學術研究加給支給數額之合計薪酬數額，與編制內專任教師待遇標準比較情形</a:t>
                      </a:r>
                    </a:p>
                  </a:txBody>
                  <a:tcPr marL="14115" marR="141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gridSpan="3">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依聘約所載薪酬標準數額支給情形</a:t>
                      </a:r>
                    </a:p>
                    <a:p>
                      <a:pPr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單位：元</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zh-TW" altLang="en-US"/>
                    </a:p>
                  </a:txBody>
                  <a:tcPr/>
                </a:tc>
                <a:tc hMerge="1">
                  <a:txBody>
                    <a:bodyPr/>
                    <a:lstStyle/>
                    <a:p>
                      <a:endParaRPr lang="zh-TW" altLang="en-US"/>
                    </a:p>
                  </a:txBody>
                  <a:tcPr/>
                </a:tc>
                <a:tc rowSpan="6">
                  <a:txBody>
                    <a:bodyPr/>
                    <a:lstStyle/>
                    <a:p>
                      <a:pPr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請上傳檔案</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20057940"/>
                  </a:ext>
                </a:extLst>
              </a:tr>
              <a:tr h="392342">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支給人數</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支給總額</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平均支給數額</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zh-TW" altLang="en-US"/>
                    </a:p>
                  </a:txBody>
                  <a:tcPr/>
                </a:tc>
                <a:extLst>
                  <a:ext uri="{0D108BD9-81ED-4DB2-BD59-A6C34878D82A}">
                    <a16:rowId xmlns:a16="http://schemas.microsoft.com/office/drawing/2014/main" val="3940092873"/>
                  </a:ext>
                </a:extLst>
              </a:tr>
              <a:tr h="194666">
                <a:tc rowSpan="4">
                  <a:txBody>
                    <a:bodyPr/>
                    <a:lstStyle/>
                    <a:p>
                      <a:pPr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4">
                  <a:txBody>
                    <a:bodyPr/>
                    <a:lstStyle/>
                    <a:p>
                      <a:pPr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4">
                  <a:txBody>
                    <a:bodyPr/>
                    <a:lstStyle/>
                    <a:p>
                      <a:pPr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a:t>
                      </a:r>
                      <a:r>
                        <a:rPr kumimoji="0" lang="zh-TW" alt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案</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教學人員</a:t>
                      </a:r>
                    </a:p>
                    <a:p>
                      <a:pPr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專業技術人員</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17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教授</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4">
                  <a:txBody>
                    <a:bodyPr/>
                    <a:lstStyle/>
                    <a:p>
                      <a:pPr marL="99060" indent="-9906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a:t>
                      </a:r>
                    </a:p>
                    <a:p>
                      <a:pPr marL="99060" indent="-9906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與公立大專校院一致</a:t>
                      </a:r>
                    </a:p>
                    <a:p>
                      <a:pPr marL="71120" indent="-7112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高於公立大專校院</a:t>
                      </a:r>
                    </a:p>
                    <a:p>
                      <a:pPr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否</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4">
                  <a:txBody>
                    <a:bodyPr/>
                    <a:lstStyle/>
                    <a:p>
                      <a:pPr marL="99060" indent="-9906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a:t>
                      </a:r>
                    </a:p>
                    <a:p>
                      <a:pPr marL="99060" indent="-9906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與公立大專校院一致</a:t>
                      </a:r>
                    </a:p>
                    <a:p>
                      <a:pPr marL="71120" indent="-7112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高於公立大專校院</a:t>
                      </a:r>
                    </a:p>
                    <a:p>
                      <a:pPr marL="254000" indent="-25400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低於公立大專校院</a:t>
                      </a:r>
                    </a:p>
                    <a:p>
                      <a:pPr marL="254000" indent="-25400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p>
                      <a:pPr marL="99060" indent="-9906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否</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請以</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50</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字內補充說明</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4">
                  <a:txBody>
                    <a:bodyPr/>
                    <a:lstStyle/>
                    <a:p>
                      <a:pPr marL="174625" indent="-148590" algn="l">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高於編制內專任教師，人數</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位</a:t>
                      </a:r>
                    </a:p>
                    <a:p>
                      <a:pPr marL="174625" indent="-148590" algn="l">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等同編制內專任教師，人數</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位</a:t>
                      </a:r>
                    </a:p>
                    <a:p>
                      <a:pPr marL="174625" indent="-148590" algn="l">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低於編制內專任教師，人數</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位</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請以</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50</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字內補充說明</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4115" marR="141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rowSpan="4">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人數應與左欄加總相同</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4">
                  <a:txBody>
                    <a:bodyPr/>
                    <a:lstStyle/>
                    <a:p>
                      <a:pPr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4">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系統自動計算</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zh-TW" altLang="en-US"/>
                    </a:p>
                  </a:txBody>
                  <a:tcPr/>
                </a:tc>
                <a:extLst>
                  <a:ext uri="{0D108BD9-81ED-4DB2-BD59-A6C34878D82A}">
                    <a16:rowId xmlns:a16="http://schemas.microsoft.com/office/drawing/2014/main" val="4078014377"/>
                  </a:ext>
                </a:extLst>
              </a:tr>
              <a:tr h="194666">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副教授</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411374250"/>
                  </a:ext>
                </a:extLst>
              </a:tr>
              <a:tr h="194666">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助理教授</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3815914461"/>
                  </a:ext>
                </a:extLst>
              </a:tr>
              <a:tr h="656746">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講師</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3061975947"/>
                  </a:ext>
                </a:extLst>
              </a:tr>
            </a:tbl>
          </a:graphicData>
        </a:graphic>
      </p:graphicFrame>
    </p:spTree>
    <p:extLst>
      <p:ext uri="{BB962C8B-B14F-4D97-AF65-F5344CB8AC3E}">
        <p14:creationId xmlns:p14="http://schemas.microsoft.com/office/powerpoint/2010/main" val="34698547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noProof="0" dirty="0">
                <a:solidFill>
                  <a:srgbClr val="000000"/>
                </a:solidFill>
                <a:ea typeface="新細明體" panose="02020500000000000000" pitchFamily="18" charset="-120"/>
                <a:cs typeface="Arial" panose="020B0604020202020204" pitchFamily="34" charset="0"/>
              </a:rPr>
              <a:t>3.2.27</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5" name="矩形 4"/>
          <p:cNvSpPr/>
          <p:nvPr/>
        </p:nvSpPr>
        <p:spPr>
          <a:xfrm>
            <a:off x="-681" y="1677948"/>
            <a:ext cx="9003365" cy="4247317"/>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111.10</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定義補充</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lvl="0" indent="-342900">
              <a:lnSpc>
                <a:spcPct val="150000"/>
              </a:lnSpc>
              <a:buFont typeface="Wingdings" panose="05000000000000000000" pitchFamily="2" charset="2"/>
              <a:buChar char="l"/>
            </a:pPr>
            <a:r>
              <a:rPr lang="zh-TW" altLang="zh-TW" sz="2000" b="1"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各職級</a:t>
            </a:r>
            <a:r>
              <a:rPr lang="en-US" altLang="zh-TW" sz="2000" b="1"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聘書職級</a:t>
            </a:r>
            <a:r>
              <a:rPr lang="en-US" altLang="zh-TW" sz="2000" b="1"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專任教師每週基本規定授課時數</a:t>
            </a:r>
            <a:r>
              <a:rPr lang="zh-TW" altLang="en-US"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若學校對於教師授課時數因不同類型分別訂定不同授課時數者，請學校</a:t>
            </a:r>
            <a:r>
              <a:rPr lang="zh-TW" altLang="zh-TW" sz="2000" b="1"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按不同類型教師之規定時數之平均填報</a:t>
            </a:r>
            <a:r>
              <a:rPr lang="en-US" altLang="zh-TW" sz="2000"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u="heavy"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請以四捨五入方式計算至小數第</a:t>
            </a:r>
            <a:r>
              <a:rPr lang="en-US" altLang="zh-TW" sz="2000" u="heavy"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2</a:t>
            </a:r>
            <a:r>
              <a:rPr lang="zh-TW" altLang="zh-TW" sz="2000" u="heavy"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位</a:t>
            </a:r>
            <a:r>
              <a:rPr lang="en-US" altLang="zh-TW" sz="2000"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endParaRPr>
          </a:p>
          <a:p>
            <a:pPr marL="342900" lvl="0" indent="-342900">
              <a:lnSpc>
                <a:spcPct val="150000"/>
              </a:lnSpc>
              <a:buFont typeface="Wingdings" panose="05000000000000000000" pitchFamily="2" charset="2"/>
              <a:buChar char="l"/>
            </a:pPr>
            <a:r>
              <a:rPr lang="zh-TW" altLang="zh-TW" sz="2000" b="1"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例如</a:t>
            </a: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a:t>
            </a: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校內對於校內不同類型教師分別訂有授課時數之規範：</a:t>
            </a:r>
            <a:endParaRPr lang="en-US"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nSpc>
                <a:spcPct val="150000"/>
              </a:lnSpc>
              <a:buFont typeface="Wingdings" panose="05000000000000000000" pitchFamily="2" charset="2"/>
              <a:buChar char="l"/>
            </a:pP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甲類型「教授級」規定</a:t>
            </a:r>
            <a:r>
              <a:rPr lang="en-US"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8</a:t>
            </a: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小時。</a:t>
            </a:r>
            <a:endParaRPr lang="en-US"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nSpc>
                <a:spcPct val="150000"/>
              </a:lnSpc>
              <a:buFont typeface="Wingdings" panose="05000000000000000000" pitchFamily="2" charset="2"/>
              <a:buChar char="l"/>
            </a:pP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乙類型「教授級」規定</a:t>
            </a:r>
            <a:r>
              <a:rPr lang="en-US"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12</a:t>
            </a: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小時。</a:t>
            </a:r>
            <a:endParaRPr lang="en-US"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nSpc>
                <a:spcPct val="150000"/>
              </a:lnSpc>
              <a:buFont typeface="Wingdings" panose="05000000000000000000" pitchFamily="2" charset="2"/>
              <a:buChar char="l"/>
            </a:pP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丙類型「教授級」規定</a:t>
            </a:r>
            <a:r>
              <a:rPr lang="en-US"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5</a:t>
            </a: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小時。</a:t>
            </a:r>
            <a:endParaRPr lang="en-US"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nSpc>
                <a:spcPct val="150000"/>
              </a:lnSpc>
              <a:buFont typeface="Wingdings" panose="05000000000000000000" pitchFamily="2" charset="2"/>
              <a:buChar char="l"/>
            </a:pP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依上，</a:t>
            </a:r>
            <a:r>
              <a:rPr lang="en-US"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a:t>
            </a: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校應填報校內「教授」授課時數為【</a:t>
            </a:r>
            <a:r>
              <a:rPr lang="en-US"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(8+12+5)/3</a:t>
            </a: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u="heavy"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8.33</a:t>
            </a:r>
            <a:r>
              <a:rPr lang="zh-TW" altLang="zh-TW" sz="2000" u="heavy"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小時</a:t>
            </a:r>
            <a:r>
              <a:rPr lang="zh-TW"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kern="100" dirty="0">
              <a:solidFill>
                <a:prstClr val="black"/>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 name="Rectangle 2"/>
          <p:cNvSpPr>
            <a:spLocks noGrp="1" noChangeArrowheads="1"/>
          </p:cNvSpPr>
          <p:nvPr>
            <p:ph type="title"/>
          </p:nvPr>
        </p:nvSpPr>
        <p:spPr>
          <a:xfrm>
            <a:off x="7336" y="213646"/>
            <a:ext cx="9136663" cy="609600"/>
          </a:xfrm>
        </p:spPr>
        <p:txBody>
          <a:bodyPr anchor="t"/>
          <a:lstStyle/>
          <a:p>
            <a:pPr algn="l">
              <a:defRPr/>
            </a:pP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專任教師基本授課時數</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p>
        </p:txBody>
      </p:sp>
      <p:graphicFrame>
        <p:nvGraphicFramePr>
          <p:cNvPr id="2" name="表格 1"/>
          <p:cNvGraphicFramePr>
            <a:graphicFrameLocks noGrp="1"/>
          </p:cNvGraphicFramePr>
          <p:nvPr>
            <p:extLst>
              <p:ext uri="{D42A27DB-BD31-4B8C-83A1-F6EECF244321}">
                <p14:modId xmlns:p14="http://schemas.microsoft.com/office/powerpoint/2010/main" val="38970524"/>
              </p:ext>
            </p:extLst>
          </p:nvPr>
        </p:nvGraphicFramePr>
        <p:xfrm>
          <a:off x="41915" y="848185"/>
          <a:ext cx="8781101" cy="822672"/>
        </p:xfrm>
        <a:graphic>
          <a:graphicData uri="http://schemas.openxmlformats.org/drawingml/2006/table">
            <a:tbl>
              <a:tblPr firstRow="1" firstCol="1" bandRow="1"/>
              <a:tblGrid>
                <a:gridCol w="1368999">
                  <a:extLst>
                    <a:ext uri="{9D8B030D-6E8A-4147-A177-3AD203B41FA5}">
                      <a16:colId xmlns:a16="http://schemas.microsoft.com/office/drawing/2014/main" val="3092546887"/>
                    </a:ext>
                  </a:extLst>
                </a:gridCol>
                <a:gridCol w="573006">
                  <a:extLst>
                    <a:ext uri="{9D8B030D-6E8A-4147-A177-3AD203B41FA5}">
                      <a16:colId xmlns:a16="http://schemas.microsoft.com/office/drawing/2014/main" val="1335948158"/>
                    </a:ext>
                  </a:extLst>
                </a:gridCol>
                <a:gridCol w="1368999">
                  <a:extLst>
                    <a:ext uri="{9D8B030D-6E8A-4147-A177-3AD203B41FA5}">
                      <a16:colId xmlns:a16="http://schemas.microsoft.com/office/drawing/2014/main" val="3622069502"/>
                    </a:ext>
                  </a:extLst>
                </a:gridCol>
                <a:gridCol w="1368999">
                  <a:extLst>
                    <a:ext uri="{9D8B030D-6E8A-4147-A177-3AD203B41FA5}">
                      <a16:colId xmlns:a16="http://schemas.microsoft.com/office/drawing/2014/main" val="3385442741"/>
                    </a:ext>
                  </a:extLst>
                </a:gridCol>
                <a:gridCol w="1369534">
                  <a:extLst>
                    <a:ext uri="{9D8B030D-6E8A-4147-A177-3AD203B41FA5}">
                      <a16:colId xmlns:a16="http://schemas.microsoft.com/office/drawing/2014/main" val="601944754"/>
                    </a:ext>
                  </a:extLst>
                </a:gridCol>
                <a:gridCol w="1369534">
                  <a:extLst>
                    <a:ext uri="{9D8B030D-6E8A-4147-A177-3AD203B41FA5}">
                      <a16:colId xmlns:a16="http://schemas.microsoft.com/office/drawing/2014/main" val="2843121130"/>
                    </a:ext>
                  </a:extLst>
                </a:gridCol>
                <a:gridCol w="1362030">
                  <a:extLst>
                    <a:ext uri="{9D8B030D-6E8A-4147-A177-3AD203B41FA5}">
                      <a16:colId xmlns:a16="http://schemas.microsoft.com/office/drawing/2014/main" val="3425685140"/>
                    </a:ext>
                  </a:extLst>
                </a:gridCol>
              </a:tblGrid>
              <a:tr h="274308">
                <a:tc rowSpan="2">
                  <a:txBody>
                    <a:bodyPr/>
                    <a:lstStyle/>
                    <a:p>
                      <a:pPr algn="ctr">
                        <a:lnSpc>
                          <a:spcPts val="1800"/>
                        </a:lnSpc>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56967" marR="569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ts val="1800"/>
                        </a:lnSpc>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56967" marR="569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lnSpc>
                          <a:spcPts val="1800"/>
                        </a:lnSpc>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各職級</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聘書職級</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專任教師每週基本規定授課時數</a:t>
                      </a:r>
                    </a:p>
                  </a:txBody>
                  <a:tcPr marL="56967" marR="569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a:txBody>
                    <a:bodyPr/>
                    <a:lstStyle/>
                    <a:p>
                      <a:pPr algn="ctr">
                        <a:lnSpc>
                          <a:spcPts val="1800"/>
                        </a:lnSpc>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（請上傳檔案）</a:t>
                      </a:r>
                    </a:p>
                  </a:txBody>
                  <a:tcPr marL="56967" marR="569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5858504"/>
                  </a:ext>
                </a:extLst>
              </a:tr>
              <a:tr h="274308">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lnSpc>
                          <a:spcPts val="18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教授</a:t>
                      </a:r>
                    </a:p>
                  </a:txBody>
                  <a:tcPr marL="56967" marR="569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a:lnSpc>
                          <a:spcPts val="18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副教授</a:t>
                      </a:r>
                    </a:p>
                  </a:txBody>
                  <a:tcPr marL="56967" marR="569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a:lnSpc>
                          <a:spcPts val="18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助理教授</a:t>
                      </a:r>
                    </a:p>
                  </a:txBody>
                  <a:tcPr marL="56967" marR="569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a:lnSpc>
                          <a:spcPts val="18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講師</a:t>
                      </a:r>
                    </a:p>
                  </a:txBody>
                  <a:tcPr marL="56967" marR="569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vMerge="1">
                  <a:txBody>
                    <a:bodyPr/>
                    <a:lstStyle/>
                    <a:p>
                      <a:endParaRPr lang="zh-TW" altLang="en-US"/>
                    </a:p>
                  </a:txBody>
                  <a:tcPr/>
                </a:tc>
                <a:extLst>
                  <a:ext uri="{0D108BD9-81ED-4DB2-BD59-A6C34878D82A}">
                    <a16:rowId xmlns:a16="http://schemas.microsoft.com/office/drawing/2014/main" val="4046926991"/>
                  </a:ext>
                </a:extLst>
              </a:tr>
              <a:tr h="274056">
                <a:tc>
                  <a:txBody>
                    <a:bodyPr/>
                    <a:lstStyle/>
                    <a:p>
                      <a:pPr algn="ctr">
                        <a:lnSpc>
                          <a:spcPts val="1800"/>
                        </a:lnSpc>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6967" marR="569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800"/>
                        </a:lnSpc>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6967" marR="569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6967" marR="569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8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6967" marR="569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8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6967" marR="569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8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6967" marR="569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800"/>
                        </a:lnSpc>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6967" marR="569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48798901"/>
                  </a:ext>
                </a:extLst>
              </a:tr>
            </a:tbl>
          </a:graphicData>
        </a:graphic>
      </p:graphicFrame>
    </p:spTree>
    <p:extLst>
      <p:ext uri="{BB962C8B-B14F-4D97-AF65-F5344CB8AC3E}">
        <p14:creationId xmlns:p14="http://schemas.microsoft.com/office/powerpoint/2010/main" val="29420262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a:solidFill>
                  <a:srgbClr val="000000"/>
                </a:solidFill>
                <a:ea typeface="新細明體" panose="02020500000000000000" pitchFamily="18" charset="-120"/>
                <a:cs typeface="Arial" panose="020B0604020202020204" pitchFamily="34" charset="0"/>
              </a:rPr>
              <a:t>3.2.28</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5" name="矩形 4"/>
          <p:cNvSpPr/>
          <p:nvPr/>
        </p:nvSpPr>
        <p:spPr>
          <a:xfrm>
            <a:off x="49196" y="2185022"/>
            <a:ext cx="8781101" cy="2605842"/>
          </a:xfrm>
          <a:prstGeom prst="rect">
            <a:avLst/>
          </a:prstGeom>
        </p:spPr>
        <p:txBody>
          <a:bodyPr wrap="square">
            <a:spAutoFit/>
          </a:bodyPr>
          <a:lstStyle/>
          <a:p>
            <a:pPr algn="just">
              <a:lnSpc>
                <a:spcPts val="28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111.10</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定義補充</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ts val="28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每週基本規定授課時數</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請填報該類型教師之每週基本規定授課時數。</a:t>
            </a:r>
            <a:endPar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28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教師實際授課時數大於規定職級基本授課時數原因</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，範例如下：</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ts val="28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若</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校醫學系</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B1</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教師屬於教學型教授，其每週基本規定授課時數為「</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12</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小時」，又因</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B1</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教師指導學生論文</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3</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小時授課時數；另</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C1</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教師屬於醫療型教授，其每週基本規定授課時數為「</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5</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小時」，因開授課程修讀人數較多，故</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校醫學系填報如下：</a:t>
            </a:r>
            <a:endPar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 name="Rectangle 2"/>
          <p:cNvSpPr>
            <a:spLocks noGrp="1" noChangeArrowheads="1"/>
          </p:cNvSpPr>
          <p:nvPr>
            <p:ph type="title"/>
          </p:nvPr>
        </p:nvSpPr>
        <p:spPr>
          <a:xfrm>
            <a:off x="7336" y="213646"/>
            <a:ext cx="9136663" cy="609600"/>
          </a:xfrm>
        </p:spPr>
        <p:txBody>
          <a:bodyPr anchor="t"/>
          <a:lstStyle/>
          <a:p>
            <a:pPr algn="l">
              <a:defRPr/>
            </a:pPr>
            <a:r>
              <a:rPr lang="zh-TW" altLang="en-US"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11</a:t>
            </a:r>
            <a:r>
              <a:rPr lang="en-US"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專任教師實際授課時數大於規定職級之基本授課時數資料</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p>
        </p:txBody>
      </p:sp>
      <p:graphicFrame>
        <p:nvGraphicFramePr>
          <p:cNvPr id="3" name="表格 2"/>
          <p:cNvGraphicFramePr>
            <a:graphicFrameLocks noGrp="1"/>
          </p:cNvGraphicFramePr>
          <p:nvPr>
            <p:extLst>
              <p:ext uri="{D42A27DB-BD31-4B8C-83A1-F6EECF244321}">
                <p14:modId xmlns:p14="http://schemas.microsoft.com/office/powerpoint/2010/main" val="2462512180"/>
              </p:ext>
            </p:extLst>
          </p:nvPr>
        </p:nvGraphicFramePr>
        <p:xfrm>
          <a:off x="54234" y="864055"/>
          <a:ext cx="8792689" cy="1371600"/>
        </p:xfrm>
        <a:graphic>
          <a:graphicData uri="http://schemas.openxmlformats.org/drawingml/2006/table">
            <a:tbl>
              <a:tblPr firstRow="1" firstCol="1" lastRow="1" lastCol="1" bandRow="1" bandCol="1"/>
              <a:tblGrid>
                <a:gridCol w="522391">
                  <a:extLst>
                    <a:ext uri="{9D8B030D-6E8A-4147-A177-3AD203B41FA5}">
                      <a16:colId xmlns:a16="http://schemas.microsoft.com/office/drawing/2014/main" val="2448827371"/>
                    </a:ext>
                  </a:extLst>
                </a:gridCol>
                <a:gridCol w="409821">
                  <a:extLst>
                    <a:ext uri="{9D8B030D-6E8A-4147-A177-3AD203B41FA5}">
                      <a16:colId xmlns:a16="http://schemas.microsoft.com/office/drawing/2014/main" val="1220291600"/>
                    </a:ext>
                  </a:extLst>
                </a:gridCol>
                <a:gridCol w="446758">
                  <a:extLst>
                    <a:ext uri="{9D8B030D-6E8A-4147-A177-3AD203B41FA5}">
                      <a16:colId xmlns:a16="http://schemas.microsoft.com/office/drawing/2014/main" val="1571584889"/>
                    </a:ext>
                  </a:extLst>
                </a:gridCol>
                <a:gridCol w="596264">
                  <a:extLst>
                    <a:ext uri="{9D8B030D-6E8A-4147-A177-3AD203B41FA5}">
                      <a16:colId xmlns:a16="http://schemas.microsoft.com/office/drawing/2014/main" val="3220506066"/>
                    </a:ext>
                  </a:extLst>
                </a:gridCol>
                <a:gridCol w="863614">
                  <a:extLst>
                    <a:ext uri="{9D8B030D-6E8A-4147-A177-3AD203B41FA5}">
                      <a16:colId xmlns:a16="http://schemas.microsoft.com/office/drawing/2014/main" val="4070351133"/>
                    </a:ext>
                  </a:extLst>
                </a:gridCol>
                <a:gridCol w="1000809">
                  <a:extLst>
                    <a:ext uri="{9D8B030D-6E8A-4147-A177-3AD203B41FA5}">
                      <a16:colId xmlns:a16="http://schemas.microsoft.com/office/drawing/2014/main" val="2237548136"/>
                    </a:ext>
                  </a:extLst>
                </a:gridCol>
                <a:gridCol w="1028950">
                  <a:extLst>
                    <a:ext uri="{9D8B030D-6E8A-4147-A177-3AD203B41FA5}">
                      <a16:colId xmlns:a16="http://schemas.microsoft.com/office/drawing/2014/main" val="2221213376"/>
                    </a:ext>
                  </a:extLst>
                </a:gridCol>
                <a:gridCol w="2666477">
                  <a:extLst>
                    <a:ext uri="{9D8B030D-6E8A-4147-A177-3AD203B41FA5}">
                      <a16:colId xmlns:a16="http://schemas.microsoft.com/office/drawing/2014/main" val="1309745595"/>
                    </a:ext>
                  </a:extLst>
                </a:gridCol>
                <a:gridCol w="1257605">
                  <a:extLst>
                    <a:ext uri="{9D8B030D-6E8A-4147-A177-3AD203B41FA5}">
                      <a16:colId xmlns:a16="http://schemas.microsoft.com/office/drawing/2014/main" val="1081402525"/>
                    </a:ext>
                  </a:extLst>
                </a:gridCol>
              </a:tblGrid>
              <a:tr h="423068">
                <a:tc>
                  <a:txBody>
                    <a:bodyPr/>
                    <a:lstStyle/>
                    <a:p>
                      <a:pPr algn="ctr">
                        <a:lnSpc>
                          <a:spcPts val="1800"/>
                        </a:lnSpc>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7091" marR="67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800"/>
                        </a:lnSpc>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67091" marR="67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67091" marR="67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教師姓名</a:t>
                      </a:r>
                    </a:p>
                  </a:txBody>
                  <a:tcPr marL="67091" marR="67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教師職級（聘書）</a:t>
                      </a:r>
                    </a:p>
                  </a:txBody>
                  <a:tcPr marL="67091" marR="67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8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每週基本規定授課時數</a:t>
                      </a:r>
                    </a:p>
                  </a:txBody>
                  <a:tcPr marL="67091" marR="670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每週實際授課時數</a:t>
                      </a:r>
                    </a:p>
                  </a:txBody>
                  <a:tcPr marL="67091" marR="67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8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教師實際授課時數大於規定職級基本授課時數原因</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複選</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7091" marR="670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實際情況說明</a:t>
                      </a:r>
                    </a:p>
                  </a:txBody>
                  <a:tcPr marL="67091" marR="67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28535300"/>
                  </a:ext>
                </a:extLst>
              </a:tr>
              <a:tr h="699619">
                <a:tc>
                  <a:txBody>
                    <a:bodyPr/>
                    <a:lstStyle/>
                    <a:p>
                      <a:pPr algn="ctr">
                        <a:lnSpc>
                          <a:spcPts val="1800"/>
                        </a:lnSpc>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091" marR="67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800"/>
                        </a:lnSpc>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091" marR="67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091" marR="67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just">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091" marR="67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just">
                        <a:lnSpc>
                          <a:spcPts val="18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□教授</a:t>
                      </a:r>
                    </a:p>
                    <a:p>
                      <a:pPr marL="152400" indent="-152400" algn="just">
                        <a:lnSpc>
                          <a:spcPts val="18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□副教授</a:t>
                      </a:r>
                    </a:p>
                    <a:p>
                      <a:pPr marL="152400" indent="-152400" algn="just">
                        <a:lnSpc>
                          <a:spcPts val="18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□助理教授</a:t>
                      </a:r>
                    </a:p>
                    <a:p>
                      <a:pPr marL="152400" indent="-152400" algn="just">
                        <a:lnSpc>
                          <a:spcPts val="18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□講師</a:t>
                      </a:r>
                    </a:p>
                  </a:txBody>
                  <a:tcPr marL="67091" marR="67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8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091" marR="67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091" marR="67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just">
                        <a:lnSpc>
                          <a:spcPts val="18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□因課程修讀學生人數較多</a:t>
                      </a:r>
                    </a:p>
                    <a:p>
                      <a:pPr marL="152400" indent="-152400" algn="just">
                        <a:lnSpc>
                          <a:spcPts val="18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□帶領學生校外實習或課程安排</a:t>
                      </a:r>
                    </a:p>
                    <a:p>
                      <a:pPr marL="152400" indent="-152400" algn="just">
                        <a:lnSpc>
                          <a:spcPts val="18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□帶領學生畢業專題或論文指導</a:t>
                      </a:r>
                    </a:p>
                    <a:p>
                      <a:pPr marL="152400" indent="-152400" algn="just">
                        <a:lnSpc>
                          <a:spcPts val="18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□其他</a:t>
                      </a:r>
                    </a:p>
                  </a:txBody>
                  <a:tcPr marL="67091" marR="670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just">
                        <a:lnSpc>
                          <a:spcPts val="18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091" marR="67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9879405"/>
                  </a:ext>
                </a:extLst>
              </a:tr>
            </a:tbl>
          </a:graphicData>
        </a:graphic>
      </p:graphicFrame>
      <p:graphicFrame>
        <p:nvGraphicFramePr>
          <p:cNvPr id="4" name="表格 3"/>
          <p:cNvGraphicFramePr>
            <a:graphicFrameLocks noGrp="1"/>
          </p:cNvGraphicFramePr>
          <p:nvPr>
            <p:extLst>
              <p:ext uri="{D42A27DB-BD31-4B8C-83A1-F6EECF244321}">
                <p14:modId xmlns:p14="http://schemas.microsoft.com/office/powerpoint/2010/main" val="3813220893"/>
              </p:ext>
            </p:extLst>
          </p:nvPr>
        </p:nvGraphicFramePr>
        <p:xfrm>
          <a:off x="57507" y="4746354"/>
          <a:ext cx="8870363" cy="1828800"/>
        </p:xfrm>
        <a:graphic>
          <a:graphicData uri="http://schemas.openxmlformats.org/drawingml/2006/table">
            <a:tbl>
              <a:tblPr firstRow="1" firstCol="1" bandRow="1"/>
              <a:tblGrid>
                <a:gridCol w="504521">
                  <a:extLst>
                    <a:ext uri="{9D8B030D-6E8A-4147-A177-3AD203B41FA5}">
                      <a16:colId xmlns:a16="http://schemas.microsoft.com/office/drawing/2014/main" val="3732185223"/>
                    </a:ext>
                  </a:extLst>
                </a:gridCol>
                <a:gridCol w="512231">
                  <a:extLst>
                    <a:ext uri="{9D8B030D-6E8A-4147-A177-3AD203B41FA5}">
                      <a16:colId xmlns:a16="http://schemas.microsoft.com/office/drawing/2014/main" val="2997889725"/>
                    </a:ext>
                  </a:extLst>
                </a:gridCol>
                <a:gridCol w="487040">
                  <a:extLst>
                    <a:ext uri="{9D8B030D-6E8A-4147-A177-3AD203B41FA5}">
                      <a16:colId xmlns:a16="http://schemas.microsoft.com/office/drawing/2014/main" val="3676370359"/>
                    </a:ext>
                  </a:extLst>
                </a:gridCol>
                <a:gridCol w="478642">
                  <a:extLst>
                    <a:ext uri="{9D8B030D-6E8A-4147-A177-3AD203B41FA5}">
                      <a16:colId xmlns:a16="http://schemas.microsoft.com/office/drawing/2014/main" val="46633018"/>
                    </a:ext>
                  </a:extLst>
                </a:gridCol>
                <a:gridCol w="864915">
                  <a:extLst>
                    <a:ext uri="{9D8B030D-6E8A-4147-A177-3AD203B41FA5}">
                      <a16:colId xmlns:a16="http://schemas.microsoft.com/office/drawing/2014/main" val="550597746"/>
                    </a:ext>
                  </a:extLst>
                </a:gridCol>
                <a:gridCol w="848120">
                  <a:extLst>
                    <a:ext uri="{9D8B030D-6E8A-4147-A177-3AD203B41FA5}">
                      <a16:colId xmlns:a16="http://schemas.microsoft.com/office/drawing/2014/main" val="4157652252"/>
                    </a:ext>
                  </a:extLst>
                </a:gridCol>
                <a:gridCol w="2149691">
                  <a:extLst>
                    <a:ext uri="{9D8B030D-6E8A-4147-A177-3AD203B41FA5}">
                      <a16:colId xmlns:a16="http://schemas.microsoft.com/office/drawing/2014/main" val="508862487"/>
                    </a:ext>
                  </a:extLst>
                </a:gridCol>
                <a:gridCol w="3025203">
                  <a:extLst>
                    <a:ext uri="{9D8B030D-6E8A-4147-A177-3AD203B41FA5}">
                      <a16:colId xmlns:a16="http://schemas.microsoft.com/office/drawing/2014/main" val="328366639"/>
                    </a:ext>
                  </a:extLst>
                </a:gridCol>
              </a:tblGrid>
              <a:tr h="0">
                <a:tc>
                  <a:txBody>
                    <a:bodyPr/>
                    <a:lstStyle/>
                    <a:p>
                      <a:pPr algn="ctr">
                        <a:lnSpc>
                          <a:spcPts val="18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學校名稱</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a:lnSpc>
                          <a:spcPts val="18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單位名稱</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a:lnSpc>
                          <a:spcPts val="18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教師姓名</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a:lnSpc>
                          <a:spcPts val="18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教師職級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a:lnSpc>
                          <a:spcPts val="18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每週基本規定時數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a:lnSpc>
                          <a:spcPts val="18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每週實際授課時數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a:lnSpc>
                          <a:spcPts val="18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教師實際授課時數大於規定職級基本授課時數原因</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a:lnSpc>
                          <a:spcPts val="18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實際情況說明</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744410013"/>
                  </a:ext>
                </a:extLst>
              </a:tr>
              <a:tr h="0">
                <a:tc>
                  <a:txBody>
                    <a:bodyPr/>
                    <a:lstStyle/>
                    <a:p>
                      <a:pPr algn="l">
                        <a:lnSpc>
                          <a:spcPts val="1800"/>
                        </a:lnSpc>
                        <a:spcAft>
                          <a:spcPts val="0"/>
                        </a:spcAft>
                      </a:pPr>
                      <a:r>
                        <a:rPr kumimoji="0" lang="en-US" sz="14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a:t>
                      </a:r>
                      <a:r>
                        <a:rPr kumimoji="0" lang="zh-TW" sz="14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algn="l">
                        <a:lnSpc>
                          <a:spcPts val="1800"/>
                        </a:lnSpc>
                        <a:spcAft>
                          <a:spcPts val="0"/>
                        </a:spcAft>
                      </a:pPr>
                      <a:r>
                        <a:rPr kumimoji="0" lang="zh-TW" sz="14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醫學系</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algn="l">
                        <a:lnSpc>
                          <a:spcPts val="1800"/>
                        </a:lnSpc>
                        <a:spcAft>
                          <a:spcPts val="0"/>
                        </a:spcAft>
                      </a:pPr>
                      <a:r>
                        <a:rPr kumimoji="0" lang="en-US" sz="14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B1</a:t>
                      </a:r>
                      <a:endParaRPr kumimoji="0" lang="zh-TW" sz="14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algn="l">
                        <a:lnSpc>
                          <a:spcPts val="1800"/>
                        </a:lnSpc>
                        <a:spcAft>
                          <a:spcPts val="0"/>
                        </a:spcAft>
                      </a:pPr>
                      <a:r>
                        <a:rPr kumimoji="0" lang="zh-TW" sz="14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教授</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algn="ctr">
                        <a:lnSpc>
                          <a:spcPts val="1800"/>
                        </a:lnSpc>
                        <a:spcAft>
                          <a:spcPts val="0"/>
                        </a:spcAft>
                      </a:pPr>
                      <a:r>
                        <a:rPr kumimoji="0" lang="en-US" sz="18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endParaRPr kumimoji="0" lang="zh-TW" sz="18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algn="ctr">
                        <a:lnSpc>
                          <a:spcPts val="1800"/>
                        </a:lnSpc>
                        <a:spcAft>
                          <a:spcPts val="0"/>
                        </a:spcAft>
                      </a:pPr>
                      <a:r>
                        <a:rPr kumimoji="0" lang="en-US" sz="18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15</a:t>
                      </a:r>
                      <a:endParaRPr kumimoji="0" lang="zh-TW" sz="18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algn="l">
                        <a:lnSpc>
                          <a:spcPts val="1800"/>
                        </a:lnSpc>
                        <a:spcAft>
                          <a:spcPts val="0"/>
                        </a:spcAft>
                      </a:pPr>
                      <a:r>
                        <a:rPr kumimoji="0" lang="zh-TW" sz="14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帶領學生畢業專題或論文指導</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algn="l">
                        <a:lnSpc>
                          <a:spcPts val="1800"/>
                        </a:lnSpc>
                        <a:spcAft>
                          <a:spcPts val="0"/>
                        </a:spcAft>
                      </a:pPr>
                      <a:r>
                        <a:rPr kumimoji="0" lang="en-US" sz="12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a:t>
                      </a:r>
                      <a:r>
                        <a:rPr kumimoji="0" lang="en-US" altLang="zh-TW" sz="12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en-US" sz="12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2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sz="12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實際授課</a:t>
                      </a:r>
                      <a:r>
                        <a:rPr kumimoji="0" lang="zh-TW" altLang="zh-TW" sz="12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醫療社會學</a:t>
                      </a:r>
                      <a:r>
                        <a:rPr kumimoji="0" lang="zh-TW" sz="12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等</a:t>
                      </a:r>
                      <a:r>
                        <a:rPr kumimoji="0" lang="en-US" sz="12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sz="12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門課程，又指導</a:t>
                      </a:r>
                      <a:r>
                        <a:rPr kumimoji="0" lang="en-US" sz="12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sz="12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名研究生論文，致實際授課時數大於規定授課時數。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extLst>
                  <a:ext uri="{0D108BD9-81ED-4DB2-BD59-A6C34878D82A}">
                    <a16:rowId xmlns:a16="http://schemas.microsoft.com/office/drawing/2014/main" val="1977651787"/>
                  </a:ext>
                </a:extLst>
              </a:tr>
              <a:tr h="0">
                <a:tc>
                  <a:txBody>
                    <a:bodyPr/>
                    <a:lstStyle/>
                    <a:p>
                      <a:pPr algn="l">
                        <a:lnSpc>
                          <a:spcPts val="1800"/>
                        </a:lnSpc>
                        <a:spcAft>
                          <a:spcPts val="0"/>
                        </a:spcAft>
                      </a:pPr>
                      <a:r>
                        <a:rPr kumimoji="0" lang="en-US" sz="14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a:t>
                      </a:r>
                      <a:r>
                        <a:rPr kumimoji="0" lang="zh-TW" sz="14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l">
                        <a:lnSpc>
                          <a:spcPts val="1800"/>
                        </a:lnSpc>
                        <a:spcAft>
                          <a:spcPts val="0"/>
                        </a:spcAft>
                      </a:pPr>
                      <a:r>
                        <a:rPr kumimoji="0" lang="zh-TW" sz="14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醫學系</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l">
                        <a:lnSpc>
                          <a:spcPts val="1800"/>
                        </a:lnSpc>
                        <a:spcAft>
                          <a:spcPts val="0"/>
                        </a:spcAft>
                      </a:pPr>
                      <a:r>
                        <a:rPr kumimoji="0" lang="en-US" sz="14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C1</a:t>
                      </a:r>
                      <a:endParaRPr kumimoji="0" lang="zh-TW" sz="14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l">
                        <a:lnSpc>
                          <a:spcPts val="1800"/>
                        </a:lnSpc>
                        <a:spcAft>
                          <a:spcPts val="0"/>
                        </a:spcAft>
                      </a:pPr>
                      <a:r>
                        <a:rPr kumimoji="0" lang="zh-TW" sz="14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教授</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a:lnSpc>
                          <a:spcPts val="1800"/>
                        </a:lnSpc>
                        <a:spcAft>
                          <a:spcPts val="0"/>
                        </a:spcAft>
                      </a:pPr>
                      <a:r>
                        <a:rPr kumimoji="0" lang="en-US" sz="18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endParaRPr kumimoji="0" lang="zh-TW" sz="18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a:lnSpc>
                          <a:spcPts val="1800"/>
                        </a:lnSpc>
                        <a:spcAft>
                          <a:spcPts val="0"/>
                        </a:spcAft>
                      </a:pPr>
                      <a:r>
                        <a:rPr kumimoji="0" lang="en-US" sz="18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endParaRPr kumimoji="0" lang="zh-TW" sz="18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l">
                        <a:lnSpc>
                          <a:spcPts val="1800"/>
                        </a:lnSpc>
                        <a:spcAft>
                          <a:spcPts val="0"/>
                        </a:spcAft>
                      </a:pPr>
                      <a:r>
                        <a:rPr kumimoji="0" lang="zh-TW" sz="14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因課程修讀學生人數較多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l">
                        <a:lnSpc>
                          <a:spcPts val="1800"/>
                        </a:lnSpc>
                        <a:spcAft>
                          <a:spcPts val="0"/>
                        </a:spcAft>
                      </a:pPr>
                      <a:r>
                        <a:rPr kumimoji="0" lang="en-US" sz="12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a:t>
                      </a:r>
                      <a:r>
                        <a:rPr kumimoji="0" lang="en-US" altLang="zh-TW" sz="12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en-US" sz="12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2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zh-TW" sz="12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緊急醫療照護概論</a:t>
                      </a:r>
                      <a:r>
                        <a:rPr kumimoji="0" lang="zh-TW" sz="12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修讀人數較多，依校內</a:t>
                      </a:r>
                      <a:r>
                        <a:rPr kumimoji="0" lang="en-US" sz="12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OO</a:t>
                      </a:r>
                      <a:r>
                        <a:rPr kumimoji="0" lang="zh-TW" sz="12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規定計算，致實際授課時數高於規定時數</a:t>
                      </a:r>
                      <a:r>
                        <a:rPr kumimoji="0" lang="en-US" sz="12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sz="12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小時。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extLst>
                  <a:ext uri="{0D108BD9-81ED-4DB2-BD59-A6C34878D82A}">
                    <a16:rowId xmlns:a16="http://schemas.microsoft.com/office/drawing/2014/main" val="3404847913"/>
                  </a:ext>
                </a:extLst>
              </a:tr>
            </a:tbl>
          </a:graphicData>
        </a:graphic>
      </p:graphicFrame>
    </p:spTree>
    <p:extLst>
      <p:ext uri="{BB962C8B-B14F-4D97-AF65-F5344CB8AC3E}">
        <p14:creationId xmlns:p14="http://schemas.microsoft.com/office/powerpoint/2010/main" val="3686784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066" y="97692"/>
            <a:ext cx="7094837" cy="609600"/>
          </a:xfrm>
        </p:spPr>
        <p:txBody>
          <a:bodyPr/>
          <a:lstStyle/>
          <a:p>
            <a:pPr algn="l"/>
            <a:r>
              <a:rPr lang="en-US" altLang="zh-TW"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1.2</a:t>
            </a:r>
            <a:r>
              <a:rPr lang="zh-TW" altLang="en-US"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校庫定位</a:t>
            </a:r>
            <a:r>
              <a:rPr lang="en-US" altLang="zh-TW"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意見處理流程</a:t>
            </a:r>
          </a:p>
        </p:txBody>
      </p:sp>
      <p:grpSp>
        <p:nvGrpSpPr>
          <p:cNvPr id="2" name="群組 1"/>
          <p:cNvGrpSpPr/>
          <p:nvPr/>
        </p:nvGrpSpPr>
        <p:grpSpPr>
          <a:xfrm>
            <a:off x="458553" y="2337310"/>
            <a:ext cx="8201373" cy="3068625"/>
            <a:chOff x="458553" y="2337310"/>
            <a:chExt cx="8201373" cy="3068625"/>
          </a:xfrm>
        </p:grpSpPr>
        <p:sp>
          <p:nvSpPr>
            <p:cNvPr id="6" name="文字方塊 5"/>
            <p:cNvSpPr txBox="1"/>
            <p:nvPr/>
          </p:nvSpPr>
          <p:spPr>
            <a:xfrm>
              <a:off x="458553" y="2974772"/>
              <a:ext cx="2055389" cy="1620957"/>
            </a:xfrm>
            <a:prstGeom prst="rect">
              <a:avLst/>
            </a:prstGeom>
            <a:solidFill>
              <a:srgbClr val="8CC7EF"/>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2"/>
            </a:lnRef>
            <a:fillRef idx="2">
              <a:schemeClr val="accent2"/>
            </a:fillRef>
            <a:effectRef idx="1">
              <a:schemeClr val="accent2"/>
            </a:effectRef>
            <a:fontRef idx="minor">
              <a:schemeClr val="dk1"/>
            </a:fontRef>
          </p:style>
          <p:txBody>
            <a:bodyPr wrap="square">
              <a:spAutoFit/>
            </a:bodyPr>
            <a:lstStyle/>
            <a:p>
              <a:pPr lvl="0">
                <a:lnSpc>
                  <a:spcPts val="2160"/>
                </a:lnSpc>
                <a:spcAft>
                  <a:spcPts val="0"/>
                </a:spcAft>
              </a:pPr>
              <a:r>
                <a:rPr lang="zh-TW" altLang="en-US" sz="18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意見蒐集方式 </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lnSpc>
                  <a:spcPct val="150000"/>
                </a:lnSpc>
                <a:spcAft>
                  <a:spcPts val="0"/>
                </a:spcAft>
              </a:pP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說明會 </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lnSpc>
                  <a:spcPct val="150000"/>
                </a:lnSpc>
                <a:spcAft>
                  <a:spcPts val="0"/>
                </a:spcAft>
              </a:pP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公務電話 </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公務電子信箱</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 name="文字方塊 6"/>
            <p:cNvSpPr txBox="1"/>
            <p:nvPr/>
          </p:nvSpPr>
          <p:spPr>
            <a:xfrm>
              <a:off x="3813081" y="2337310"/>
              <a:ext cx="1633373" cy="800219"/>
            </a:xfrm>
            <a:prstGeom prst="rect">
              <a:avLst/>
            </a:prstGeom>
            <a:solidFill>
              <a:srgbClr val="FFCCCC"/>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wrap="square">
              <a:spAutoFit/>
            </a:bodyPr>
            <a:lstStyle/>
            <a:p>
              <a:pPr lvl="0" algn="ctr"/>
              <a:endParaRPr lang="en-US" altLang="zh-TW"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lvl="0" algn="ctr"/>
              <a:r>
                <a:rPr lang="zh-TW" altLang="en-US"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立即可解決</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lgn="ctr"/>
              <a:endParaRPr lang="en-US" altLang="zh-TW"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8" name="文字方塊 7"/>
            <p:cNvSpPr txBox="1"/>
            <p:nvPr/>
          </p:nvSpPr>
          <p:spPr>
            <a:xfrm>
              <a:off x="6801961" y="2337310"/>
              <a:ext cx="1857965" cy="800219"/>
            </a:xfrm>
            <a:prstGeom prst="rect">
              <a:avLst/>
            </a:prstGeom>
            <a:solidFill>
              <a:srgbClr val="CCCCFF"/>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wrap="square">
              <a:spAutoFit/>
            </a:bodyPr>
            <a:lstStyle/>
            <a:p>
              <a:pPr lvl="0" algn="ctr"/>
              <a:r>
                <a:rPr lang="zh-TW" altLang="en-US"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endParaRPr lang="en-US" altLang="zh-TW"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lvl="0" algn="ct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即時處理</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lgn="ctr"/>
              <a:endParaRPr lang="zh-TW" altLang="en-US"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9" name="文字方塊 8"/>
            <p:cNvSpPr txBox="1"/>
            <p:nvPr/>
          </p:nvSpPr>
          <p:spPr>
            <a:xfrm>
              <a:off x="3813081" y="4267162"/>
              <a:ext cx="1633373" cy="1138773"/>
            </a:xfrm>
            <a:prstGeom prst="rect">
              <a:avLst/>
            </a:prstGeom>
            <a:solidFill>
              <a:srgbClr val="B2DE82"/>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wrap="square">
              <a:spAutoFit/>
            </a:bodyPr>
            <a:lstStyle/>
            <a:p>
              <a:pPr lvl="0"/>
              <a:r>
                <a:rPr lang="zh-TW" altLang="en-US" sz="16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endParaRPr lang="en-US" altLang="zh-TW" sz="16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lvl="0"/>
              <a:r>
                <a:rPr lang="zh-TW" altLang="en-US"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需與應用單位 </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審慎討論</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r>
                <a:rPr lang="zh-TW" altLang="en-US" sz="16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p>
          </p:txBody>
        </p:sp>
        <p:sp>
          <p:nvSpPr>
            <p:cNvPr id="10" name="文字方塊 9"/>
            <p:cNvSpPr txBox="1"/>
            <p:nvPr/>
          </p:nvSpPr>
          <p:spPr>
            <a:xfrm>
              <a:off x="6801961" y="4267162"/>
              <a:ext cx="1857965" cy="1138773"/>
            </a:xfrm>
            <a:prstGeom prst="rect">
              <a:avLst/>
            </a:prstGeom>
            <a:solidFill>
              <a:srgbClr val="E3BE90"/>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wrap="square">
              <a:spAutoFit/>
            </a:bodyPr>
            <a:lstStyle/>
            <a:p>
              <a:pPr lvl="0" algn="ctr"/>
              <a:r>
                <a:rPr lang="zh-TW" altLang="en-US" sz="18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endParaRPr lang="en-US" altLang="zh-TW" sz="18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lvl="0" algn="ct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定期檢討</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lgn="ct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每年六、七月</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lgn="ctr"/>
              <a:r>
                <a:rPr lang="zh-TW" altLang="en-US"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p>
          </p:txBody>
        </p:sp>
        <p:sp>
          <p:nvSpPr>
            <p:cNvPr id="11" name="向右箭號 10"/>
            <p:cNvSpPr/>
            <p:nvPr/>
          </p:nvSpPr>
          <p:spPr>
            <a:xfrm rot="19516874">
              <a:off x="2642991" y="2883151"/>
              <a:ext cx="995308" cy="508758"/>
            </a:xfrm>
            <a:prstGeom prst="rightArrow">
              <a:avLst/>
            </a:prstGeom>
            <a:solidFill>
              <a:schemeClr val="bg1">
                <a:lumMod val="75000"/>
              </a:schemeClr>
            </a:solidFill>
            <a:ln>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12" name="向右箭號 11"/>
            <p:cNvSpPr/>
            <p:nvPr/>
          </p:nvSpPr>
          <p:spPr>
            <a:xfrm rot="2295653">
              <a:off x="2637339" y="4327791"/>
              <a:ext cx="995308" cy="508758"/>
            </a:xfrm>
            <a:prstGeom prst="rightArrow">
              <a:avLst/>
            </a:prstGeom>
            <a:solidFill>
              <a:schemeClr val="bg1">
                <a:lumMod val="75000"/>
              </a:schemeClr>
            </a:solidFill>
            <a:ln>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13" name="向右箭號 12"/>
            <p:cNvSpPr/>
            <p:nvPr/>
          </p:nvSpPr>
          <p:spPr>
            <a:xfrm>
              <a:off x="5652408" y="2483040"/>
              <a:ext cx="995308" cy="508758"/>
            </a:xfrm>
            <a:prstGeom prst="rightArrow">
              <a:avLst/>
            </a:prstGeom>
            <a:solidFill>
              <a:schemeClr val="bg1">
                <a:lumMod val="75000"/>
              </a:schemeClr>
            </a:solidFill>
            <a:ln>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14" name="向右箭號 13"/>
            <p:cNvSpPr/>
            <p:nvPr/>
          </p:nvSpPr>
          <p:spPr>
            <a:xfrm>
              <a:off x="5667120" y="4582169"/>
              <a:ext cx="995308" cy="508758"/>
            </a:xfrm>
            <a:prstGeom prst="rightArrow">
              <a:avLst/>
            </a:prstGeom>
            <a:solidFill>
              <a:schemeClr val="bg1">
                <a:lumMod val="75000"/>
              </a:schemeClr>
            </a:solidFill>
            <a:ln>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grpSp>
    </p:spTree>
    <p:extLst>
      <p:ext uri="{BB962C8B-B14F-4D97-AF65-F5344CB8AC3E}">
        <p14:creationId xmlns:p14="http://schemas.microsoft.com/office/powerpoint/2010/main" val="39763201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2388228"/>
            <a:ext cx="8781101" cy="4226798"/>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111.10</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定義補充</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285750" indent="-285750" algn="just">
              <a:lnSpc>
                <a:spcPts val="29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1800" b="1"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表冊名稱</a:t>
            </a:r>
            <a:r>
              <a:rPr lang="zh-TW" altLang="en-US"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原為「</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專任教師減授授課時數資料</a:t>
            </a:r>
            <a:r>
              <a:rPr lang="zh-TW" altLang="en-US"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」修正為「</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專任教師實際授課時數低於規定職級之基本授課時數資料</a:t>
            </a:r>
            <a:r>
              <a:rPr lang="zh-TW" altLang="en-US"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 。</a:t>
            </a:r>
            <a:endPar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endParaRPr>
          </a:p>
          <a:p>
            <a:pPr marL="285750" indent="-285750" algn="just">
              <a:lnSpc>
                <a:spcPts val="29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每週基本規定授課時數</a:t>
            </a:r>
            <a:r>
              <a:rPr lang="zh-TW" altLang="en-US"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請填報該類型教師之每週基本規定授課時數。</a:t>
            </a:r>
            <a:endPar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endParaRPr>
          </a:p>
          <a:p>
            <a:pPr marL="285750" indent="-285750" algn="just">
              <a:lnSpc>
                <a:spcPts val="29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專任教師減授授課時數原因暨減授之授課時數</a:t>
            </a:r>
            <a:r>
              <a:rPr lang="zh-TW" altLang="en-US"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僅蒐集</a:t>
            </a:r>
            <a:r>
              <a:rPr lang="zh-TW" altLang="zh-TW" sz="1800"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編制內專任教師</a:t>
            </a:r>
            <a:r>
              <a:rPr lang="zh-TW" altLang="zh-TW" sz="1800" b="1"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減授後其實際授課時數低於規定職級之基本授課時數</a:t>
            </a:r>
            <a:r>
              <a:rPr lang="zh-TW" altLang="zh-TW" sz="1800"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資料</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kern="100"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a:p>
            <a:pPr marL="285750" indent="-285750" algn="just">
              <a:lnSpc>
                <a:spcPts val="29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u="heavy"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若同一名編制內專任教師同時有超過基本授課時數及減授授課時數的情況，</a:t>
            </a:r>
            <a:r>
              <a:rPr lang="zh-TW" altLang="zh-TW" sz="1800" b="1" u="heavy" kern="100" dirty="0">
                <a:solidFill>
                  <a:srgbClr val="7030A0"/>
                </a:solidFill>
                <a:latin typeface="Arial" panose="020B0604020202020204" pitchFamily="34" charset="0"/>
                <a:ea typeface="微軟正黑體" panose="020B0604030504040204" pitchFamily="34" charset="-120"/>
                <a:cs typeface="Arial" panose="020B0604020202020204" pitchFamily="34" charset="0"/>
              </a:rPr>
              <a:t>實際授課時數一增一減之情況下，等於規定職級之基本授課時數，則無需填報教</a:t>
            </a:r>
            <a:r>
              <a:rPr lang="en-US" altLang="zh-TW" sz="1800" b="1" u="heavy" kern="100" dirty="0">
                <a:solidFill>
                  <a:srgbClr val="7030A0"/>
                </a:solidFill>
                <a:latin typeface="Arial" panose="020B0604020202020204" pitchFamily="34" charset="0"/>
                <a:ea typeface="微軟正黑體" panose="020B0604030504040204" pitchFamily="34" charset="-120"/>
                <a:cs typeface="Arial" panose="020B0604020202020204" pitchFamily="34" charset="0"/>
              </a:rPr>
              <a:t>11</a:t>
            </a:r>
            <a:r>
              <a:rPr lang="zh-TW" altLang="zh-TW" sz="1800" b="1" u="heavy" kern="100" dirty="0">
                <a:solidFill>
                  <a:srgbClr val="7030A0"/>
                </a:solidFill>
                <a:latin typeface="Arial" panose="020B0604020202020204" pitchFamily="34" charset="0"/>
                <a:ea typeface="微軟正黑體" panose="020B0604030504040204" pitchFamily="34" charset="-120"/>
                <a:cs typeface="Arial" panose="020B0604020202020204" pitchFamily="34" charset="0"/>
              </a:rPr>
              <a:t>或教</a:t>
            </a:r>
            <a:r>
              <a:rPr lang="en-US" altLang="zh-TW" sz="1800" b="1" u="heavy" kern="100" dirty="0">
                <a:solidFill>
                  <a:srgbClr val="7030A0"/>
                </a:solidFill>
                <a:latin typeface="Arial" panose="020B0604020202020204" pitchFamily="34" charset="0"/>
                <a:ea typeface="微軟正黑體" panose="020B0604030504040204" pitchFamily="34" charset="-120"/>
                <a:cs typeface="Arial" panose="020B0604020202020204" pitchFamily="34" charset="0"/>
              </a:rPr>
              <a:t>12</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。故是</a:t>
            </a:r>
            <a:r>
              <a:rPr lang="zh-TW" altLang="zh-TW" sz="1800" b="1"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依據整體實際授課時數與規定職級之基本授課時數做判斷</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，若實際授課時數超過每週基本規定授課時數請填報教</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11</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；實際授課時數低於每週基本規定授課時數，請填報教</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12</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；故</a:t>
            </a:r>
            <a:r>
              <a:rPr lang="zh-TW" altLang="zh-TW" sz="1800" b="1"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同一名專任教師不應同時填報教</a:t>
            </a:r>
            <a:r>
              <a:rPr lang="en-US" altLang="zh-TW" sz="1800" b="1"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11</a:t>
            </a:r>
            <a:r>
              <a:rPr lang="zh-TW" altLang="zh-TW" sz="1800" b="1"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12</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9" name="表格 8"/>
          <p:cNvGraphicFramePr>
            <a:graphicFrameLocks noGrp="1"/>
          </p:cNvGraphicFramePr>
          <p:nvPr>
            <p:extLst>
              <p:ext uri="{D42A27DB-BD31-4B8C-83A1-F6EECF244321}">
                <p14:modId xmlns:p14="http://schemas.microsoft.com/office/powerpoint/2010/main" val="1135351879"/>
              </p:ext>
            </p:extLst>
          </p:nvPr>
        </p:nvGraphicFramePr>
        <p:xfrm>
          <a:off x="80631" y="876605"/>
          <a:ext cx="8781102" cy="1603840"/>
        </p:xfrm>
        <a:graphic>
          <a:graphicData uri="http://schemas.openxmlformats.org/drawingml/2006/table">
            <a:tbl>
              <a:tblPr firstRow="1" firstCol="1" lastRow="1" lastCol="1" bandRow="1" bandCol="1"/>
              <a:tblGrid>
                <a:gridCol w="248883">
                  <a:extLst>
                    <a:ext uri="{9D8B030D-6E8A-4147-A177-3AD203B41FA5}">
                      <a16:colId xmlns:a16="http://schemas.microsoft.com/office/drawing/2014/main" val="20000"/>
                    </a:ext>
                  </a:extLst>
                </a:gridCol>
                <a:gridCol w="288324">
                  <a:extLst>
                    <a:ext uri="{9D8B030D-6E8A-4147-A177-3AD203B41FA5}">
                      <a16:colId xmlns:a16="http://schemas.microsoft.com/office/drawing/2014/main" val="20001"/>
                    </a:ext>
                  </a:extLst>
                </a:gridCol>
                <a:gridCol w="271848">
                  <a:extLst>
                    <a:ext uri="{9D8B030D-6E8A-4147-A177-3AD203B41FA5}">
                      <a16:colId xmlns:a16="http://schemas.microsoft.com/office/drawing/2014/main" val="20002"/>
                    </a:ext>
                  </a:extLst>
                </a:gridCol>
                <a:gridCol w="230660">
                  <a:extLst>
                    <a:ext uri="{9D8B030D-6E8A-4147-A177-3AD203B41FA5}">
                      <a16:colId xmlns:a16="http://schemas.microsoft.com/office/drawing/2014/main" val="20003"/>
                    </a:ext>
                  </a:extLst>
                </a:gridCol>
                <a:gridCol w="675503">
                  <a:extLst>
                    <a:ext uri="{9D8B030D-6E8A-4147-A177-3AD203B41FA5}">
                      <a16:colId xmlns:a16="http://schemas.microsoft.com/office/drawing/2014/main" val="20004"/>
                    </a:ext>
                  </a:extLst>
                </a:gridCol>
                <a:gridCol w="772784">
                  <a:extLst>
                    <a:ext uri="{9D8B030D-6E8A-4147-A177-3AD203B41FA5}">
                      <a16:colId xmlns:a16="http://schemas.microsoft.com/office/drawing/2014/main" val="20005"/>
                    </a:ext>
                  </a:extLst>
                </a:gridCol>
                <a:gridCol w="569983">
                  <a:extLst>
                    <a:ext uri="{9D8B030D-6E8A-4147-A177-3AD203B41FA5}">
                      <a16:colId xmlns:a16="http://schemas.microsoft.com/office/drawing/2014/main" val="20006"/>
                    </a:ext>
                  </a:extLst>
                </a:gridCol>
                <a:gridCol w="716692">
                  <a:extLst>
                    <a:ext uri="{9D8B030D-6E8A-4147-A177-3AD203B41FA5}">
                      <a16:colId xmlns:a16="http://schemas.microsoft.com/office/drawing/2014/main" val="20007"/>
                    </a:ext>
                  </a:extLst>
                </a:gridCol>
                <a:gridCol w="914400">
                  <a:extLst>
                    <a:ext uri="{9D8B030D-6E8A-4147-A177-3AD203B41FA5}">
                      <a16:colId xmlns:a16="http://schemas.microsoft.com/office/drawing/2014/main" val="20008"/>
                    </a:ext>
                  </a:extLst>
                </a:gridCol>
                <a:gridCol w="683741">
                  <a:extLst>
                    <a:ext uri="{9D8B030D-6E8A-4147-A177-3AD203B41FA5}">
                      <a16:colId xmlns:a16="http://schemas.microsoft.com/office/drawing/2014/main" val="20009"/>
                    </a:ext>
                  </a:extLst>
                </a:gridCol>
                <a:gridCol w="510746">
                  <a:extLst>
                    <a:ext uri="{9D8B030D-6E8A-4147-A177-3AD203B41FA5}">
                      <a16:colId xmlns:a16="http://schemas.microsoft.com/office/drawing/2014/main" val="20010"/>
                    </a:ext>
                  </a:extLst>
                </a:gridCol>
                <a:gridCol w="741405">
                  <a:extLst>
                    <a:ext uri="{9D8B030D-6E8A-4147-A177-3AD203B41FA5}">
                      <a16:colId xmlns:a16="http://schemas.microsoft.com/office/drawing/2014/main" val="20011"/>
                    </a:ext>
                  </a:extLst>
                </a:gridCol>
                <a:gridCol w="601362">
                  <a:extLst>
                    <a:ext uri="{9D8B030D-6E8A-4147-A177-3AD203B41FA5}">
                      <a16:colId xmlns:a16="http://schemas.microsoft.com/office/drawing/2014/main" val="20012"/>
                    </a:ext>
                  </a:extLst>
                </a:gridCol>
                <a:gridCol w="313038">
                  <a:extLst>
                    <a:ext uri="{9D8B030D-6E8A-4147-A177-3AD203B41FA5}">
                      <a16:colId xmlns:a16="http://schemas.microsoft.com/office/drawing/2014/main" val="20013"/>
                    </a:ext>
                  </a:extLst>
                </a:gridCol>
                <a:gridCol w="659027">
                  <a:extLst>
                    <a:ext uri="{9D8B030D-6E8A-4147-A177-3AD203B41FA5}">
                      <a16:colId xmlns:a16="http://schemas.microsoft.com/office/drawing/2014/main" val="20014"/>
                    </a:ext>
                  </a:extLst>
                </a:gridCol>
                <a:gridCol w="582706">
                  <a:extLst>
                    <a:ext uri="{9D8B030D-6E8A-4147-A177-3AD203B41FA5}">
                      <a16:colId xmlns:a16="http://schemas.microsoft.com/office/drawing/2014/main" val="20015"/>
                    </a:ext>
                  </a:extLst>
                </a:gridCol>
              </a:tblGrid>
              <a:tr h="244789">
                <a:tc rowSpan="2">
                  <a:txBody>
                    <a:bodyPr/>
                    <a:lstStyle/>
                    <a:p>
                      <a:pPr algn="ctr">
                        <a:lnSpc>
                          <a:spcPts val="1200"/>
                        </a:lnSpc>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algn="ctr">
                        <a:lnSpc>
                          <a:spcPts val="1200"/>
                        </a:lnSpc>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algn="ctr">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a:t>
                      </a:r>
                    </a:p>
                    <a:p>
                      <a:pPr algn="ctr">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名稱</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a:t>
                      </a:r>
                      <a:r>
                        <a:rPr kumimoji="0" lang="zh-TW" alt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姓名</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教師職級（聘書）</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每週基本規定授課時數</a:t>
                      </a:r>
                    </a:p>
                  </a:txBody>
                  <a:tcPr marL="65778" marR="657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gridSpan="8">
                  <a:txBody>
                    <a:bodyPr/>
                    <a:lstStyle/>
                    <a:p>
                      <a:pPr marL="0" algn="ctr" defTabSz="914400" rtl="0" eaLnBrk="1" latinLnBrk="0" hangingPunct="1">
                        <a:lnSpc>
                          <a:spcPts val="1700"/>
                        </a:lnSpc>
                        <a:spcAft>
                          <a:spcPts val="0"/>
                        </a:spcAft>
                      </a:pPr>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專任教師減授授課時數原因暨減授之授課時數</a:t>
                      </a: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可填至小數點第</a:t>
                      </a: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位</a:t>
                      </a: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5778" marR="657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a:txBody>
                    <a:bodyPr/>
                    <a:lstStyle/>
                    <a:p>
                      <a:pPr marL="0" algn="l" defTabSz="914400" rtl="0" eaLnBrk="1" latinLnBrk="0" hangingPunct="1">
                        <a:lnSpc>
                          <a:spcPts val="1700"/>
                        </a:lnSpc>
                        <a:spcAft>
                          <a:spcPts val="0"/>
                        </a:spcAft>
                      </a:pPr>
                      <a:r>
                        <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校內減授時數規定</a:t>
                      </a:r>
                    </a:p>
                    <a:p>
                      <a:pPr algn="l">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（請上傳檔案）</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558765">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indent="-1270" algn="l" defTabSz="914400" rtl="0" eaLnBrk="1" latinLnBrk="0" hangingPunct="1">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兼任行政職或執行專案計畫</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1270" algn="l" defTabSz="914400" rtl="0" eaLnBrk="1" latinLnBrk="0" hangingPunct="1">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論文指導教授</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27305" algn="l" defTabSz="914400" rtl="0" eaLnBrk="1" latinLnBrk="0" hangingPunct="1">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教學、研究、服務績效卓著者</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1270" algn="l" defTabSz="914400" rtl="0" eaLnBrk="1" latinLnBrk="0" hangingPunct="1">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新進或擔任客、講座</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1270" algn="l" defTabSz="914400" rtl="0" eaLnBrk="1" latinLnBrk="0" hangingPunct="1">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課程安排因素</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6350" algn="l" defTabSz="914400" rtl="0" eaLnBrk="1" latinLnBrk="0" hangingPunct="1">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申請休假、進修或研究等</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1270" algn="l" defTabSz="914400" rtl="0" eaLnBrk="1" latinLnBrk="0" hangingPunct="1">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借調或合聘教師</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152400" algn="l" defTabSz="914400" rtl="0" eaLnBrk="1" latinLnBrk="0" hangingPunct="1">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0001"/>
                  </a:ext>
                </a:extLst>
              </a:tr>
              <a:tr h="711351">
                <a:tc>
                  <a:txBody>
                    <a:bodyPr/>
                    <a:lstStyle/>
                    <a:p>
                      <a:pPr algn="l">
                        <a:lnSpc>
                          <a:spcPts val="1200"/>
                        </a:lnSpc>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200"/>
                        </a:lnSpc>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152400" algn="l">
                        <a:lnSpc>
                          <a:spcPts val="17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7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6"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a:solidFill>
                  <a:srgbClr val="000000"/>
                </a:solidFill>
                <a:ea typeface="新細明體" panose="02020500000000000000" pitchFamily="18" charset="-120"/>
                <a:cs typeface="Arial" panose="020B0604020202020204" pitchFamily="34" charset="0"/>
              </a:rPr>
              <a:t>3.2.29</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8" name="Rectangle 2"/>
          <p:cNvSpPr>
            <a:spLocks noGrp="1" noChangeArrowheads="1"/>
          </p:cNvSpPr>
          <p:nvPr>
            <p:ph type="title"/>
          </p:nvPr>
        </p:nvSpPr>
        <p:spPr>
          <a:xfrm>
            <a:off x="7336" y="213646"/>
            <a:ext cx="9136663" cy="609600"/>
          </a:xfrm>
        </p:spPr>
        <p:txBody>
          <a:bodyPr anchor="t"/>
          <a:lstStyle/>
          <a:p>
            <a:pPr algn="l">
              <a:defRPr/>
            </a:pPr>
            <a:r>
              <a:rPr lang="zh-TW" altLang="en-US"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12.</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專任教師實際授課時數低於規定職級之基本授課時數資料</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p>
        </p:txBody>
      </p:sp>
    </p:spTree>
    <p:extLst>
      <p:ext uri="{BB962C8B-B14F-4D97-AF65-F5344CB8AC3E}">
        <p14:creationId xmlns:p14="http://schemas.microsoft.com/office/powerpoint/2010/main" val="24388305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a:solidFill>
                  <a:srgbClr val="000000"/>
                </a:solidFill>
                <a:ea typeface="新細明體" panose="02020500000000000000" pitchFamily="18" charset="-120"/>
                <a:cs typeface="Arial" panose="020B0604020202020204" pitchFamily="34" charset="0"/>
              </a:rPr>
              <a:t>3.2.30</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5" name="矩形 4"/>
          <p:cNvSpPr/>
          <p:nvPr/>
        </p:nvSpPr>
        <p:spPr>
          <a:xfrm>
            <a:off x="131885" y="753791"/>
            <a:ext cx="8656552" cy="5863144"/>
          </a:xfrm>
          <a:prstGeom prst="rect">
            <a:avLst/>
          </a:prstGeom>
        </p:spPr>
        <p:txBody>
          <a:bodyPr wrap="square">
            <a:spAutoFit/>
          </a:bodyPr>
          <a:lstStyle/>
          <a:p>
            <a:pPr algn="just">
              <a:lnSpc>
                <a:spcPts val="3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專任教師減授授課時數原因暨減授之授課時數</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範例說明</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265113" lvl="1" indent="-173038" algn="just">
              <a:lnSpc>
                <a:spcPts val="3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專任副教授</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a:t>
            </a:r>
            <a:r>
              <a:rPr lang="zh-TW" altLang="zh-TW" sz="1800" u="heavy"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每週基本規定授課時數為</a:t>
            </a:r>
            <a:r>
              <a:rPr lang="en-US" altLang="zh-TW" sz="1800" u="heavy"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9</a:t>
            </a:r>
            <a:r>
              <a:rPr lang="zh-TW" altLang="zh-TW" sz="1800" u="heavy"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小時</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，兼任多個行政職務換算後可減授</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6</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小時授課時數，但依據校內減授規定上限僅能減授</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4</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小時，實際也僅減授時數為</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4</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，則</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教師</a:t>
            </a:r>
            <a:r>
              <a:rPr lang="zh-TW" altLang="zh-TW" sz="1800" u="heavy" kern="100" dirty="0">
                <a:solidFill>
                  <a:srgbClr val="7030A0"/>
                </a:solidFill>
                <a:latin typeface="Arial" panose="020B0604020202020204" pitchFamily="34" charset="0"/>
                <a:ea typeface="微軟正黑體" panose="020B0604030504040204" pitchFamily="34" charset="-120"/>
                <a:cs typeface="Arial" panose="020B0604020202020204" pitchFamily="34" charset="0"/>
              </a:rPr>
              <a:t>實際授課時數為</a:t>
            </a:r>
            <a:r>
              <a:rPr lang="en-US" altLang="zh-TW" sz="1800" u="heavy" kern="100" dirty="0">
                <a:solidFill>
                  <a:srgbClr val="7030A0"/>
                </a:solidFill>
                <a:latin typeface="Arial" panose="020B0604020202020204" pitchFamily="34" charset="0"/>
                <a:ea typeface="微軟正黑體" panose="020B0604030504040204" pitchFamily="34" charset="-120"/>
                <a:cs typeface="Arial" panose="020B0604020202020204" pitchFamily="34" charset="0"/>
              </a:rPr>
              <a:t>5</a:t>
            </a:r>
            <a:r>
              <a:rPr lang="zh-TW" altLang="zh-TW" sz="1800" u="heavy" kern="100" dirty="0">
                <a:solidFill>
                  <a:srgbClr val="7030A0"/>
                </a:solidFill>
                <a:latin typeface="Arial" panose="020B0604020202020204" pitchFamily="34" charset="0"/>
                <a:ea typeface="微軟正黑體" panose="020B0604030504040204" pitchFamily="34" charset="-120"/>
                <a:cs typeface="Arial" panose="020B0604020202020204" pitchFamily="34" charset="0"/>
              </a:rPr>
              <a:t>小時</a:t>
            </a:r>
            <a:r>
              <a:rPr lang="en-US" altLang="zh-TW" sz="1800" u="heavy" kern="100" dirty="0">
                <a:solidFill>
                  <a:srgbClr val="7030A0"/>
                </a:solidFill>
                <a:latin typeface="Arial" panose="020B0604020202020204" pitchFamily="34" charset="0"/>
                <a:ea typeface="微軟正黑體" panose="020B0604030504040204" pitchFamily="34" charset="-120"/>
                <a:cs typeface="Arial" panose="020B0604020202020204" pitchFamily="34" charset="0"/>
              </a:rPr>
              <a:t>(9</a:t>
            </a:r>
            <a:r>
              <a:rPr lang="zh-TW" altLang="zh-TW" sz="1800" u="heavy" kern="100" dirty="0">
                <a:solidFill>
                  <a:srgbClr val="7030A0"/>
                </a:solidFill>
                <a:latin typeface="Arial" panose="020B0604020202020204" pitchFamily="34" charset="0"/>
                <a:ea typeface="微軟正黑體" panose="020B0604030504040204" pitchFamily="34" charset="-120"/>
                <a:cs typeface="Arial" panose="020B0604020202020204" pitchFamily="34" charset="0"/>
              </a:rPr>
              <a:t>小時</a:t>
            </a:r>
            <a:r>
              <a:rPr lang="en-US" altLang="zh-TW" sz="1800" u="heavy" kern="100" dirty="0">
                <a:solidFill>
                  <a:srgbClr val="7030A0"/>
                </a:solidFill>
                <a:latin typeface="Arial" panose="020B0604020202020204" pitchFamily="34" charset="0"/>
                <a:ea typeface="微軟正黑體" panose="020B0604030504040204" pitchFamily="34" charset="-120"/>
                <a:cs typeface="Arial" panose="020B0604020202020204" pitchFamily="34" charset="0"/>
              </a:rPr>
              <a:t>-4</a:t>
            </a:r>
            <a:r>
              <a:rPr lang="zh-TW" altLang="zh-TW" sz="1800" u="heavy" kern="100" dirty="0">
                <a:solidFill>
                  <a:srgbClr val="7030A0"/>
                </a:solidFill>
                <a:latin typeface="Arial" panose="020B0604020202020204" pitchFamily="34" charset="0"/>
                <a:ea typeface="微軟正黑體" panose="020B0604030504040204" pitchFamily="34" charset="-120"/>
                <a:cs typeface="Arial" panose="020B0604020202020204" pitchFamily="34" charset="0"/>
              </a:rPr>
              <a:t>小時</a:t>
            </a:r>
            <a:r>
              <a:rPr lang="en-US" altLang="zh-TW" sz="1800" u="heavy" kern="100" dirty="0">
                <a:solidFill>
                  <a:srgbClr val="7030A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，故</a:t>
            </a:r>
            <a:r>
              <a:rPr lang="zh-TW" altLang="zh-TW" sz="1800" b="1" u="heavy"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請填報減授授課時數原因：「兼任行政職或執行專案計畫」減授授課時數為</a:t>
            </a:r>
            <a:r>
              <a:rPr lang="en-US" altLang="zh-TW" sz="1800" b="1" u="heavy"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4</a:t>
            </a:r>
            <a:r>
              <a:rPr lang="zh-TW" altLang="zh-TW" sz="1800" b="1" u="heavy"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小時</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endParaRPr>
          </a:p>
          <a:p>
            <a:pPr marL="265113" lvl="1" indent="-173038" algn="just">
              <a:lnSpc>
                <a:spcPts val="3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專任副教授</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B</a:t>
            </a:r>
            <a:r>
              <a:rPr lang="zh-TW" altLang="zh-TW" sz="1800" u="heavy"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每週基本規定授課時數為</a:t>
            </a:r>
            <a:r>
              <a:rPr lang="en-US" altLang="zh-TW" sz="1800" u="heavy"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9</a:t>
            </a:r>
            <a:r>
              <a:rPr lang="zh-TW" altLang="zh-TW" sz="1800" u="heavy"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小時</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，兼任</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1</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個二級學術單位主管可減授</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2</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小時授課時數，實際減授時數為</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2</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B</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教師</a:t>
            </a:r>
            <a:r>
              <a:rPr lang="zh-TW" altLang="zh-TW" sz="1800" u="heavy" kern="100" dirty="0">
                <a:solidFill>
                  <a:srgbClr val="7030A0"/>
                </a:solidFill>
                <a:latin typeface="Arial" panose="020B0604020202020204" pitchFamily="34" charset="0"/>
                <a:ea typeface="微軟正黑體" panose="020B0604030504040204" pitchFamily="34" charset="-120"/>
                <a:cs typeface="Arial" panose="020B0604020202020204" pitchFamily="34" charset="0"/>
              </a:rPr>
              <a:t>實際授課時數為</a:t>
            </a:r>
            <a:r>
              <a:rPr lang="en-US" altLang="zh-TW" sz="1800" u="heavy" kern="100" dirty="0">
                <a:solidFill>
                  <a:srgbClr val="7030A0"/>
                </a:solidFill>
                <a:latin typeface="Arial" panose="020B0604020202020204" pitchFamily="34" charset="0"/>
                <a:ea typeface="微軟正黑體" panose="020B0604030504040204" pitchFamily="34" charset="-120"/>
                <a:cs typeface="Arial" panose="020B0604020202020204" pitchFamily="34" charset="0"/>
              </a:rPr>
              <a:t>7</a:t>
            </a:r>
            <a:r>
              <a:rPr lang="zh-TW" altLang="zh-TW" sz="1800" u="heavy" kern="100" dirty="0">
                <a:solidFill>
                  <a:srgbClr val="7030A0"/>
                </a:solidFill>
                <a:latin typeface="Arial" panose="020B0604020202020204" pitchFamily="34" charset="0"/>
                <a:ea typeface="微軟正黑體" panose="020B0604030504040204" pitchFamily="34" charset="-120"/>
                <a:cs typeface="Arial" panose="020B0604020202020204" pitchFamily="34" charset="0"/>
              </a:rPr>
              <a:t>小時</a:t>
            </a:r>
            <a:r>
              <a:rPr lang="en-US" altLang="zh-TW" sz="1800" u="heavy" kern="100" dirty="0">
                <a:solidFill>
                  <a:srgbClr val="7030A0"/>
                </a:solidFill>
                <a:latin typeface="Arial" panose="020B0604020202020204" pitchFamily="34" charset="0"/>
                <a:ea typeface="微軟正黑體" panose="020B0604030504040204" pitchFamily="34" charset="-120"/>
                <a:cs typeface="Arial" panose="020B0604020202020204" pitchFamily="34" charset="0"/>
              </a:rPr>
              <a:t>(9</a:t>
            </a:r>
            <a:r>
              <a:rPr lang="zh-TW" altLang="zh-TW" sz="1800" u="heavy" kern="100" dirty="0">
                <a:solidFill>
                  <a:srgbClr val="7030A0"/>
                </a:solidFill>
                <a:latin typeface="Arial" panose="020B0604020202020204" pitchFamily="34" charset="0"/>
                <a:ea typeface="微軟正黑體" panose="020B0604030504040204" pitchFamily="34" charset="-120"/>
                <a:cs typeface="Arial" panose="020B0604020202020204" pitchFamily="34" charset="0"/>
              </a:rPr>
              <a:t>小時</a:t>
            </a:r>
            <a:r>
              <a:rPr lang="en-US" altLang="zh-TW" sz="1800" u="heavy" kern="100" dirty="0">
                <a:solidFill>
                  <a:srgbClr val="7030A0"/>
                </a:solidFill>
                <a:latin typeface="Arial" panose="020B0604020202020204" pitchFamily="34" charset="0"/>
                <a:ea typeface="微軟正黑體" panose="020B0604030504040204" pitchFamily="34" charset="-120"/>
                <a:cs typeface="Arial" panose="020B0604020202020204" pitchFamily="34" charset="0"/>
              </a:rPr>
              <a:t>-2</a:t>
            </a:r>
            <a:r>
              <a:rPr lang="zh-TW" altLang="zh-TW" sz="1800" u="heavy" kern="100" dirty="0">
                <a:solidFill>
                  <a:srgbClr val="7030A0"/>
                </a:solidFill>
                <a:latin typeface="Arial" panose="020B0604020202020204" pitchFamily="34" charset="0"/>
                <a:ea typeface="微軟正黑體" panose="020B0604030504040204" pitchFamily="34" charset="-120"/>
                <a:cs typeface="Arial" panose="020B0604020202020204" pitchFamily="34" charset="0"/>
              </a:rPr>
              <a:t>小時</a:t>
            </a:r>
            <a:r>
              <a:rPr lang="en-US" altLang="zh-TW" sz="1800" u="heavy" kern="100" dirty="0">
                <a:solidFill>
                  <a:srgbClr val="7030A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，故</a:t>
            </a:r>
            <a:r>
              <a:rPr lang="zh-TW" altLang="zh-TW" sz="1800" b="1" u="heavy"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請填報減授授課時數原因：「兼任行政職或執行專案計畫」減授授課時數為</a:t>
            </a:r>
            <a:r>
              <a:rPr lang="en-US" altLang="zh-TW" sz="1800" b="1" u="heavy"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2</a:t>
            </a:r>
            <a:r>
              <a:rPr lang="zh-TW" altLang="zh-TW" sz="1800" b="1" u="heavy"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小時</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endParaRPr>
          </a:p>
          <a:p>
            <a:pPr marL="265113" lvl="1" indent="-173038" algn="just">
              <a:lnSpc>
                <a:spcPts val="3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專任教授</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C</a:t>
            </a:r>
            <a:r>
              <a:rPr lang="zh-TW" altLang="zh-TW" sz="1800" u="heavy"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每週基本規定授課時數為</a:t>
            </a:r>
            <a:r>
              <a:rPr lang="en-US" altLang="zh-TW" sz="1800" u="heavy"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8</a:t>
            </a:r>
            <a:r>
              <a:rPr lang="zh-TW" altLang="zh-TW" sz="1800" u="heavy"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小時</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，兼任</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1</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個一級行政單位主管可減授</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4</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小時授課時數，同時</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C</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教師因企業管理概論修讀人數較多，</a:t>
            </a:r>
            <a:r>
              <a:rPr lang="zh-TW" altLang="en-US"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授課時數增加</a:t>
            </a:r>
            <a:r>
              <a:rPr lang="en-US"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2</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小時，故</a:t>
            </a:r>
            <a:r>
              <a:rPr lang="zh-TW" altLang="zh-TW" sz="1800" u="heavy" kern="100" dirty="0">
                <a:solidFill>
                  <a:srgbClr val="7030A0"/>
                </a:solidFill>
                <a:latin typeface="Arial" panose="020B0604020202020204" pitchFamily="34" charset="0"/>
                <a:ea typeface="微軟正黑體" panose="020B0604030504040204" pitchFamily="34" charset="-120"/>
                <a:cs typeface="Arial" panose="020B0604020202020204" pitchFamily="34" charset="0"/>
              </a:rPr>
              <a:t>每週實際授課時數為</a:t>
            </a:r>
            <a:r>
              <a:rPr lang="en-US" altLang="zh-TW" sz="1800" u="heavy" kern="100" dirty="0">
                <a:solidFill>
                  <a:srgbClr val="7030A0"/>
                </a:solidFill>
                <a:latin typeface="Arial" panose="020B0604020202020204" pitchFamily="34" charset="0"/>
                <a:ea typeface="微軟正黑體" panose="020B0604030504040204" pitchFamily="34" charset="-120"/>
                <a:cs typeface="Arial" panose="020B0604020202020204" pitchFamily="34" charset="0"/>
              </a:rPr>
              <a:t>6</a:t>
            </a:r>
            <a:r>
              <a:rPr lang="zh-TW" altLang="zh-TW" sz="1800" u="heavy" kern="100" dirty="0">
                <a:solidFill>
                  <a:srgbClr val="7030A0"/>
                </a:solidFill>
                <a:latin typeface="Arial" panose="020B0604020202020204" pitchFamily="34" charset="0"/>
                <a:ea typeface="微軟正黑體" panose="020B0604030504040204" pitchFamily="34" charset="-120"/>
                <a:cs typeface="Arial" panose="020B0604020202020204" pitchFamily="34" charset="0"/>
              </a:rPr>
              <a:t>小時</a:t>
            </a:r>
            <a:r>
              <a:rPr lang="en-US" altLang="zh-TW" sz="1800" u="heavy" kern="100" dirty="0">
                <a:solidFill>
                  <a:srgbClr val="7030A0"/>
                </a:solidFill>
                <a:latin typeface="Arial" panose="020B0604020202020204" pitchFamily="34" charset="0"/>
                <a:ea typeface="微軟正黑體" panose="020B0604030504040204" pitchFamily="34" charset="-120"/>
                <a:cs typeface="Arial" panose="020B0604020202020204" pitchFamily="34" charset="0"/>
              </a:rPr>
              <a:t>(8</a:t>
            </a:r>
            <a:r>
              <a:rPr lang="zh-TW" altLang="zh-TW" sz="1800" u="heavy" kern="100" dirty="0">
                <a:solidFill>
                  <a:srgbClr val="7030A0"/>
                </a:solidFill>
                <a:latin typeface="Arial" panose="020B0604020202020204" pitchFamily="34" charset="0"/>
                <a:ea typeface="微軟正黑體" panose="020B0604030504040204" pitchFamily="34" charset="-120"/>
                <a:cs typeface="Arial" panose="020B0604020202020204" pitchFamily="34" charset="0"/>
              </a:rPr>
              <a:t>小時</a:t>
            </a:r>
            <a:r>
              <a:rPr lang="en-US" altLang="zh-TW" sz="1800" u="heavy" kern="100" dirty="0">
                <a:solidFill>
                  <a:srgbClr val="7030A0"/>
                </a:solidFill>
                <a:latin typeface="Arial" panose="020B0604020202020204" pitchFamily="34" charset="0"/>
                <a:ea typeface="微軟正黑體" panose="020B0604030504040204" pitchFamily="34" charset="-120"/>
                <a:cs typeface="Arial" panose="020B0604020202020204" pitchFamily="34" charset="0"/>
              </a:rPr>
              <a:t>-4</a:t>
            </a:r>
            <a:r>
              <a:rPr lang="zh-TW" altLang="zh-TW" sz="1800" u="heavy" kern="100" dirty="0">
                <a:solidFill>
                  <a:srgbClr val="7030A0"/>
                </a:solidFill>
                <a:latin typeface="Arial" panose="020B0604020202020204" pitchFamily="34" charset="0"/>
                <a:ea typeface="微軟正黑體" panose="020B0604030504040204" pitchFamily="34" charset="-120"/>
                <a:cs typeface="Arial" panose="020B0604020202020204" pitchFamily="34" charset="0"/>
              </a:rPr>
              <a:t>小時</a:t>
            </a:r>
            <a:r>
              <a:rPr lang="en-US" altLang="zh-TW" sz="1800" u="heavy" kern="100" dirty="0">
                <a:solidFill>
                  <a:srgbClr val="7030A0"/>
                </a:solidFill>
                <a:latin typeface="Arial" panose="020B0604020202020204" pitchFamily="34" charset="0"/>
                <a:ea typeface="微軟正黑體" panose="020B0604030504040204" pitchFamily="34" charset="-120"/>
                <a:cs typeface="Arial" panose="020B0604020202020204" pitchFamily="34" charset="0"/>
              </a:rPr>
              <a:t>+2</a:t>
            </a:r>
            <a:r>
              <a:rPr lang="zh-TW" altLang="en-US" sz="1800" u="heavy" kern="100" dirty="0">
                <a:solidFill>
                  <a:srgbClr val="7030A0"/>
                </a:solidFill>
                <a:latin typeface="Arial" panose="020B0604020202020204" pitchFamily="34" charset="0"/>
                <a:ea typeface="微軟正黑體" panose="020B0604030504040204" pitchFamily="34" charset="-120"/>
                <a:cs typeface="Arial" panose="020B0604020202020204" pitchFamily="34" charset="0"/>
              </a:rPr>
              <a:t>小時</a:t>
            </a:r>
            <a:r>
              <a:rPr lang="en-US" altLang="zh-TW" sz="1800" u="heavy" kern="100" dirty="0">
                <a:solidFill>
                  <a:srgbClr val="7030A0"/>
                </a:solidFill>
                <a:latin typeface="Arial" panose="020B0604020202020204" pitchFamily="34" charset="0"/>
                <a:ea typeface="微軟正黑體" panose="020B0604030504040204" pitchFamily="34" charset="-120"/>
                <a:cs typeface="Arial" panose="020B0604020202020204" pitchFamily="34" charset="0"/>
              </a:rPr>
              <a:t>) </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，以教師該學期整體實際授課結果來看，於本表</a:t>
            </a:r>
            <a:r>
              <a:rPr lang="zh-TW" altLang="zh-TW" sz="1800" b="1"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應填報減授授課時數原因：</a:t>
            </a:r>
            <a:r>
              <a:rPr lang="zh-TW" altLang="zh-TW" sz="1800" b="1" u="heavy"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「兼任行政職或執行專案計畫」減授授課時數為</a:t>
            </a:r>
            <a:r>
              <a:rPr lang="en-US" altLang="zh-TW" sz="1800" b="1" u="heavy"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2</a:t>
            </a:r>
            <a:r>
              <a:rPr lang="zh-TW" altLang="zh-TW" sz="1800" b="1" u="heavy"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小時</a:t>
            </a:r>
            <a:r>
              <a:rPr lang="zh-TW" altLang="zh-TW" sz="1800"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，並</a:t>
            </a:r>
            <a:r>
              <a:rPr lang="zh-TW" altLang="zh-TW" sz="1800" b="1"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同時於補充說明欄位填寫：實際兼任行政職減授</a:t>
            </a:r>
            <a:r>
              <a:rPr lang="en-US" altLang="zh-TW" sz="1800" b="1"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4</a:t>
            </a:r>
            <a:r>
              <a:rPr lang="zh-TW" altLang="zh-TW" sz="1800" b="1"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小時，因企業管理概論修讀人數較多，</a:t>
            </a:r>
            <a:r>
              <a:rPr lang="zh-TW" altLang="en-US" sz="1800" b="1"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授課時數增加</a:t>
            </a:r>
            <a:r>
              <a:rPr lang="en-US" altLang="zh-TW" sz="1800" b="1"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2</a:t>
            </a:r>
            <a:r>
              <a:rPr lang="zh-TW" altLang="zh-TW" sz="1800" b="1"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小時，每週實際授課時數為</a:t>
            </a:r>
            <a:r>
              <a:rPr lang="en-US" altLang="zh-TW" sz="1800" b="1"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6</a:t>
            </a:r>
            <a:r>
              <a:rPr lang="zh-TW" altLang="zh-TW" sz="1800" b="1" kern="100" dirty="0">
                <a:solidFill>
                  <a:prstClr val="black"/>
                </a:solidFill>
                <a:latin typeface="Arial" panose="020B0604020202020204" pitchFamily="34" charset="0"/>
                <a:ea typeface="微軟正黑體" panose="020B0604030504040204" pitchFamily="34" charset="-120"/>
                <a:cs typeface="Arial" panose="020B0604020202020204" pitchFamily="34" charset="0"/>
              </a:rPr>
              <a:t>小時。</a:t>
            </a:r>
            <a:endParaRPr lang="en-US" altLang="zh-TW" sz="1800" b="1" kern="100" dirty="0">
              <a:solidFill>
                <a:prstClr val="black"/>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Rectangle 2"/>
          <p:cNvSpPr>
            <a:spLocks noGrp="1" noChangeArrowheads="1"/>
          </p:cNvSpPr>
          <p:nvPr>
            <p:ph type="title"/>
          </p:nvPr>
        </p:nvSpPr>
        <p:spPr>
          <a:xfrm>
            <a:off x="7336" y="213646"/>
            <a:ext cx="9136663" cy="609600"/>
          </a:xfrm>
        </p:spPr>
        <p:txBody>
          <a:bodyPr anchor="t"/>
          <a:lstStyle/>
          <a:p>
            <a:pPr algn="l">
              <a:defRPr/>
            </a:pPr>
            <a:r>
              <a:rPr lang="zh-TW" altLang="en-US"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12.</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專任教師實際授課時數低於規定職級之基本授課時數資料</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p>
        </p:txBody>
      </p:sp>
    </p:spTree>
    <p:extLst>
      <p:ext uri="{BB962C8B-B14F-4D97-AF65-F5344CB8AC3E}">
        <p14:creationId xmlns:p14="http://schemas.microsoft.com/office/powerpoint/2010/main" val="14843056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
          <p:cNvSpPr>
            <a:spLocks noGrp="1" noChangeArrowheads="1"/>
          </p:cNvSpPr>
          <p:nvPr>
            <p:ph type="title"/>
          </p:nvPr>
        </p:nvSpPr>
        <p:spPr>
          <a:xfrm>
            <a:off x="7336" y="213646"/>
            <a:ext cx="9136663" cy="609600"/>
          </a:xfrm>
        </p:spPr>
        <p:txBody>
          <a:bodyPr anchor="t"/>
          <a:lstStyle/>
          <a:p>
            <a:pPr algn="l">
              <a:defRPr/>
            </a:pP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職</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職技人員</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p>
        </p:txBody>
      </p:sp>
      <p:sp>
        <p:nvSpPr>
          <p:cNvPr id="30"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a:solidFill>
                  <a:srgbClr val="000000"/>
                </a:solidFill>
                <a:ea typeface="新細明體" panose="02020500000000000000" pitchFamily="18" charset="-120"/>
                <a:cs typeface="Arial" panose="020B0604020202020204" pitchFamily="34" charset="0"/>
              </a:rPr>
              <a:t>3.2.31</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71831260"/>
              </p:ext>
            </p:extLst>
          </p:nvPr>
        </p:nvGraphicFramePr>
        <p:xfrm>
          <a:off x="67482" y="867092"/>
          <a:ext cx="8786014" cy="2096092"/>
        </p:xfrm>
        <a:graphic>
          <a:graphicData uri="http://schemas.openxmlformats.org/drawingml/2006/table">
            <a:tbl>
              <a:tblPr firstRow="1" firstCol="1" bandRow="1"/>
              <a:tblGrid>
                <a:gridCol w="682180">
                  <a:extLst>
                    <a:ext uri="{9D8B030D-6E8A-4147-A177-3AD203B41FA5}">
                      <a16:colId xmlns:a16="http://schemas.microsoft.com/office/drawing/2014/main" val="20000"/>
                    </a:ext>
                  </a:extLst>
                </a:gridCol>
                <a:gridCol w="682180">
                  <a:extLst>
                    <a:ext uri="{9D8B030D-6E8A-4147-A177-3AD203B41FA5}">
                      <a16:colId xmlns:a16="http://schemas.microsoft.com/office/drawing/2014/main" val="20001"/>
                    </a:ext>
                  </a:extLst>
                </a:gridCol>
                <a:gridCol w="670419">
                  <a:extLst>
                    <a:ext uri="{9D8B030D-6E8A-4147-A177-3AD203B41FA5}">
                      <a16:colId xmlns:a16="http://schemas.microsoft.com/office/drawing/2014/main" val="20002"/>
                    </a:ext>
                  </a:extLst>
                </a:gridCol>
                <a:gridCol w="676298">
                  <a:extLst>
                    <a:ext uri="{9D8B030D-6E8A-4147-A177-3AD203B41FA5}">
                      <a16:colId xmlns:a16="http://schemas.microsoft.com/office/drawing/2014/main" val="20003"/>
                    </a:ext>
                  </a:extLst>
                </a:gridCol>
                <a:gridCol w="670419">
                  <a:extLst>
                    <a:ext uri="{9D8B030D-6E8A-4147-A177-3AD203B41FA5}">
                      <a16:colId xmlns:a16="http://schemas.microsoft.com/office/drawing/2014/main" val="20004"/>
                    </a:ext>
                  </a:extLst>
                </a:gridCol>
                <a:gridCol w="670419">
                  <a:extLst>
                    <a:ext uri="{9D8B030D-6E8A-4147-A177-3AD203B41FA5}">
                      <a16:colId xmlns:a16="http://schemas.microsoft.com/office/drawing/2014/main" val="20005"/>
                    </a:ext>
                  </a:extLst>
                </a:gridCol>
                <a:gridCol w="670419">
                  <a:extLst>
                    <a:ext uri="{9D8B030D-6E8A-4147-A177-3AD203B41FA5}">
                      <a16:colId xmlns:a16="http://schemas.microsoft.com/office/drawing/2014/main" val="20008"/>
                    </a:ext>
                  </a:extLst>
                </a:gridCol>
                <a:gridCol w="670419">
                  <a:extLst>
                    <a:ext uri="{9D8B030D-6E8A-4147-A177-3AD203B41FA5}">
                      <a16:colId xmlns:a16="http://schemas.microsoft.com/office/drawing/2014/main" val="20009"/>
                    </a:ext>
                  </a:extLst>
                </a:gridCol>
                <a:gridCol w="391925">
                  <a:extLst>
                    <a:ext uri="{9D8B030D-6E8A-4147-A177-3AD203B41FA5}">
                      <a16:colId xmlns:a16="http://schemas.microsoft.com/office/drawing/2014/main" val="20010"/>
                    </a:ext>
                  </a:extLst>
                </a:gridCol>
                <a:gridCol w="1619332">
                  <a:extLst>
                    <a:ext uri="{9D8B030D-6E8A-4147-A177-3AD203B41FA5}">
                      <a16:colId xmlns:a16="http://schemas.microsoft.com/office/drawing/2014/main" val="20006"/>
                    </a:ext>
                  </a:extLst>
                </a:gridCol>
                <a:gridCol w="711585">
                  <a:extLst>
                    <a:ext uri="{9D8B030D-6E8A-4147-A177-3AD203B41FA5}">
                      <a16:colId xmlns:a16="http://schemas.microsoft.com/office/drawing/2014/main" val="20011"/>
                    </a:ext>
                  </a:extLst>
                </a:gridCol>
                <a:gridCol w="670419">
                  <a:extLst>
                    <a:ext uri="{9D8B030D-6E8A-4147-A177-3AD203B41FA5}">
                      <a16:colId xmlns:a16="http://schemas.microsoft.com/office/drawing/2014/main" val="20012"/>
                    </a:ext>
                  </a:extLst>
                </a:gridCol>
              </a:tblGrid>
              <a:tr h="180196">
                <a:tc rowSpan="4">
                  <a:txBody>
                    <a:bodyPr/>
                    <a:lstStyle/>
                    <a:p>
                      <a:pPr marL="152400" indent="-152400" algn="l" defTabSz="914400" rtl="0" eaLnBrk="1" latinLnBrk="0" hangingPunct="1">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152400" indent="-152400" algn="l" defTabSz="914400" rtl="0" eaLnBrk="1" latinLnBrk="0" hangingPunct="1">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類別</a:t>
                      </a: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8">
                  <a:txBody>
                    <a:bodyPr/>
                    <a:lstStyle/>
                    <a:p>
                      <a:pPr marL="152400" indent="-152400" algn="l" defTabSz="914400" rtl="0" eaLnBrk="1" latinLnBrk="0" hangingPunct="1">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學校任用</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聘僱職員人數</a:t>
                      </a: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2">
                  <a:txBody>
                    <a:bodyPr/>
                    <a:lstStyle/>
                    <a:p>
                      <a:pPr marL="152400" indent="-152400" algn="l" defTabSz="914400" rtl="0" eaLnBrk="1" latinLnBrk="0" hangingPunct="1">
                        <a:lnSpc>
                          <a:spcPts val="1700"/>
                        </a:lnSpc>
                        <a:spcAft>
                          <a:spcPts val="0"/>
                        </a:spcAft>
                      </a:pP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extLst>
                  <a:ext uri="{0D108BD9-81ED-4DB2-BD59-A6C34878D82A}">
                    <a16:rowId xmlns:a16="http://schemas.microsoft.com/office/drawing/2014/main" val="10000"/>
                  </a:ext>
                </a:extLst>
              </a:tr>
              <a:tr h="156170">
                <a:tc vMerge="1">
                  <a:txBody>
                    <a:bodyPr/>
                    <a:lstStyle/>
                    <a:p>
                      <a:endParaRPr lang="zh-TW" altLang="en-US"/>
                    </a:p>
                  </a:txBody>
                  <a:tcPr/>
                </a:tc>
                <a:tc vMerge="1">
                  <a:txBody>
                    <a:bodyPr/>
                    <a:lstStyle/>
                    <a:p>
                      <a:endParaRPr lang="zh-TW" altLang="en-US"/>
                    </a:p>
                  </a:txBody>
                  <a:tcPr/>
                </a:tc>
                <a:tc gridSpan="2">
                  <a:txBody>
                    <a:bodyPr/>
                    <a:lstStyle/>
                    <a:p>
                      <a:pPr marL="152400" indent="-152400" algn="l" defTabSz="914400" rtl="0" eaLnBrk="1" latinLnBrk="0" hangingPunct="1">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A1</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2">
                  <a:txBody>
                    <a:bodyPr/>
                    <a:lstStyle/>
                    <a:p>
                      <a:pPr marL="152400" indent="-152400" algn="l" defTabSz="914400" rtl="0" eaLnBrk="1" latinLnBrk="0" hangingPunct="1">
                        <a:lnSpc>
                          <a:spcPts val="1700"/>
                        </a:lnSpc>
                        <a:spcAft>
                          <a:spcPts val="0"/>
                        </a:spcAft>
                      </a:pP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3">
                  <a:txBody>
                    <a:bodyPr/>
                    <a:lstStyle/>
                    <a:p>
                      <a:pPr marL="152400" marR="0" lvl="0" indent="-152400" algn="l" defTabSz="914400" rtl="0" eaLnBrk="1" fontAlgn="auto" latinLnBrk="0" hangingPunct="1">
                        <a:lnSpc>
                          <a:spcPts val="1700"/>
                        </a:lnSpc>
                        <a:spcBef>
                          <a:spcPts val="0"/>
                        </a:spcBef>
                        <a:spcAft>
                          <a:spcPts val="0"/>
                        </a:spcAft>
                        <a:buClrTx/>
                        <a:buSzTx/>
                        <a:buFontTx/>
                        <a:buNone/>
                        <a:tabLst/>
                        <a:defRPr/>
                      </a:pP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a:t>
                      </a:r>
                      <a:endPar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marL="0" indent="-152400" algn="ctr" defTabSz="914400" rtl="0" eaLnBrk="1" latinLnBrk="0" hangingPunct="1">
                        <a:lnSpc>
                          <a:spcPts val="13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64" marR="685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pPr marL="152400" marR="0" lvl="0" indent="-152400" algn="l" defTabSz="914400" rtl="0" eaLnBrk="1" fontAlgn="auto" latinLnBrk="0" hangingPunct="1">
                        <a:lnSpc>
                          <a:spcPts val="1700"/>
                        </a:lnSpc>
                        <a:spcBef>
                          <a:spcPts val="0"/>
                        </a:spcBef>
                        <a:spcAft>
                          <a:spcPts val="0"/>
                        </a:spcAft>
                        <a:buClrTx/>
                        <a:buSzTx/>
                        <a:buFontTx/>
                        <a:buNone/>
                        <a:tabLst/>
                        <a:defRPr/>
                      </a:pPr>
                      <a:endPar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3">
                  <a:txBody>
                    <a:bodyPr/>
                    <a:lstStyle/>
                    <a:p>
                      <a:pPr marL="0" indent="-152400" algn="ctr" defTabSz="914400" rtl="0" eaLnBrk="1" latinLnBrk="0" hangingPunct="1">
                        <a:lnSpc>
                          <a:spcPts val="13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退休再任人數</a:t>
                      </a:r>
                      <a:endPar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indent="-152400" algn="ctr" defTabSz="914400" rtl="0" eaLnBrk="1" latinLnBrk="0" hangingPunct="1">
                        <a:lnSpc>
                          <a:spcPts val="1300"/>
                        </a:lnSpc>
                        <a:spcAft>
                          <a:spcPts val="0"/>
                        </a:spcAft>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僅私立大學校院填報</a:t>
                      </a: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p>
                  </a:txBody>
                  <a:tcPr marL="68564" marR="685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rowSpan="2" gridSpan="2">
                  <a:txBody>
                    <a:bodyPr/>
                    <a:lstStyle/>
                    <a:p>
                      <a:pPr marL="152400" indent="-152400" algn="l" defTabSz="914400" rtl="0" eaLnBrk="1" latinLnBrk="0" hangingPunct="1">
                        <a:lnSpc>
                          <a:spcPts val="1700"/>
                        </a:lnSpc>
                        <a:spcAft>
                          <a:spcPts val="0"/>
                        </a:spcAft>
                      </a:pP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hMerge="1">
                  <a:txBody>
                    <a:bodyPr/>
                    <a:lstStyle/>
                    <a:p>
                      <a:endParaRPr lang="zh-TW" altLang="en-US"/>
                    </a:p>
                  </a:txBody>
                  <a:tcPr/>
                </a:tc>
                <a:extLst>
                  <a:ext uri="{0D108BD9-81ED-4DB2-BD59-A6C34878D82A}">
                    <a16:rowId xmlns:a16="http://schemas.microsoft.com/office/drawing/2014/main" val="10001"/>
                  </a:ext>
                </a:extLst>
              </a:tr>
              <a:tr h="439292">
                <a:tc vMerge="1">
                  <a:txBody>
                    <a:bodyPr/>
                    <a:lstStyle/>
                    <a:p>
                      <a:endParaRPr lang="zh-TW" altLang="en-US"/>
                    </a:p>
                  </a:txBody>
                  <a:tcPr/>
                </a:tc>
                <a:tc vMerge="1">
                  <a:txBody>
                    <a:bodyPr/>
                    <a:lstStyle/>
                    <a:p>
                      <a:endParaRPr lang="zh-TW" altLang="en-US"/>
                    </a:p>
                  </a:txBody>
                  <a:tcPr/>
                </a:tc>
                <a:tc gridSpan="2">
                  <a:txBody>
                    <a:bodyPr/>
                    <a:lstStyle/>
                    <a:p>
                      <a:pPr marL="152400" indent="-152400" algn="l" defTabSz="914400" rtl="0" eaLnBrk="1" latinLnBrk="0" hangingPunct="1">
                        <a:lnSpc>
                          <a:spcPts val="17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秘書人員</a:t>
                      </a: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2">
                  <a:txBody>
                    <a:bodyPr/>
                    <a:lstStyle/>
                    <a:p>
                      <a:pPr marL="152400" indent="-152400" algn="l" defTabSz="914400" rtl="0" eaLnBrk="1" latinLnBrk="0" hangingPunct="1">
                        <a:lnSpc>
                          <a:spcPts val="1700"/>
                        </a:lnSpc>
                        <a:spcAft>
                          <a:spcPts val="0"/>
                        </a:spcAft>
                      </a:pP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3">
                  <a:txBody>
                    <a:bodyPr/>
                    <a:lstStyle/>
                    <a:p>
                      <a:pPr marL="152400" marR="0" lvl="0" indent="-152400" algn="l" defTabSz="914400" rtl="0" eaLnBrk="1" fontAlgn="auto" latinLnBrk="0" hangingPunct="1">
                        <a:lnSpc>
                          <a:spcPts val="1700"/>
                        </a:lnSpc>
                        <a:spcBef>
                          <a:spcPts val="0"/>
                        </a:spcBef>
                        <a:spcAft>
                          <a:spcPts val="0"/>
                        </a:spcAft>
                        <a:buClrTx/>
                        <a:buSzTx/>
                        <a:buFontTx/>
                        <a:buNone/>
                        <a:tabLst/>
                        <a:defRPr/>
                      </a:pPr>
                      <a:r>
                        <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職員小計</a:t>
                      </a: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marL="0" indent="-152400" algn="ctr" defTabSz="914400" rtl="0" eaLnBrk="1" latinLnBrk="0" hangingPunct="1">
                        <a:lnSpc>
                          <a:spcPts val="13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64" marR="685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pPr marL="152400" marR="0" lvl="0" indent="-152400" algn="l" defTabSz="914400" rtl="0" eaLnBrk="1" fontAlgn="auto" latinLnBrk="0" hangingPunct="1">
                        <a:lnSpc>
                          <a:spcPts val="1700"/>
                        </a:lnSpc>
                        <a:spcBef>
                          <a:spcPts val="0"/>
                        </a:spcBef>
                        <a:spcAft>
                          <a:spcPts val="0"/>
                        </a:spcAft>
                        <a:buClrTx/>
                        <a:buSzTx/>
                        <a:buFontTx/>
                        <a:buNone/>
                        <a:tabLst/>
                        <a:defRPr/>
                      </a:pPr>
                      <a:endPar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marL="0" indent="-152400" algn="ctr" defTabSz="914400" rtl="0" eaLnBrk="1" latinLnBrk="0" hangingPunct="1">
                        <a:lnSpc>
                          <a:spcPts val="13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64" marR="685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gridSpan="2" vMerge="1">
                  <a:txBody>
                    <a:bodyPr/>
                    <a:lstStyle/>
                    <a:p>
                      <a:endParaRPr lang="zh-TW" altLang="en-US"/>
                    </a:p>
                  </a:txBody>
                  <a:tcPr/>
                </a:tc>
                <a:tc hMerge="1" vMerge="1">
                  <a:txBody>
                    <a:bodyPr/>
                    <a:lstStyle/>
                    <a:p>
                      <a:endParaRPr lang="zh-TW" altLang="en-US"/>
                    </a:p>
                  </a:txBody>
                  <a:tcPr/>
                </a:tc>
                <a:extLst>
                  <a:ext uri="{0D108BD9-81ED-4DB2-BD59-A6C34878D82A}">
                    <a16:rowId xmlns:a16="http://schemas.microsoft.com/office/drawing/2014/main" val="10002"/>
                  </a:ext>
                </a:extLst>
              </a:tr>
              <a:tr h="138324">
                <a:tc vMerge="1">
                  <a:txBody>
                    <a:bodyPr/>
                    <a:lstStyle/>
                    <a:p>
                      <a:endParaRPr lang="zh-TW" altLang="en-US"/>
                    </a:p>
                  </a:txBody>
                  <a:tcPr/>
                </a:tc>
                <a:tc vMerge="1">
                  <a:txBody>
                    <a:bodyPr/>
                    <a:lstStyle/>
                    <a:p>
                      <a:endParaRPr lang="zh-TW" altLang="en-US"/>
                    </a:p>
                  </a:txBody>
                  <a:tcPr/>
                </a:tc>
                <a:tc>
                  <a:txBody>
                    <a:bodyPr/>
                    <a:lstStyle/>
                    <a:p>
                      <a:pPr marL="152400" indent="-152400" algn="l" defTabSz="914400" rtl="0" eaLnBrk="1" latinLnBrk="0" hangingPunct="1">
                        <a:lnSpc>
                          <a:spcPts val="17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男</a:t>
                      </a: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7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女</a:t>
                      </a: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700"/>
                        </a:lnSpc>
                        <a:spcAft>
                          <a:spcPts val="0"/>
                        </a:spcAft>
                      </a:pP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700"/>
                        </a:lnSpc>
                        <a:spcAft>
                          <a:spcPts val="0"/>
                        </a:spcAft>
                      </a:pP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男</a:t>
                      </a: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152400" indent="-152400" algn="l" defTabSz="914400" rtl="0" eaLnBrk="1" latinLnBrk="0" hangingPunct="1">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女</a:t>
                      </a: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152400" indent="-152400" algn="l" defTabSz="914400" rtl="0" eaLnBrk="1" latinLnBrk="0" hangingPunct="1">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計</a:t>
                      </a: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marL="0" indent="-152400" algn="ctr" defTabSz="914400" rtl="0" eaLnBrk="1" latinLnBrk="0" hangingPunct="1">
                        <a:lnSpc>
                          <a:spcPts val="13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64" marR="685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152400" indent="-152400" algn="l" defTabSz="914400" rtl="0" eaLnBrk="1" latinLnBrk="0" hangingPunct="1">
                        <a:lnSpc>
                          <a:spcPts val="1700"/>
                        </a:lnSpc>
                        <a:spcAft>
                          <a:spcPts val="0"/>
                        </a:spcAft>
                      </a:pP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700"/>
                        </a:lnSpc>
                        <a:spcAft>
                          <a:spcPts val="0"/>
                        </a:spcAft>
                      </a:pP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60393">
                <a:tc rowSpan="3">
                  <a:txBody>
                    <a:bodyPr/>
                    <a:lstStyle/>
                    <a:p>
                      <a:pPr marL="152400" indent="-152400" algn="l" defTabSz="914400" rtl="0" eaLnBrk="1" latinLnBrk="0" hangingPunct="1">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編制內職員</a:t>
                      </a: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152400" algn="ctr" defTabSz="914400" rtl="0" eaLnBrk="1" latinLnBrk="0" hangingPunct="1">
                        <a:lnSpc>
                          <a:spcPts val="13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64" marR="685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152400" algn="ctr" defTabSz="914400" rtl="0" eaLnBrk="1" latinLnBrk="0" hangingPunct="1">
                        <a:lnSpc>
                          <a:spcPts val="13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64" marR="685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152400" algn="ctr" defTabSz="914400" rtl="0" eaLnBrk="1" latinLnBrk="0" hangingPunct="1">
                        <a:lnSpc>
                          <a:spcPts val="13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64" marR="685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152400" algn="ctr" defTabSz="914400" rtl="0" eaLnBrk="1" latinLnBrk="0" hangingPunct="1">
                        <a:lnSpc>
                          <a:spcPts val="13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indent="-152400" algn="ctr" defTabSz="914400" rtl="0" eaLnBrk="1" latinLnBrk="0" hangingPunct="1">
                        <a:lnSpc>
                          <a:spcPts val="13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64" marR="685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152400" indent="-152400" algn="l" defTabSz="914400" rtl="0" eaLnBrk="1" latinLnBrk="0" hangingPunct="1">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152400" indent="-152400" algn="l" defTabSz="914400" rtl="0" eaLnBrk="1" latinLnBrk="0" hangingPunct="1">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60393">
                <a:tc vMerge="1">
                  <a:txBody>
                    <a:bodyPr/>
                    <a:lstStyle/>
                    <a:p>
                      <a:endParaRPr lang="zh-TW" altLang="en-US"/>
                    </a:p>
                  </a:txBody>
                  <a:tcPr/>
                </a:tc>
                <a:tc>
                  <a:txBody>
                    <a:bodyPr/>
                    <a:lstStyle/>
                    <a:p>
                      <a:pPr marL="152400" indent="-152400" algn="l" defTabSz="914400" rtl="0" eaLnBrk="1" latinLnBrk="0" hangingPunct="1">
                        <a:lnSpc>
                          <a:spcPts val="17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編制外職員</a:t>
                      </a: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7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noFill/>
                      <a:prstDash val="solid"/>
                      <a:round/>
                      <a:headEnd type="none" w="med" len="med"/>
                      <a:tailEnd type="none" w="med" len="med"/>
                    </a:lnTlToBr>
                    <a:lnBlToTr w="12700" cmpd="sng">
                      <a:noFill/>
                      <a:prstDash val="solid"/>
                    </a:lnBlToTr>
                  </a:tcPr>
                </a:tc>
                <a:tc>
                  <a:txBody>
                    <a:bodyPr/>
                    <a:lstStyle/>
                    <a:p>
                      <a:pPr marL="152400" indent="-152400" algn="l" defTabSz="914400" rtl="0" eaLnBrk="1" latinLnBrk="0" hangingPunct="1">
                        <a:lnSpc>
                          <a:spcPts val="17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noFill/>
                      <a:prstDash val="solid"/>
                      <a:round/>
                      <a:headEnd type="none" w="med" len="med"/>
                      <a:tailEnd type="none" w="med" len="med"/>
                    </a:lnTlToBr>
                    <a:lnBlToTr w="12700" cmpd="sng">
                      <a:noFill/>
                      <a:prstDash val="solid"/>
                    </a:lnBlToTr>
                  </a:tcPr>
                </a:tc>
                <a:tc>
                  <a:txBody>
                    <a:bodyPr/>
                    <a:lstStyle/>
                    <a:p>
                      <a:pPr marL="152400" indent="-152400" algn="l" defTabSz="914400" rtl="0" eaLnBrk="1" latinLnBrk="0" hangingPunct="1">
                        <a:lnSpc>
                          <a:spcPts val="17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noFill/>
                      <a:prstDash val="solid"/>
                      <a:round/>
                      <a:headEnd type="none" w="med" len="med"/>
                      <a:tailEnd type="none" w="med" len="med"/>
                    </a:lnTlToBr>
                    <a:lnBlToTr w="12700" cmpd="sng">
                      <a:noFill/>
                      <a:prstDash val="solid"/>
                    </a:lnBlToTr>
                  </a:tcPr>
                </a:tc>
                <a:tc>
                  <a:txBody>
                    <a:bodyPr/>
                    <a:lstStyle/>
                    <a:p>
                      <a:pPr marL="152400" indent="-152400" algn="l" defTabSz="914400" rtl="0" eaLnBrk="1" latinLnBrk="0" hangingPunct="1">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0005"/>
                  </a:ext>
                </a:extLst>
              </a:tr>
              <a:tr h="288314">
                <a:tc vMerge="1">
                  <a:txBody>
                    <a:bodyPr/>
                    <a:lstStyle/>
                    <a:p>
                      <a:endParaRPr lang="zh-TW" altLang="en-US"/>
                    </a:p>
                  </a:txBody>
                  <a:tcPr/>
                </a:tc>
                <a:tc>
                  <a:txBody>
                    <a:bodyPr/>
                    <a:lstStyle/>
                    <a:p>
                      <a:pPr marL="152400" indent="-152400" algn="l" defTabSz="914400" rtl="0" eaLnBrk="1" latinLnBrk="0" hangingPunct="1">
                        <a:lnSpc>
                          <a:spcPts val="17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派遣人力</a:t>
                      </a: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7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6350" cap="flat" cmpd="sng" algn="ctr">
                      <a:noFill/>
                      <a:prstDash val="solid"/>
                      <a:round/>
                      <a:headEnd type="none" w="med" len="med"/>
                      <a:tailEnd type="none" w="med" len="med"/>
                    </a:lnTlToBr>
                    <a:lnBlToTr w="12700" cmpd="sng">
                      <a:noFill/>
                      <a:prstDash val="solid"/>
                    </a:lnBlToTr>
                  </a:tcPr>
                </a:tc>
                <a:tc>
                  <a:txBody>
                    <a:bodyPr/>
                    <a:lstStyle/>
                    <a:p>
                      <a:pPr marL="152400" indent="-152400" algn="l" defTabSz="914400" rtl="0" eaLnBrk="1" latinLnBrk="0" hangingPunct="1">
                        <a:lnSpc>
                          <a:spcPts val="17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6350" cap="flat" cmpd="sng" algn="ctr">
                      <a:noFill/>
                      <a:prstDash val="solid"/>
                      <a:round/>
                      <a:headEnd type="none" w="med" len="med"/>
                      <a:tailEnd type="none" w="med" len="med"/>
                    </a:lnTlToBr>
                    <a:lnBlToTr w="12700" cmpd="sng">
                      <a:noFill/>
                      <a:prstDash val="solid"/>
                    </a:lnBlToTr>
                  </a:tcPr>
                </a:tc>
                <a:tc>
                  <a:txBody>
                    <a:bodyPr/>
                    <a:lstStyle/>
                    <a:p>
                      <a:pPr marL="152400" indent="-152400" algn="l" defTabSz="914400" rtl="0" eaLnBrk="1" latinLnBrk="0" hangingPunct="1">
                        <a:lnSpc>
                          <a:spcPts val="17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6350" cap="flat" cmpd="sng" algn="ctr">
                      <a:noFill/>
                      <a:prstDash val="solid"/>
                      <a:round/>
                      <a:headEnd type="none" w="med" len="med"/>
                      <a:tailEnd type="none" w="med" len="med"/>
                    </a:lnTlToBr>
                    <a:lnBlToTr w="12700" cmpd="sng">
                      <a:noFill/>
                      <a:prstDash val="solid"/>
                    </a:lnBlToTr>
                  </a:tcPr>
                </a:tc>
                <a:tc>
                  <a:txBody>
                    <a:bodyPr/>
                    <a:lstStyle/>
                    <a:p>
                      <a:pPr marL="152400" indent="-152400" algn="l" defTabSz="914400" rtl="0" eaLnBrk="1" latinLnBrk="0" hangingPunct="1">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gridSpan="2">
                  <a:txBody>
                    <a:bodyPr/>
                    <a:lstStyle/>
                    <a:p>
                      <a:pPr marL="152400" indent="-152400" algn="l" defTabSz="914400" rtl="0" eaLnBrk="1" latinLnBrk="0" hangingPunct="1">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lnBlToTr w="6350" cap="flat" cmpd="sng" algn="ctr">
                      <a:solidFill>
                        <a:srgbClr val="000000"/>
                      </a:solidFill>
                      <a:prstDash val="solid"/>
                      <a:round/>
                      <a:headEnd type="none" w="med" len="med"/>
                      <a:tailEnd type="none" w="med" len="med"/>
                    </a:lnBlToTr>
                    <a:solidFill>
                      <a:srgbClr val="D9D9D9"/>
                    </a:solidFill>
                  </a:tcPr>
                </a:tc>
                <a:tc hMerge="1">
                  <a:txBody>
                    <a:bodyPr/>
                    <a:lstStyle/>
                    <a:p>
                      <a:endParaRPr lang="zh-TW" altLang="en-US"/>
                    </a:p>
                  </a:txBody>
                  <a:tcPr/>
                </a:tc>
                <a:extLst>
                  <a:ext uri="{0D108BD9-81ED-4DB2-BD59-A6C34878D82A}">
                    <a16:rowId xmlns:a16="http://schemas.microsoft.com/office/drawing/2014/main" val="10006"/>
                  </a:ext>
                </a:extLst>
              </a:tr>
            </a:tbl>
          </a:graphicData>
        </a:graphic>
      </p:graphicFrame>
      <p:sp>
        <p:nvSpPr>
          <p:cNvPr id="5" name="矩形 4"/>
          <p:cNvSpPr/>
          <p:nvPr/>
        </p:nvSpPr>
        <p:spPr>
          <a:xfrm>
            <a:off x="72395" y="2996902"/>
            <a:ext cx="8781101" cy="2344040"/>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111.10</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新增欄位</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退休再任人數</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僅私立大學校院填報</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：請學校依前揭「編制內職員總人數」填報該等職員係</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由各級教育階段之公立學校、政府機關及其附屬機構與公立醫療院所等機關</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退休且領有退休金或退休俸，再至「私立大學」擔任編制內專任職員</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之人數</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；另本欄數據應小於等於編制內職員數。</a:t>
            </a:r>
          </a:p>
        </p:txBody>
      </p:sp>
    </p:spTree>
    <p:extLst>
      <p:ext uri="{BB962C8B-B14F-4D97-AF65-F5344CB8AC3E}">
        <p14:creationId xmlns:p14="http://schemas.microsoft.com/office/powerpoint/2010/main" val="4453009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
          <p:cNvSpPr>
            <a:spLocks noGrp="1" noChangeArrowheads="1"/>
          </p:cNvSpPr>
          <p:nvPr>
            <p:ph type="title"/>
          </p:nvPr>
        </p:nvSpPr>
        <p:spPr>
          <a:xfrm>
            <a:off x="7336" y="213646"/>
            <a:ext cx="9136663" cy="609600"/>
          </a:xfrm>
        </p:spPr>
        <p:txBody>
          <a:bodyPr anchor="t"/>
          <a:lstStyle/>
          <a:p>
            <a:pPr algn="l">
              <a:defRPr/>
            </a:pP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職</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5.</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專任研究人員及博士後研究人員</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p>
        </p:txBody>
      </p:sp>
      <p:sp>
        <p:nvSpPr>
          <p:cNvPr id="30"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noProof="0" dirty="0">
                <a:solidFill>
                  <a:srgbClr val="000000"/>
                </a:solidFill>
                <a:ea typeface="新細明體" panose="02020500000000000000" pitchFamily="18" charset="-120"/>
                <a:cs typeface="Arial" panose="020B0604020202020204" pitchFamily="34" charset="0"/>
              </a:rPr>
              <a:t>3.2.32</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113897244"/>
              </p:ext>
            </p:extLst>
          </p:nvPr>
        </p:nvGraphicFramePr>
        <p:xfrm>
          <a:off x="83963" y="872674"/>
          <a:ext cx="8779950" cy="1344677"/>
        </p:xfrm>
        <a:graphic>
          <a:graphicData uri="http://schemas.openxmlformats.org/drawingml/2006/table">
            <a:tbl>
              <a:tblPr firstRow="1" firstCol="1" lastRow="1" lastCol="1" bandRow="1" bandCol="1"/>
              <a:tblGrid>
                <a:gridCol w="459734">
                  <a:extLst>
                    <a:ext uri="{9D8B030D-6E8A-4147-A177-3AD203B41FA5}">
                      <a16:colId xmlns:a16="http://schemas.microsoft.com/office/drawing/2014/main" val="20000"/>
                    </a:ext>
                  </a:extLst>
                </a:gridCol>
                <a:gridCol w="345989">
                  <a:extLst>
                    <a:ext uri="{9D8B030D-6E8A-4147-A177-3AD203B41FA5}">
                      <a16:colId xmlns:a16="http://schemas.microsoft.com/office/drawing/2014/main" val="20001"/>
                    </a:ext>
                  </a:extLst>
                </a:gridCol>
                <a:gridCol w="576649">
                  <a:extLst>
                    <a:ext uri="{9D8B030D-6E8A-4147-A177-3AD203B41FA5}">
                      <a16:colId xmlns:a16="http://schemas.microsoft.com/office/drawing/2014/main" val="20002"/>
                    </a:ext>
                  </a:extLst>
                </a:gridCol>
                <a:gridCol w="724930">
                  <a:extLst>
                    <a:ext uri="{9D8B030D-6E8A-4147-A177-3AD203B41FA5}">
                      <a16:colId xmlns:a16="http://schemas.microsoft.com/office/drawing/2014/main" val="20003"/>
                    </a:ext>
                  </a:extLst>
                </a:gridCol>
                <a:gridCol w="403654">
                  <a:extLst>
                    <a:ext uri="{9D8B030D-6E8A-4147-A177-3AD203B41FA5}">
                      <a16:colId xmlns:a16="http://schemas.microsoft.com/office/drawing/2014/main" val="20004"/>
                    </a:ext>
                  </a:extLst>
                </a:gridCol>
                <a:gridCol w="1046205">
                  <a:extLst>
                    <a:ext uri="{9D8B030D-6E8A-4147-A177-3AD203B41FA5}">
                      <a16:colId xmlns:a16="http://schemas.microsoft.com/office/drawing/2014/main" val="20005"/>
                    </a:ext>
                  </a:extLst>
                </a:gridCol>
                <a:gridCol w="790833">
                  <a:extLst>
                    <a:ext uri="{9D8B030D-6E8A-4147-A177-3AD203B41FA5}">
                      <a16:colId xmlns:a16="http://schemas.microsoft.com/office/drawing/2014/main" val="20006"/>
                    </a:ext>
                  </a:extLst>
                </a:gridCol>
                <a:gridCol w="757881">
                  <a:extLst>
                    <a:ext uri="{9D8B030D-6E8A-4147-A177-3AD203B41FA5}">
                      <a16:colId xmlns:a16="http://schemas.microsoft.com/office/drawing/2014/main" val="20007"/>
                    </a:ext>
                  </a:extLst>
                </a:gridCol>
                <a:gridCol w="1845276">
                  <a:extLst>
                    <a:ext uri="{9D8B030D-6E8A-4147-A177-3AD203B41FA5}">
                      <a16:colId xmlns:a16="http://schemas.microsoft.com/office/drawing/2014/main" val="20008"/>
                    </a:ext>
                  </a:extLst>
                </a:gridCol>
                <a:gridCol w="1828799">
                  <a:extLst>
                    <a:ext uri="{9D8B030D-6E8A-4147-A177-3AD203B41FA5}">
                      <a16:colId xmlns:a16="http://schemas.microsoft.com/office/drawing/2014/main" val="20009"/>
                    </a:ext>
                  </a:extLst>
                </a:gridCol>
              </a:tblGrid>
              <a:tr h="711200">
                <a:tc rowSpan="2">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國籍</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地區別</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等級</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是否支領彈性薪資</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專任研究人員及博士後研究人員</a:t>
                      </a:r>
                      <a:r>
                        <a:rPr kumimoji="0" lang="zh-TW" alt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總人數</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2">
                  <a:txBody>
                    <a:bodyPr/>
                    <a:lstStyle/>
                    <a:p>
                      <a:pPr marL="0" marR="0" lvl="0" indent="0" algn="ctr" defTabSz="914400" rtl="0" eaLnBrk="1" fontAlgn="auto" latinLnBrk="0" hangingPunct="1">
                        <a:lnSpc>
                          <a:spcPts val="1400"/>
                        </a:lnSpc>
                        <a:spcBef>
                          <a:spcPts val="0"/>
                        </a:spcBef>
                        <a:spcAft>
                          <a:spcPts val="0"/>
                        </a:spcAft>
                        <a:buClrTx/>
                        <a:buSzTx/>
                        <a:buFontTx/>
                        <a:buNone/>
                        <a:tabLst/>
                        <a:defRPr/>
                      </a:pPr>
                      <a:r>
                        <a:rPr kumimoji="0" lang="zh-TW" alt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退休</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再任</a:t>
                      </a:r>
                      <a:r>
                        <a:rPr kumimoji="0" lang="zh-TW" alt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「編制內」研究</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人</a:t>
                      </a:r>
                      <a:r>
                        <a:rPr kumimoji="0" lang="zh-TW" alt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員數</a:t>
                      </a:r>
                      <a:endPar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marR="0" lvl="0" indent="0" algn="ctr" defTabSz="914400" rtl="0" eaLnBrk="1" fontAlgn="auto" latinLnBrk="0" hangingPunct="1">
                        <a:lnSpc>
                          <a:spcPts val="1400"/>
                        </a:lnSpc>
                        <a:spcBef>
                          <a:spcPts val="0"/>
                        </a:spcBef>
                        <a:spcAft>
                          <a:spcPts val="0"/>
                        </a:spcAft>
                        <a:buClrTx/>
                        <a:buSzTx/>
                        <a:buFontTx/>
                        <a:buNone/>
                        <a:tabLst/>
                        <a:defRPr/>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僅私立大學校院填報</a:t>
                      </a: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altLang="zh-TW" sz="1200" b="1" i="0" u="none" strike="noStrike" kern="1200" cap="none" normalizeH="0" baseline="0" dirty="0">
                        <a:ln>
                          <a:noFill/>
                        </a:ln>
                        <a:solidFill>
                          <a:srgbClr val="FF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extLst>
                  <a:ext uri="{0D108BD9-81ED-4DB2-BD59-A6C34878D82A}">
                    <a16:rowId xmlns:a16="http://schemas.microsoft.com/office/drawing/2014/main" val="10000"/>
                  </a:ext>
                </a:extLst>
              </a:tr>
              <a:tr h="277877">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4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男</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女</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男</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女</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extLst>
                  <a:ext uri="{0D108BD9-81ED-4DB2-BD59-A6C34878D82A}">
                    <a16:rowId xmlns:a16="http://schemas.microsoft.com/office/drawing/2014/main" val="10001"/>
                  </a:ext>
                </a:extLst>
              </a:tr>
              <a:tr h="355600">
                <a:tc>
                  <a:txBody>
                    <a:bodyPr/>
                    <a:lstStyle/>
                    <a:p>
                      <a:pPr algn="l">
                        <a:lnSpc>
                          <a:spcPts val="14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106.10</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新增</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5" name="矩形 4"/>
          <p:cNvSpPr/>
          <p:nvPr/>
        </p:nvSpPr>
        <p:spPr>
          <a:xfrm>
            <a:off x="72395" y="2214300"/>
            <a:ext cx="8781101" cy="2805704"/>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111.10</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新增欄位</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退休再任「編制內」</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研究人員</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數</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僅私立大學校院填報</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請學校依前揭「專任研究人員總人數」填報該等研究人員係</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由各級教育階段之公立學校、政府機關及其附屬機構與公立醫療院所等機關</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退休且領有退休金或退休俸，再至「私立大學」擔任「編制內」專任研究人員</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之【男、女】人數</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；另本欄數據應小於等於專任研究人員及博士後研究人員數之總計。</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40312101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noProof="0" dirty="0">
                <a:solidFill>
                  <a:srgbClr val="000000"/>
                </a:solidFill>
                <a:ea typeface="新細明體" panose="02020500000000000000" pitchFamily="18" charset="-120"/>
                <a:cs typeface="Arial" panose="020B0604020202020204" pitchFamily="34" charset="0"/>
              </a:rPr>
              <a:t>3.2.33</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5" name="矩形 4"/>
          <p:cNvSpPr/>
          <p:nvPr/>
        </p:nvSpPr>
        <p:spPr>
          <a:xfrm>
            <a:off x="4435" y="2111894"/>
            <a:ext cx="8925920" cy="4364336"/>
          </a:xfrm>
          <a:prstGeom prst="rect">
            <a:avLst/>
          </a:prstGeom>
        </p:spPr>
        <p:txBody>
          <a:bodyPr wrap="square">
            <a:spAutoFit/>
          </a:bodyPr>
          <a:lstStyle/>
          <a:p>
            <a:pPr algn="just">
              <a:lnSpc>
                <a:spcPts val="28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111.10</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新增欄位</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b="1"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285750" lvl="0" indent="-285750">
              <a:lnSpc>
                <a:spcPts val="2800"/>
              </a:lnSpc>
              <a:buFont typeface="Wingdings" panose="05000000000000000000" pitchFamily="2" charset="2"/>
              <a:buChar char="l"/>
            </a:pP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購買</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中文</a:t>
            </a:r>
            <a:r>
              <a:rPr lang="zh-TW" altLang="en-US"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紙本</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圖書總</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經費、</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以最有利標採購</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中文</a:t>
            </a:r>
            <a:r>
              <a:rPr lang="zh-TW" altLang="en-US"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紙本</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圖書總</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經費：</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請填報購買「</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中文紙本圖書</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」之【總經費】</a:t>
            </a:r>
            <a:r>
              <a:rPr lang="zh-TW" altLang="en-US"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及</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以最有利標採購「</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中文紙本圖書</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」之【總經費】，填報方式說明如下：</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742950" lvl="1" indent="-285750">
              <a:lnSpc>
                <a:spcPts val="2800"/>
              </a:lnSpc>
              <a:buFont typeface="Wingdings" panose="05000000000000000000" pitchFamily="2" charset="2"/>
              <a:buChar char="l"/>
            </a:pP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國立大學</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請以【</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前一年度</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決算數（</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110</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日至</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110</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12</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31</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日）】填報</a:t>
            </a:r>
            <a:r>
              <a:rPr lang="zh-TW" altLang="en-US"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a:p>
            <a:pPr marL="742950" lvl="1" indent="-285750">
              <a:lnSpc>
                <a:spcPts val="2800"/>
              </a:lnSpc>
              <a:buFont typeface="Wingdings" panose="05000000000000000000" pitchFamily="2" charset="2"/>
              <a:buChar char="l"/>
            </a:pP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私立大學</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請以【</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前學年度</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決算數（</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110</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8</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日至</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111</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7</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31</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日）】填報</a:t>
            </a:r>
            <a:r>
              <a:rPr lang="zh-TW" altLang="en-US"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a:p>
            <a:pPr marL="285750" lvl="0" indent="-285750">
              <a:lnSpc>
                <a:spcPts val="2800"/>
              </a:lnSpc>
              <a:buFont typeface="Wingdings" panose="05000000000000000000" pitchFamily="2" charset="2"/>
              <a:buChar char="l"/>
            </a:pP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以最有利標採購</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中文</a:t>
            </a:r>
            <a:r>
              <a:rPr lang="zh-TW" altLang="en-US"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紙本</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圖書之比例</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本欄學校無須填報</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，依據學校填報前一年度</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前學年度「以最有利標採購中文紙本圖書總經費」除以「購買中文紙本圖書總經費」由系統自動計算其比例，並四捨五入計算至小數點第</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位。</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742950" lvl="1" indent="-285750">
              <a:lnSpc>
                <a:spcPts val="2800"/>
              </a:lnSpc>
              <a:buFont typeface="Wingdings" panose="05000000000000000000" pitchFamily="2" charset="2"/>
              <a:buChar char="l"/>
            </a:pP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例如：學校</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110</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年度</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學年度</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購置中文紙本圖書總經費為新臺幣</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1,155,000</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元，其中以最有利標方式採購金額為</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881,550</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元，其比例則為</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(881,550/1,155,000)*100%</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76.32%</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 name="Rectangle 2"/>
          <p:cNvSpPr>
            <a:spLocks noGrp="1" noChangeArrowheads="1"/>
          </p:cNvSpPr>
          <p:nvPr>
            <p:ph type="title"/>
          </p:nvPr>
        </p:nvSpPr>
        <p:spPr>
          <a:xfrm>
            <a:off x="7336" y="213646"/>
            <a:ext cx="9136663" cy="609600"/>
          </a:xfrm>
        </p:spPr>
        <p:txBody>
          <a:bodyPr anchor="t"/>
          <a:lstStyle/>
          <a:p>
            <a:pPr algn="l">
              <a:defRPr/>
            </a:pP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8</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購買圖書經費及捐贈圖書冊數</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p>
        </p:txBody>
      </p:sp>
      <p:graphicFrame>
        <p:nvGraphicFramePr>
          <p:cNvPr id="6" name="表格 5"/>
          <p:cNvGraphicFramePr>
            <a:graphicFrameLocks noGrp="1"/>
          </p:cNvGraphicFramePr>
          <p:nvPr>
            <p:extLst>
              <p:ext uri="{D42A27DB-BD31-4B8C-83A1-F6EECF244321}">
                <p14:modId xmlns:p14="http://schemas.microsoft.com/office/powerpoint/2010/main" val="2935871935"/>
              </p:ext>
            </p:extLst>
          </p:nvPr>
        </p:nvGraphicFramePr>
        <p:xfrm>
          <a:off x="38619" y="875871"/>
          <a:ext cx="8814825" cy="1236023"/>
        </p:xfrm>
        <a:graphic>
          <a:graphicData uri="http://schemas.openxmlformats.org/drawingml/2006/table">
            <a:tbl>
              <a:tblPr firstRow="1" firstCol="1" bandRow="1"/>
              <a:tblGrid>
                <a:gridCol w="1277936">
                  <a:extLst>
                    <a:ext uri="{9D8B030D-6E8A-4147-A177-3AD203B41FA5}">
                      <a16:colId xmlns:a16="http://schemas.microsoft.com/office/drawing/2014/main" val="3295709107"/>
                    </a:ext>
                  </a:extLst>
                </a:gridCol>
                <a:gridCol w="1024993">
                  <a:extLst>
                    <a:ext uri="{9D8B030D-6E8A-4147-A177-3AD203B41FA5}">
                      <a16:colId xmlns:a16="http://schemas.microsoft.com/office/drawing/2014/main" val="3773260849"/>
                    </a:ext>
                  </a:extLst>
                </a:gridCol>
                <a:gridCol w="1493308">
                  <a:extLst>
                    <a:ext uri="{9D8B030D-6E8A-4147-A177-3AD203B41FA5}">
                      <a16:colId xmlns:a16="http://schemas.microsoft.com/office/drawing/2014/main" val="4021217635"/>
                    </a:ext>
                  </a:extLst>
                </a:gridCol>
                <a:gridCol w="1752466">
                  <a:extLst>
                    <a:ext uri="{9D8B030D-6E8A-4147-A177-3AD203B41FA5}">
                      <a16:colId xmlns:a16="http://schemas.microsoft.com/office/drawing/2014/main" val="3515524158"/>
                    </a:ext>
                  </a:extLst>
                </a:gridCol>
                <a:gridCol w="1752466">
                  <a:extLst>
                    <a:ext uri="{9D8B030D-6E8A-4147-A177-3AD203B41FA5}">
                      <a16:colId xmlns:a16="http://schemas.microsoft.com/office/drawing/2014/main" val="2358503993"/>
                    </a:ext>
                  </a:extLst>
                </a:gridCol>
                <a:gridCol w="1513656">
                  <a:extLst>
                    <a:ext uri="{9D8B030D-6E8A-4147-A177-3AD203B41FA5}">
                      <a16:colId xmlns:a16="http://schemas.microsoft.com/office/drawing/2014/main" val="647920168"/>
                    </a:ext>
                  </a:extLst>
                </a:gridCol>
              </a:tblGrid>
              <a:tr h="533302">
                <a:tc rowSpan="2">
                  <a:txBody>
                    <a:bodyPr/>
                    <a:lstStyle/>
                    <a:p>
                      <a:pPr algn="ctr">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年度</a:t>
                      </a:r>
                    </a:p>
                  </a:txBody>
                  <a:tcPr marL="50923" marR="509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lnSpc>
                          <a:spcPts val="1900"/>
                        </a:lnSpc>
                        <a:spcAft>
                          <a:spcPts val="0"/>
                        </a:spcAft>
                      </a:pPr>
                      <a:r>
                        <a:rPr kumimoji="0" lang="zh-TW" altLang="zh-TW" sz="15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國立大學：前一年度</a:t>
                      </a:r>
                    </a:p>
                    <a:p>
                      <a:pPr algn="ctr">
                        <a:lnSpc>
                          <a:spcPts val="1900"/>
                        </a:lnSpc>
                        <a:spcAft>
                          <a:spcPts val="0"/>
                        </a:spcAft>
                      </a:pPr>
                      <a:r>
                        <a:rPr kumimoji="0" lang="zh-TW" altLang="zh-TW" sz="15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私立大學：前學年度</a:t>
                      </a:r>
                    </a:p>
                  </a:txBody>
                  <a:tcPr marL="50923" marR="509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p>
                      <a:pPr algn="ctr">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前學年度</a:t>
                      </a:r>
                    </a:p>
                  </a:txBody>
                  <a:tcPr marL="50923" marR="509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01263455"/>
                  </a:ext>
                </a:extLst>
              </a:tr>
              <a:tr h="445264">
                <a:tc vMerge="1">
                  <a:txBody>
                    <a:bodyPr/>
                    <a:lstStyle/>
                    <a:p>
                      <a:endParaRPr lang="zh-TW" altLang="en-US"/>
                    </a:p>
                  </a:txBody>
                  <a:tcPr/>
                </a:tc>
                <a:tc>
                  <a:txBody>
                    <a:bodyPr/>
                    <a:lstStyle/>
                    <a:p>
                      <a:pPr algn="just">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購買圖書資料費</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元</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0923" marR="50923"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購買中文紙本圖書總經費</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元</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0923" marR="50923"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以最有利標採購中文紙本圖書總經費</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元</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0923" marR="509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以最有利標採購中文紙本圖書之比例</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0923" marR="50923"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just">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捐贈列入編目之圖書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冊</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0923" marR="50923"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95125208"/>
                  </a:ext>
                </a:extLst>
              </a:tr>
              <a:tr h="257457">
                <a:tc>
                  <a:txBody>
                    <a:bodyPr/>
                    <a:lstStyle/>
                    <a:p>
                      <a:pPr algn="ctr">
                        <a:lnSpc>
                          <a:spcPts val="13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0923" marR="509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3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0923" marR="50923"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500"/>
                        </a:lnSpc>
                        <a:spcAft>
                          <a:spcPts val="0"/>
                        </a:spcAft>
                      </a:pPr>
                      <a:r>
                        <a:rPr kumimoji="0" lang="en-US"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111.10</a:t>
                      </a:r>
                      <a:r>
                        <a:rPr kumimoji="0" lang="zh-TW" altLang="en-US"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增蒐</a:t>
                      </a:r>
                    </a:p>
                  </a:txBody>
                  <a:tcPr marL="50923" marR="50923"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500"/>
                        </a:lnSpc>
                        <a:spcAft>
                          <a:spcPts val="0"/>
                        </a:spcAft>
                      </a:pPr>
                      <a:r>
                        <a:rPr kumimoji="0" lang="en-US"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111.10</a:t>
                      </a:r>
                      <a:r>
                        <a:rPr kumimoji="0" lang="zh-TW" altLang="en-US"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增蒐</a:t>
                      </a:r>
                    </a:p>
                  </a:txBody>
                  <a:tcPr marL="50923" marR="509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500"/>
                        </a:lnSpc>
                        <a:spcAft>
                          <a:spcPts val="0"/>
                        </a:spcAft>
                      </a:pPr>
                      <a:r>
                        <a:rPr kumimoji="0" lang="en-US"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111.10</a:t>
                      </a:r>
                      <a:r>
                        <a:rPr kumimoji="0" lang="zh-TW" altLang="en-US"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增蒐</a:t>
                      </a:r>
                    </a:p>
                  </a:txBody>
                  <a:tcPr marL="50923" marR="50923"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D5D5"/>
                    </a:solidFill>
                  </a:tcPr>
                </a:tc>
                <a:tc>
                  <a:txBody>
                    <a:bodyPr/>
                    <a:lstStyle/>
                    <a:p>
                      <a:pPr algn="ctr">
                        <a:lnSpc>
                          <a:spcPts val="13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0923" marR="50923"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15788232"/>
                  </a:ext>
                </a:extLst>
              </a:tr>
            </a:tbl>
          </a:graphicData>
        </a:graphic>
      </p:graphicFrame>
    </p:spTree>
    <p:extLst>
      <p:ext uri="{BB962C8B-B14F-4D97-AF65-F5344CB8AC3E}">
        <p14:creationId xmlns:p14="http://schemas.microsoft.com/office/powerpoint/2010/main" val="32353793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noProof="0" dirty="0">
                <a:solidFill>
                  <a:srgbClr val="000000"/>
                </a:solidFill>
                <a:ea typeface="新細明體" panose="02020500000000000000" pitchFamily="18" charset="-120"/>
                <a:cs typeface="Arial" panose="020B0604020202020204" pitchFamily="34" charset="0"/>
              </a:rPr>
              <a:t>3.2.33</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5" name="矩形 4"/>
          <p:cNvSpPr/>
          <p:nvPr/>
        </p:nvSpPr>
        <p:spPr>
          <a:xfrm>
            <a:off x="-5434" y="2277868"/>
            <a:ext cx="8902930" cy="2354491"/>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111.10</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新增欄位</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表冊</a:t>
            </a:r>
            <a:r>
              <a:rPr lang="en-US" altLang="zh-TW" sz="18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P.260</a:t>
            </a:r>
            <a:r>
              <a:rPr lang="zh-TW" altLang="en-US" sz="18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文字內容尚未修正，請參閱表冊夾帶資料</a:t>
            </a:r>
            <a:endParaRPr lang="en-US" altLang="zh-TW" sz="1800" b="1"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285750"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欄位定義調整：原表冊內容「</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購買中文</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紙本</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圖書總</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經費」、「</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以最有利標採購中文</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紙本</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圖書總</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經費」及「</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以最有利標採購中文</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紙本</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圖書之比例</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」等三欄位皆以「前</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學年度</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」為認列基準，</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修正填報方式為</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國立大學</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前一年度</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；私立大學：</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前學年度</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會後一併公告修正對照表。</a:t>
            </a:r>
            <a:endParaRPr lang="en-US" altLang="zh-TW" sz="2000" b="1"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 name="Rectangle 2"/>
          <p:cNvSpPr>
            <a:spLocks noGrp="1" noChangeArrowheads="1"/>
          </p:cNvSpPr>
          <p:nvPr>
            <p:ph type="title"/>
          </p:nvPr>
        </p:nvSpPr>
        <p:spPr>
          <a:xfrm>
            <a:off x="7336" y="213646"/>
            <a:ext cx="9136663" cy="609600"/>
          </a:xfrm>
        </p:spPr>
        <p:txBody>
          <a:bodyPr anchor="t"/>
          <a:lstStyle/>
          <a:p>
            <a:pPr algn="l">
              <a:defRPr/>
            </a:pP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8</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購買圖書經費及捐贈圖書冊數</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p>
        </p:txBody>
      </p:sp>
      <p:graphicFrame>
        <p:nvGraphicFramePr>
          <p:cNvPr id="3" name="表格 2"/>
          <p:cNvGraphicFramePr>
            <a:graphicFrameLocks noGrp="1"/>
          </p:cNvGraphicFramePr>
          <p:nvPr>
            <p:extLst>
              <p:ext uri="{D42A27DB-BD31-4B8C-83A1-F6EECF244321}">
                <p14:modId xmlns:p14="http://schemas.microsoft.com/office/powerpoint/2010/main" val="953265702"/>
              </p:ext>
            </p:extLst>
          </p:nvPr>
        </p:nvGraphicFramePr>
        <p:xfrm>
          <a:off x="38619" y="875871"/>
          <a:ext cx="8814825" cy="1236023"/>
        </p:xfrm>
        <a:graphic>
          <a:graphicData uri="http://schemas.openxmlformats.org/drawingml/2006/table">
            <a:tbl>
              <a:tblPr firstRow="1" firstCol="1" bandRow="1"/>
              <a:tblGrid>
                <a:gridCol w="1277936">
                  <a:extLst>
                    <a:ext uri="{9D8B030D-6E8A-4147-A177-3AD203B41FA5}">
                      <a16:colId xmlns:a16="http://schemas.microsoft.com/office/drawing/2014/main" val="3295709107"/>
                    </a:ext>
                  </a:extLst>
                </a:gridCol>
                <a:gridCol w="1033538">
                  <a:extLst>
                    <a:ext uri="{9D8B030D-6E8A-4147-A177-3AD203B41FA5}">
                      <a16:colId xmlns:a16="http://schemas.microsoft.com/office/drawing/2014/main" val="3773260849"/>
                    </a:ext>
                  </a:extLst>
                </a:gridCol>
                <a:gridCol w="1484763">
                  <a:extLst>
                    <a:ext uri="{9D8B030D-6E8A-4147-A177-3AD203B41FA5}">
                      <a16:colId xmlns:a16="http://schemas.microsoft.com/office/drawing/2014/main" val="4021217635"/>
                    </a:ext>
                  </a:extLst>
                </a:gridCol>
                <a:gridCol w="1752466">
                  <a:extLst>
                    <a:ext uri="{9D8B030D-6E8A-4147-A177-3AD203B41FA5}">
                      <a16:colId xmlns:a16="http://schemas.microsoft.com/office/drawing/2014/main" val="3515524158"/>
                    </a:ext>
                  </a:extLst>
                </a:gridCol>
                <a:gridCol w="1752466">
                  <a:extLst>
                    <a:ext uri="{9D8B030D-6E8A-4147-A177-3AD203B41FA5}">
                      <a16:colId xmlns:a16="http://schemas.microsoft.com/office/drawing/2014/main" val="2358503993"/>
                    </a:ext>
                  </a:extLst>
                </a:gridCol>
                <a:gridCol w="1513656">
                  <a:extLst>
                    <a:ext uri="{9D8B030D-6E8A-4147-A177-3AD203B41FA5}">
                      <a16:colId xmlns:a16="http://schemas.microsoft.com/office/drawing/2014/main" val="647920168"/>
                    </a:ext>
                  </a:extLst>
                </a:gridCol>
              </a:tblGrid>
              <a:tr h="533302">
                <a:tc rowSpan="2">
                  <a:txBody>
                    <a:bodyPr/>
                    <a:lstStyle/>
                    <a:p>
                      <a:pPr algn="ctr">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年度</a:t>
                      </a:r>
                    </a:p>
                  </a:txBody>
                  <a:tcPr marL="50923" marR="509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lnSpc>
                          <a:spcPts val="1900"/>
                        </a:lnSpc>
                        <a:spcAft>
                          <a:spcPts val="0"/>
                        </a:spcAft>
                      </a:pPr>
                      <a:r>
                        <a:rPr kumimoji="0" lang="zh-TW" sz="15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國立大學：前一年度</a:t>
                      </a:r>
                    </a:p>
                    <a:p>
                      <a:pPr algn="ctr">
                        <a:lnSpc>
                          <a:spcPts val="1900"/>
                        </a:lnSpc>
                        <a:spcAft>
                          <a:spcPts val="0"/>
                        </a:spcAft>
                      </a:pPr>
                      <a:r>
                        <a:rPr kumimoji="0" lang="zh-TW" sz="15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私立大學：前學年度</a:t>
                      </a:r>
                    </a:p>
                  </a:txBody>
                  <a:tcPr marL="50923" marR="509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p>
                      <a:pPr algn="ctr">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前學年度</a:t>
                      </a:r>
                    </a:p>
                  </a:txBody>
                  <a:tcPr marL="50923" marR="509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01263455"/>
                  </a:ext>
                </a:extLst>
              </a:tr>
              <a:tr h="445264">
                <a:tc vMerge="1">
                  <a:txBody>
                    <a:bodyPr/>
                    <a:lstStyle/>
                    <a:p>
                      <a:endParaRPr lang="zh-TW" altLang="en-US"/>
                    </a:p>
                  </a:txBody>
                  <a:tcPr/>
                </a:tc>
                <a:tc>
                  <a:txBody>
                    <a:bodyPr/>
                    <a:lstStyle/>
                    <a:p>
                      <a:pPr algn="just">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購買圖書資料費</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元</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0923" marR="50923"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購買中文紙本圖書總經費</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元</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0923" marR="50923"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以最有利標採購中文紙本圖書總經費</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元</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0923" marR="509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以最有利標採購中文紙本圖書之比例</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0923" marR="50923"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just">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捐贈列入編目之圖書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冊</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0923" marR="50923"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95125208"/>
                  </a:ext>
                </a:extLst>
              </a:tr>
              <a:tr h="257457">
                <a:tc>
                  <a:txBody>
                    <a:bodyPr/>
                    <a:lstStyle/>
                    <a:p>
                      <a:pPr algn="ctr">
                        <a:lnSpc>
                          <a:spcPts val="13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0923" marR="509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3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0923" marR="50923"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500"/>
                        </a:lnSpc>
                        <a:spcAft>
                          <a:spcPts val="0"/>
                        </a:spcAft>
                      </a:pPr>
                      <a:r>
                        <a:rPr kumimoji="0" lang="en-US"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111.10</a:t>
                      </a:r>
                      <a:r>
                        <a:rPr kumimoji="0" lang="zh-TW" altLang="en-US"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增蒐</a:t>
                      </a:r>
                    </a:p>
                  </a:txBody>
                  <a:tcPr marL="50923" marR="50923"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500"/>
                        </a:lnSpc>
                        <a:spcAft>
                          <a:spcPts val="0"/>
                        </a:spcAft>
                      </a:pPr>
                      <a:r>
                        <a:rPr kumimoji="0" lang="en-US"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111.10</a:t>
                      </a:r>
                      <a:r>
                        <a:rPr kumimoji="0" lang="zh-TW" altLang="en-US"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增蒐</a:t>
                      </a:r>
                    </a:p>
                  </a:txBody>
                  <a:tcPr marL="50923" marR="509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500"/>
                        </a:lnSpc>
                        <a:spcAft>
                          <a:spcPts val="0"/>
                        </a:spcAft>
                      </a:pPr>
                      <a:r>
                        <a:rPr kumimoji="0" lang="en-US"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111.10</a:t>
                      </a:r>
                      <a:r>
                        <a:rPr kumimoji="0" lang="zh-TW" altLang="en-US"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增蒐</a:t>
                      </a:r>
                    </a:p>
                  </a:txBody>
                  <a:tcPr marL="50923" marR="50923"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D5D5"/>
                    </a:solidFill>
                  </a:tcPr>
                </a:tc>
                <a:tc>
                  <a:txBody>
                    <a:bodyPr/>
                    <a:lstStyle/>
                    <a:p>
                      <a:pPr algn="ctr">
                        <a:lnSpc>
                          <a:spcPts val="13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0923" marR="50923"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15788232"/>
                  </a:ext>
                </a:extLst>
              </a:tr>
            </a:tbl>
          </a:graphicData>
        </a:graphic>
      </p:graphicFrame>
    </p:spTree>
    <p:extLst>
      <p:ext uri="{BB962C8B-B14F-4D97-AF65-F5344CB8AC3E}">
        <p14:creationId xmlns:p14="http://schemas.microsoft.com/office/powerpoint/2010/main" val="8319013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a:solidFill>
                  <a:srgbClr val="000000"/>
                </a:solidFill>
                <a:ea typeface="新細明體" panose="02020500000000000000" pitchFamily="18" charset="-120"/>
                <a:cs typeface="Arial" panose="020B0604020202020204" pitchFamily="34" charset="0"/>
              </a:rPr>
              <a:t>3.2.34</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7" name="Rectangle 2"/>
          <p:cNvSpPr>
            <a:spLocks noGrp="1" noChangeArrowheads="1"/>
          </p:cNvSpPr>
          <p:nvPr>
            <p:ph type="title"/>
          </p:nvPr>
        </p:nvSpPr>
        <p:spPr>
          <a:xfrm>
            <a:off x="6491" y="226382"/>
            <a:ext cx="9137509" cy="498548"/>
          </a:xfrm>
        </p:spPr>
        <p:txBody>
          <a:bodyPr anchor="t">
            <a:noAutofit/>
          </a:bodyPr>
          <a:lstStyle/>
          <a:p>
            <a:pPr algn="l">
              <a:defRPr/>
            </a:pP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25-1.</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私立學校董事會成員之配偶或三親等</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於學校之</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任職情形</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i="0" dirty="0">
                <a:solidFill>
                  <a:srgbClr val="FF0000"/>
                </a:solidFill>
                <a:latin typeface="Arial" panose="020B0604020202020204" pitchFamily="34" charset="0"/>
                <a:ea typeface="微軟正黑體" panose="020B0604030504040204" pitchFamily="34" charset="-120"/>
                <a:cs typeface="Arial" panose="020B0604020202020204" pitchFamily="34" charset="0"/>
              </a:rPr>
              <a:t>111.10</a:t>
            </a:r>
            <a:r>
              <a:rPr lang="zh-TW" altLang="en-US" sz="2000" i="0" dirty="0">
                <a:solidFill>
                  <a:srgbClr val="FF0000"/>
                </a:solidFill>
                <a:latin typeface="Arial" panose="020B0604020202020204" pitchFamily="34" charset="0"/>
                <a:ea typeface="微軟正黑體" panose="020B0604030504040204" pitchFamily="34" charset="-120"/>
                <a:cs typeface="Arial" panose="020B0604020202020204" pitchFamily="34" charset="0"/>
              </a:rPr>
              <a:t>期首填</a:t>
            </a:r>
            <a:r>
              <a:rPr lang="zh-TW" altLang="en-US"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0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80633" y="2923046"/>
            <a:ext cx="8781101" cy="3683060"/>
          </a:xfrm>
          <a:prstGeom prst="rect">
            <a:avLst/>
          </a:prstGeom>
        </p:spPr>
        <p:txBody>
          <a:bodyPr wrap="square">
            <a:spAutoFit/>
          </a:bodyPr>
          <a:lstStyle/>
          <a:p>
            <a:pPr algn="just">
              <a:lnSpc>
                <a:spcPts val="28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111.10</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ts val="28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學年度</a:t>
            </a:r>
            <a:r>
              <a:rPr lang="zh-TW" altLang="en-US"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每年</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月填報，並以</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15</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日為資料調查基準日</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，例如：</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111</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111</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15</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日現有資料為填報基準。</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28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人員姓名</a:t>
            </a:r>
            <a:r>
              <a:rPr lang="zh-TW" altLang="en-US"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依</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私立學校法第</a:t>
            </a:r>
            <a:r>
              <a:rPr lang="en-US"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44</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條規定</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，學校法人之董事長、董事、監察人及校長之配偶及三親等以內血親、姻親，不得擔任所設私立學校承辦總務、會計、人事事項之職務。違反規定之人員，學校主管機關應命學校立即解職。</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請填報「校長、董事會成員</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包括董事、董事長、監察人</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」之配偶或三親等人員任職於學校各單位之【人員姓名】</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28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前揭校長、董事會成員之配偶或三親等任職</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：係指</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該人員任職於學校職員、技術員</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等身分或任職為學校教師但同時兼任行政職務者，皆須填報</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3505303175"/>
              </p:ext>
            </p:extLst>
          </p:nvPr>
        </p:nvGraphicFramePr>
        <p:xfrm>
          <a:off x="80632" y="922785"/>
          <a:ext cx="8781102" cy="1967292"/>
        </p:xfrm>
        <a:graphic>
          <a:graphicData uri="http://schemas.openxmlformats.org/drawingml/2006/table">
            <a:tbl>
              <a:tblPr firstRow="1" firstCol="1" lastRow="1" lastCol="1" bandRow="1" bandCol="1"/>
              <a:tblGrid>
                <a:gridCol w="334542">
                  <a:extLst>
                    <a:ext uri="{9D8B030D-6E8A-4147-A177-3AD203B41FA5}">
                      <a16:colId xmlns:a16="http://schemas.microsoft.com/office/drawing/2014/main" val="20000"/>
                    </a:ext>
                  </a:extLst>
                </a:gridCol>
                <a:gridCol w="690321">
                  <a:extLst>
                    <a:ext uri="{9D8B030D-6E8A-4147-A177-3AD203B41FA5}">
                      <a16:colId xmlns:a16="http://schemas.microsoft.com/office/drawing/2014/main" val="20001"/>
                    </a:ext>
                  </a:extLst>
                </a:gridCol>
                <a:gridCol w="949064">
                  <a:extLst>
                    <a:ext uri="{9D8B030D-6E8A-4147-A177-3AD203B41FA5}">
                      <a16:colId xmlns:a16="http://schemas.microsoft.com/office/drawing/2014/main" val="20002"/>
                    </a:ext>
                  </a:extLst>
                </a:gridCol>
                <a:gridCol w="1058710">
                  <a:extLst>
                    <a:ext uri="{9D8B030D-6E8A-4147-A177-3AD203B41FA5}">
                      <a16:colId xmlns:a16="http://schemas.microsoft.com/office/drawing/2014/main" val="20003"/>
                    </a:ext>
                  </a:extLst>
                </a:gridCol>
                <a:gridCol w="1315512">
                  <a:extLst>
                    <a:ext uri="{9D8B030D-6E8A-4147-A177-3AD203B41FA5}">
                      <a16:colId xmlns:a16="http://schemas.microsoft.com/office/drawing/2014/main" val="20004"/>
                    </a:ext>
                  </a:extLst>
                </a:gridCol>
                <a:gridCol w="787402">
                  <a:extLst>
                    <a:ext uri="{9D8B030D-6E8A-4147-A177-3AD203B41FA5}">
                      <a16:colId xmlns:a16="http://schemas.microsoft.com/office/drawing/2014/main" val="20007"/>
                    </a:ext>
                  </a:extLst>
                </a:gridCol>
                <a:gridCol w="1356018">
                  <a:extLst>
                    <a:ext uri="{9D8B030D-6E8A-4147-A177-3AD203B41FA5}">
                      <a16:colId xmlns:a16="http://schemas.microsoft.com/office/drawing/2014/main" val="20005"/>
                    </a:ext>
                  </a:extLst>
                </a:gridCol>
                <a:gridCol w="2289533">
                  <a:extLst>
                    <a:ext uri="{9D8B030D-6E8A-4147-A177-3AD203B41FA5}">
                      <a16:colId xmlns:a16="http://schemas.microsoft.com/office/drawing/2014/main" val="20006"/>
                    </a:ext>
                  </a:extLst>
                </a:gridCol>
              </a:tblGrid>
              <a:tr h="364004">
                <a:tc rowSpan="2">
                  <a:txBody>
                    <a:bodyPr/>
                    <a:lstStyle/>
                    <a:p>
                      <a:pPr algn="ctr">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學年度</a:t>
                      </a: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gridSpan="4">
                  <a:txBody>
                    <a:bodyPr/>
                    <a:lstStyle/>
                    <a:p>
                      <a:pPr algn="ctr">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校長、董事會成員之配偶或三親等人員任職於學校之資訊</a:t>
                      </a: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3">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左列人員與校長、董事會成員之關係</a:t>
                      </a: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gn="l">
                        <a:lnSpc>
                          <a:spcPts val="16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zh-TW" altLang="en-US"/>
                    </a:p>
                  </a:txBody>
                  <a:tcPr/>
                </a:tc>
                <a:extLst>
                  <a:ext uri="{0D108BD9-81ED-4DB2-BD59-A6C34878D82A}">
                    <a16:rowId xmlns:a16="http://schemas.microsoft.com/office/drawing/2014/main" val="10000"/>
                  </a:ext>
                </a:extLst>
              </a:tr>
              <a:tr h="273114">
                <a:tc vMerge="1">
                  <a:txBody>
                    <a:bodyPr/>
                    <a:lstStyle/>
                    <a:p>
                      <a:endParaRPr lang="zh-TW" altLang="en-US"/>
                    </a:p>
                  </a:txBody>
                  <a:tcPr/>
                </a:tc>
                <a:tc>
                  <a:txBody>
                    <a:bodyPr/>
                    <a:lstStyle/>
                    <a:p>
                      <a:pPr algn="ctr">
                        <a:lnSpc>
                          <a:spcPts val="1600"/>
                        </a:lnSpc>
                        <a:spcAft>
                          <a:spcPts val="0"/>
                        </a:spcAft>
                      </a:pPr>
                      <a:r>
                        <a:rPr kumimoji="0" lang="zh-TW" alt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人員</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姓名</a:t>
                      </a: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任職單位</a:t>
                      </a: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單位組別</a:t>
                      </a: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職稱</a:t>
                      </a: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600"/>
                        </a:lnSpc>
                        <a:spcAft>
                          <a:spcPts val="0"/>
                        </a:spcAft>
                      </a:pPr>
                      <a:r>
                        <a:rPr kumimoji="0" lang="zh-TW" alt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關係類別</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校長、董事</a:t>
                      </a:r>
                      <a:r>
                        <a:rPr kumimoji="0" lang="zh-TW" alt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會成員、監察人之</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姓名</a:t>
                      </a: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親等關係別</a:t>
                      </a: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1196888">
                <a:tc>
                  <a:txBody>
                    <a:bodyPr/>
                    <a:lstStyle/>
                    <a:p>
                      <a:pPr algn="ctr">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kumimoji="0" lang="en-US"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□校長</a:t>
                      </a:r>
                    </a:p>
                    <a:p>
                      <a:pPr marL="0" algn="l" defTabSz="914400" rtl="0" eaLnBrk="1" latinLnBrk="0" hangingPunct="1">
                        <a:lnSpc>
                          <a:spcPts val="1600"/>
                        </a:lnSpc>
                        <a:spcAft>
                          <a:spcPts val="0"/>
                        </a:spcAft>
                      </a:pPr>
                      <a:r>
                        <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□董事長</a:t>
                      </a:r>
                    </a:p>
                    <a:p>
                      <a:pPr marL="0" algn="l" defTabSz="914400" rtl="0" eaLnBrk="1" latinLnBrk="0" hangingPunct="1">
                        <a:lnSpc>
                          <a:spcPts val="1600"/>
                        </a:lnSpc>
                        <a:spcAft>
                          <a:spcPts val="0"/>
                        </a:spcAft>
                      </a:pPr>
                      <a:r>
                        <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□董事</a:t>
                      </a:r>
                    </a:p>
                    <a:p>
                      <a:pPr marL="0" algn="l" defTabSz="914400" rtl="0" eaLnBrk="1" latinLnBrk="0" hangingPunct="1">
                        <a:lnSpc>
                          <a:spcPts val="1600"/>
                        </a:lnSpc>
                        <a:spcAft>
                          <a:spcPts val="0"/>
                        </a:spcAft>
                      </a:pPr>
                      <a:r>
                        <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□監察人</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□校長之配偶或三親等內血親、姻親</a:t>
                      </a:r>
                    </a:p>
                    <a:p>
                      <a:pPr marL="0" algn="l" defTabSz="914400" rtl="0" eaLnBrk="1" latinLnBrk="0" hangingPunct="1">
                        <a:lnSpc>
                          <a:spcPts val="1600"/>
                        </a:lnSpc>
                        <a:spcAft>
                          <a:spcPts val="0"/>
                        </a:spcAft>
                      </a:pPr>
                      <a:r>
                        <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□董事</a:t>
                      </a: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長</a:t>
                      </a: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之配偶或三親等內血親、姻親</a:t>
                      </a:r>
                    </a:p>
                    <a:p>
                      <a:pPr marL="0" algn="l" defTabSz="914400" rtl="0" eaLnBrk="1" latinLnBrk="0" hangingPunct="1">
                        <a:lnSpc>
                          <a:spcPts val="1600"/>
                        </a:lnSpc>
                        <a:spcAft>
                          <a:spcPts val="0"/>
                        </a:spcAft>
                      </a:pPr>
                      <a:r>
                        <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□監察人之配偶或三親等內血親、姻親</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5146177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a:solidFill>
                  <a:srgbClr val="000000"/>
                </a:solidFill>
                <a:ea typeface="新細明體" panose="02020500000000000000" pitchFamily="18" charset="-120"/>
                <a:cs typeface="Arial" panose="020B0604020202020204" pitchFamily="34" charset="0"/>
              </a:rPr>
              <a:t>3.2.35</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7" name="Rectangle 2"/>
          <p:cNvSpPr>
            <a:spLocks noGrp="1" noChangeArrowheads="1"/>
          </p:cNvSpPr>
          <p:nvPr>
            <p:ph type="title"/>
          </p:nvPr>
        </p:nvSpPr>
        <p:spPr>
          <a:xfrm>
            <a:off x="6491" y="226382"/>
            <a:ext cx="9137509" cy="498548"/>
          </a:xfrm>
        </p:spPr>
        <p:txBody>
          <a:bodyPr anchor="t">
            <a:noAutofit/>
          </a:bodyPr>
          <a:lstStyle/>
          <a:p>
            <a:pPr algn="l">
              <a:defRPr/>
            </a:pP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25-1.</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私立學校董事會成員之配偶或三親等</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於學校之</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任職情形</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i="0" dirty="0">
                <a:solidFill>
                  <a:srgbClr val="FF0000"/>
                </a:solidFill>
                <a:latin typeface="Arial" panose="020B0604020202020204" pitchFamily="34" charset="0"/>
                <a:ea typeface="微軟正黑體" panose="020B0604030504040204" pitchFamily="34" charset="-120"/>
                <a:cs typeface="Arial" panose="020B0604020202020204" pitchFamily="34" charset="0"/>
              </a:rPr>
              <a:t>111.10</a:t>
            </a:r>
            <a:r>
              <a:rPr lang="zh-TW" altLang="en-US" sz="2000" i="0" dirty="0">
                <a:solidFill>
                  <a:srgbClr val="FF0000"/>
                </a:solidFill>
                <a:latin typeface="Arial" panose="020B0604020202020204" pitchFamily="34" charset="0"/>
                <a:ea typeface="微軟正黑體" panose="020B0604030504040204" pitchFamily="34" charset="-120"/>
                <a:cs typeface="Arial" panose="020B0604020202020204" pitchFamily="34" charset="0"/>
              </a:rPr>
              <a:t>期首填</a:t>
            </a:r>
            <a:r>
              <a:rPr lang="zh-TW" altLang="en-US"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0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53740" y="2879946"/>
            <a:ext cx="8807994" cy="3683060"/>
          </a:xfrm>
          <a:prstGeom prst="rect">
            <a:avLst/>
          </a:prstGeom>
        </p:spPr>
        <p:txBody>
          <a:bodyPr wrap="square">
            <a:spAutoFit/>
          </a:bodyPr>
          <a:lstStyle/>
          <a:p>
            <a:pPr algn="just">
              <a:lnSpc>
                <a:spcPts val="28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111.10</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285750" indent="-285750" algn="just">
              <a:lnSpc>
                <a:spcPts val="28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任職單位</a:t>
            </a:r>
            <a:r>
              <a:rPr lang="zh-TW" altLang="en-US"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請填報學校前揭人員任職於學校內之單位名稱</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，包括行政單位、學術單位</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等，例如國際事務處、圖書館、人事處、會計處、機械工程學系、企業管理學系等單位名稱。</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285750" indent="-285750" algn="just">
              <a:lnSpc>
                <a:spcPts val="28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單位組別</a:t>
            </a:r>
            <a:r>
              <a:rPr lang="zh-TW" altLang="en-US"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請填前揭人員之【任職單位之組別】，例如：事務組、綜合業務組</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等。</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285750" indent="-285750" algn="just">
              <a:lnSpc>
                <a:spcPts val="28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職稱</a:t>
            </a:r>
            <a:r>
              <a:rPr lang="zh-TW" altLang="en-US"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請填報該人員任職單位職稱，並</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填報「職稱全銜」</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，例如：副校長、主任秘書、教務長、總務長、研發長、館長、處長、院長、所長、主任、專員、股長、科員、助理</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等。</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285750" indent="-285750" algn="just">
              <a:lnSpc>
                <a:spcPts val="28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關係類別</a:t>
            </a:r>
            <a:r>
              <a:rPr lang="zh-TW" altLang="en-US"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請填報</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前揭該等人員與【校長；董事長；董事；監察人】之關係</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8" name="表格 7"/>
          <p:cNvGraphicFramePr>
            <a:graphicFrameLocks noGrp="1"/>
          </p:cNvGraphicFramePr>
          <p:nvPr>
            <p:extLst>
              <p:ext uri="{D42A27DB-BD31-4B8C-83A1-F6EECF244321}">
                <p14:modId xmlns:p14="http://schemas.microsoft.com/office/powerpoint/2010/main" val="3134006418"/>
              </p:ext>
            </p:extLst>
          </p:nvPr>
        </p:nvGraphicFramePr>
        <p:xfrm>
          <a:off x="80632" y="922785"/>
          <a:ext cx="8781102" cy="1960061"/>
        </p:xfrm>
        <a:graphic>
          <a:graphicData uri="http://schemas.openxmlformats.org/drawingml/2006/table">
            <a:tbl>
              <a:tblPr firstRow="1" firstCol="1" lastRow="1" lastCol="1" bandRow="1" bandCol="1"/>
              <a:tblGrid>
                <a:gridCol w="257119">
                  <a:extLst>
                    <a:ext uri="{9D8B030D-6E8A-4147-A177-3AD203B41FA5}">
                      <a16:colId xmlns:a16="http://schemas.microsoft.com/office/drawing/2014/main" val="20000"/>
                    </a:ext>
                  </a:extLst>
                </a:gridCol>
                <a:gridCol w="313038">
                  <a:extLst>
                    <a:ext uri="{9D8B030D-6E8A-4147-A177-3AD203B41FA5}">
                      <a16:colId xmlns:a16="http://schemas.microsoft.com/office/drawing/2014/main" val="20001"/>
                    </a:ext>
                  </a:extLst>
                </a:gridCol>
                <a:gridCol w="1136447">
                  <a:extLst>
                    <a:ext uri="{9D8B030D-6E8A-4147-A177-3AD203B41FA5}">
                      <a16:colId xmlns:a16="http://schemas.microsoft.com/office/drawing/2014/main" val="20002"/>
                    </a:ext>
                  </a:extLst>
                </a:gridCol>
                <a:gridCol w="1263535">
                  <a:extLst>
                    <a:ext uri="{9D8B030D-6E8A-4147-A177-3AD203B41FA5}">
                      <a16:colId xmlns:a16="http://schemas.microsoft.com/office/drawing/2014/main" val="20003"/>
                    </a:ext>
                  </a:extLst>
                </a:gridCol>
                <a:gridCol w="1249380">
                  <a:extLst>
                    <a:ext uri="{9D8B030D-6E8A-4147-A177-3AD203B41FA5}">
                      <a16:colId xmlns:a16="http://schemas.microsoft.com/office/drawing/2014/main" val="20004"/>
                    </a:ext>
                  </a:extLst>
                </a:gridCol>
                <a:gridCol w="774357">
                  <a:extLst>
                    <a:ext uri="{9D8B030D-6E8A-4147-A177-3AD203B41FA5}">
                      <a16:colId xmlns:a16="http://schemas.microsoft.com/office/drawing/2014/main" val="20007"/>
                    </a:ext>
                  </a:extLst>
                </a:gridCol>
                <a:gridCol w="1251477">
                  <a:extLst>
                    <a:ext uri="{9D8B030D-6E8A-4147-A177-3AD203B41FA5}">
                      <a16:colId xmlns:a16="http://schemas.microsoft.com/office/drawing/2014/main" val="20005"/>
                    </a:ext>
                  </a:extLst>
                </a:gridCol>
                <a:gridCol w="2535749">
                  <a:extLst>
                    <a:ext uri="{9D8B030D-6E8A-4147-A177-3AD203B41FA5}">
                      <a16:colId xmlns:a16="http://schemas.microsoft.com/office/drawing/2014/main" val="20006"/>
                    </a:ext>
                  </a:extLst>
                </a:gridCol>
              </a:tblGrid>
              <a:tr h="362318">
                <a:tc rowSpan="2">
                  <a:txBody>
                    <a:bodyPr/>
                    <a:lstStyle/>
                    <a:p>
                      <a:pPr algn="ctr">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4">
                  <a:txBody>
                    <a:bodyPr/>
                    <a:lstStyle/>
                    <a:p>
                      <a:pPr algn="ctr">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校長、董事會成員之配偶或三親等人員任職於學校之資訊</a:t>
                      </a: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3">
                  <a:txBody>
                    <a:bodyPr/>
                    <a:lstStyle/>
                    <a:p>
                      <a:pPr algn="ctr">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左列人員與校長、董事會成員之關係</a:t>
                      </a: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pPr algn="l">
                        <a:lnSpc>
                          <a:spcPts val="16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zh-TW" altLang="en-US"/>
                    </a:p>
                  </a:txBody>
                  <a:tcPr/>
                </a:tc>
                <a:extLst>
                  <a:ext uri="{0D108BD9-81ED-4DB2-BD59-A6C34878D82A}">
                    <a16:rowId xmlns:a16="http://schemas.microsoft.com/office/drawing/2014/main" val="10000"/>
                  </a:ext>
                </a:extLst>
              </a:tr>
              <a:tr h="271849">
                <a:tc vMerge="1">
                  <a:txBody>
                    <a:bodyPr/>
                    <a:lstStyle/>
                    <a:p>
                      <a:endParaRPr lang="zh-TW" altLang="en-US"/>
                    </a:p>
                  </a:txBody>
                  <a:tcPr/>
                </a:tc>
                <a:tc>
                  <a:txBody>
                    <a:bodyPr/>
                    <a:lstStyle/>
                    <a:p>
                      <a:pPr algn="ctr">
                        <a:lnSpc>
                          <a:spcPts val="1600"/>
                        </a:lnSpc>
                        <a:spcAft>
                          <a:spcPts val="0"/>
                        </a:spcAft>
                      </a:pPr>
                      <a:r>
                        <a:rPr kumimoji="0" lang="zh-TW" alt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人員</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姓名</a:t>
                      </a: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任職單位</a:t>
                      </a: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單位組別</a:t>
                      </a: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職稱</a:t>
                      </a: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a:lnSpc>
                          <a:spcPts val="1600"/>
                        </a:lnSpc>
                        <a:spcAft>
                          <a:spcPts val="0"/>
                        </a:spcAft>
                      </a:pPr>
                      <a:r>
                        <a:rPr kumimoji="0" lang="zh-TW" alt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關係類別</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校長、董事</a:t>
                      </a:r>
                      <a:r>
                        <a:rPr kumimoji="0" lang="zh-TW" alt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會成員、監察人之</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姓名</a:t>
                      </a: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親等關係別</a:t>
                      </a: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1191343">
                <a:tc>
                  <a:txBody>
                    <a:bodyPr/>
                    <a:lstStyle/>
                    <a:p>
                      <a:pPr algn="ctr">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□校長</a:t>
                      </a:r>
                    </a:p>
                    <a:p>
                      <a:pPr algn="l"/>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□董事長</a:t>
                      </a:r>
                    </a:p>
                    <a:p>
                      <a:pPr algn="l"/>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□董事</a:t>
                      </a:r>
                    </a:p>
                    <a:p>
                      <a:pPr algn="l"/>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□監察人</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a:lnSpc>
                          <a:spcPts val="15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□校長之配偶或三親等內血親、姻親</a:t>
                      </a:r>
                    </a:p>
                    <a:p>
                      <a:pPr marL="0" algn="l" defTabSz="914400" rtl="0" eaLnBrk="1" latinLnBrk="0" hangingPunct="1">
                        <a:lnSpc>
                          <a:spcPts val="1600"/>
                        </a:lnSpc>
                        <a:spcAft>
                          <a:spcPts val="0"/>
                        </a:spcAft>
                      </a:pPr>
                      <a:r>
                        <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□董事</a:t>
                      </a: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長</a:t>
                      </a: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之配偶或三親等內血親、姻親</a:t>
                      </a:r>
                    </a:p>
                    <a:p>
                      <a:pPr marL="0" algn="l" defTabSz="914400" rtl="0" eaLnBrk="1" latinLnBrk="0" hangingPunct="1">
                        <a:lnSpc>
                          <a:spcPts val="1600"/>
                        </a:lnSpc>
                        <a:spcAft>
                          <a:spcPts val="0"/>
                        </a:spcAft>
                      </a:pPr>
                      <a:r>
                        <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□監察人之配偶或三親等內血親、姻親</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5720041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a:solidFill>
                  <a:srgbClr val="000000"/>
                </a:solidFill>
                <a:ea typeface="新細明體" panose="02020500000000000000" pitchFamily="18" charset="-120"/>
                <a:cs typeface="Arial" panose="020B0604020202020204" pitchFamily="34" charset="0"/>
              </a:rPr>
              <a:t>3.2.36</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7" name="Rectangle 2"/>
          <p:cNvSpPr>
            <a:spLocks noGrp="1" noChangeArrowheads="1"/>
          </p:cNvSpPr>
          <p:nvPr>
            <p:ph type="title"/>
          </p:nvPr>
        </p:nvSpPr>
        <p:spPr>
          <a:xfrm>
            <a:off x="6491" y="226382"/>
            <a:ext cx="9137509" cy="498548"/>
          </a:xfrm>
        </p:spPr>
        <p:txBody>
          <a:bodyPr anchor="t">
            <a:noAutofit/>
          </a:bodyPr>
          <a:lstStyle/>
          <a:p>
            <a:pPr algn="l">
              <a:defRPr/>
            </a:pP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25-1.</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私立學校董事會成員之配偶或三親等</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於學校之</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任職情形</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i="0" dirty="0">
                <a:solidFill>
                  <a:srgbClr val="FF0000"/>
                </a:solidFill>
                <a:latin typeface="Arial" panose="020B0604020202020204" pitchFamily="34" charset="0"/>
                <a:ea typeface="微軟正黑體" panose="020B0604030504040204" pitchFamily="34" charset="-120"/>
                <a:cs typeface="Arial" panose="020B0604020202020204" pitchFamily="34" charset="0"/>
              </a:rPr>
              <a:t>111.10</a:t>
            </a:r>
            <a:r>
              <a:rPr lang="zh-TW" altLang="en-US" sz="2000" i="0" dirty="0">
                <a:solidFill>
                  <a:srgbClr val="FF0000"/>
                </a:solidFill>
                <a:latin typeface="Arial" panose="020B0604020202020204" pitchFamily="34" charset="0"/>
                <a:ea typeface="微軟正黑體" panose="020B0604030504040204" pitchFamily="34" charset="-120"/>
                <a:cs typeface="Arial" panose="020B0604020202020204" pitchFamily="34" charset="0"/>
              </a:rPr>
              <a:t>期首填</a:t>
            </a:r>
            <a:r>
              <a:rPr lang="zh-TW" altLang="en-US"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0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72395" y="2756792"/>
            <a:ext cx="8807994" cy="3831818"/>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111.10</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285750" indent="-285750">
              <a:lnSpc>
                <a:spcPct val="150000"/>
              </a:lnSpc>
              <a:buFont typeface="Wingdings" panose="05000000000000000000" pitchFamily="2" charset="2"/>
              <a:buChar char="l"/>
            </a:pP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校長、董事</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會成員</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、監察人</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之</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姓名</a:t>
            </a:r>
            <a:r>
              <a:rPr lang="zh-TW" altLang="en-US"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請學校填報前揭該等人員與關係人之姓名，亦即</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校長；董事長；董事；監察人之姓名</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。學校所填資料【校長；董事長；董事；監察人之姓名】，將</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由系統與「職</a:t>
            </a:r>
            <a:r>
              <a:rPr lang="en-US"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2. </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校長、一級行政主管及學術主管」及「校</a:t>
            </a:r>
            <a:r>
              <a:rPr lang="en-US"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25. </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私立學校董事、監察人名單及其任期資訊」之【校長；董事長；董事；監察人之姓名】比對</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285750"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親等關係別</a:t>
            </a:r>
            <a:r>
              <a:rPr lang="zh-TW" altLang="en-US"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請填報</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該人員與「校長、董事會成員</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包括董事、董事長、監察人</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」之關係</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為【校長之配偶或三親等內血親、姻親；董事</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長</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之配偶或三親等內血親、姻親；監察人之配偶或三親等內血親、姻親】等選項。</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8" name="表格 7"/>
          <p:cNvGraphicFramePr>
            <a:graphicFrameLocks noGrp="1"/>
          </p:cNvGraphicFramePr>
          <p:nvPr>
            <p:extLst>
              <p:ext uri="{D42A27DB-BD31-4B8C-83A1-F6EECF244321}">
                <p14:modId xmlns:p14="http://schemas.microsoft.com/office/powerpoint/2010/main" val="2398637351"/>
              </p:ext>
            </p:extLst>
          </p:nvPr>
        </p:nvGraphicFramePr>
        <p:xfrm>
          <a:off x="80632" y="922785"/>
          <a:ext cx="8781102" cy="1860143"/>
        </p:xfrm>
        <a:graphic>
          <a:graphicData uri="http://schemas.openxmlformats.org/drawingml/2006/table">
            <a:tbl>
              <a:tblPr firstRow="1" firstCol="1" lastRow="1" lastCol="1" bandRow="1" bandCol="1"/>
              <a:tblGrid>
                <a:gridCol w="334542">
                  <a:extLst>
                    <a:ext uri="{9D8B030D-6E8A-4147-A177-3AD203B41FA5}">
                      <a16:colId xmlns:a16="http://schemas.microsoft.com/office/drawing/2014/main" val="20000"/>
                    </a:ext>
                  </a:extLst>
                </a:gridCol>
                <a:gridCol w="690321">
                  <a:extLst>
                    <a:ext uri="{9D8B030D-6E8A-4147-A177-3AD203B41FA5}">
                      <a16:colId xmlns:a16="http://schemas.microsoft.com/office/drawing/2014/main" val="20001"/>
                    </a:ext>
                  </a:extLst>
                </a:gridCol>
                <a:gridCol w="949064">
                  <a:extLst>
                    <a:ext uri="{9D8B030D-6E8A-4147-A177-3AD203B41FA5}">
                      <a16:colId xmlns:a16="http://schemas.microsoft.com/office/drawing/2014/main" val="20002"/>
                    </a:ext>
                  </a:extLst>
                </a:gridCol>
                <a:gridCol w="762782">
                  <a:extLst>
                    <a:ext uri="{9D8B030D-6E8A-4147-A177-3AD203B41FA5}">
                      <a16:colId xmlns:a16="http://schemas.microsoft.com/office/drawing/2014/main" val="20003"/>
                    </a:ext>
                  </a:extLst>
                </a:gridCol>
                <a:gridCol w="568410">
                  <a:extLst>
                    <a:ext uri="{9D8B030D-6E8A-4147-A177-3AD203B41FA5}">
                      <a16:colId xmlns:a16="http://schemas.microsoft.com/office/drawing/2014/main" val="20004"/>
                    </a:ext>
                  </a:extLst>
                </a:gridCol>
                <a:gridCol w="790833">
                  <a:extLst>
                    <a:ext uri="{9D8B030D-6E8A-4147-A177-3AD203B41FA5}">
                      <a16:colId xmlns:a16="http://schemas.microsoft.com/office/drawing/2014/main" val="20007"/>
                    </a:ext>
                  </a:extLst>
                </a:gridCol>
                <a:gridCol w="1869989">
                  <a:extLst>
                    <a:ext uri="{9D8B030D-6E8A-4147-A177-3AD203B41FA5}">
                      <a16:colId xmlns:a16="http://schemas.microsoft.com/office/drawing/2014/main" val="20005"/>
                    </a:ext>
                  </a:extLst>
                </a:gridCol>
                <a:gridCol w="2815161">
                  <a:extLst>
                    <a:ext uri="{9D8B030D-6E8A-4147-A177-3AD203B41FA5}">
                      <a16:colId xmlns:a16="http://schemas.microsoft.com/office/drawing/2014/main" val="20006"/>
                    </a:ext>
                  </a:extLst>
                </a:gridCol>
              </a:tblGrid>
              <a:tr h="339017">
                <a:tc rowSpan="2">
                  <a:txBody>
                    <a:bodyPr/>
                    <a:lstStyle/>
                    <a:p>
                      <a:pPr algn="ctr">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4">
                  <a:txBody>
                    <a:bodyPr/>
                    <a:lstStyle/>
                    <a:p>
                      <a:pPr algn="ctr">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校長、董事會成員之配偶或三親等人員任職於學校之資訊</a:t>
                      </a: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3">
                  <a:txBody>
                    <a:bodyPr/>
                    <a:lstStyle/>
                    <a:p>
                      <a:pPr algn="ctr">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左列人員與校長、董事會成員之關係</a:t>
                      </a: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pPr algn="l">
                        <a:lnSpc>
                          <a:spcPts val="16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zh-TW" altLang="en-US"/>
                    </a:p>
                  </a:txBody>
                  <a:tcPr/>
                </a:tc>
                <a:extLst>
                  <a:ext uri="{0D108BD9-81ED-4DB2-BD59-A6C34878D82A}">
                    <a16:rowId xmlns:a16="http://schemas.microsoft.com/office/drawing/2014/main" val="10000"/>
                  </a:ext>
                </a:extLst>
              </a:tr>
              <a:tr h="380264">
                <a:tc vMerge="1">
                  <a:txBody>
                    <a:bodyPr/>
                    <a:lstStyle/>
                    <a:p>
                      <a:endParaRPr lang="zh-TW" altLang="en-US"/>
                    </a:p>
                  </a:txBody>
                  <a:tcPr/>
                </a:tc>
                <a:tc>
                  <a:txBody>
                    <a:bodyPr/>
                    <a:lstStyle/>
                    <a:p>
                      <a:pPr algn="ctr">
                        <a:lnSpc>
                          <a:spcPts val="1600"/>
                        </a:lnSpc>
                        <a:spcAft>
                          <a:spcPts val="0"/>
                        </a:spcAft>
                      </a:pPr>
                      <a:r>
                        <a:rPr kumimoji="0" lang="zh-TW" alt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人員</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姓名</a:t>
                      </a: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任職單位</a:t>
                      </a: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單位組別</a:t>
                      </a: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職稱</a:t>
                      </a: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ts val="1600"/>
                        </a:lnSpc>
                        <a:spcAft>
                          <a:spcPts val="0"/>
                        </a:spcAft>
                      </a:pPr>
                      <a:r>
                        <a:rPr kumimoji="0" lang="zh-TW" alt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關係類別</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校長、董事</a:t>
                      </a:r>
                      <a:r>
                        <a:rPr kumimoji="0" lang="zh-TW" alt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會成員</a:t>
                      </a:r>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、監察人</a:t>
                      </a:r>
                      <a:r>
                        <a:rPr kumimoji="0" lang="zh-TW" alt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之</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姓名</a:t>
                      </a: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親等關係別</a:t>
                      </a: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extLst>
                  <a:ext uri="{0D108BD9-81ED-4DB2-BD59-A6C34878D82A}">
                    <a16:rowId xmlns:a16="http://schemas.microsoft.com/office/drawing/2014/main" val="10001"/>
                  </a:ext>
                </a:extLst>
              </a:tr>
              <a:tr h="1114726">
                <a:tc>
                  <a:txBody>
                    <a:bodyPr/>
                    <a:lstStyle/>
                    <a:p>
                      <a:pPr algn="ctr">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kumimoji="0" lang="en-US"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□校長</a:t>
                      </a:r>
                    </a:p>
                    <a:p>
                      <a:pPr algn="l"/>
                      <a:r>
                        <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□董事長</a:t>
                      </a:r>
                    </a:p>
                    <a:p>
                      <a:pPr algn="l"/>
                      <a:r>
                        <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□董事</a:t>
                      </a:r>
                    </a:p>
                    <a:p>
                      <a:pPr algn="l"/>
                      <a:r>
                        <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□監察人</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ts val="15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□校長之配偶或三親等內血親、姻親</a:t>
                      </a:r>
                    </a:p>
                    <a:p>
                      <a:pPr algn="l"/>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□董事</a:t>
                      </a: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長</a:t>
                      </a: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之配偶或三親等內血親、姻親</a:t>
                      </a:r>
                    </a:p>
                    <a:p>
                      <a:pPr algn="l"/>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□監察人之配偶或三親等內血親、姻親</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5563394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710250" y="-32955"/>
            <a:ext cx="2866766" cy="683741"/>
          </a:xfrm>
        </p:spPr>
        <p:txBody>
          <a:bodyPr/>
          <a:lstStyle/>
          <a:p>
            <a:pPr algn="ctr"/>
            <a:r>
              <a:rPr lang="zh-TW" altLang="en-US" sz="48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聯絡資訊</a:t>
            </a:r>
            <a:endParaRPr lang="zh-TW" altLang="en-US" sz="48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 name="矩形 7"/>
          <p:cNvSpPr/>
          <p:nvPr/>
        </p:nvSpPr>
        <p:spPr>
          <a:xfrm>
            <a:off x="661215" y="1392367"/>
            <a:ext cx="7963672" cy="2181225"/>
          </a:xfrm>
          <a:prstGeom prst="rect">
            <a:avLst/>
          </a:prstGeom>
          <a:blipFill>
            <a:blip r:embed="rId3"/>
            <a:tile tx="0" ty="0" sx="100000" sy="100000" flip="none" algn="tl"/>
          </a:blip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endParaRPr lang="zh-TW" altLang="en-US" b="1">
              <a:solidFill>
                <a:srgbClr val="FFFFFF"/>
              </a:solidFill>
              <a:ea typeface="微軟正黑體" panose="020B0604030504040204" pitchFamily="34" charset="-120"/>
            </a:endParaRPr>
          </a:p>
        </p:txBody>
      </p:sp>
      <p:sp>
        <p:nvSpPr>
          <p:cNvPr id="10" name="矩形 9"/>
          <p:cNvSpPr/>
          <p:nvPr/>
        </p:nvSpPr>
        <p:spPr>
          <a:xfrm>
            <a:off x="663926" y="3878635"/>
            <a:ext cx="7958250" cy="1533525"/>
          </a:xfrm>
          <a:prstGeom prst="rect">
            <a:avLst/>
          </a:prstGeom>
          <a:blipFill>
            <a:blip r:embed="rId3"/>
            <a:tile tx="0" ty="0" sx="100000" sy="100000" flip="none" algn="tl"/>
          </a:blip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endParaRPr lang="zh-TW" altLang="en-US" b="1">
              <a:solidFill>
                <a:srgbClr val="FFFFFF"/>
              </a:solidFill>
              <a:ea typeface="微軟正黑體" panose="020B0604030504040204" pitchFamily="34" charset="-120"/>
            </a:endParaRPr>
          </a:p>
        </p:txBody>
      </p:sp>
      <p:pic>
        <p:nvPicPr>
          <p:cNvPr id="11" name="Picture 6" descr="C:\Users\HEUser\Desktop\1103\phone_ico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5019" y="1800353"/>
            <a:ext cx="1625600" cy="136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文字方塊 10"/>
          <p:cNvSpPr txBox="1">
            <a:spLocks noChangeArrowheads="1"/>
          </p:cNvSpPr>
          <p:nvPr/>
        </p:nvSpPr>
        <p:spPr bwMode="auto">
          <a:xfrm>
            <a:off x="2452484" y="2159921"/>
            <a:ext cx="295465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zh-TW" sz="3600" b="1" dirty="0">
                <a:solidFill>
                  <a:srgbClr val="000000"/>
                </a:solidFill>
                <a:ea typeface="微軟正黑體" panose="020B0604030504040204" pitchFamily="34" charset="-120"/>
                <a:cs typeface="Arial" panose="020B0604020202020204" pitchFamily="34" charset="0"/>
              </a:rPr>
              <a:t>(05)534-2601</a:t>
            </a:r>
            <a:endParaRPr lang="zh-TW" altLang="en-US" sz="3600" b="1" dirty="0">
              <a:solidFill>
                <a:srgbClr val="000000"/>
              </a:solidFill>
              <a:ea typeface="微軟正黑體" panose="020B0604030504040204" pitchFamily="34" charset="-120"/>
              <a:cs typeface="Arial" panose="020B0604020202020204" pitchFamily="34" charset="0"/>
            </a:endParaRPr>
          </a:p>
        </p:txBody>
      </p:sp>
      <p:sp>
        <p:nvSpPr>
          <p:cNvPr id="13" name="文字方塊 37"/>
          <p:cNvSpPr txBox="1">
            <a:spLocks noChangeArrowheads="1"/>
          </p:cNvSpPr>
          <p:nvPr/>
        </p:nvSpPr>
        <p:spPr bwMode="auto">
          <a:xfrm>
            <a:off x="5408613" y="1410319"/>
            <a:ext cx="15953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zh-TW" sz="3600" b="1" dirty="0">
                <a:solidFill>
                  <a:srgbClr val="0000FF"/>
                </a:solidFill>
                <a:ea typeface="微軟正黑體" panose="020B0604030504040204" pitchFamily="34" charset="-120"/>
                <a:cs typeface="Arial" panose="020B0604020202020204" pitchFamily="34" charset="0"/>
              </a:rPr>
              <a:t># 5377</a:t>
            </a:r>
            <a:endParaRPr lang="zh-TW" altLang="en-US" sz="3600" b="1" dirty="0">
              <a:solidFill>
                <a:srgbClr val="0000FF"/>
              </a:solidFill>
              <a:ea typeface="微軟正黑體" panose="020B0604030504040204" pitchFamily="34" charset="-120"/>
              <a:cs typeface="Arial" panose="020B0604020202020204" pitchFamily="34" charset="0"/>
            </a:endParaRPr>
          </a:p>
        </p:txBody>
      </p:sp>
      <p:cxnSp>
        <p:nvCxnSpPr>
          <p:cNvPr id="14" name="直線接點 13"/>
          <p:cNvCxnSpPr>
            <a:endCxn id="8" idx="3"/>
          </p:cNvCxnSpPr>
          <p:nvPr/>
        </p:nvCxnSpPr>
        <p:spPr>
          <a:xfrm>
            <a:off x="5384800" y="2482978"/>
            <a:ext cx="3240087" cy="2"/>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5" name="文字方塊 16"/>
          <p:cNvSpPr txBox="1">
            <a:spLocks noChangeArrowheads="1"/>
          </p:cNvSpPr>
          <p:nvPr/>
        </p:nvSpPr>
        <p:spPr bwMode="auto">
          <a:xfrm>
            <a:off x="6955711" y="1729217"/>
            <a:ext cx="16208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2800" b="1" dirty="0">
                <a:solidFill>
                  <a:srgbClr val="0000FF"/>
                </a:solidFill>
                <a:ea typeface="微軟正黑體" panose="020B0604030504040204" pitchFamily="34" charset="-120"/>
                <a:cs typeface="Arial" panose="020B0604020202020204" pitchFamily="34" charset="0"/>
              </a:rPr>
              <a:t>表冊疑義</a:t>
            </a:r>
          </a:p>
        </p:txBody>
      </p:sp>
      <p:sp>
        <p:nvSpPr>
          <p:cNvPr id="16" name="文字方塊 37"/>
          <p:cNvSpPr txBox="1">
            <a:spLocks noChangeArrowheads="1"/>
          </p:cNvSpPr>
          <p:nvPr/>
        </p:nvSpPr>
        <p:spPr bwMode="auto">
          <a:xfrm>
            <a:off x="5408612" y="1902519"/>
            <a:ext cx="15953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zh-TW" sz="3600" b="1" dirty="0">
                <a:solidFill>
                  <a:srgbClr val="0000FF"/>
                </a:solidFill>
                <a:ea typeface="微軟正黑體" panose="020B0604030504040204" pitchFamily="34" charset="-120"/>
                <a:cs typeface="Arial" panose="020B0604020202020204" pitchFamily="34" charset="0"/>
              </a:rPr>
              <a:t># 5378</a:t>
            </a:r>
            <a:endParaRPr lang="zh-TW" altLang="en-US" sz="3600" b="1" dirty="0">
              <a:solidFill>
                <a:srgbClr val="0000FF"/>
              </a:solidFill>
              <a:ea typeface="微軟正黑體" panose="020B0604030504040204" pitchFamily="34" charset="-120"/>
              <a:cs typeface="Arial" panose="020B0604020202020204" pitchFamily="34" charset="0"/>
            </a:endParaRPr>
          </a:p>
        </p:txBody>
      </p:sp>
      <p:sp>
        <p:nvSpPr>
          <p:cNvPr id="17" name="文字方塊 37"/>
          <p:cNvSpPr txBox="1">
            <a:spLocks noChangeArrowheads="1"/>
          </p:cNvSpPr>
          <p:nvPr/>
        </p:nvSpPr>
        <p:spPr bwMode="auto">
          <a:xfrm>
            <a:off x="5419586" y="2434014"/>
            <a:ext cx="15953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zh-TW" sz="3600" b="1" dirty="0">
                <a:solidFill>
                  <a:srgbClr val="008000"/>
                </a:solidFill>
                <a:ea typeface="微軟正黑體" panose="020B0604030504040204" pitchFamily="34" charset="-120"/>
                <a:cs typeface="Arial" panose="020B0604020202020204" pitchFamily="34" charset="0"/>
              </a:rPr>
              <a:t># 5379</a:t>
            </a:r>
            <a:endParaRPr lang="zh-TW" altLang="en-US" sz="3600" b="1" dirty="0">
              <a:solidFill>
                <a:srgbClr val="008000"/>
              </a:solidFill>
              <a:ea typeface="微軟正黑體" panose="020B0604030504040204" pitchFamily="34" charset="-120"/>
              <a:cs typeface="Arial" panose="020B0604020202020204" pitchFamily="34" charset="0"/>
            </a:endParaRPr>
          </a:p>
        </p:txBody>
      </p:sp>
      <p:sp>
        <p:nvSpPr>
          <p:cNvPr id="18" name="文字方塊 37"/>
          <p:cNvSpPr txBox="1">
            <a:spLocks noChangeArrowheads="1"/>
          </p:cNvSpPr>
          <p:nvPr/>
        </p:nvSpPr>
        <p:spPr bwMode="auto">
          <a:xfrm>
            <a:off x="5384800" y="2903106"/>
            <a:ext cx="15953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buFontTx/>
              <a:buNone/>
              <a:defRPr sz="3600" b="1">
                <a:solidFill>
                  <a:srgbClr val="008000"/>
                </a:solidFill>
                <a:latin typeface="Arial" panose="020B0604020202020204" pitchFamily="34" charset="0"/>
                <a:ea typeface="新細明體" panose="02020500000000000000" pitchFamily="18" charset="-120"/>
                <a:cs typeface="Arial" panose="020B0604020202020204" pitchFamily="34" charset="0"/>
              </a:defRPr>
            </a:lvl1pPr>
            <a:lvl2pPr marL="742950" indent="-285750">
              <a:spcBef>
                <a:spcPct val="20000"/>
              </a:spcBef>
              <a:buChar char="–"/>
              <a:defRPr sz="2800">
                <a:latin typeface="Arial" panose="020B0604020202020204" pitchFamily="34" charset="0"/>
              </a:defRPr>
            </a:lvl2pPr>
            <a:lvl3pPr marL="1143000" indent="-228600">
              <a:spcBef>
                <a:spcPct val="20000"/>
              </a:spcBef>
              <a:buChar char="•"/>
              <a:defRPr sz="2400">
                <a:latin typeface="Arial" panose="020B0604020202020204" pitchFamily="34" charset="0"/>
              </a:defRPr>
            </a:lvl3pPr>
            <a:lvl4pPr marL="1600200" indent="-228600">
              <a:spcBef>
                <a:spcPct val="20000"/>
              </a:spcBef>
              <a:buChar char="–"/>
              <a:defRPr sz="2000">
                <a:latin typeface="Arial" panose="020B0604020202020204" pitchFamily="34" charset="0"/>
              </a:defRPr>
            </a:lvl4pPr>
            <a:lvl5pPr marL="2057400" indent="-228600">
              <a:spcBef>
                <a:spcPct val="20000"/>
              </a:spcBef>
              <a:buChar char="»"/>
              <a:defRPr sz="2000">
                <a:latin typeface="Arial" panose="020B0604020202020204" pitchFamily="34" charset="0"/>
              </a:defRPr>
            </a:lvl5pPr>
            <a:lvl6pPr marL="2514600" indent="-228600" eaLnBrk="0" fontAlgn="base" hangingPunct="0">
              <a:spcBef>
                <a:spcPct val="20000"/>
              </a:spcBef>
              <a:spcAft>
                <a:spcPct val="0"/>
              </a:spcAft>
              <a:buChar char="»"/>
              <a:defRPr sz="2000">
                <a:latin typeface="Arial" panose="020B0604020202020204" pitchFamily="34" charset="0"/>
              </a:defRPr>
            </a:lvl6pPr>
            <a:lvl7pPr marL="2971800" indent="-228600" eaLnBrk="0" fontAlgn="base" hangingPunct="0">
              <a:spcBef>
                <a:spcPct val="20000"/>
              </a:spcBef>
              <a:spcAft>
                <a:spcPct val="0"/>
              </a:spcAft>
              <a:buChar char="»"/>
              <a:defRPr sz="2000">
                <a:latin typeface="Arial" panose="020B0604020202020204" pitchFamily="34" charset="0"/>
              </a:defRPr>
            </a:lvl7pPr>
            <a:lvl8pPr marL="3429000" indent="-228600" eaLnBrk="0" fontAlgn="base" hangingPunct="0">
              <a:spcBef>
                <a:spcPct val="20000"/>
              </a:spcBef>
              <a:spcAft>
                <a:spcPct val="0"/>
              </a:spcAft>
              <a:buChar char="»"/>
              <a:defRPr sz="2000">
                <a:latin typeface="Arial" panose="020B0604020202020204" pitchFamily="34" charset="0"/>
              </a:defRPr>
            </a:lvl8pPr>
            <a:lvl9pPr marL="3886200" indent="-228600" eaLnBrk="0" fontAlgn="base" hangingPunct="0">
              <a:spcBef>
                <a:spcPct val="20000"/>
              </a:spcBef>
              <a:spcAft>
                <a:spcPct val="0"/>
              </a:spcAft>
              <a:buChar char="»"/>
              <a:defRPr sz="2000">
                <a:latin typeface="Arial" panose="020B0604020202020204" pitchFamily="34" charset="0"/>
              </a:defRPr>
            </a:lvl9pPr>
          </a:lstStyle>
          <a:p>
            <a:r>
              <a:rPr lang="en-US" altLang="zh-TW" dirty="0">
                <a:ea typeface="微軟正黑體" panose="020B0604030504040204" pitchFamily="34" charset="-120"/>
              </a:rPr>
              <a:t># 5380</a:t>
            </a:r>
            <a:endParaRPr lang="zh-TW" altLang="en-US" dirty="0">
              <a:ea typeface="微軟正黑體" panose="020B0604030504040204" pitchFamily="34" charset="-120"/>
            </a:endParaRPr>
          </a:p>
        </p:txBody>
      </p:sp>
      <p:sp>
        <p:nvSpPr>
          <p:cNvPr id="19" name="文字方塊 15"/>
          <p:cNvSpPr txBox="1">
            <a:spLocks noChangeArrowheads="1"/>
          </p:cNvSpPr>
          <p:nvPr/>
        </p:nvSpPr>
        <p:spPr bwMode="auto">
          <a:xfrm>
            <a:off x="6998628" y="2722152"/>
            <a:ext cx="16208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2800" b="1" dirty="0">
                <a:solidFill>
                  <a:srgbClr val="008000"/>
                </a:solidFill>
                <a:ea typeface="微軟正黑體" panose="020B0604030504040204" pitchFamily="34" charset="-120"/>
                <a:cs typeface="Arial" panose="020B0604020202020204" pitchFamily="34" charset="0"/>
              </a:rPr>
              <a:t>系統程式</a:t>
            </a:r>
          </a:p>
        </p:txBody>
      </p:sp>
      <p:pic>
        <p:nvPicPr>
          <p:cNvPr id="20" name="Picture 5" descr="C:\Users\HEUser\Desktop\1103\Picture5.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5519" y="4100986"/>
            <a:ext cx="1244600"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文字方塊 9"/>
          <p:cNvSpPr txBox="1">
            <a:spLocks noChangeArrowheads="1"/>
          </p:cNvSpPr>
          <p:nvPr/>
        </p:nvSpPr>
        <p:spPr bwMode="auto">
          <a:xfrm>
            <a:off x="2308225" y="4182333"/>
            <a:ext cx="6153150"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2800" b="1" dirty="0">
                <a:solidFill>
                  <a:srgbClr val="0000FF"/>
                </a:solidFill>
                <a:ea typeface="微軟正黑體" panose="020B0604030504040204" pitchFamily="34" charset="-120"/>
                <a:cs typeface="Arial" panose="020B0604020202020204" pitchFamily="34" charset="0"/>
              </a:rPr>
              <a:t>表冊疑義：</a:t>
            </a:r>
            <a:r>
              <a:rPr lang="en-US" altLang="zh-TW" sz="2800" b="1" dirty="0">
                <a:solidFill>
                  <a:srgbClr val="0000FF"/>
                </a:solidFill>
                <a:ea typeface="微軟正黑體" panose="020B0604030504040204" pitchFamily="34" charset="-120"/>
                <a:cs typeface="Arial" panose="020B0604020202020204" pitchFamily="34" charset="0"/>
              </a:rPr>
              <a:t>hedb@yuntech.edu.tw</a:t>
            </a:r>
          </a:p>
          <a:p>
            <a:pPr>
              <a:spcBef>
                <a:spcPct val="0"/>
              </a:spcBef>
              <a:buFontTx/>
              <a:buNone/>
            </a:pPr>
            <a:r>
              <a:rPr lang="zh-TW" altLang="en-US" sz="2800" b="1" dirty="0">
                <a:solidFill>
                  <a:srgbClr val="008000"/>
                </a:solidFill>
                <a:ea typeface="微軟正黑體" panose="020B0604030504040204" pitchFamily="34" charset="-120"/>
                <a:cs typeface="Arial" panose="020B0604020202020204" pitchFamily="34" charset="0"/>
              </a:rPr>
              <a:t>系統程式：</a:t>
            </a:r>
            <a:r>
              <a:rPr lang="en-US" altLang="zh-TW" sz="2800" b="1" dirty="0">
                <a:solidFill>
                  <a:srgbClr val="008000"/>
                </a:solidFill>
                <a:ea typeface="微軟正黑體" panose="020B0604030504040204" pitchFamily="34" charset="-120"/>
                <a:cs typeface="Arial" panose="020B0604020202020204" pitchFamily="34" charset="0"/>
              </a:rPr>
              <a:t>hedb2@yuntech.edu.tw</a:t>
            </a:r>
            <a:endParaRPr lang="zh-TW" altLang="en-US" sz="2800" b="1" dirty="0">
              <a:solidFill>
                <a:srgbClr val="008000"/>
              </a:solidFill>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13013543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1087" y="105630"/>
            <a:ext cx="7094837" cy="609600"/>
          </a:xfrm>
        </p:spPr>
        <p:txBody>
          <a:bodyPr/>
          <a:lstStyle/>
          <a:p>
            <a:pPr algn="l"/>
            <a:r>
              <a:rPr lang="en-US" altLang="zh-TW" sz="44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1.3</a:t>
            </a:r>
            <a:r>
              <a:rPr lang="zh-TW" altLang="en-US" sz="44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校庫定位</a:t>
            </a:r>
            <a:r>
              <a:rPr lang="en-US" altLang="zh-TW" sz="44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意見處理流程</a:t>
            </a:r>
          </a:p>
        </p:txBody>
      </p:sp>
      <p:sp>
        <p:nvSpPr>
          <p:cNvPr id="6" name="文字方塊 5"/>
          <p:cNvSpPr txBox="1"/>
          <p:nvPr/>
        </p:nvSpPr>
        <p:spPr>
          <a:xfrm>
            <a:off x="566351" y="1532240"/>
            <a:ext cx="3781167" cy="4216539"/>
          </a:xfrm>
          <a:prstGeom prst="rect">
            <a:avLst/>
          </a:prstGeom>
          <a:noFill/>
        </p:spPr>
        <p:txBody>
          <a:bodyPr wrap="square">
            <a:spAutoFit/>
          </a:bodyPr>
          <a:lstStyle/>
          <a:p>
            <a:pPr algn="just">
              <a:defRPr/>
            </a:pPr>
            <a:r>
              <a:rPr lang="zh-TW" altLang="en-US" sz="3200" b="1" u="sng" dirty="0">
                <a:solidFill>
                  <a:srgbClr val="FF0000"/>
                </a:solidFill>
                <a:latin typeface="微軟正黑體" panose="020B0604030504040204" pitchFamily="34" charset="-120"/>
                <a:ea typeface="微軟正黑體" panose="020B0604030504040204" pitchFamily="34" charset="-120"/>
                <a:cs typeface="華康中圓體" pitchFamily="49" charset="-120"/>
              </a:rPr>
              <a:t>本次說明會發言條</a:t>
            </a:r>
            <a:endParaRPr lang="en-US" altLang="zh-TW" sz="3200" b="1" u="sng" dirty="0">
              <a:solidFill>
                <a:srgbClr val="FF0000"/>
              </a:solidFill>
              <a:latin typeface="微軟正黑體" panose="020B0604030504040204" pitchFamily="34" charset="-120"/>
              <a:ea typeface="微軟正黑體" panose="020B0604030504040204" pitchFamily="34" charset="-120"/>
              <a:cs typeface="華康中圓體" pitchFamily="49" charset="-120"/>
            </a:endParaRPr>
          </a:p>
          <a:p>
            <a:pPr algn="just">
              <a:defRPr/>
            </a:pPr>
            <a:endParaRPr lang="en-US" altLang="zh-TW" sz="1200" b="1" u="sng"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華康中圓體" pitchFamily="49" charset="-120"/>
            </a:endParaRPr>
          </a:p>
          <a:p>
            <a:pPr algn="just">
              <a:defRPr/>
            </a:pPr>
            <a:r>
              <a:rPr lang="zh-TW" altLang="en-US" sz="3200" b="1" dirty="0">
                <a:solidFill>
                  <a:srgbClr val="000000"/>
                </a:solidFill>
                <a:latin typeface="微軟正黑體" panose="020B0604030504040204" pitchFamily="34" charset="-120"/>
                <a:ea typeface="微軟正黑體" panose="020B0604030504040204" pitchFamily="34" charset="-120"/>
                <a:cs typeface="華康中圓體" pitchFamily="49" charset="-120"/>
              </a:rPr>
              <a:t>請參閱表冊最末頁（如右圖）；若對於本次會議有任何建議事項，請詳細填妥資訊，並於會議休息時間，提繳場邊工作人員</a:t>
            </a:r>
            <a:r>
              <a:rPr lang="zh-TW" altLang="en-US" sz="3200" dirty="0">
                <a:solidFill>
                  <a:srgbClr val="000000"/>
                </a:solidFill>
                <a:latin typeface="微軟正黑體" panose="020B0604030504040204" pitchFamily="34" charset="-120"/>
                <a:ea typeface="微軟正黑體" panose="020B0604030504040204" pitchFamily="34" charset="-120"/>
                <a:cs typeface="華康中圓體" pitchFamily="49" charset="-120"/>
              </a:rPr>
              <a:t>。</a:t>
            </a:r>
          </a:p>
        </p:txBody>
      </p:sp>
      <p:grpSp>
        <p:nvGrpSpPr>
          <p:cNvPr id="3" name="群組 2"/>
          <p:cNvGrpSpPr/>
          <p:nvPr/>
        </p:nvGrpSpPr>
        <p:grpSpPr>
          <a:xfrm>
            <a:off x="4723331" y="856211"/>
            <a:ext cx="3928977" cy="5848360"/>
            <a:chOff x="4723331" y="944627"/>
            <a:chExt cx="3928977" cy="5809372"/>
          </a:xfrm>
        </p:grpSpPr>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23331" y="944627"/>
              <a:ext cx="3928977" cy="5695070"/>
            </a:xfrm>
            <a:prstGeom prst="rect">
              <a:avLst/>
            </a:prstGeom>
          </p:spPr>
        </p:pic>
        <p:sp>
          <p:nvSpPr>
            <p:cNvPr id="7" name="文字方塊 6"/>
            <p:cNvSpPr txBox="1"/>
            <p:nvPr/>
          </p:nvSpPr>
          <p:spPr>
            <a:xfrm>
              <a:off x="8025163" y="6477000"/>
              <a:ext cx="577402" cy="276999"/>
            </a:xfrm>
            <a:prstGeom prst="rect">
              <a:avLst/>
            </a:prstGeom>
            <a:solidFill>
              <a:srgbClr val="B2DE82"/>
            </a:solidFill>
            <a:ln>
              <a:noFill/>
            </a:ln>
          </p:spPr>
          <p:txBody>
            <a:bodyPr wrap="none" rtlCol="0">
              <a:spAutoFit/>
            </a:bodyPr>
            <a:lstStyle/>
            <a:p>
              <a:r>
                <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例圖</a:t>
              </a:r>
              <a:r>
                <a:rPr lang="en-US" altLang="zh-TW"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endPar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pSp>
    </p:spTree>
    <p:extLst>
      <p:ext uri="{BB962C8B-B14F-4D97-AF65-F5344CB8AC3E}">
        <p14:creationId xmlns:p14="http://schemas.microsoft.com/office/powerpoint/2010/main" val="41764151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4"/>
          <p:cNvSpPr txBox="1">
            <a:spLocks noChangeArrowheads="1"/>
          </p:cNvSpPr>
          <p:nvPr/>
        </p:nvSpPr>
        <p:spPr bwMode="gray">
          <a:xfrm>
            <a:off x="454870" y="2075462"/>
            <a:ext cx="8443784"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lgn="ctr">
              <a:defRPr/>
            </a:pPr>
            <a:r>
              <a:rPr lang="zh-TW" altLang="en-US" sz="72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敬祝 填表順利</a:t>
            </a:r>
          </a:p>
        </p:txBody>
      </p:sp>
      <p:sp>
        <p:nvSpPr>
          <p:cNvPr id="6" name="Rectangle 8"/>
          <p:cNvSpPr txBox="1">
            <a:spLocks noChangeArrowheads="1"/>
          </p:cNvSpPr>
          <p:nvPr/>
        </p:nvSpPr>
        <p:spPr bwMode="auto">
          <a:xfrm>
            <a:off x="6101133" y="5199863"/>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7" name="Rectangle 17"/>
          <p:cNvSpPr>
            <a:spLocks noChangeArrowheads="1"/>
          </p:cNvSpPr>
          <p:nvPr/>
        </p:nvSpPr>
        <p:spPr bwMode="auto">
          <a:xfrm>
            <a:off x="6261599"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Tree>
    <p:extLst>
      <p:ext uri="{BB962C8B-B14F-4D97-AF65-F5344CB8AC3E}">
        <p14:creationId xmlns:p14="http://schemas.microsoft.com/office/powerpoint/2010/main" val="27079748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 y="105931"/>
            <a:ext cx="8896864" cy="609600"/>
          </a:xfrm>
        </p:spPr>
        <p:txBody>
          <a:bodyPr/>
          <a:lstStyle/>
          <a:p>
            <a:pPr algn="l"/>
            <a:r>
              <a:rPr lang="en-US" altLang="zh-TW" sz="3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1.4</a:t>
            </a:r>
            <a:r>
              <a:rPr lang="zh-TW" altLang="en-US" sz="3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定期匯出</a:t>
            </a:r>
            <a:r>
              <a:rPr lang="en-US" altLang="zh-TW" sz="3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34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每年定期匯出資料予應用單位</a:t>
            </a:r>
            <a:endParaRPr lang="zh-TW" altLang="en-US" sz="3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5" name="表格 4"/>
          <p:cNvGraphicFramePr>
            <a:graphicFrameLocks noGrp="1"/>
          </p:cNvGraphicFramePr>
          <p:nvPr>
            <p:extLst>
              <p:ext uri="{D42A27DB-BD31-4B8C-83A1-F6EECF244321}">
                <p14:modId xmlns:p14="http://schemas.microsoft.com/office/powerpoint/2010/main" val="3456706569"/>
              </p:ext>
            </p:extLst>
          </p:nvPr>
        </p:nvGraphicFramePr>
        <p:xfrm>
          <a:off x="584889" y="872609"/>
          <a:ext cx="8237838" cy="5644569"/>
        </p:xfrm>
        <a:graphic>
          <a:graphicData uri="http://schemas.openxmlformats.org/drawingml/2006/table">
            <a:tbl>
              <a:tblPr/>
              <a:tblGrid>
                <a:gridCol w="1112106">
                  <a:extLst>
                    <a:ext uri="{9D8B030D-6E8A-4147-A177-3AD203B41FA5}">
                      <a16:colId xmlns:a16="http://schemas.microsoft.com/office/drawing/2014/main" val="20000"/>
                    </a:ext>
                  </a:extLst>
                </a:gridCol>
                <a:gridCol w="4967416">
                  <a:extLst>
                    <a:ext uri="{9D8B030D-6E8A-4147-A177-3AD203B41FA5}">
                      <a16:colId xmlns:a16="http://schemas.microsoft.com/office/drawing/2014/main" val="20001"/>
                    </a:ext>
                  </a:extLst>
                </a:gridCol>
                <a:gridCol w="2158316">
                  <a:extLst>
                    <a:ext uri="{9D8B030D-6E8A-4147-A177-3AD203B41FA5}">
                      <a16:colId xmlns:a16="http://schemas.microsoft.com/office/drawing/2014/main" val="20002"/>
                    </a:ext>
                  </a:extLst>
                </a:gridCol>
              </a:tblGrid>
              <a:tr h="371656">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匯出時程</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匯出表冊</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應用單位</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extLst>
                  <a:ext uri="{0D108BD9-81ED-4DB2-BD59-A6C34878D82A}">
                    <a16:rowId xmlns:a16="http://schemas.microsoft.com/office/drawing/2014/main" val="10000"/>
                  </a:ext>
                </a:extLst>
              </a:tr>
              <a:tr h="371656">
                <a:tc rowSpan="9">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endPar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教育部統計處</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32759">
                <a:tc vMerge="1">
                  <a:txBody>
                    <a:bodyPr/>
                    <a:lstStyle/>
                    <a:p>
                      <a:endParaRPr lang="zh-TW" altLang="en-US"/>
                    </a:p>
                  </a:txBody>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大學總量管制小組</a:t>
                      </a:r>
                      <a:endPar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extLst>
                  <a:ext uri="{0D108BD9-81ED-4DB2-BD59-A6C34878D82A}">
                    <a16:rowId xmlns:a16="http://schemas.microsoft.com/office/drawing/2014/main" val="10002"/>
                  </a:ext>
                </a:extLst>
              </a:tr>
              <a:tr h="629126">
                <a:tc vMerge="1">
                  <a:txBody>
                    <a:bodyPr/>
                    <a:lstStyle/>
                    <a:p>
                      <a:endParaRPr lang="zh-TW"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15</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21</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22</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23)</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產學合作績效評量</a:t>
                      </a:r>
                      <a:endPar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403147597"/>
                  </a:ext>
                </a:extLst>
              </a:tr>
              <a:tr h="646474">
                <a:tc vMerge="1">
                  <a:txBody>
                    <a:bodyPr/>
                    <a:lstStyle/>
                    <a:p>
                      <a:endParaRPr lang="zh-TW"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endPar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私立大學校院獎補助小組</a:t>
                      </a:r>
                      <a:endPar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extLst>
                  <a:ext uri="{0D108BD9-81ED-4DB2-BD59-A6C34878D82A}">
                    <a16:rowId xmlns:a16="http://schemas.microsoft.com/office/drawing/2014/main" val="10006"/>
                  </a:ext>
                </a:extLst>
              </a:tr>
              <a:tr h="636606">
                <a:tc vMerge="1">
                  <a:txBody>
                    <a:bodyPr/>
                    <a:lstStyle/>
                    <a:p>
                      <a:endParaRPr lang="zh-TW" altLang="en-US"/>
                    </a:p>
                  </a:txBody>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endPar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教育部人事處</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36606">
                <a:tc vMerge="1">
                  <a:txBody>
                    <a:bodyPr/>
                    <a:lstStyle/>
                    <a:p>
                      <a:endParaRPr lang="zh-TW" altLang="en-US"/>
                    </a:p>
                  </a:txBody>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endPar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教育部國際司</a:t>
                      </a:r>
                      <a:endPar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extLst>
                  <a:ext uri="{0D108BD9-81ED-4DB2-BD59-A6C34878D82A}">
                    <a16:rowId xmlns:a16="http://schemas.microsoft.com/office/drawing/2014/main" val="10004"/>
                  </a:ext>
                </a:extLst>
              </a:tr>
              <a:tr h="636606">
                <a:tc vMerge="1">
                  <a:txBody>
                    <a:bodyPr/>
                    <a:lstStyle/>
                    <a:p>
                      <a:endParaRPr lang="zh-TW"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 </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；研</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(16)</a:t>
                      </a:r>
                      <a:endPar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教育部國際化調查</a:t>
                      </a:r>
                      <a:endPar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636606">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8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財</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(15)</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教育部會計處</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extLst>
                  <a:ext uri="{0D108BD9-81ED-4DB2-BD59-A6C34878D82A}">
                    <a16:rowId xmlns:a16="http://schemas.microsoft.com/office/drawing/2014/main" val="3375352416"/>
                  </a:ext>
                </a:extLst>
              </a:tr>
              <a:tr h="646474">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EEAB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29)</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16</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18)</a:t>
                      </a:r>
                      <a:endPar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高教深耕計劃小組</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9452200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格 5"/>
          <p:cNvGraphicFramePr>
            <a:graphicFrameLocks noGrp="1"/>
          </p:cNvGraphicFramePr>
          <p:nvPr>
            <p:extLst>
              <p:ext uri="{D42A27DB-BD31-4B8C-83A1-F6EECF244321}">
                <p14:modId xmlns:p14="http://schemas.microsoft.com/office/powerpoint/2010/main" val="3810288044"/>
              </p:ext>
            </p:extLst>
          </p:nvPr>
        </p:nvGraphicFramePr>
        <p:xfrm>
          <a:off x="207818" y="751440"/>
          <a:ext cx="8680805" cy="5763601"/>
        </p:xfrm>
        <a:graphic>
          <a:graphicData uri="http://schemas.openxmlformats.org/drawingml/2006/table">
            <a:tbl>
              <a:tblPr/>
              <a:tblGrid>
                <a:gridCol w="1072342">
                  <a:extLst>
                    <a:ext uri="{9D8B030D-6E8A-4147-A177-3AD203B41FA5}">
                      <a16:colId xmlns:a16="http://schemas.microsoft.com/office/drawing/2014/main" val="20000"/>
                    </a:ext>
                  </a:extLst>
                </a:gridCol>
                <a:gridCol w="5769033">
                  <a:extLst>
                    <a:ext uri="{9D8B030D-6E8A-4147-A177-3AD203B41FA5}">
                      <a16:colId xmlns:a16="http://schemas.microsoft.com/office/drawing/2014/main" val="20001"/>
                    </a:ext>
                  </a:extLst>
                </a:gridCol>
                <a:gridCol w="1839430">
                  <a:extLst>
                    <a:ext uri="{9D8B030D-6E8A-4147-A177-3AD203B41FA5}">
                      <a16:colId xmlns:a16="http://schemas.microsoft.com/office/drawing/2014/main" val="20002"/>
                    </a:ext>
                  </a:extLst>
                </a:gridCol>
              </a:tblGrid>
              <a:tr h="383860">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匯出時程</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匯出表冊</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應用單位</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extLst>
                  <a:ext uri="{0D108BD9-81ED-4DB2-BD59-A6C34878D82A}">
                    <a16:rowId xmlns:a16="http://schemas.microsoft.com/office/drawing/2014/main" val="10000"/>
                  </a:ext>
                </a:extLst>
              </a:tr>
              <a:tr h="1131367">
                <a:tc rowSpan="7">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7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111.10</a:t>
                      </a:r>
                      <a:r>
                        <a:rPr kumimoji="0" lang="zh-TW" altLang="en-US" sz="17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：基</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a:t>
                      </a: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職</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en-US" altLang="zh-TW"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10-2)</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7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111.03</a:t>
                      </a:r>
                      <a:r>
                        <a:rPr kumimoji="0" lang="zh-TW" altLang="en-US" sz="17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：研</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(4</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9</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13)</a:t>
                      </a:r>
                      <a:endPar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私立大學校院獎補助小組</a:t>
                      </a:r>
                      <a:endParaRPr kumimoji="0" lang="en-US" altLang="zh-TW"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50624">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700" b="1" i="0" u="none" strike="noStrike" kern="1200" cap="none" normalizeH="0" baseline="0" dirty="0">
                        <a:ln>
                          <a:noFill/>
                        </a:ln>
                        <a:solidFill>
                          <a:srgbClr val="000000"/>
                        </a:solidFill>
                        <a:effectLst>
                          <a:outerShdw blurRad="38100" dist="38100" dir="2700000" algn="tl">
                            <a:srgbClr val="FFFFFF"/>
                          </a:outerShdw>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91439" marR="91439" marT="45703" marB="457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基</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職</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大專校院一覽表</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extLst>
                  <a:ext uri="{0D108BD9-81ED-4DB2-BD59-A6C34878D82A}">
                    <a16:rowId xmlns:a16="http://schemas.microsoft.com/office/drawing/2014/main" val="3319820161"/>
                  </a:ext>
                </a:extLst>
              </a:tr>
              <a:tr h="1513697">
                <a:tc vMerge="1">
                  <a:txBody>
                    <a:bodyPr/>
                    <a:lstStyle/>
                    <a:p>
                      <a:endParaRPr lang="zh-TW" altLang="en-US"/>
                    </a:p>
                  </a:txBody>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基</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4-3</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5-3</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14</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24-A</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33)</a:t>
                      </a: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職</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17</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18)</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教育部統計處</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62222">
                <a:tc vMerge="1">
                  <a:txBody>
                    <a:bodyPr/>
                    <a:lstStyle/>
                    <a:p>
                      <a:endParaRPr lang="zh-TW"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基</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4-3</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5-3</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(15)</a:t>
                      </a:r>
                      <a:endPar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大專校院學生基本資料庫</a:t>
                      </a:r>
                      <a:endParaRPr lang="zh-TW" altLang="en-US" sz="1700" b="1" dirty="0">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extLst>
                  <a:ext uri="{0D108BD9-81ED-4DB2-BD59-A6C34878D82A}">
                    <a16:rowId xmlns:a16="http://schemas.microsoft.com/office/drawing/2014/main" val="10003"/>
                  </a:ext>
                </a:extLst>
              </a:tr>
              <a:tr h="378433">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800" b="1" i="0" u="none" strike="noStrike" kern="1200" cap="none" normalizeH="0" baseline="0" dirty="0">
                        <a:ln>
                          <a:noFill/>
                        </a:ln>
                        <a:solidFill>
                          <a:srgbClr val="000000"/>
                        </a:solidFill>
                        <a:effectLst>
                          <a:outerShdw blurRad="38100" dist="38100" dir="2700000" algn="tl">
                            <a:srgbClr val="FFFFFF"/>
                          </a:outerShdw>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endParaRPr lang="zh-TW" altLang="en-US" sz="1700" b="1" dirty="0">
                        <a:effectLst/>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教育部人事處</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6812627"/>
                  </a:ext>
                </a:extLst>
              </a:tr>
              <a:tr h="378433">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TW" altLang="en-US" sz="1800" b="1" i="0" u="none" strike="noStrike" kern="1200" cap="none" normalizeH="0" baseline="0" dirty="0">
                        <a:ln>
                          <a:noFill/>
                        </a:ln>
                        <a:solidFill>
                          <a:srgbClr val="000000"/>
                        </a:solidFill>
                        <a:effectLst>
                          <a:outerShdw blurRad="38100" dist="38100" dir="2700000" algn="tl">
                            <a:srgbClr val="FFFFFF"/>
                          </a:outerShdw>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(19</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23)</a:t>
                      </a:r>
                      <a:endPar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兼任助理承辦單位</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extLst>
                  <a:ext uri="{0D108BD9-81ED-4DB2-BD59-A6C34878D82A}">
                    <a16:rowId xmlns:a16="http://schemas.microsoft.com/office/drawing/2014/main" val="2338751629"/>
                  </a:ext>
                </a:extLst>
              </a:tr>
              <a:tr h="378433">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TW" altLang="en-US" sz="1800" b="1" i="0" u="none" strike="noStrike" kern="1200" cap="none" normalizeH="0" baseline="0" dirty="0">
                        <a:ln>
                          <a:noFill/>
                        </a:ln>
                        <a:solidFill>
                          <a:srgbClr val="000000"/>
                        </a:solidFill>
                        <a:effectLst>
                          <a:outerShdw blurRad="38100" dist="38100" dir="2700000" algn="tl">
                            <a:srgbClr val="FFFFFF"/>
                          </a:outerShdw>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7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7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17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7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a:t>
                      </a:r>
                      <a:r>
                        <a:rPr kumimoji="0" lang="zh-TW" altLang="en-US" sz="17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10-2)</a:t>
                      </a: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7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17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6-1)</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教育部國際司</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64417958"/>
                  </a:ext>
                </a:extLst>
              </a:tr>
            </a:tbl>
          </a:graphicData>
        </a:graphic>
      </p:graphicFrame>
      <p:sp>
        <p:nvSpPr>
          <p:cNvPr id="7" name="Rectangle 2"/>
          <p:cNvSpPr>
            <a:spLocks noGrp="1" noChangeArrowheads="1"/>
          </p:cNvSpPr>
          <p:nvPr>
            <p:ph type="title"/>
          </p:nvPr>
        </p:nvSpPr>
        <p:spPr>
          <a:xfrm>
            <a:off x="-8240" y="105931"/>
            <a:ext cx="8896864" cy="609600"/>
          </a:xfrm>
        </p:spPr>
        <p:txBody>
          <a:bodyPr/>
          <a:lstStyle/>
          <a:p>
            <a:pPr algn="l"/>
            <a:r>
              <a:rPr lang="en-US" altLang="zh-TW" sz="3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1.5</a:t>
            </a:r>
            <a:r>
              <a:rPr lang="zh-TW" altLang="en-US" sz="3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定期匯出</a:t>
            </a:r>
            <a:r>
              <a:rPr lang="en-US" altLang="zh-TW" sz="3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34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每年定期匯出資料予應用單位</a:t>
            </a:r>
            <a:endParaRPr lang="zh-TW" altLang="en-US" sz="3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27065707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041tgp_figure_blue">
  <a:themeElements>
    <a:clrScheme name="自訂 2">
      <a:dk1>
        <a:srgbClr val="AFCAC4"/>
      </a:dk1>
      <a:lt1>
        <a:sysClr val="window" lastClr="FFFFFF"/>
      </a:lt1>
      <a:dk2>
        <a:srgbClr val="775F55"/>
      </a:dk2>
      <a:lt2>
        <a:srgbClr val="EBDDC3"/>
      </a:lt2>
      <a:accent1>
        <a:srgbClr val="94B6D2"/>
      </a:accent1>
      <a:accent2>
        <a:srgbClr val="E7C298"/>
      </a:accent2>
      <a:accent3>
        <a:srgbClr val="A5AB81"/>
      </a:accent3>
      <a:accent4>
        <a:srgbClr val="D8B25C"/>
      </a:accent4>
      <a:accent5>
        <a:srgbClr val="7BA79D"/>
      </a:accent5>
      <a:accent6>
        <a:srgbClr val="968C8C"/>
      </a:accent6>
      <a:hlink>
        <a:srgbClr val="F7B615"/>
      </a:hlink>
      <a:folHlink>
        <a:srgbClr val="704404"/>
      </a:folHlink>
    </a:clrScheme>
    <a:fontScheme name="041tgp_figure_blu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zh-TW" sz="18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zh-TW" sz="18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041tgp_figure_blue 1">
        <a:dk1>
          <a:srgbClr val="000000"/>
        </a:dk1>
        <a:lt1>
          <a:srgbClr val="FFFFFF"/>
        </a:lt1>
        <a:dk2>
          <a:srgbClr val="000066"/>
        </a:dk2>
        <a:lt2>
          <a:srgbClr val="DDDDDD"/>
        </a:lt2>
        <a:accent1>
          <a:srgbClr val="E47F6E"/>
        </a:accent1>
        <a:accent2>
          <a:srgbClr val="0099CC"/>
        </a:accent2>
        <a:accent3>
          <a:srgbClr val="FFFFFF"/>
        </a:accent3>
        <a:accent4>
          <a:srgbClr val="000000"/>
        </a:accent4>
        <a:accent5>
          <a:srgbClr val="EFC0BA"/>
        </a:accent5>
        <a:accent6>
          <a:srgbClr val="008AB9"/>
        </a:accent6>
        <a:hlink>
          <a:srgbClr val="7648EA"/>
        </a:hlink>
        <a:folHlink>
          <a:srgbClr val="DFAE6D"/>
        </a:folHlink>
      </a:clrScheme>
      <a:clrMap bg1="lt1" tx1="dk1" bg2="lt2" tx2="dk2" accent1="accent1" accent2="accent2" accent3="accent3" accent4="accent4" accent5="accent5" accent6="accent6" hlink="hlink" folHlink="folHlink"/>
    </a:extraClrScheme>
    <a:extraClrScheme>
      <a:clrScheme name="041tgp_figure_blue 2">
        <a:dk1>
          <a:srgbClr val="333333"/>
        </a:dk1>
        <a:lt1>
          <a:srgbClr val="FFFFFF"/>
        </a:lt1>
        <a:dk2>
          <a:srgbClr val="003366"/>
        </a:dk2>
        <a:lt2>
          <a:srgbClr val="B2B2B2"/>
        </a:lt2>
        <a:accent1>
          <a:srgbClr val="4CA491"/>
        </a:accent1>
        <a:accent2>
          <a:srgbClr val="E2AF52"/>
        </a:accent2>
        <a:accent3>
          <a:srgbClr val="FFFFFF"/>
        </a:accent3>
        <a:accent4>
          <a:srgbClr val="2A2A2A"/>
        </a:accent4>
        <a:accent5>
          <a:srgbClr val="B2CFC7"/>
        </a:accent5>
        <a:accent6>
          <a:srgbClr val="CD9E49"/>
        </a:accent6>
        <a:hlink>
          <a:srgbClr val="576CD5"/>
        </a:hlink>
        <a:folHlink>
          <a:srgbClr val="D87252"/>
        </a:folHlink>
      </a:clrScheme>
      <a:clrMap bg1="lt1" tx1="dk1" bg2="lt2" tx2="dk2" accent1="accent1" accent2="accent2" accent3="accent3" accent4="accent4" accent5="accent5" accent6="accent6" hlink="hlink" folHlink="folHlink"/>
    </a:extraClrScheme>
    <a:extraClrScheme>
      <a:clrScheme name="041tgp_figure_blue 3">
        <a:dk1>
          <a:srgbClr val="0F1A81"/>
        </a:dk1>
        <a:lt1>
          <a:srgbClr val="FFFFFF"/>
        </a:lt1>
        <a:dk2>
          <a:srgbClr val="175B5B"/>
        </a:dk2>
        <a:lt2>
          <a:srgbClr val="DDDDDD"/>
        </a:lt2>
        <a:accent1>
          <a:srgbClr val="A4C226"/>
        </a:accent1>
        <a:accent2>
          <a:srgbClr val="6CA5D8"/>
        </a:accent2>
        <a:accent3>
          <a:srgbClr val="FFFFFF"/>
        </a:accent3>
        <a:accent4>
          <a:srgbClr val="0B146D"/>
        </a:accent4>
        <a:accent5>
          <a:srgbClr val="CFDDAC"/>
        </a:accent5>
        <a:accent6>
          <a:srgbClr val="6195C4"/>
        </a:accent6>
        <a:hlink>
          <a:srgbClr val="5D4BC7"/>
        </a:hlink>
        <a:folHlink>
          <a:srgbClr val="878FA5"/>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043tgp_diagram_light</Template>
  <TotalTime>28190</TotalTime>
  <Words>12891</Words>
  <Application>Microsoft Office PowerPoint</Application>
  <PresentationFormat>如螢幕大小 (4:3)</PresentationFormat>
  <Paragraphs>2014</Paragraphs>
  <Slides>70</Slides>
  <Notes>63</Notes>
  <HiddenSlides>0</HiddenSlides>
  <MMClips>0</MMClips>
  <ScaleCrop>false</ScaleCrop>
  <HeadingPairs>
    <vt:vector size="6" baseType="variant">
      <vt:variant>
        <vt:lpstr>使用字型</vt:lpstr>
      </vt:variant>
      <vt:variant>
        <vt:i4>14</vt:i4>
      </vt:variant>
      <vt:variant>
        <vt:lpstr>佈景主題</vt:lpstr>
      </vt:variant>
      <vt:variant>
        <vt:i4>1</vt:i4>
      </vt:variant>
      <vt:variant>
        <vt:lpstr>投影片標題</vt:lpstr>
      </vt:variant>
      <vt:variant>
        <vt:i4>70</vt:i4>
      </vt:variant>
    </vt:vector>
  </HeadingPairs>
  <TitlesOfParts>
    <vt:vector size="85" baseType="lpstr">
      <vt:lpstr>Arial Unicode MS</vt:lpstr>
      <vt:lpstr>Gulim</vt:lpstr>
      <vt:lpstr>Gulim</vt:lpstr>
      <vt:lpstr>華康中圓體</vt:lpstr>
      <vt:lpstr>微軟正黑體</vt:lpstr>
      <vt:lpstr>新細明體</vt:lpstr>
      <vt:lpstr>新細明體</vt:lpstr>
      <vt:lpstr>標楷體</vt:lpstr>
      <vt:lpstr>Arial</vt:lpstr>
      <vt:lpstr>Calibri</vt:lpstr>
      <vt:lpstr>Times New Roman</vt:lpstr>
      <vt:lpstr>Verdana</vt:lpstr>
      <vt:lpstr>Wingdings</vt:lpstr>
      <vt:lpstr>Wingdings 2</vt:lpstr>
      <vt:lpstr>041tgp_figure_blue</vt:lpstr>
      <vt:lpstr>歡迎蒞臨</vt:lpstr>
      <vt:lpstr>PowerPoint 簡報</vt:lpstr>
      <vt:lpstr>【111.10期】填表暨系統操作說明會</vt:lpstr>
      <vt:lpstr>PowerPoint 簡報</vt:lpstr>
      <vt:lpstr>1.1 校庫定位</vt:lpstr>
      <vt:lpstr>1.2 校庫定位-意見處理流程</vt:lpstr>
      <vt:lpstr>1.3 校庫定位-意見處理流程</vt:lpstr>
      <vt:lpstr>1.4 定期匯出-每年定期匯出資料予應用單位</vt:lpstr>
      <vt:lpstr>1.5 定期匯出-每年定期匯出資料予應用單位</vt:lpstr>
      <vt:lpstr>1.6 定期匯出-每年定期匯出資料予應用單位</vt:lpstr>
      <vt:lpstr>PowerPoint 簡報</vt:lpstr>
      <vt:lpstr>2.1 基本資料確認</vt:lpstr>
      <vt:lpstr>2.2 填表期間</vt:lpstr>
      <vt:lpstr>2.3 資料匯出</vt:lpstr>
      <vt:lpstr>2.4 統一期間資料修正</vt:lpstr>
      <vt:lpstr>2.5 統一修正申請-如何提出</vt:lpstr>
      <vt:lpstr>2.6 非統一修正申請-如何提出</vt:lpstr>
      <vt:lpstr>2.7 非統一修正申請</vt:lpstr>
      <vt:lpstr>2.8 非統一修正申請</vt:lpstr>
      <vt:lpstr>2.9 非統一修正申請-如何提出</vt:lpstr>
      <vt:lpstr>2.10 資料匯出</vt:lpstr>
      <vt:lpstr>2.11本期經應用單位通知-非統一資料修正</vt:lpstr>
      <vt:lpstr>2.12 資料匯出</vt:lpstr>
      <vt:lpstr>2.13 表冊檢核</vt:lpstr>
      <vt:lpstr>2.14 檢核表列印</vt:lpstr>
      <vt:lpstr>2.15 檢核表報部</vt:lpstr>
      <vt:lpstr>PowerPoint 簡報</vt:lpstr>
      <vt:lpstr>PowerPoint 簡報</vt:lpstr>
      <vt:lpstr>3.1.1 本期填報表冊</vt:lpstr>
      <vt:lpstr>3.1.2 本期免填表冊</vt:lpstr>
      <vt:lpstr>PowerPoint 簡報</vt:lpstr>
      <vt:lpstr>學4.僑生及港澳生學生 &amp; 學4-1.僑生及港澳生畢業學生</vt:lpstr>
      <vt:lpstr>學5.外國學生 &amp; 學5-1.外國畢業學生</vt:lpstr>
      <vt:lpstr>學10-1.學生實習之經費來源       (10月填報)</vt:lpstr>
      <vt:lpstr>學10-2.學生實習機構及權益保障       (10月填報)</vt:lpstr>
      <vt:lpstr>學10-3.實習人數統計            (111.10期首填，10月填報)</vt:lpstr>
      <vt:lpstr>學10-3.實習人數統計            (111.10期首填，10月填報)</vt:lpstr>
      <vt:lpstr>學29.學生修讀程式設計、科技相關課程情形          (3月、10月填報) </vt:lpstr>
      <vt:lpstr>教1.專兼任教師                    (3月、10月填報) </vt:lpstr>
      <vt:lpstr>教1.專兼任教師                    (3月、10月填報) </vt:lpstr>
      <vt:lpstr>教1.專兼任教師                    (3月、10月填報) </vt:lpstr>
      <vt:lpstr>教1.專兼任教師                    (3月、10月填報) </vt:lpstr>
      <vt:lpstr>教1.專兼任教師                    (3月、10月填報) </vt:lpstr>
      <vt:lpstr>教7.私立大專校院兼任教師鐘點費                  (3月、10月填報) </vt:lpstr>
      <vt:lpstr>教8.編制外專任教師薪酬標準                  (3月、10月填報) </vt:lpstr>
      <vt:lpstr>教8.編制外專任教師薪酬標準                  (3月、10月填報) </vt:lpstr>
      <vt:lpstr>教8.編制外專任教師薪酬標準                  (3月、10月填報) </vt:lpstr>
      <vt:lpstr>教8.編制外專任教師薪酬標準                  (3月、10月填報) </vt:lpstr>
      <vt:lpstr>教8.編制外專任教師薪酬標準                  (3月、10月填報) </vt:lpstr>
      <vt:lpstr>教8.編制外專任教師薪酬標準                  (3月、10月填報) </vt:lpstr>
      <vt:lpstr>教8.編制外專任教師薪酬標準                  (3月、10月填報) </vt:lpstr>
      <vt:lpstr>教8.編制外專任教師薪酬標準                  (3月、10月填報) </vt:lpstr>
      <vt:lpstr>教8.編制外專任教師薪酬標準                  (3月、10月填報) </vt:lpstr>
      <vt:lpstr>教8.編制外專任教師薪酬標準                  (3月、10月填報) </vt:lpstr>
      <vt:lpstr>教8.編制外專任教師薪酬標準                  (3月、10月填報) </vt:lpstr>
      <vt:lpstr>教8.編制外專任教師薪酬標準                  (3月、10月填報) </vt:lpstr>
      <vt:lpstr>教8.編制外專任教師薪酬標準                  (3月、10月填報) </vt:lpstr>
      <vt:lpstr>教10.專任教師基本授課時數                  (3月、10月填報) </vt:lpstr>
      <vt:lpstr>教11.專任教師實際授課時數大於規定職級之基本授課時數資料                   (3月、10月填報) </vt:lpstr>
      <vt:lpstr>教12.專任教師實際授課時數低於規定職級之基本授課時數資料                   (3月、10月填報) </vt:lpstr>
      <vt:lpstr>教12.專任教師實際授課時數低於規定職級之基本授課時數資料                   (3月、10月填報) </vt:lpstr>
      <vt:lpstr>職1.職技人員                         (10月填報) </vt:lpstr>
      <vt:lpstr>職5.專任研究人員及博士後研究人員      (3月、10月填報) </vt:lpstr>
      <vt:lpstr>校8.購買圖書經費及捐贈圖書冊數                      (10月填報) </vt:lpstr>
      <vt:lpstr>校8.購買圖書經費及捐贈圖書冊數                      (10月填報) </vt:lpstr>
      <vt:lpstr>校25-1.私立學校董事會成員之配偶或三親等於學校之任職情形                 (111.10期首填，10月填報)</vt:lpstr>
      <vt:lpstr>校25-1.私立學校董事會成員之配偶或三親等於學校之任職情形                 (111.10期首填，10月填報)</vt:lpstr>
      <vt:lpstr>校25-1.私立學校董事會成員之配偶或三親等於學校之任職情形                 (111.10期首填，10月填報)</vt:lpstr>
      <vt:lpstr>聯絡資訊</vt:lpstr>
      <vt:lpstr>PowerPoint 簡報</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下期異動表冊</dc:title>
  <dc:creator>HEDB-2014-P3</dc:creator>
  <cp:lastModifiedBy>HEDB</cp:lastModifiedBy>
  <cp:revision>4762</cp:revision>
  <cp:lastPrinted>2020-02-05T03:38:15Z</cp:lastPrinted>
  <dcterms:created xsi:type="dcterms:W3CDTF">2016-12-26T01:09:48Z</dcterms:created>
  <dcterms:modified xsi:type="dcterms:W3CDTF">2022-08-30T01:33:19Z</dcterms:modified>
</cp:coreProperties>
</file>