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7" r:id="rId1"/>
  </p:sldMasterIdLst>
  <p:notesMasterIdLst>
    <p:notesMasterId r:id="rId72"/>
  </p:notesMasterIdLst>
  <p:handoutMasterIdLst>
    <p:handoutMasterId r:id="rId73"/>
  </p:handoutMasterIdLst>
  <p:sldIdLst>
    <p:sldId id="1305" r:id="rId2"/>
    <p:sldId id="1188" r:id="rId3"/>
    <p:sldId id="1131" r:id="rId4"/>
    <p:sldId id="1132" r:id="rId5"/>
    <p:sldId id="1133" r:id="rId6"/>
    <p:sldId id="1134" r:id="rId7"/>
    <p:sldId id="1260" r:id="rId8"/>
    <p:sldId id="1135" r:id="rId9"/>
    <p:sldId id="1136" r:id="rId10"/>
    <p:sldId id="1137" r:id="rId11"/>
    <p:sldId id="1138" r:id="rId12"/>
    <p:sldId id="1139" r:id="rId13"/>
    <p:sldId id="1140" r:id="rId14"/>
    <p:sldId id="1141" r:id="rId15"/>
    <p:sldId id="1142" r:id="rId16"/>
    <p:sldId id="1143" r:id="rId17"/>
    <p:sldId id="1144" r:id="rId18"/>
    <p:sldId id="1145" r:id="rId19"/>
    <p:sldId id="1146" r:id="rId20"/>
    <p:sldId id="1147" r:id="rId21"/>
    <p:sldId id="1148" r:id="rId22"/>
    <p:sldId id="1256" r:id="rId23"/>
    <p:sldId id="1257" r:id="rId24"/>
    <p:sldId id="1151" r:id="rId25"/>
    <p:sldId id="1152" r:id="rId26"/>
    <p:sldId id="1153" r:id="rId27"/>
    <p:sldId id="1154" r:id="rId28"/>
    <p:sldId id="1155" r:id="rId29"/>
    <p:sldId id="1156" r:id="rId30"/>
    <p:sldId id="1157" r:id="rId31"/>
    <p:sldId id="1161" r:id="rId32"/>
    <p:sldId id="1295" r:id="rId33"/>
    <p:sldId id="1297" r:id="rId34"/>
    <p:sldId id="1250" r:id="rId35"/>
    <p:sldId id="1251" r:id="rId36"/>
    <p:sldId id="1252" r:id="rId37"/>
    <p:sldId id="1253" r:id="rId38"/>
    <p:sldId id="1294" r:id="rId39"/>
    <p:sldId id="1233" r:id="rId40"/>
    <p:sldId id="1234" r:id="rId41"/>
    <p:sldId id="1272" r:id="rId42"/>
    <p:sldId id="1273" r:id="rId43"/>
    <p:sldId id="1288" r:id="rId44"/>
    <p:sldId id="1301" r:id="rId45"/>
    <p:sldId id="1263" r:id="rId46"/>
    <p:sldId id="1274" r:id="rId47"/>
    <p:sldId id="1278" r:id="rId48"/>
    <p:sldId id="1279" r:id="rId49"/>
    <p:sldId id="1280" r:id="rId50"/>
    <p:sldId id="1281" r:id="rId51"/>
    <p:sldId id="1282" r:id="rId52"/>
    <p:sldId id="1264" r:id="rId53"/>
    <p:sldId id="1284" r:id="rId54"/>
    <p:sldId id="1285" r:id="rId55"/>
    <p:sldId id="1286" r:id="rId56"/>
    <p:sldId id="1265" r:id="rId57"/>
    <p:sldId id="1287" r:id="rId58"/>
    <p:sldId id="1289" r:id="rId59"/>
    <p:sldId id="1290" r:id="rId60"/>
    <p:sldId id="1302" r:id="rId61"/>
    <p:sldId id="1303" r:id="rId62"/>
    <p:sldId id="1254" r:id="rId63"/>
    <p:sldId id="1255" r:id="rId64"/>
    <p:sldId id="1304" r:id="rId65"/>
    <p:sldId id="1266" r:id="rId66"/>
    <p:sldId id="1205" r:id="rId67"/>
    <p:sldId id="1230" r:id="rId68"/>
    <p:sldId id="1249" r:id="rId69"/>
    <p:sldId id="1184" r:id="rId70"/>
    <p:sldId id="1185" r:id="rId71"/>
  </p:sldIdLst>
  <p:sldSz cx="9144000" cy="6858000" type="screen4x3"/>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FF6"/>
    <a:srgbClr val="CCECFF"/>
    <a:srgbClr val="0000FF"/>
    <a:srgbClr val="FFD5D5"/>
    <a:srgbClr val="000000"/>
    <a:srgbClr val="FFFFCC"/>
    <a:srgbClr val="FFCC99"/>
    <a:srgbClr val="CCCCFF"/>
    <a:srgbClr val="0080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6" autoAdjust="0"/>
    <p:restoredTop sz="94622" autoAdjust="0"/>
  </p:normalViewPr>
  <p:slideViewPr>
    <p:cSldViewPr snapToGrid="0">
      <p:cViewPr varScale="1">
        <p:scale>
          <a:sx n="112" d="100"/>
          <a:sy n="112" d="100"/>
        </p:scale>
        <p:origin x="1392" y="96"/>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rgbClr val="8CC7EF"/>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75000"/>
          </a:schemeClr>
        </a:solidFill>
        <a:ln>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B2DE82"/>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75000"/>
          </a:schemeClr>
        </a:solidFill>
        <a:ln>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75000"/>
          </a:schemeClr>
        </a:solidFill>
        <a:ln>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AA1F18C-70C2-4AC4-A5E8-4528BD98C20E}" type="pres">
      <dgm:prSet presAssocID="{2DF1B4C9-7671-44D0-96A3-14F7E74961A0}" presName="linearFlow" presStyleCnt="0">
        <dgm:presLayoutVars>
          <dgm:resizeHandles val="exact"/>
        </dgm:presLayoutVars>
      </dgm:prSet>
      <dgm:spPr/>
      <dgm:t>
        <a:bodyPr/>
        <a:lstStyle/>
        <a:p>
          <a:endParaRPr lang="zh-TW" altLang="en-US"/>
        </a:p>
      </dgm:t>
    </dgm:pt>
    <dgm:pt modelId="{86A9C779-F9CF-483F-8653-D564FF534D32}" type="pres">
      <dgm:prSet presAssocID="{AE92464C-04AC-4CDF-8D54-2E2DCB9F5D6F}" presName="node" presStyleLbl="node1" presStyleIdx="0" presStyleCnt="3" custScaleX="145026" custLinFactNeighborX="-591" custLinFactNeighborY="1554">
        <dgm:presLayoutVars>
          <dgm:bulletEnabled val="1"/>
        </dgm:presLayoutVars>
      </dgm:prSet>
      <dgm:spPr/>
      <dgm:t>
        <a:bodyPr/>
        <a:lstStyle/>
        <a:p>
          <a:endParaRPr lang="zh-TW" altLang="en-US"/>
        </a:p>
      </dgm:t>
    </dgm:pt>
    <dgm:pt modelId="{55FB35D7-BD54-45A4-9DC2-DE43BA6C6FC5}" type="pres">
      <dgm:prSet presAssocID="{F52FA1D8-33EF-44C8-942B-64C6567EDC98}" presName="sibTrans" presStyleLbl="sibTrans2D1" presStyleIdx="0" presStyleCnt="2"/>
      <dgm:spPr/>
      <dgm:t>
        <a:bodyPr/>
        <a:lstStyle/>
        <a:p>
          <a:endParaRPr lang="zh-TW" altLang="en-US"/>
        </a:p>
      </dgm:t>
    </dgm:pt>
    <dgm:pt modelId="{61C43EF2-FB3E-4812-9E08-0F5EE95E71B5}" type="pres">
      <dgm:prSet presAssocID="{F52FA1D8-33EF-44C8-942B-64C6567EDC98}" presName="connectorText" presStyleLbl="sibTrans2D1" presStyleIdx="0" presStyleCnt="2"/>
      <dgm:spPr/>
      <dgm:t>
        <a:bodyPr/>
        <a:lstStyle/>
        <a:p>
          <a:endParaRPr lang="zh-TW" altLang="en-US"/>
        </a:p>
      </dgm:t>
    </dgm:pt>
    <dgm:pt modelId="{7BA3403B-3B12-41AE-9048-62FFED261545}" type="pres">
      <dgm:prSet presAssocID="{BCB44A10-724F-49BC-BD59-1D7AB7EC0321}" presName="node" presStyleLbl="node1" presStyleIdx="1" presStyleCnt="3" custScaleX="145026" custLinFactNeighborX="-591" custLinFactNeighborY="1554">
        <dgm:presLayoutVars>
          <dgm:bulletEnabled val="1"/>
        </dgm:presLayoutVars>
      </dgm:prSet>
      <dgm:spPr/>
      <dgm:t>
        <a:bodyPr/>
        <a:lstStyle/>
        <a:p>
          <a:endParaRPr lang="zh-TW" altLang="en-US"/>
        </a:p>
      </dgm:t>
    </dgm:pt>
    <dgm:pt modelId="{8141AFCB-BFAA-4BC0-B512-9CF4D382048D}" type="pres">
      <dgm:prSet presAssocID="{82E5ED1C-7AC4-40C5-85CF-B4B3FF85FB19}" presName="sibTrans" presStyleLbl="sibTrans2D1" presStyleIdx="1" presStyleCnt="2"/>
      <dgm:spPr/>
      <dgm:t>
        <a:bodyPr/>
        <a:lstStyle/>
        <a:p>
          <a:endParaRPr lang="zh-TW" altLang="en-US"/>
        </a:p>
      </dgm:t>
    </dgm:pt>
    <dgm:pt modelId="{C862B9CA-68CF-4EC6-A2F8-D24488DDDCE2}" type="pres">
      <dgm:prSet presAssocID="{82E5ED1C-7AC4-40C5-85CF-B4B3FF85FB19}" presName="connectorText" presStyleLbl="sibTrans2D1" presStyleIdx="1" presStyleCnt="2"/>
      <dgm:spPr/>
      <dgm:t>
        <a:bodyPr/>
        <a:lstStyle/>
        <a:p>
          <a:endParaRPr lang="zh-TW" altLang="en-US"/>
        </a:p>
      </dgm:t>
    </dgm:pt>
    <dgm:pt modelId="{71A57973-5DE8-431A-A352-7AF8422FCB1F}" type="pres">
      <dgm:prSet presAssocID="{7849E789-51D1-483E-B341-67CA9A8ECA74}" presName="node" presStyleLbl="node1" presStyleIdx="2" presStyleCnt="3" custScaleX="145026" custLinFactNeighborX="-591" custLinFactNeighborY="1554">
        <dgm:presLayoutVars>
          <dgm:bulletEnabled val="1"/>
        </dgm:presLayoutVars>
      </dgm:prSet>
      <dgm:spPr/>
      <dgm:t>
        <a:bodyPr/>
        <a:lstStyle/>
        <a:p>
          <a:endParaRPr lang="zh-TW" altLang="en-US"/>
        </a:p>
      </dgm:t>
    </dgm:pt>
  </dgm:ptLst>
  <dgm:cxnLst>
    <dgm:cxn modelId="{F231447D-945F-4570-939A-0F42B9F97B03}" type="presOf" srcId="{7849E789-51D1-483E-B341-67CA9A8ECA74}" destId="{71A57973-5DE8-431A-A352-7AF8422FCB1F}" srcOrd="0"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D385449E-0201-4040-88D0-00BC280D6A98}" type="presOf" srcId="{82E5ED1C-7AC4-40C5-85CF-B4B3FF85FB19}" destId="{8141AFCB-BFAA-4BC0-B512-9CF4D382048D}"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A98D868B-5112-490D-8C88-FF95273642F5}" type="presOf" srcId="{2DF1B4C9-7671-44D0-96A3-14F7E74961A0}" destId="{4AA1F18C-70C2-4AC4-A5E8-4528BD98C20E}"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E7E67527-833E-46D2-B17A-6F1F17F2C71D}" type="presOf" srcId="{F52FA1D8-33EF-44C8-942B-64C6567EDC98}" destId="{55FB35D7-BD54-45A4-9DC2-DE43BA6C6FC5}" srcOrd="0" destOrd="0" presId="urn:microsoft.com/office/officeart/2005/8/layout/process2"/>
    <dgm:cxn modelId="{FE4F3FA0-659D-43C7-9B63-B07F5CC75E77}" type="presOf" srcId="{AE92464C-04AC-4CDF-8D54-2E2DCB9F5D6F}" destId="{86A9C779-F9CF-483F-8653-D564FF534D32}" srcOrd="0" destOrd="0" presId="urn:microsoft.com/office/officeart/2005/8/layout/process2"/>
    <dgm:cxn modelId="{6F1BB799-3B13-4339-9B21-3F14FAC77423}" srcId="{2DF1B4C9-7671-44D0-96A3-14F7E74961A0}" destId="{7849E789-51D1-483E-B341-67CA9A8ECA74}" srcOrd="2" destOrd="0" parTransId="{BEDF4E4F-ED73-4E16-AF7A-58FC81F52438}" sibTransId="{C3587BFA-3C2F-422A-9EE6-F2E1729D2E6A}"/>
    <dgm:cxn modelId="{1AED59FC-50DC-434F-8A8D-89D338A67665}" srcId="{2DF1B4C9-7671-44D0-96A3-14F7E74961A0}" destId="{AE92464C-04AC-4CDF-8D54-2E2DCB9F5D6F}" srcOrd="0" destOrd="0" parTransId="{D8C18A87-D3B2-474B-AC09-17801BF0A311}" sibTransId="{F52FA1D8-33EF-44C8-942B-64C6567EDC98}"/>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8CC7EF"/>
        </a:solidFill>
        <a:ln>
          <a:solidFill>
            <a:srgbClr val="000000"/>
          </a:solidFill>
        </a:ln>
      </dgm:spPr>
      <dgm:t>
        <a:bodyPr/>
        <a:lstStyle/>
        <a:p>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75000"/>
          </a:schemeClr>
        </a:solidFill>
        <a:ln>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a:solidFill>
            <a:srgbClr val="000000"/>
          </a:solidFill>
        </a:ln>
      </dgm:spPr>
      <dgm:t>
        <a:bodyPr/>
        <a:lstStyle/>
        <a:p>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75000"/>
          </a:schemeClr>
        </a:solidFill>
        <a:ln>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rgbClr val="B2DE82"/>
        </a:solidFill>
        <a:ln>
          <a:solidFill>
            <a:srgbClr val="000000"/>
          </a:solidFill>
        </a:ln>
      </dgm:spPr>
      <dgm:t>
        <a:bodyPr/>
        <a:lstStyle/>
        <a:p>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56B4CD-757C-4EA4-8985-02E32C6B5490}" type="pres">
      <dgm:prSet presAssocID="{AA66AE95-FA3D-4D16-AD62-132B4E91E7F5}" presName="linearFlow" presStyleCnt="0">
        <dgm:presLayoutVars>
          <dgm:dir/>
          <dgm:resizeHandles val="exact"/>
        </dgm:presLayoutVars>
      </dgm:prSet>
      <dgm:spPr/>
      <dgm:t>
        <a:bodyPr/>
        <a:lstStyle/>
        <a:p>
          <a:endParaRPr lang="zh-TW" altLang="en-US"/>
        </a:p>
      </dgm:t>
    </dgm:pt>
    <dgm:pt modelId="{87C26CED-60C5-48A0-A97F-19DF1ECE9D68}" type="pres">
      <dgm:prSet presAssocID="{306725F0-CD8A-4BD6-890A-336B5BAC8EE9}" presName="node" presStyleLbl="node1" presStyleIdx="0" presStyleCnt="3" custScaleX="81725" custScaleY="288494">
        <dgm:presLayoutVars>
          <dgm:bulletEnabled val="1"/>
        </dgm:presLayoutVars>
      </dgm:prSet>
      <dgm:spPr>
        <a:prstGeom prst="verticalScroll">
          <a:avLst/>
        </a:prstGeom>
      </dgm:spPr>
      <dgm:t>
        <a:bodyPr/>
        <a:lstStyle/>
        <a:p>
          <a:endParaRPr lang="zh-TW" altLang="en-US"/>
        </a:p>
      </dgm:t>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2"/>
      <dgm:spPr/>
      <dgm:t>
        <a:bodyPr/>
        <a:lstStyle/>
        <a:p>
          <a:endParaRPr lang="zh-TW" altLang="en-US"/>
        </a:p>
      </dgm:t>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3" custScaleX="81672" custScaleY="288600">
        <dgm:presLayoutVars>
          <dgm:bulletEnabled val="1"/>
        </dgm:presLayoutVars>
      </dgm:prSet>
      <dgm:spPr>
        <a:prstGeom prst="verticalScroll">
          <a:avLst/>
        </a:prstGeom>
      </dgm:spPr>
      <dgm:t>
        <a:bodyPr/>
        <a:lstStyle/>
        <a:p>
          <a:endParaRPr lang="zh-TW" altLang="en-US"/>
        </a:p>
      </dgm:t>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2"/>
      <dgm:spPr/>
      <dgm:t>
        <a:bodyPr/>
        <a:lstStyle/>
        <a:p>
          <a:endParaRPr lang="zh-TW" altLang="en-US"/>
        </a:p>
      </dgm:t>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3" custScaleX="81725" custScaleY="288710">
        <dgm:presLayoutVars>
          <dgm:bulletEnabled val="1"/>
        </dgm:presLayoutVars>
      </dgm:prSet>
      <dgm:spPr>
        <a:prstGeom prst="verticalScroll">
          <a:avLst/>
        </a:prstGeom>
      </dgm:spPr>
      <dgm:t>
        <a:bodyPr/>
        <a:lstStyle/>
        <a:p>
          <a:endParaRPr lang="zh-TW" altLang="en-US"/>
        </a:p>
      </dgm:t>
    </dgm:pt>
  </dgm:ptLst>
  <dgm:cxnLst>
    <dgm:cxn modelId="{9149ECC0-3BA2-46C9-9D32-58B62FBA866E}" srcId="{AA66AE95-FA3D-4D16-AD62-132B4E91E7F5}" destId="{EAB474AD-DB5C-44BB-8A51-1D128EAAE59B}" srcOrd="2" destOrd="0" parTransId="{CD2FEDB1-90CC-4C00-BB7F-E74BC2D518D8}" sibTransId="{C59D36ED-8FC6-4F15-9D74-5D756218FD64}"/>
    <dgm:cxn modelId="{047A6AFB-875D-490F-949D-BE3AB52802AB}" type="presOf" srcId="{DA2AB9B9-098E-44BE-A3FD-C6D33F7EC9CE}" destId="{A7701F85-28E3-4DE4-A95C-F335117D00EC}"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49492ABE-F56D-4291-8A6D-9C400DA24FA7}" type="presOf" srcId="{47F9AAC2-E0DC-492D-8EBF-D4AA5A3B9839}" destId="{3EB679C9-968A-4C14-BDAC-B9EE869F5F54}"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3BA40450-7817-4AA6-916D-15E4045386A3}" type="presOf" srcId="{57ABA92F-529F-4F3D-8D37-888D0D7B6F0C}" destId="{F671C467-44DF-4EDF-846B-4C8684CDC51E}" srcOrd="0" destOrd="0" presId="urn:microsoft.com/office/officeart/2005/8/layout/equation1"/>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0" y="13573"/>
          <a:ext cx="6672649" cy="1395699"/>
        </a:xfrm>
        <a:prstGeom prst="roundRect">
          <a:avLst>
            <a:gd name="adj" fmla="val 10000"/>
          </a:avLst>
        </a:prstGeom>
        <a:solidFill>
          <a:srgbClr val="8CC7E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879" y="54452"/>
        <a:ext cx="6590891" cy="1313941"/>
      </dsp:txXfrm>
    </dsp:sp>
    <dsp:sp modelId="{55FB35D7-BD54-45A4-9DC2-DE43BA6C6FC5}">
      <dsp:nvSpPr>
        <dsp:cNvPr id="0" name=""/>
        <dsp:cNvSpPr/>
      </dsp:nvSpPr>
      <dsp:spPr>
        <a:xfrm rot="5400000">
          <a:off x="3074630" y="1444165"/>
          <a:ext cx="523387" cy="628064"/>
        </a:xfrm>
        <a:prstGeom prst="rightArrow">
          <a:avLst>
            <a:gd name="adj1" fmla="val 60000"/>
            <a:gd name="adj2" fmla="val 50000"/>
          </a:avLst>
        </a:prstGeom>
        <a:solidFill>
          <a:schemeClr val="bg1">
            <a:lumMod val="75000"/>
          </a:schemeClr>
        </a:solidFill>
        <a:ln>
          <a:solidFill>
            <a:srgbClr val="000000"/>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47905" y="1496503"/>
        <a:ext cx="376838" cy="366371"/>
      </dsp:txXfrm>
    </dsp:sp>
    <dsp:sp modelId="{7BA3403B-3B12-41AE-9048-62FFED261545}">
      <dsp:nvSpPr>
        <dsp:cNvPr id="0" name=""/>
        <dsp:cNvSpPr/>
      </dsp:nvSpPr>
      <dsp:spPr>
        <a:xfrm>
          <a:off x="0" y="2107122"/>
          <a:ext cx="6672649" cy="1395699"/>
        </a:xfrm>
        <a:prstGeom prst="roundRect">
          <a:avLst>
            <a:gd name="adj" fmla="val 10000"/>
          </a:avLst>
        </a:prstGeom>
        <a:solidFill>
          <a:srgbClr val="FFCC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879" y="2148001"/>
        <a:ext cx="6590891" cy="1313941"/>
      </dsp:txXfrm>
    </dsp:sp>
    <dsp:sp modelId="{8141AFCB-BFAA-4BC0-B512-9CF4D382048D}">
      <dsp:nvSpPr>
        <dsp:cNvPr id="0" name=""/>
        <dsp:cNvSpPr/>
      </dsp:nvSpPr>
      <dsp:spPr>
        <a:xfrm rot="5400000">
          <a:off x="3077674" y="3533656"/>
          <a:ext cx="517300" cy="628064"/>
        </a:xfrm>
        <a:prstGeom prst="rightArrow">
          <a:avLst>
            <a:gd name="adj1" fmla="val 60000"/>
            <a:gd name="adj2" fmla="val 50000"/>
          </a:avLst>
        </a:prstGeom>
        <a:solidFill>
          <a:schemeClr val="bg1">
            <a:lumMod val="75000"/>
          </a:schemeClr>
        </a:solidFill>
        <a:ln>
          <a:solidFill>
            <a:srgbClr val="000000"/>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47905" y="3589038"/>
        <a:ext cx="376838" cy="362110"/>
      </dsp:txXfrm>
    </dsp:sp>
    <dsp:sp modelId="{71A57973-5DE8-431A-A352-7AF8422FCB1F}">
      <dsp:nvSpPr>
        <dsp:cNvPr id="0" name=""/>
        <dsp:cNvSpPr/>
      </dsp:nvSpPr>
      <dsp:spPr>
        <a:xfrm>
          <a:off x="0" y="4192555"/>
          <a:ext cx="6672649" cy="1395699"/>
        </a:xfrm>
        <a:prstGeom prst="roundRect">
          <a:avLst>
            <a:gd name="adj" fmla="val 10000"/>
          </a:avLst>
        </a:prstGeom>
        <a:solidFill>
          <a:srgbClr val="B2DE8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879" y="4233434"/>
        <a:ext cx="6590891" cy="13139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6CED-60C5-48A0-A97F-19DF1ECE9D68}">
      <dsp:nvSpPr>
        <dsp:cNvPr id="0" name=""/>
        <dsp:cNvSpPr/>
      </dsp:nvSpPr>
      <dsp:spPr>
        <a:xfrm>
          <a:off x="1917721" y="3693"/>
          <a:ext cx="1101593" cy="3888690"/>
        </a:xfrm>
        <a:prstGeom prst="verticalScroll">
          <a:avLst/>
        </a:prstGeom>
        <a:solidFill>
          <a:srgbClr val="8CC7EF"/>
        </a:solidFill>
        <a:ln>
          <a:solidFill>
            <a:srgbClr val="0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2055420" y="141392"/>
        <a:ext cx="826195" cy="3682141"/>
      </dsp:txXfrm>
    </dsp:sp>
    <dsp:sp modelId="{A7701F85-28E3-4DE4-A95C-F335117D00EC}">
      <dsp:nvSpPr>
        <dsp:cNvPr id="0" name=""/>
        <dsp:cNvSpPr/>
      </dsp:nvSpPr>
      <dsp:spPr>
        <a:xfrm>
          <a:off x="3128767" y="1557139"/>
          <a:ext cx="781798" cy="781798"/>
        </a:xfrm>
        <a:prstGeom prst="mathPlus">
          <a:avLst/>
        </a:prstGeom>
        <a:solidFill>
          <a:schemeClr val="bg1">
            <a:lumMod val="75000"/>
          </a:schemeClr>
        </a:solidFill>
        <a:ln>
          <a:solidFill>
            <a:srgbClr val="000000"/>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232394" y="1856099"/>
        <a:ext cx="574544" cy="183878"/>
      </dsp:txXfrm>
    </dsp:sp>
    <dsp:sp modelId="{F671C467-44DF-4EDF-846B-4C8684CDC51E}">
      <dsp:nvSpPr>
        <dsp:cNvPr id="0" name=""/>
        <dsp:cNvSpPr/>
      </dsp:nvSpPr>
      <dsp:spPr>
        <a:xfrm>
          <a:off x="4020016" y="2979"/>
          <a:ext cx="1100879" cy="3890119"/>
        </a:xfrm>
        <a:prstGeom prst="verticalScroll">
          <a:avLst/>
        </a:prstGeom>
        <a:solidFill>
          <a:srgbClr val="CCCCFF"/>
        </a:solidFill>
        <a:ln>
          <a:solidFill>
            <a:srgbClr val="0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sp:txBody>
      <dsp:txXfrm>
        <a:off x="4157626" y="140589"/>
        <a:ext cx="825659" cy="3683704"/>
      </dsp:txXfrm>
    </dsp:sp>
    <dsp:sp modelId="{3EB679C9-968A-4C14-BDAC-B9EE869F5F54}">
      <dsp:nvSpPr>
        <dsp:cNvPr id="0" name=""/>
        <dsp:cNvSpPr/>
      </dsp:nvSpPr>
      <dsp:spPr>
        <a:xfrm>
          <a:off x="5230347" y="1557139"/>
          <a:ext cx="781798" cy="781798"/>
        </a:xfrm>
        <a:prstGeom prst="mathEqual">
          <a:avLst/>
        </a:prstGeom>
        <a:solidFill>
          <a:schemeClr val="bg1">
            <a:lumMod val="75000"/>
          </a:schemeClr>
        </a:solidFill>
        <a:ln>
          <a:solidFill>
            <a:srgbClr val="000000"/>
          </a:solid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5333974" y="1718189"/>
        <a:ext cx="574544" cy="459698"/>
      </dsp:txXfrm>
    </dsp:sp>
    <dsp:sp modelId="{51EE38A7-E3D1-46BB-93D4-5FBA1CEBE762}">
      <dsp:nvSpPr>
        <dsp:cNvPr id="0" name=""/>
        <dsp:cNvSpPr/>
      </dsp:nvSpPr>
      <dsp:spPr>
        <a:xfrm>
          <a:off x="6121597" y="2238"/>
          <a:ext cx="1101593" cy="3891601"/>
        </a:xfrm>
        <a:prstGeom prst="verticalScroll">
          <a:avLst/>
        </a:prstGeom>
        <a:solidFill>
          <a:srgbClr val="B2DE82"/>
        </a:solidFill>
        <a:ln>
          <a:solidFill>
            <a:srgbClr val="000000"/>
          </a:solid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p>
      </dsp:txBody>
      <dsp:txXfrm>
        <a:off x="6259296" y="139937"/>
        <a:ext cx="826195" cy="3685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2022/8/30</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2022/8/30</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12</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26686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2229039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289877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710587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1306700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1684782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20</a:t>
            </a:fld>
            <a:endParaRPr lang="zh-TW" altLang="en-US"/>
          </a:p>
        </p:txBody>
      </p:sp>
    </p:spTree>
    <p:extLst>
      <p:ext uri="{BB962C8B-B14F-4D97-AF65-F5344CB8AC3E}">
        <p14:creationId xmlns:p14="http://schemas.microsoft.com/office/powerpoint/2010/main" val="24145018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410486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24</a:t>
            </a:fld>
            <a:endParaRPr lang="zh-TW" altLang="en-US"/>
          </a:p>
        </p:txBody>
      </p:sp>
    </p:spTree>
    <p:extLst>
      <p:ext uri="{BB962C8B-B14F-4D97-AF65-F5344CB8AC3E}">
        <p14:creationId xmlns:p14="http://schemas.microsoft.com/office/powerpoint/2010/main" val="3196274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25</a:t>
            </a:fld>
            <a:endParaRPr lang="zh-TW" altLang="en-US"/>
          </a:p>
        </p:txBody>
      </p:sp>
    </p:spTree>
    <p:extLst>
      <p:ext uri="{BB962C8B-B14F-4D97-AF65-F5344CB8AC3E}">
        <p14:creationId xmlns:p14="http://schemas.microsoft.com/office/powerpoint/2010/main" val="3894938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26</a:t>
            </a:fld>
            <a:endParaRPr lang="zh-TW" altLang="en-US"/>
          </a:p>
        </p:txBody>
      </p:sp>
    </p:spTree>
    <p:extLst>
      <p:ext uri="{BB962C8B-B14F-4D97-AF65-F5344CB8AC3E}">
        <p14:creationId xmlns:p14="http://schemas.microsoft.com/office/powerpoint/2010/main" val="15491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27</a:t>
            </a:fld>
            <a:endParaRPr lang="zh-TW" altLang="en-US"/>
          </a:p>
        </p:txBody>
      </p:sp>
    </p:spTree>
    <p:extLst>
      <p:ext uri="{BB962C8B-B14F-4D97-AF65-F5344CB8AC3E}">
        <p14:creationId xmlns:p14="http://schemas.microsoft.com/office/powerpoint/2010/main" val="297263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29</a:t>
            </a:fld>
            <a:endParaRPr lang="zh-TW" altLang="en-US"/>
          </a:p>
        </p:txBody>
      </p:sp>
    </p:spTree>
    <p:extLst>
      <p:ext uri="{BB962C8B-B14F-4D97-AF65-F5344CB8AC3E}">
        <p14:creationId xmlns:p14="http://schemas.microsoft.com/office/powerpoint/2010/main" val="26412513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72424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05529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398458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85582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255797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066515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91127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59784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269334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96703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79500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60236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236580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9442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21693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2414292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0231379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780325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98713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03663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99227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8939341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61200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574895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86809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92330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1764843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84969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945218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95468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4224150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636464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22082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664079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729286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53456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37155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502129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24759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69</a:t>
            </a:fld>
            <a:endParaRPr lang="zh-TW" altLang="en-US"/>
          </a:p>
        </p:txBody>
      </p:sp>
    </p:spTree>
    <p:extLst>
      <p:ext uri="{BB962C8B-B14F-4D97-AF65-F5344CB8AC3E}">
        <p14:creationId xmlns:p14="http://schemas.microsoft.com/office/powerpoint/2010/main" val="18927392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70</a:t>
            </a:fld>
            <a:endParaRPr lang="zh-TW" altLang="en-US"/>
          </a:p>
        </p:txBody>
      </p:sp>
    </p:spTree>
    <p:extLst>
      <p:ext uri="{BB962C8B-B14F-4D97-AF65-F5344CB8AC3E}">
        <p14:creationId xmlns:p14="http://schemas.microsoft.com/office/powerpoint/2010/main" val="92271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13354" name="Rectangle 42"/>
          <p:cNvSpPr>
            <a:spLocks noChangeArrowheads="1"/>
          </p:cNvSpPr>
          <p:nvPr/>
        </p:nvSpPr>
        <p:spPr bwMode="ltGray">
          <a:xfrm>
            <a:off x="0" y="0"/>
            <a:ext cx="9144000" cy="4832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49" name="AutoShape 37"/>
          <p:cNvSpPr>
            <a:spLocks noChangeArrowheads="1"/>
          </p:cNvSpPr>
          <p:nvPr/>
        </p:nvSpPr>
        <p:spPr bwMode="ltGray">
          <a:xfrm flipH="1">
            <a:off x="2411413" y="4581525"/>
            <a:ext cx="863600" cy="503238"/>
          </a:xfrm>
          <a:prstGeom prst="homePlate">
            <a:avLst>
              <a:gd name="adj" fmla="val 42902"/>
            </a:avLst>
          </a:prstGeom>
          <a:gradFill rotWithShape="1">
            <a:gsLst>
              <a:gs pos="0">
                <a:schemeClr val="tx1">
                  <a:gamma/>
                  <a:shade val="46275"/>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50" name="AutoShape 38"/>
          <p:cNvSpPr>
            <a:spLocks noChangeArrowheads="1"/>
          </p:cNvSpPr>
          <p:nvPr/>
        </p:nvSpPr>
        <p:spPr bwMode="ltGray">
          <a:xfrm flipH="1">
            <a:off x="2700338" y="4581525"/>
            <a:ext cx="719137" cy="503238"/>
          </a:xfrm>
          <a:prstGeom prst="homePlate">
            <a:avLst>
              <a:gd name="adj" fmla="val 35725"/>
            </a:avLst>
          </a:prstGeom>
          <a:gradFill rotWithShape="1">
            <a:gsLst>
              <a:gs pos="0">
                <a:schemeClr val="hlink">
                  <a:gamma/>
                  <a:shade val="46275"/>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13356" name="Group 44"/>
          <p:cNvGrpSpPr>
            <a:grpSpLocks/>
          </p:cNvGrpSpPr>
          <p:nvPr/>
        </p:nvGrpSpPr>
        <p:grpSpPr bwMode="auto">
          <a:xfrm>
            <a:off x="2987675" y="4581525"/>
            <a:ext cx="6156325" cy="503238"/>
            <a:chOff x="1882" y="2886"/>
            <a:chExt cx="3878" cy="317"/>
          </a:xfrm>
        </p:grpSpPr>
        <p:sp>
          <p:nvSpPr>
            <p:cNvPr id="13352" name="Rectangle 40"/>
            <p:cNvSpPr>
              <a:spLocks noChangeArrowheads="1"/>
            </p:cNvSpPr>
            <p:nvPr/>
          </p:nvSpPr>
          <p:spPr bwMode="gray">
            <a:xfrm flipH="1">
              <a:off x="2147" y="2887"/>
              <a:ext cx="3613" cy="31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353" name="AutoShape 41"/>
            <p:cNvSpPr>
              <a:spLocks noChangeArrowheads="1"/>
            </p:cNvSpPr>
            <p:nvPr/>
          </p:nvSpPr>
          <p:spPr bwMode="gray">
            <a:xfrm flipH="1">
              <a:off x="1882" y="2886"/>
              <a:ext cx="411" cy="316"/>
            </a:xfrm>
            <a:prstGeom prst="homePlate">
              <a:avLst>
                <a:gd name="adj" fmla="val 32516"/>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sp>
        <p:nvSpPr>
          <p:cNvPr id="13333" name="Rectangle 21"/>
          <p:cNvSpPr>
            <a:spLocks noGrp="1" noChangeArrowheads="1"/>
          </p:cNvSpPr>
          <p:nvPr>
            <p:ph type="ctrTitle" sz="quarter"/>
          </p:nvPr>
        </p:nvSpPr>
        <p:spPr>
          <a:xfrm>
            <a:off x="2843213" y="2349500"/>
            <a:ext cx="6300787" cy="1944688"/>
          </a:xfrm>
          <a:effectLst>
            <a:outerShdw dist="35921" dir="2700000" algn="ctr" rotWithShape="0">
              <a:schemeClr val="tx1"/>
            </a:outerShdw>
          </a:effectLst>
          <a:extLst>
            <a:ext uri="{909E8E84-426E-40DD-AFC4-6F175D3DCCD1}">
              <a14:hiddenFill xmlns:a14="http://schemas.microsoft.com/office/drawing/2010/main">
                <a:gradFill rotWithShape="1">
                  <a:gsLst>
                    <a:gs pos="0">
                      <a:schemeClr val="tx1"/>
                    </a:gs>
                    <a:gs pos="50000">
                      <a:schemeClr val="hlink"/>
                    </a:gs>
                    <a:gs pos="100000">
                      <a:schemeClr val="tx1"/>
                    </a:gs>
                  </a:gsLst>
                  <a:lin ang="0" scaled="1"/>
                </a:gradFill>
              </a14:hiddenFill>
            </a:ext>
          </a:extLst>
        </p:spPr>
        <p:txBody>
          <a:bodyPr/>
          <a:lstStyle>
            <a:lvl1pPr algn="l">
              <a:defRPr sz="5400">
                <a:solidFill>
                  <a:schemeClr val="bg1"/>
                </a:solidFill>
              </a:defRPr>
            </a:lvl1pPr>
          </a:lstStyle>
          <a:p>
            <a:pPr lvl="0"/>
            <a:r>
              <a:rPr lang="zh-TW" altLang="en-US" noProof="0"/>
              <a:t>按一下以編輯母片標題樣式</a:t>
            </a:r>
            <a:endParaRPr lang="en-US" altLang="ko-KR" noProof="0"/>
          </a:p>
        </p:txBody>
      </p:sp>
      <p:sp>
        <p:nvSpPr>
          <p:cNvPr id="13334" name="Rectangle 22"/>
          <p:cNvSpPr>
            <a:spLocks noGrp="1" noChangeArrowheads="1"/>
          </p:cNvSpPr>
          <p:nvPr>
            <p:ph type="subTitle" sz="quarter" idx="1"/>
          </p:nvPr>
        </p:nvSpPr>
        <p:spPr bwMode="white">
          <a:xfrm>
            <a:off x="3348038" y="4581525"/>
            <a:ext cx="5795962" cy="376238"/>
          </a:xfrm>
        </p:spPr>
        <p:txBody>
          <a:bodyPr/>
          <a:lstStyle>
            <a:lvl1pPr marL="0" indent="0">
              <a:buFont typeface="Wingdings" panose="05000000000000000000" pitchFamily="2" charset="2"/>
              <a:buNone/>
              <a:defRPr sz="2400">
                <a:solidFill>
                  <a:schemeClr val="tx1"/>
                </a:solidFill>
              </a:defRPr>
            </a:lvl1pPr>
          </a:lstStyle>
          <a:p>
            <a:pPr lvl="0"/>
            <a:r>
              <a:rPr lang="zh-TW" altLang="en-US" noProof="0"/>
              <a:t>按一下以編輯母片副標題樣式</a:t>
            </a:r>
            <a:endParaRPr lang="en-US" altLang="ko-KR" noProof="0"/>
          </a:p>
        </p:txBody>
      </p:sp>
      <p:sp>
        <p:nvSpPr>
          <p:cNvPr id="13335" name="Rectangle 23"/>
          <p:cNvSpPr>
            <a:spLocks noGrp="1" noChangeArrowheads="1"/>
          </p:cNvSpPr>
          <p:nvPr>
            <p:ph type="dt" sz="quarter" idx="2"/>
          </p:nvPr>
        </p:nvSpPr>
        <p:spPr bwMode="black">
          <a:xfrm>
            <a:off x="457200" y="6553200"/>
            <a:ext cx="2133600" cy="152400"/>
          </a:xfrm>
        </p:spPr>
        <p:txBody>
          <a:bodyPr/>
          <a:lstStyle>
            <a:lvl1pPr>
              <a:defRPr sz="1400">
                <a:latin typeface="Times New Roman" panose="02020603050405020304" pitchFamily="18" charset="0"/>
              </a:defRPr>
            </a:lvl1pPr>
          </a:lstStyle>
          <a:p>
            <a:endParaRPr lang="en-US" altLang="ko-KR"/>
          </a:p>
        </p:txBody>
      </p:sp>
      <p:sp>
        <p:nvSpPr>
          <p:cNvPr id="13336" name="Rectangle 24"/>
          <p:cNvSpPr>
            <a:spLocks noGrp="1" noChangeArrowheads="1"/>
          </p:cNvSpPr>
          <p:nvPr>
            <p:ph type="ftr" sz="quarter" idx="3"/>
          </p:nvPr>
        </p:nvSpPr>
        <p:spPr bwMode="black">
          <a:xfrm>
            <a:off x="3124200" y="6553200"/>
            <a:ext cx="2895600" cy="152400"/>
          </a:xfrm>
        </p:spPr>
        <p:txBody>
          <a:bodyPr/>
          <a:lstStyle>
            <a:lvl1pPr algn="ctr">
              <a:defRPr sz="1400">
                <a:latin typeface="Times New Roman" panose="02020603050405020304" pitchFamily="18" charset="0"/>
              </a:defRPr>
            </a:lvl1pPr>
          </a:lstStyle>
          <a:p>
            <a:r>
              <a:rPr lang="en-US" altLang="ko-KR"/>
              <a:t>Logo</a:t>
            </a:r>
          </a:p>
        </p:txBody>
      </p:sp>
      <p:sp>
        <p:nvSpPr>
          <p:cNvPr id="13337" name="Rectangle 25"/>
          <p:cNvSpPr>
            <a:spLocks noGrp="1" noChangeArrowheads="1"/>
          </p:cNvSpPr>
          <p:nvPr>
            <p:ph type="sldNum" sz="quarter" idx="4"/>
          </p:nvPr>
        </p:nvSpPr>
        <p:spPr bwMode="black">
          <a:xfrm>
            <a:off x="6553200" y="6553200"/>
            <a:ext cx="2133600" cy="152400"/>
          </a:xfrm>
        </p:spPr>
        <p:txBody>
          <a:bodyPr/>
          <a:lstStyle>
            <a:lvl1pPr algn="r">
              <a:defRPr sz="1400">
                <a:latin typeface="Times New Roman" panose="02020603050405020304" pitchFamily="18" charset="0"/>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8794866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a:t>Logo</a:t>
            </a:r>
          </a:p>
        </p:txBody>
      </p:sp>
      <p:sp>
        <p:nvSpPr>
          <p:cNvPr id="6" name="投影片編號版面配置區 5"/>
          <p:cNvSpPr>
            <a:spLocks noGrp="1"/>
          </p:cNvSpPr>
          <p:nvPr>
            <p:ph type="sldNum" sz="quarter" idx="12"/>
          </p:nvPr>
        </p:nvSpPr>
        <p:spPr/>
        <p:txBody>
          <a:bodyPr/>
          <a:lstStyle>
            <a:lvl1pPr>
              <a:defRPr/>
            </a:lvl1p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142440830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69088" y="115888"/>
            <a:ext cx="2017712" cy="620871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11188" y="115888"/>
            <a:ext cx="5905500" cy="620871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a:t>Logo</a:t>
            </a:r>
          </a:p>
        </p:txBody>
      </p:sp>
      <p:sp>
        <p:nvSpPr>
          <p:cNvPr id="6" name="投影片編號版面配置區 5"/>
          <p:cNvSpPr>
            <a:spLocks noGrp="1"/>
          </p:cNvSpPr>
          <p:nvPr>
            <p:ph type="sldNum" sz="quarter" idx="12"/>
          </p:nvPr>
        </p:nvSpPr>
        <p:spPr/>
        <p:txBody>
          <a:bodyPr/>
          <a:lstStyle>
            <a:lvl1pPr>
              <a:defRPr/>
            </a:lvl1p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209136638"/>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11188" y="115888"/>
            <a:ext cx="7632700" cy="609600"/>
          </a:xfrm>
        </p:spPr>
        <p:txBody>
          <a:bodyPr/>
          <a:lstStyle/>
          <a:p>
            <a:r>
              <a:rPr lang="zh-TW" altLang="en-US"/>
              <a:t>按一下以編輯母片標題樣式</a:t>
            </a:r>
          </a:p>
        </p:txBody>
      </p:sp>
      <p:sp>
        <p:nvSpPr>
          <p:cNvPr id="3" name="表格版面配置區 2"/>
          <p:cNvSpPr>
            <a:spLocks noGrp="1"/>
          </p:cNvSpPr>
          <p:nvPr>
            <p:ph type="tbl" idx="1"/>
          </p:nvPr>
        </p:nvSpPr>
        <p:spPr>
          <a:xfrm>
            <a:off x="611188" y="1052513"/>
            <a:ext cx="8075612" cy="5272087"/>
          </a:xfrm>
        </p:spPr>
        <p:txBody>
          <a:bodyPr/>
          <a:lstStyle/>
          <a:p>
            <a:r>
              <a:rPr lang="zh-TW" altLang="en-US"/>
              <a:t>按一下圖示以新增表格</a:t>
            </a:r>
          </a:p>
        </p:txBody>
      </p:sp>
      <p:sp>
        <p:nvSpPr>
          <p:cNvPr id="4" name="日期版面配置區 3"/>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a:xfrm>
            <a:off x="5943600" y="6477000"/>
            <a:ext cx="3048000" cy="304800"/>
          </a:xfrm>
        </p:spPr>
        <p:txBody>
          <a:bodyPr/>
          <a:lstStyle>
            <a:lvl1pPr>
              <a:defRPr/>
            </a:lvl1pPr>
          </a:lstStyle>
          <a:p>
            <a:r>
              <a:rPr lang="en-US" altLang="ko-KR"/>
              <a:t>Logo</a:t>
            </a:r>
          </a:p>
        </p:txBody>
      </p:sp>
      <p:sp>
        <p:nvSpPr>
          <p:cNvPr id="6" name="投影片編號版面配置區 5"/>
          <p:cNvSpPr>
            <a:spLocks noGrp="1"/>
          </p:cNvSpPr>
          <p:nvPr>
            <p:ph type="sldNum" sz="quarter" idx="12"/>
          </p:nvPr>
        </p:nvSpPr>
        <p:spPr>
          <a:xfrm>
            <a:off x="3276600" y="6477000"/>
            <a:ext cx="2133600" cy="304800"/>
          </a:xfrm>
        </p:spPr>
        <p:txBody>
          <a:bodyPr/>
          <a:lstStyle>
            <a:lvl1pPr>
              <a:defRPr/>
            </a:lvl1pPr>
          </a:lstStyle>
          <a:p>
            <a:fld id="{01222BF2-9216-4345-AC06-A2ECBEDD6C4B}" type="slidenum">
              <a:rPr lang="ko-KR" altLang="en-US" smtClean="0"/>
              <a:pPr/>
              <a:t>‹#›</a:t>
            </a:fld>
            <a:endParaRPr lang="en-US" altLang="ko-KR"/>
          </a:p>
        </p:txBody>
      </p:sp>
    </p:spTree>
    <p:extLst>
      <p:ext uri="{BB962C8B-B14F-4D97-AF65-F5344CB8AC3E}">
        <p14:creationId xmlns:p14="http://schemas.microsoft.com/office/powerpoint/2010/main" val="2100680334"/>
      </p:ext>
    </p:extLst>
  </p:cSld>
  <p:clrMapOvr>
    <a:masterClrMapping/>
  </p:clrMapOvr>
  <p:transition>
    <p:wipe dir="r"/>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611188" y="115888"/>
            <a:ext cx="7632700" cy="609600"/>
          </a:xfrm>
        </p:spPr>
        <p:txBody>
          <a:bodyPr/>
          <a:lstStyle/>
          <a:p>
            <a:r>
              <a:rPr lang="zh-TW" altLang="en-US"/>
              <a:t>按一下以編輯母片標題樣式</a:t>
            </a:r>
          </a:p>
        </p:txBody>
      </p:sp>
      <p:sp>
        <p:nvSpPr>
          <p:cNvPr id="3" name="內容版面配置區 2"/>
          <p:cNvSpPr>
            <a:spLocks noGrp="1"/>
          </p:cNvSpPr>
          <p:nvPr>
            <p:ph sz="quarter" idx="1"/>
          </p:nvPr>
        </p:nvSpPr>
        <p:spPr>
          <a:xfrm>
            <a:off x="611188" y="1052513"/>
            <a:ext cx="3960812" cy="25590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611188" y="3763963"/>
            <a:ext cx="3960812" cy="25606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half" idx="3"/>
          </p:nvPr>
        </p:nvSpPr>
        <p:spPr>
          <a:xfrm>
            <a:off x="4724400" y="1052513"/>
            <a:ext cx="3962400" cy="52720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日期版面配置區 5"/>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7" name="頁尾版面配置區 6"/>
          <p:cNvSpPr>
            <a:spLocks noGrp="1"/>
          </p:cNvSpPr>
          <p:nvPr>
            <p:ph type="ftr" sz="quarter" idx="11"/>
          </p:nvPr>
        </p:nvSpPr>
        <p:spPr>
          <a:xfrm>
            <a:off x="5943600" y="6477000"/>
            <a:ext cx="3048000" cy="304800"/>
          </a:xfrm>
        </p:spPr>
        <p:txBody>
          <a:bodyPr/>
          <a:lstStyle>
            <a:lvl1pPr>
              <a:defRPr/>
            </a:lvl1pPr>
          </a:lstStyle>
          <a:p>
            <a:r>
              <a:rPr lang="en-US" altLang="ko-KR"/>
              <a:t>Logo</a:t>
            </a:r>
          </a:p>
        </p:txBody>
      </p:sp>
      <p:sp>
        <p:nvSpPr>
          <p:cNvPr id="8" name="投影片編號版面配置區 7"/>
          <p:cNvSpPr>
            <a:spLocks noGrp="1"/>
          </p:cNvSpPr>
          <p:nvPr>
            <p:ph type="sldNum" sz="quarter" idx="12"/>
          </p:nvPr>
        </p:nvSpPr>
        <p:spPr>
          <a:xfrm>
            <a:off x="3276600" y="6477000"/>
            <a:ext cx="2133600" cy="304800"/>
          </a:xfrm>
        </p:spPr>
        <p:txBody>
          <a:bodyPr/>
          <a:lstStyle>
            <a:lvl1pPr>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67603345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611188" y="115888"/>
            <a:ext cx="7632700" cy="609600"/>
          </a:xfrm>
        </p:spPr>
        <p:txBody>
          <a:bodyPr/>
          <a:lstStyle/>
          <a:p>
            <a:r>
              <a:rPr lang="zh-TW" altLang="en-US"/>
              <a:t>按一下以編輯母片標題樣式</a:t>
            </a:r>
          </a:p>
        </p:txBody>
      </p:sp>
      <p:sp>
        <p:nvSpPr>
          <p:cNvPr id="3" name="圖表版面配置區 2"/>
          <p:cNvSpPr>
            <a:spLocks noGrp="1"/>
          </p:cNvSpPr>
          <p:nvPr>
            <p:ph type="chart" idx="1"/>
          </p:nvPr>
        </p:nvSpPr>
        <p:spPr>
          <a:xfrm>
            <a:off x="611188" y="1052513"/>
            <a:ext cx="8075612" cy="5272087"/>
          </a:xfrm>
        </p:spPr>
        <p:txBody>
          <a:bodyPr/>
          <a:lstStyle/>
          <a:p>
            <a:r>
              <a:rPr lang="zh-TW" altLang="en-US"/>
              <a:t>按一下圖示以新增圖表</a:t>
            </a:r>
          </a:p>
        </p:txBody>
      </p:sp>
      <p:sp>
        <p:nvSpPr>
          <p:cNvPr id="4" name="日期版面配置區 3"/>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a:xfrm>
            <a:off x="5943600" y="6477000"/>
            <a:ext cx="3048000" cy="304800"/>
          </a:xfrm>
        </p:spPr>
        <p:txBody>
          <a:bodyPr/>
          <a:lstStyle>
            <a:lvl1pPr>
              <a:defRPr/>
            </a:lvl1pPr>
          </a:lstStyle>
          <a:p>
            <a:r>
              <a:rPr lang="en-US" altLang="ko-KR"/>
              <a:t>Logo</a:t>
            </a:r>
          </a:p>
        </p:txBody>
      </p:sp>
      <p:sp>
        <p:nvSpPr>
          <p:cNvPr id="6" name="投影片編號版面配置區 5"/>
          <p:cNvSpPr>
            <a:spLocks noGrp="1"/>
          </p:cNvSpPr>
          <p:nvPr>
            <p:ph type="sldNum" sz="quarter" idx="12"/>
          </p:nvPr>
        </p:nvSpPr>
        <p:spPr>
          <a:xfrm>
            <a:off x="3276600" y="6477000"/>
            <a:ext cx="2133600" cy="304800"/>
          </a:xfrm>
        </p:spPr>
        <p:txBody>
          <a:bodyPr/>
          <a:lstStyle>
            <a:lvl1pPr>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8661993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11188" y="115888"/>
            <a:ext cx="8075612" cy="620871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228600" y="6477000"/>
            <a:ext cx="2613025" cy="304800"/>
          </a:xfrm>
        </p:spPr>
        <p:txBody>
          <a:bodyPr/>
          <a:lstStyle>
            <a:lvl1pPr>
              <a:defRPr/>
            </a:lvl1pPr>
          </a:lstStyle>
          <a:p>
            <a:r>
              <a:rPr lang="en-US" altLang="ko-KR"/>
              <a:t>www.themegallery.com</a:t>
            </a:r>
          </a:p>
        </p:txBody>
      </p:sp>
      <p:sp>
        <p:nvSpPr>
          <p:cNvPr id="4" name="頁尾版面配置區 3"/>
          <p:cNvSpPr>
            <a:spLocks noGrp="1"/>
          </p:cNvSpPr>
          <p:nvPr>
            <p:ph type="ftr" sz="quarter" idx="11"/>
          </p:nvPr>
        </p:nvSpPr>
        <p:spPr>
          <a:xfrm>
            <a:off x="5943600" y="6477000"/>
            <a:ext cx="3048000" cy="304800"/>
          </a:xfrm>
        </p:spPr>
        <p:txBody>
          <a:bodyPr/>
          <a:lstStyle>
            <a:lvl1pPr>
              <a:defRPr/>
            </a:lvl1pPr>
          </a:lstStyle>
          <a:p>
            <a:r>
              <a:rPr lang="en-US" altLang="ko-KR"/>
              <a:t>Logo</a:t>
            </a:r>
          </a:p>
        </p:txBody>
      </p:sp>
      <p:sp>
        <p:nvSpPr>
          <p:cNvPr id="5" name="投影片編號版面配置區 4"/>
          <p:cNvSpPr>
            <a:spLocks noGrp="1"/>
          </p:cNvSpPr>
          <p:nvPr>
            <p:ph type="sldNum" sz="quarter" idx="12"/>
          </p:nvPr>
        </p:nvSpPr>
        <p:spPr>
          <a:xfrm>
            <a:off x="3276600" y="6477000"/>
            <a:ext cx="2133600" cy="304800"/>
          </a:xfrm>
        </p:spPr>
        <p:txBody>
          <a:bodyPr/>
          <a:lstStyle>
            <a:lvl1pPr>
              <a:defRPr/>
            </a:lvl1p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450565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a:t>Logo</a:t>
            </a:r>
          </a:p>
        </p:txBody>
      </p:sp>
      <p:sp>
        <p:nvSpPr>
          <p:cNvPr id="6" name="投影片編號版面配置區 5"/>
          <p:cNvSpPr>
            <a:spLocks noGrp="1"/>
          </p:cNvSpPr>
          <p:nvPr>
            <p:ph type="sldNum" sz="quarter" idx="12"/>
          </p:nvPr>
        </p:nvSpPr>
        <p:spPr/>
        <p:txBody>
          <a:bodyPr/>
          <a:lstStyle>
            <a:lvl1pPr>
              <a:defRPr/>
            </a:lvl1p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113265613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ko-KR"/>
              <a:t>www.themegallery.com</a:t>
            </a:r>
          </a:p>
        </p:txBody>
      </p:sp>
      <p:sp>
        <p:nvSpPr>
          <p:cNvPr id="5" name="頁尾版面配置區 4"/>
          <p:cNvSpPr>
            <a:spLocks noGrp="1"/>
          </p:cNvSpPr>
          <p:nvPr>
            <p:ph type="ftr" sz="quarter" idx="11"/>
          </p:nvPr>
        </p:nvSpPr>
        <p:spPr/>
        <p:txBody>
          <a:bodyPr/>
          <a:lstStyle>
            <a:lvl1pPr>
              <a:defRPr/>
            </a:lvl1pPr>
          </a:lstStyle>
          <a:p>
            <a:r>
              <a:rPr lang="en-US" altLang="ko-KR"/>
              <a:t>Logo</a:t>
            </a:r>
          </a:p>
        </p:txBody>
      </p:sp>
      <p:sp>
        <p:nvSpPr>
          <p:cNvPr id="6" name="投影片編號版面配置區 5"/>
          <p:cNvSpPr>
            <a:spLocks noGrp="1"/>
          </p:cNvSpPr>
          <p:nvPr>
            <p:ph type="sldNum" sz="quarter" idx="12"/>
          </p:nvPr>
        </p:nvSpPr>
        <p:spPr/>
        <p:txBody>
          <a:bodyPr/>
          <a:lstStyle>
            <a:lvl1pPr>
              <a:defRPr/>
            </a:lvl1p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210490231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11188" y="1052513"/>
            <a:ext cx="3960812" cy="52720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24400" y="1052513"/>
            <a:ext cx="3962400" cy="527208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r>
              <a:rPr lang="en-US" altLang="ko-KR"/>
              <a:t>www.themegallery.com</a:t>
            </a:r>
          </a:p>
        </p:txBody>
      </p:sp>
      <p:sp>
        <p:nvSpPr>
          <p:cNvPr id="6" name="頁尾版面配置區 5"/>
          <p:cNvSpPr>
            <a:spLocks noGrp="1"/>
          </p:cNvSpPr>
          <p:nvPr>
            <p:ph type="ftr" sz="quarter" idx="11"/>
          </p:nvPr>
        </p:nvSpPr>
        <p:spPr/>
        <p:txBody>
          <a:bodyPr/>
          <a:lstStyle>
            <a:lvl1pPr>
              <a:defRPr/>
            </a:lvl1pPr>
          </a:lstStyle>
          <a:p>
            <a:r>
              <a:rPr lang="en-US" altLang="ko-KR"/>
              <a:t>Logo</a:t>
            </a:r>
          </a:p>
        </p:txBody>
      </p:sp>
      <p:sp>
        <p:nvSpPr>
          <p:cNvPr id="7" name="投影片編號版面配置區 6"/>
          <p:cNvSpPr>
            <a:spLocks noGrp="1"/>
          </p:cNvSpPr>
          <p:nvPr>
            <p:ph type="sldNum" sz="quarter" idx="12"/>
          </p:nvPr>
        </p:nvSpPr>
        <p:spPr/>
        <p:txBody>
          <a:bodyPr/>
          <a:lstStyle>
            <a:lvl1pPr>
              <a:defRPr/>
            </a:lvl1pPr>
          </a:lstStyle>
          <a:p>
            <a:fld id="{B78C3B5C-4EB6-4BE0-8D2B-4ABEAC5F9D42}" type="slidenum">
              <a:rPr lang="ko-KR" altLang="en-US" smtClean="0"/>
              <a:pPr/>
              <a:t>‹#›</a:t>
            </a:fld>
            <a:endParaRPr lang="en-US" altLang="ko-KR"/>
          </a:p>
        </p:txBody>
      </p:sp>
      <p:sp>
        <p:nvSpPr>
          <p:cNvPr id="8"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47685128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lvl1pPr>
              <a:defRPr/>
            </a:lvl1pPr>
          </a:lstStyle>
          <a:p>
            <a:r>
              <a:rPr lang="en-US" altLang="ko-KR"/>
              <a:t>www.themegallery.com</a:t>
            </a:r>
          </a:p>
        </p:txBody>
      </p:sp>
      <p:sp>
        <p:nvSpPr>
          <p:cNvPr id="8" name="頁尾版面配置區 7"/>
          <p:cNvSpPr>
            <a:spLocks noGrp="1"/>
          </p:cNvSpPr>
          <p:nvPr>
            <p:ph type="ftr" sz="quarter" idx="11"/>
          </p:nvPr>
        </p:nvSpPr>
        <p:spPr/>
        <p:txBody>
          <a:bodyPr/>
          <a:lstStyle>
            <a:lvl1pPr>
              <a:defRPr/>
            </a:lvl1pPr>
          </a:lstStyle>
          <a:p>
            <a:r>
              <a:rPr lang="en-US" altLang="ko-KR"/>
              <a:t>Logo</a:t>
            </a:r>
          </a:p>
        </p:txBody>
      </p:sp>
      <p:sp>
        <p:nvSpPr>
          <p:cNvPr id="9" name="投影片編號版面配置區 8"/>
          <p:cNvSpPr>
            <a:spLocks noGrp="1"/>
          </p:cNvSpPr>
          <p:nvPr>
            <p:ph type="sldNum" sz="quarter" idx="12"/>
          </p:nvPr>
        </p:nvSpPr>
        <p:spPr/>
        <p:txBody>
          <a:bodyPr/>
          <a:lstStyle>
            <a:lvl1pPr>
              <a:defRPr/>
            </a:lvl1p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3635135733"/>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lvl1pPr>
              <a:defRPr/>
            </a:lvl1pPr>
          </a:lstStyle>
          <a:p>
            <a:r>
              <a:rPr lang="en-US" altLang="ko-KR"/>
              <a:t>www.themegallery.com</a:t>
            </a:r>
          </a:p>
        </p:txBody>
      </p:sp>
      <p:sp>
        <p:nvSpPr>
          <p:cNvPr id="4" name="頁尾版面配置區 3"/>
          <p:cNvSpPr>
            <a:spLocks noGrp="1"/>
          </p:cNvSpPr>
          <p:nvPr>
            <p:ph type="ftr" sz="quarter" idx="11"/>
          </p:nvPr>
        </p:nvSpPr>
        <p:spPr/>
        <p:txBody>
          <a:bodyPr/>
          <a:lstStyle>
            <a:lvl1pPr>
              <a:defRPr/>
            </a:lvl1pPr>
          </a:lstStyle>
          <a:p>
            <a:r>
              <a:rPr lang="en-US" altLang="ko-KR"/>
              <a:t>Logo</a:t>
            </a:r>
          </a:p>
        </p:txBody>
      </p:sp>
      <p:sp>
        <p:nvSpPr>
          <p:cNvPr id="5" name="投影片編號版面配置區 4"/>
          <p:cNvSpPr>
            <a:spLocks noGrp="1"/>
          </p:cNvSpPr>
          <p:nvPr>
            <p:ph type="sldNum" sz="quarter" idx="12"/>
          </p:nvPr>
        </p:nvSpPr>
        <p:spPr/>
        <p:txBody>
          <a:bodyPr/>
          <a:lstStyle>
            <a:lvl1pPr>
              <a:defRPr/>
            </a:lvl1p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314436405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ko-KR"/>
              <a:t>www.themegallery.com</a:t>
            </a:r>
          </a:p>
        </p:txBody>
      </p:sp>
      <p:sp>
        <p:nvSpPr>
          <p:cNvPr id="3" name="頁尾版面配置區 2"/>
          <p:cNvSpPr>
            <a:spLocks noGrp="1"/>
          </p:cNvSpPr>
          <p:nvPr>
            <p:ph type="ftr" sz="quarter" idx="11"/>
          </p:nvPr>
        </p:nvSpPr>
        <p:spPr/>
        <p:txBody>
          <a:bodyPr/>
          <a:lstStyle>
            <a:lvl1pPr>
              <a:defRPr/>
            </a:lvl1pPr>
          </a:lstStyle>
          <a:p>
            <a:pPr>
              <a:defRPr/>
            </a:pPr>
            <a:endParaRPr lang="en-US" altLang="en-US"/>
          </a:p>
        </p:txBody>
      </p:sp>
      <p:sp>
        <p:nvSpPr>
          <p:cNvPr id="4" name="投影片編號版面配置區 3"/>
          <p:cNvSpPr>
            <a:spLocks noGrp="1"/>
          </p:cNvSpPr>
          <p:nvPr>
            <p:ph type="sldNum" sz="quarter" idx="12"/>
          </p:nvPr>
        </p:nvSpPr>
        <p:spPr/>
        <p:txBody>
          <a:bodyPr/>
          <a:lstStyle>
            <a:lvl1pPr>
              <a:defRPr/>
            </a:lvl1p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139221151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ko-KR"/>
              <a:t>www.themegallery.com</a:t>
            </a:r>
          </a:p>
        </p:txBody>
      </p:sp>
      <p:sp>
        <p:nvSpPr>
          <p:cNvPr id="6" name="頁尾版面配置區 5"/>
          <p:cNvSpPr>
            <a:spLocks noGrp="1"/>
          </p:cNvSpPr>
          <p:nvPr>
            <p:ph type="ftr" sz="quarter" idx="11"/>
          </p:nvPr>
        </p:nvSpPr>
        <p:spPr/>
        <p:txBody>
          <a:bodyPr/>
          <a:lstStyle>
            <a:lvl1pPr>
              <a:defRPr/>
            </a:lvl1pPr>
          </a:lstStyle>
          <a:p>
            <a:r>
              <a:rPr lang="en-US" altLang="ko-KR"/>
              <a:t>Logo</a:t>
            </a:r>
          </a:p>
        </p:txBody>
      </p:sp>
      <p:sp>
        <p:nvSpPr>
          <p:cNvPr id="7" name="投影片編號版面配置區 6"/>
          <p:cNvSpPr>
            <a:spLocks noGrp="1"/>
          </p:cNvSpPr>
          <p:nvPr>
            <p:ph type="sldNum" sz="quarter" idx="12"/>
          </p:nvPr>
        </p:nvSpPr>
        <p:spPr/>
        <p:txBody>
          <a:bodyPr/>
          <a:lstStyle>
            <a:lvl1pPr>
              <a:defRPr/>
            </a:lvl1p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76740374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ko-KR"/>
              <a:t>www.themegallery.com</a:t>
            </a:r>
          </a:p>
        </p:txBody>
      </p:sp>
      <p:sp>
        <p:nvSpPr>
          <p:cNvPr id="6" name="頁尾版面配置區 5"/>
          <p:cNvSpPr>
            <a:spLocks noGrp="1"/>
          </p:cNvSpPr>
          <p:nvPr>
            <p:ph type="ftr" sz="quarter" idx="11"/>
          </p:nvPr>
        </p:nvSpPr>
        <p:spPr/>
        <p:txBody>
          <a:bodyPr/>
          <a:lstStyle>
            <a:lvl1pPr>
              <a:defRPr/>
            </a:lvl1pPr>
          </a:lstStyle>
          <a:p>
            <a:r>
              <a:rPr lang="en-US" altLang="ko-KR"/>
              <a:t>Logo</a:t>
            </a:r>
          </a:p>
        </p:txBody>
      </p:sp>
      <p:sp>
        <p:nvSpPr>
          <p:cNvPr id="7" name="投影片編號版面配置區 6"/>
          <p:cNvSpPr>
            <a:spLocks noGrp="1"/>
          </p:cNvSpPr>
          <p:nvPr>
            <p:ph type="sldNum" sz="quarter" idx="12"/>
          </p:nvPr>
        </p:nvSpPr>
        <p:spPr/>
        <p:txBody>
          <a:bodyPr/>
          <a:lstStyle>
            <a:lvl1pPr>
              <a:defRPr/>
            </a:lvl1p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39960074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sp>
        <p:nvSpPr>
          <p:cNvPr id="12324" name="Rectangle 36"/>
          <p:cNvSpPr>
            <a:spLocks noChangeArrowheads="1"/>
          </p:cNvSpPr>
          <p:nvPr/>
        </p:nvSpPr>
        <p:spPr bwMode="ltGray">
          <a:xfrm>
            <a:off x="8859838" y="0"/>
            <a:ext cx="284162" cy="68580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10" name="Rectangle 22"/>
          <p:cNvSpPr>
            <a:spLocks noGrp="1" noChangeArrowheads="1"/>
          </p:cNvSpPr>
          <p:nvPr>
            <p:ph type="body" idx="1"/>
          </p:nvPr>
        </p:nvSpPr>
        <p:spPr bwMode="auto">
          <a:xfrm>
            <a:off x="611188" y="1052513"/>
            <a:ext cx="8075612" cy="52720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ko-KR"/>
          </a:p>
        </p:txBody>
      </p:sp>
      <p:sp>
        <p:nvSpPr>
          <p:cNvPr id="12311" name="Rectangle 23"/>
          <p:cNvSpPr>
            <a:spLocks noGrp="1" noChangeArrowheads="1"/>
          </p:cNvSpPr>
          <p:nvPr>
            <p:ph type="dt" sz="half" idx="2"/>
          </p:nvPr>
        </p:nvSpPr>
        <p:spPr bwMode="auto">
          <a:xfrm>
            <a:off x="228600" y="6477000"/>
            <a:ext cx="26130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effectLst>
                  <a:outerShdw blurRad="38100" dist="38100" dir="2700000" algn="tl">
                    <a:srgbClr val="C0C0C0"/>
                  </a:outerShdw>
                </a:effectLst>
                <a:latin typeface="+mn-lt"/>
                <a:ea typeface="굴림" pitchFamily="50" charset="-127"/>
              </a:defRPr>
            </a:lvl1pPr>
          </a:lstStyle>
          <a:p>
            <a:r>
              <a:rPr lang="en-US" altLang="ko-KR"/>
              <a:t>www.themegallery.com</a:t>
            </a:r>
          </a:p>
        </p:txBody>
      </p:sp>
      <p:sp>
        <p:nvSpPr>
          <p:cNvPr id="12312" name="Rectangle 24"/>
          <p:cNvSpPr>
            <a:spLocks noGrp="1" noChangeArrowheads="1"/>
          </p:cNvSpPr>
          <p:nvPr>
            <p:ph type="ftr" sz="quarter" idx="3"/>
          </p:nvPr>
        </p:nvSpPr>
        <p:spPr bwMode="auto">
          <a:xfrm>
            <a:off x="5943600" y="6477000"/>
            <a:ext cx="3048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effectLst>
                  <a:outerShdw blurRad="38100" dist="38100" dir="2700000" algn="tl">
                    <a:srgbClr val="C0C0C0"/>
                  </a:outerShdw>
                </a:effectLst>
                <a:latin typeface="+mn-lt"/>
                <a:ea typeface="굴림" pitchFamily="50" charset="-127"/>
              </a:defRPr>
            </a:lvl1pPr>
          </a:lstStyle>
          <a:p>
            <a:r>
              <a:rPr lang="en-US" altLang="ko-KR"/>
              <a:t>Logo</a:t>
            </a:r>
          </a:p>
        </p:txBody>
      </p:sp>
      <p:sp>
        <p:nvSpPr>
          <p:cNvPr id="12313" name="Rectangle 25"/>
          <p:cNvSpPr>
            <a:spLocks noGrp="1" noChangeArrowheads="1"/>
          </p:cNvSpPr>
          <p:nvPr>
            <p:ph type="sldNum" sz="quarter" idx="4"/>
          </p:nvPr>
        </p:nvSpPr>
        <p:spPr bwMode="auto">
          <a:xfrm>
            <a:off x="3276600" y="6477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a:effectLst>
                  <a:outerShdw blurRad="38100" dist="38100" dir="2700000" algn="tl">
                    <a:srgbClr val="C0C0C0"/>
                  </a:outerShdw>
                </a:effectLst>
                <a:latin typeface="+mn-lt"/>
                <a:ea typeface="굴림" pitchFamily="50" charset="-127"/>
              </a:defRPr>
            </a:lvl1pPr>
          </a:lstStyle>
          <a:p>
            <a:fld id="{441F834E-A691-4709-BFE2-649B3DFCA7F1}" type="slidenum">
              <a:rPr lang="ko-KR" altLang="en-US" smtClean="0"/>
              <a:pPr/>
              <a:t>‹#›</a:t>
            </a:fld>
            <a:endParaRPr lang="en-US" altLang="ko-KR"/>
          </a:p>
        </p:txBody>
      </p:sp>
      <p:sp>
        <p:nvSpPr>
          <p:cNvPr id="12321" name="Line 33"/>
          <p:cNvSpPr>
            <a:spLocks noChangeShapeType="1"/>
          </p:cNvSpPr>
          <p:nvPr/>
        </p:nvSpPr>
        <p:spPr bwMode="auto">
          <a:xfrm>
            <a:off x="304800" y="6508750"/>
            <a:ext cx="8610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12326" name="AutoShape 38"/>
          <p:cNvSpPr>
            <a:spLocks noChangeArrowheads="1"/>
          </p:cNvSpPr>
          <p:nvPr/>
        </p:nvSpPr>
        <p:spPr bwMode="ltGray">
          <a:xfrm>
            <a:off x="8461375" y="-6350"/>
            <a:ext cx="539750" cy="835025"/>
          </a:xfrm>
          <a:prstGeom prst="homePlate">
            <a:avLst>
              <a:gd name="adj" fmla="val 25000"/>
            </a:avLst>
          </a:prstGeom>
          <a:gradFill rotWithShape="1">
            <a:gsLst>
              <a:gs pos="0">
                <a:schemeClr val="tx1">
                  <a:gamma/>
                  <a:shade val="46275"/>
                  <a:invGamma/>
                </a:schemeClr>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8" name="AutoShape 40"/>
          <p:cNvSpPr>
            <a:spLocks noChangeArrowheads="1"/>
          </p:cNvSpPr>
          <p:nvPr/>
        </p:nvSpPr>
        <p:spPr bwMode="ltGray">
          <a:xfrm>
            <a:off x="8101013" y="0"/>
            <a:ext cx="574675" cy="835025"/>
          </a:xfrm>
          <a:prstGeom prst="homePlate">
            <a:avLst>
              <a:gd name="adj" fmla="val 25000"/>
            </a:avLst>
          </a:prstGeom>
          <a:gradFill rotWithShape="1">
            <a:gsLst>
              <a:gs pos="0">
                <a:schemeClr val="hlink">
                  <a:gamma/>
                  <a:shade val="46275"/>
                  <a:invGamma/>
                </a:schemeClr>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en-US">
              <a:ea typeface="굴림" pitchFamily="50" charset="-127"/>
            </a:endParaRPr>
          </a:p>
        </p:txBody>
      </p:sp>
      <p:sp>
        <p:nvSpPr>
          <p:cNvPr id="12323" name="Rectangle 35"/>
          <p:cNvSpPr>
            <a:spLocks noChangeArrowheads="1"/>
          </p:cNvSpPr>
          <p:nvPr/>
        </p:nvSpPr>
        <p:spPr bwMode="ltGray">
          <a:xfrm>
            <a:off x="107950" y="0"/>
            <a:ext cx="7951788" cy="84772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29" name="AutoShape 41"/>
          <p:cNvSpPr>
            <a:spLocks noChangeArrowheads="1"/>
          </p:cNvSpPr>
          <p:nvPr/>
        </p:nvSpPr>
        <p:spPr bwMode="ltGray">
          <a:xfrm>
            <a:off x="7888288" y="0"/>
            <a:ext cx="427037" cy="835025"/>
          </a:xfrm>
          <a:prstGeom prst="homePlate">
            <a:avLst>
              <a:gd name="adj" fmla="val 2500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309" name="Rectangle 21"/>
          <p:cNvSpPr>
            <a:spLocks noGrp="1" noChangeArrowheads="1"/>
          </p:cNvSpPr>
          <p:nvPr>
            <p:ph type="title"/>
          </p:nvPr>
        </p:nvSpPr>
        <p:spPr bwMode="black">
          <a:xfrm>
            <a:off x="611188" y="115888"/>
            <a:ext cx="76327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en-US" altLang="ko-KR"/>
          </a:p>
        </p:txBody>
      </p:sp>
      <p:sp>
        <p:nvSpPr>
          <p:cNvPr id="13" name="投影片編號版面配置區 3"/>
          <p:cNvSpPr txBox="1">
            <a:spLocks/>
          </p:cNvSpPr>
          <p:nvPr userDrawn="1"/>
        </p:nvSpPr>
        <p:spPr bwMode="auto">
          <a:xfrm>
            <a:off x="8558893" y="6599464"/>
            <a:ext cx="585107"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mtClean="0"/>
              <a:pPr/>
              <a:t>‹#›</a:t>
            </a:fld>
            <a:endParaRPr lang="en-US" altLang="ko-KR" dirty="0"/>
          </a:p>
        </p:txBody>
      </p:sp>
    </p:spTree>
    <p:extLst>
      <p:ext uri="{BB962C8B-B14F-4D97-AF65-F5344CB8AC3E}">
        <p14:creationId xmlns:p14="http://schemas.microsoft.com/office/powerpoint/2010/main" val="415287261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Lst>
  <p:transition>
    <p:wipe dir="r"/>
  </p:transition>
  <p:hf hdr="0" ftr="0" dt="0"/>
  <p:txStyles>
    <p:titleStyle>
      <a:lvl1pPr algn="ctr" rtl="0" eaLnBrk="1" fontAlgn="base" hangingPunct="1">
        <a:spcBef>
          <a:spcPct val="0"/>
        </a:spcBef>
        <a:spcAft>
          <a:spcPct val="0"/>
        </a:spcAft>
        <a:defRPr sz="3200" b="1" kern="1200">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Verdana" panose="020B0604030504040204" pitchFamily="34" charset="0"/>
        </a:defRPr>
      </a:lvl2pPr>
      <a:lvl3pPr algn="ctr" rtl="0" eaLnBrk="1" fontAlgn="base" hangingPunct="1">
        <a:spcBef>
          <a:spcPct val="0"/>
        </a:spcBef>
        <a:spcAft>
          <a:spcPct val="0"/>
        </a:spcAft>
        <a:defRPr sz="3200" b="1">
          <a:solidFill>
            <a:schemeClr val="tx1"/>
          </a:solidFill>
          <a:latin typeface="Verdana" panose="020B0604030504040204" pitchFamily="34" charset="0"/>
        </a:defRPr>
      </a:lvl3pPr>
      <a:lvl4pPr algn="ctr" rtl="0" eaLnBrk="1" fontAlgn="base" hangingPunct="1">
        <a:spcBef>
          <a:spcPct val="0"/>
        </a:spcBef>
        <a:spcAft>
          <a:spcPct val="0"/>
        </a:spcAft>
        <a:defRPr sz="3200" b="1">
          <a:solidFill>
            <a:schemeClr val="tx1"/>
          </a:solidFill>
          <a:latin typeface="Verdana" panose="020B0604030504040204" pitchFamily="34" charset="0"/>
        </a:defRPr>
      </a:lvl4pPr>
      <a:lvl5pPr algn="ctr" rtl="0" eaLnBrk="1" fontAlgn="base" hangingPunct="1">
        <a:spcBef>
          <a:spcPct val="0"/>
        </a:spcBef>
        <a:spcAft>
          <a:spcPct val="0"/>
        </a:spcAft>
        <a:defRPr sz="3200" b="1">
          <a:solidFill>
            <a:schemeClr val="tx1"/>
          </a:solidFill>
          <a:latin typeface="Verdana" panose="020B0604030504040204" pitchFamily="34" charset="0"/>
        </a:defRPr>
      </a:lvl5pPr>
      <a:lvl6pPr marL="457200" algn="ctr" rtl="0" eaLnBrk="1" fontAlgn="base" hangingPunct="1">
        <a:spcBef>
          <a:spcPct val="0"/>
        </a:spcBef>
        <a:spcAft>
          <a:spcPct val="0"/>
        </a:spcAft>
        <a:defRPr sz="3200" b="1">
          <a:solidFill>
            <a:schemeClr val="tx1"/>
          </a:solidFill>
          <a:latin typeface="Verdana" panose="020B0604030504040204" pitchFamily="34" charset="0"/>
        </a:defRPr>
      </a:lvl6pPr>
      <a:lvl7pPr marL="914400" algn="ctr" rtl="0" eaLnBrk="1" fontAlgn="base" hangingPunct="1">
        <a:spcBef>
          <a:spcPct val="0"/>
        </a:spcBef>
        <a:spcAft>
          <a:spcPct val="0"/>
        </a:spcAft>
        <a:defRPr sz="3200" b="1">
          <a:solidFill>
            <a:schemeClr val="tx1"/>
          </a:solidFill>
          <a:latin typeface="Verdana" panose="020B0604030504040204" pitchFamily="34" charset="0"/>
        </a:defRPr>
      </a:lvl7pPr>
      <a:lvl8pPr marL="1371600" algn="ctr" rtl="0" eaLnBrk="1" fontAlgn="base" hangingPunct="1">
        <a:spcBef>
          <a:spcPct val="0"/>
        </a:spcBef>
        <a:spcAft>
          <a:spcPct val="0"/>
        </a:spcAft>
        <a:defRPr sz="3200" b="1">
          <a:solidFill>
            <a:schemeClr val="tx1"/>
          </a:solidFill>
          <a:latin typeface="Verdana" panose="020B0604030504040204" pitchFamily="34" charset="0"/>
        </a:defRPr>
      </a:lvl8pPr>
      <a:lvl9pPr marL="1828800" algn="ctr" rtl="0" eaLnBrk="1" fontAlgn="base" hangingPunct="1">
        <a:spcBef>
          <a:spcPct val="0"/>
        </a:spcBef>
        <a:spcAft>
          <a:spcPct val="0"/>
        </a:spcAft>
        <a:defRPr sz="3200" b="1">
          <a:solidFill>
            <a:schemeClr val="tx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accent2"/>
        </a:buClr>
        <a:buFont typeface="Wingdings" panose="05000000000000000000" pitchFamily="2" charset="2"/>
        <a:buChar char="u"/>
        <a:defRPr sz="2800" b="1" kern="1200">
          <a:solidFill>
            <a:schemeClr val="accent2"/>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anose="05000000000000000000" pitchFamily="2" charset="2"/>
        <a:buChar char="n"/>
        <a:defRPr sz="2400" kern="1200">
          <a:solidFill>
            <a:schemeClr val="tx2"/>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n"/>
        <a:defRPr sz="2400" kern="1200">
          <a:solidFill>
            <a:schemeClr val="tx2"/>
          </a:solidFill>
          <a:latin typeface="+mn-lt"/>
          <a:ea typeface="+mn-ea"/>
          <a:cs typeface="+mn-cs"/>
        </a:defRPr>
      </a:lvl3pPr>
      <a:lvl4pPr marL="1600200" indent="-228600" algn="l" rtl="0" eaLnBrk="1" fontAlgn="base" hangingPunct="1">
        <a:spcBef>
          <a:spcPct val="20000"/>
        </a:spcBef>
        <a:spcAft>
          <a:spcPct val="0"/>
        </a:spcAft>
        <a:buClr>
          <a:schemeClr val="tx1"/>
        </a:buClr>
        <a:buSzPct val="60000"/>
        <a:buFont typeface="Wingdings" panose="05000000000000000000" pitchFamily="2" charset="2"/>
        <a:buChar char="n"/>
        <a:defRPr sz="2000" kern="1200">
          <a:solidFill>
            <a:schemeClr val="tx2"/>
          </a:solidFill>
          <a:latin typeface="+mn-lt"/>
          <a:ea typeface="+mn-ea"/>
          <a:cs typeface="+mn-cs"/>
        </a:defRPr>
      </a:lvl4pPr>
      <a:lvl5pPr marL="2057400" indent="-228600" algn="l" rtl="0" eaLnBrk="1" fontAlgn="base" hangingPunct="1">
        <a:spcBef>
          <a:spcPct val="20000"/>
        </a:spcBef>
        <a:spcAft>
          <a:spcPct val="0"/>
        </a:spcAft>
        <a:buClr>
          <a:schemeClr val="hlink"/>
        </a:buClr>
        <a:buSzPct val="60000"/>
        <a:buFont typeface="Wingdings" panose="05000000000000000000" pitchFamily="2"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49875" y="923612"/>
          <a:ext cx="8796663" cy="5574888"/>
        </p:xfrm>
        <a:graphic>
          <a:graphicData uri="http://schemas.openxmlformats.org/drawingml/2006/table">
            <a:tbl>
              <a:tblPr firstRow="1" firstCol="1" bandRow="1">
                <a:tableStyleId>{5DA37D80-6434-44D0-A028-1B22A696006F}</a:tableStyleId>
              </a:tblPr>
              <a:tblGrid>
                <a:gridCol w="1937018">
                  <a:extLst>
                    <a:ext uri="{9D8B030D-6E8A-4147-A177-3AD203B41FA5}">
                      <a16:colId xmlns:a16="http://schemas.microsoft.com/office/drawing/2014/main" val="20000"/>
                    </a:ext>
                  </a:extLst>
                </a:gridCol>
                <a:gridCol w="3147651">
                  <a:extLst>
                    <a:ext uri="{9D8B030D-6E8A-4147-A177-3AD203B41FA5}">
                      <a16:colId xmlns:a16="http://schemas.microsoft.com/office/drawing/2014/main" val="20001"/>
                    </a:ext>
                  </a:extLst>
                </a:gridCol>
                <a:gridCol w="3711994">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09:00-09:30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algn="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主</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0" y="108067"/>
            <a:ext cx="9144000" cy="609600"/>
          </a:xfrm>
        </p:spPr>
        <p:txBody>
          <a:bodyPr anchor="ctr" anchorCtr="0">
            <a:noAutofit/>
          </a:bodyPr>
          <a:lstStyle/>
          <a:p>
            <a:pPr>
              <a:lnSpc>
                <a:spcPct val="150000"/>
              </a:lnSpc>
              <a:defRPr/>
            </a:pPr>
            <a:r>
              <a:rPr lang="zh-TW" altLang="en-US" sz="5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歡迎蒞臨</a:t>
            </a:r>
          </a:p>
        </p:txBody>
      </p:sp>
    </p:spTree>
    <p:extLst>
      <p:ext uri="{BB962C8B-B14F-4D97-AF65-F5344CB8AC3E}">
        <p14:creationId xmlns:p14="http://schemas.microsoft.com/office/powerpoint/2010/main" val="2076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203888256"/>
              </p:ext>
            </p:extLst>
          </p:nvPr>
        </p:nvGraphicFramePr>
        <p:xfrm>
          <a:off x="182881" y="689303"/>
          <a:ext cx="8648082" cy="5819220"/>
        </p:xfrm>
        <a:graphic>
          <a:graphicData uri="http://schemas.openxmlformats.org/drawingml/2006/table">
            <a:tbl>
              <a:tblPr/>
              <a:tblGrid>
                <a:gridCol w="1095314">
                  <a:extLst>
                    <a:ext uri="{9D8B030D-6E8A-4147-A177-3AD203B41FA5}">
                      <a16:colId xmlns:a16="http://schemas.microsoft.com/office/drawing/2014/main" val="20000"/>
                    </a:ext>
                  </a:extLst>
                </a:gridCol>
                <a:gridCol w="5338736">
                  <a:extLst>
                    <a:ext uri="{9D8B030D-6E8A-4147-A177-3AD203B41FA5}">
                      <a16:colId xmlns:a16="http://schemas.microsoft.com/office/drawing/2014/main" val="20001"/>
                    </a:ext>
                  </a:extLst>
                </a:gridCol>
                <a:gridCol w="2214032">
                  <a:extLst>
                    <a:ext uri="{9D8B030D-6E8A-4147-A177-3AD203B41FA5}">
                      <a16:colId xmlns:a16="http://schemas.microsoft.com/office/drawing/2014/main" val="20002"/>
                    </a:ext>
                  </a:extLst>
                </a:gridCol>
              </a:tblGrid>
              <a:tr h="22509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881576">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847519"/>
                  </a:ext>
                </a:extLst>
              </a:tr>
              <a:tr h="58911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706002376"/>
                  </a:ext>
                </a:extLst>
              </a:tr>
              <a:tr h="2194725">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25-1</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111.03</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6392608"/>
                  </a:ext>
                </a:extLst>
              </a:tr>
              <a:tr h="1554438">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111.03</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782857313"/>
                  </a:ext>
                </a:extLst>
              </a:tr>
            </a:tbl>
          </a:graphicData>
        </a:graphic>
      </p:graphicFrame>
      <p:sp>
        <p:nvSpPr>
          <p:cNvPr id="7" name="Rectangle 2"/>
          <p:cNvSpPr>
            <a:spLocks noGrp="1" noChangeArrowheads="1"/>
          </p:cNvSpPr>
          <p:nvPr>
            <p:ph type="title"/>
          </p:nvPr>
        </p:nvSpPr>
        <p:spPr>
          <a:xfrm>
            <a:off x="8235" y="97693"/>
            <a:ext cx="8896864" cy="609600"/>
          </a:xfrm>
        </p:spPr>
        <p:txBody>
          <a:bodyPr/>
          <a:lstStyle/>
          <a:p>
            <a:pPr algn="l"/>
            <a:r>
              <a:rPr lang="en-US" altLang="zh-TW"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671388"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1943"/>
            <a:ext cx="7094837" cy="609600"/>
          </a:xfrm>
        </p:spPr>
        <p:txBody>
          <a:bodyPr/>
          <a:lstStyle/>
          <a:p>
            <a:pPr algn="l"/>
            <a:r>
              <a:rPr lang="en-US" altLang="zh-TW"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p>
        </p:txBody>
      </p:sp>
      <p:sp>
        <p:nvSpPr>
          <p:cNvPr id="3" name="文字方塊 35"/>
          <p:cNvSpPr txBox="1">
            <a:spLocks noChangeArrowheads="1"/>
          </p:cNvSpPr>
          <p:nvPr/>
        </p:nvSpPr>
        <p:spPr bwMode="auto">
          <a:xfrm>
            <a:off x="346469" y="848439"/>
            <a:ext cx="8420896" cy="615553"/>
          </a:xfrm>
          <a:prstGeom prst="rect">
            <a:avLst/>
          </a:prstGeom>
          <a:noFill/>
          <a:ln w="9525">
            <a:noFill/>
            <a:miter lim="800000"/>
            <a:headEnd/>
            <a:tailEnd/>
          </a:ln>
        </p:spPr>
        <p:txBody>
          <a:bodyPr wrap="none">
            <a:spAutoFit/>
          </a:bodyPr>
          <a:lstStyle/>
          <a:p>
            <a:pPr algn="ctr">
              <a:defRPr/>
            </a:pP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
        <p:nvSpPr>
          <p:cNvPr id="8" name="矩形 7"/>
          <p:cNvSpPr/>
          <p:nvPr/>
        </p:nvSpPr>
        <p:spPr>
          <a:xfrm>
            <a:off x="4015048" y="1657561"/>
            <a:ext cx="4838008" cy="3683060"/>
          </a:xfrm>
          <a:prstGeom prst="rect">
            <a:avLst/>
          </a:prstGeom>
        </p:spPr>
        <p:txBody>
          <a:bodyPr wrap="square">
            <a:spAutoFit/>
          </a:bodyPr>
          <a:lstStyle/>
          <a:p>
            <a:pPr marL="342900" indent="-342900">
              <a:lnSpc>
                <a:spcPts val="4000"/>
              </a:lnSpc>
              <a:buFont typeface="Wingdings" panose="05000000000000000000" pitchFamily="2" charset="2"/>
              <a:buChar char="l"/>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本期基本資料請學校依「</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111</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填載。</a:t>
            </a:r>
            <a:endParaRPr lang="zh-TW" altLang="en-US" sz="26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2248941695"/>
              </p:ext>
            </p:extLst>
          </p:nvPr>
        </p:nvGraphicFramePr>
        <p:xfrm>
          <a:off x="519227" y="2192179"/>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1</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2</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3</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4</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5</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a:solidFill>
                            <a:schemeClr val="bg1">
                              <a:lumMod val="50000"/>
                            </a:schemeClr>
                          </a:solidFill>
                          <a:latin typeface="Arial" panose="020B0604020202020204" pitchFamily="34" charset="0"/>
                          <a:cs typeface="Arial" panose="020B0604020202020204" pitchFamily="34" charset="0"/>
                        </a:rPr>
                        <a:t>6</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26</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29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3" name="矩形 12"/>
          <p:cNvSpPr/>
          <p:nvPr/>
        </p:nvSpPr>
        <p:spPr>
          <a:xfrm>
            <a:off x="519228" y="1722095"/>
            <a:ext cx="3284482" cy="431179"/>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111.08</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2241"/>
            <a:ext cx="7094837" cy="609600"/>
          </a:xfrm>
        </p:spPr>
        <p:txBody>
          <a:bodyPr/>
          <a:lstStyle/>
          <a:p>
            <a:pPr algn="l"/>
            <a:r>
              <a:rPr lang="en-US" altLang="zh-TW"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填表期間</a:t>
            </a:r>
          </a:p>
        </p:txBody>
      </p:sp>
      <p:sp>
        <p:nvSpPr>
          <p:cNvPr id="3" name="文字方塊 35"/>
          <p:cNvSpPr txBox="1">
            <a:spLocks noChangeArrowheads="1"/>
          </p:cNvSpPr>
          <p:nvPr/>
        </p:nvSpPr>
        <p:spPr bwMode="auto">
          <a:xfrm>
            <a:off x="287493" y="856759"/>
            <a:ext cx="8542723"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9</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graphicFrame>
        <p:nvGraphicFramePr>
          <p:cNvPr id="9" name="資料庫圖表 8"/>
          <p:cNvGraphicFramePr/>
          <p:nvPr>
            <p:extLst>
              <p:ext uri="{D42A27DB-BD31-4B8C-83A1-F6EECF244321}">
                <p14:modId xmlns:p14="http://schemas.microsoft.com/office/powerpoint/2010/main" val="3155742984"/>
              </p:ext>
            </p:extLst>
          </p:nvPr>
        </p:nvGraphicFramePr>
        <p:xfrm>
          <a:off x="3086"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1203"/>
            <a:ext cx="7094837" cy="609600"/>
          </a:xfrm>
        </p:spPr>
        <p:txBody>
          <a:bodyPr/>
          <a:lstStyle/>
          <a:p>
            <a:pPr algn="l"/>
            <a:r>
              <a:rPr lang="en-US" altLang="zh-TW"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資料匯出</a:t>
            </a:r>
          </a:p>
        </p:txBody>
      </p:sp>
      <p:sp>
        <p:nvSpPr>
          <p:cNvPr id="6" name="文字方塊 21"/>
          <p:cNvSpPr txBox="1">
            <a:spLocks noChangeArrowheads="1"/>
          </p:cNvSpPr>
          <p:nvPr/>
        </p:nvSpPr>
        <p:spPr bwMode="auto">
          <a:xfrm>
            <a:off x="3888492" y="1463534"/>
            <a:ext cx="5085409" cy="3693319"/>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111.11.02</a:t>
            </a:r>
            <a:r>
              <a:rPr lang="zh-TW" altLang="en-US"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2117748800"/>
              </p:ext>
            </p:extLst>
          </p:nvPr>
        </p:nvGraphicFramePr>
        <p:xfrm>
          <a:off x="212792" y="2146576"/>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518692">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212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111.11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210446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7894"/>
            <a:ext cx="7094837" cy="609600"/>
          </a:xfrm>
        </p:spPr>
        <p:txBody>
          <a:bodyPr/>
          <a:lstStyle/>
          <a:p>
            <a:pPr algn="l"/>
            <a:r>
              <a:rPr lang="en-US" altLang="zh-TW"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p>
        </p:txBody>
      </p:sp>
      <p:sp>
        <p:nvSpPr>
          <p:cNvPr id="8" name="文字方塊 21"/>
          <p:cNvSpPr txBox="1">
            <a:spLocks noChangeArrowheads="1"/>
          </p:cNvSpPr>
          <p:nvPr/>
        </p:nvSpPr>
        <p:spPr bwMode="auto">
          <a:xfrm>
            <a:off x="74142" y="858977"/>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18</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3832168" y="1503913"/>
            <a:ext cx="5153890" cy="2492990"/>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11/3-11/18</a:t>
            </a: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間提出申請並</a:t>
            </a:r>
            <a:r>
              <a:rPr lang="zh-TW" altLang="en-US" sz="26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務必於</a:t>
            </a:r>
            <a:r>
              <a:rPr lang="en-US"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11/18</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26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矩形 6"/>
          <p:cNvSpPr/>
          <p:nvPr/>
        </p:nvSpPr>
        <p:spPr>
          <a:xfrm>
            <a:off x="91437" y="4616054"/>
            <a:ext cx="8877993" cy="2015936"/>
          </a:xfrm>
          <a:prstGeom prst="rect">
            <a:avLst/>
          </a:prstGeom>
        </p:spPr>
        <p:txBody>
          <a:bodyPr wrap="square">
            <a:spAutoFit/>
          </a:bodyPr>
          <a:lstStyle/>
          <a:p>
            <a:pPr>
              <a:lnSpc>
                <a:spcPts val="3000"/>
              </a:lnSpc>
            </a:pPr>
            <a:r>
              <a:rPr lang="zh-TW" altLang="en-US" sz="1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於本期統一修正期間，</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各應用單位</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作業小組</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opendata@yuntech.edu.tw</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作業小組</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E-mail</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heipuser@yuntech.edu.tw</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將陸續通知經該單位檢核後有疑義資料之學校</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，屆時，</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煩請各校總承辦人留意</a:t>
            </a:r>
            <a:r>
              <a:rPr lang="en-US"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mail</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相關訊息；若無接獲通知者，則表示貴校所填報資料符合檢核條件之合理性。</a:t>
            </a:r>
          </a:p>
        </p:txBody>
      </p:sp>
      <p:graphicFrame>
        <p:nvGraphicFramePr>
          <p:cNvPr id="10" name="表格 17"/>
          <p:cNvGraphicFramePr>
            <a:graphicFrameLocks noGrp="1"/>
          </p:cNvGraphicFramePr>
          <p:nvPr>
            <p:extLst>
              <p:ext uri="{D42A27DB-BD31-4B8C-83A1-F6EECF244321}">
                <p14:modId xmlns:p14="http://schemas.microsoft.com/office/powerpoint/2010/main" val="3852107557"/>
              </p:ext>
            </p:extLst>
          </p:nvPr>
        </p:nvGraphicFramePr>
        <p:xfrm>
          <a:off x="212792" y="2146576"/>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15709961"/>
                  </a:ext>
                </a:extLst>
              </a:tr>
              <a:tr h="518692">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3" name="矩形 12"/>
          <p:cNvSpPr/>
          <p:nvPr/>
        </p:nvSpPr>
        <p:spPr>
          <a:xfrm>
            <a:off x="212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111.11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397349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5625"/>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 </a:t>
            </a:r>
            <a:r>
              <a:rPr lang="zh-TW" altLang="en-US" sz="4400" i="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統一修正申請</a:t>
            </a: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sp>
        <p:nvSpPr>
          <p:cNvPr id="4" name="文字方塊 27"/>
          <p:cNvSpPr txBox="1">
            <a:spLocks noChangeArrowheads="1"/>
          </p:cNvSpPr>
          <p:nvPr/>
        </p:nvSpPr>
        <p:spPr bwMode="auto">
          <a:xfrm>
            <a:off x="480931" y="865008"/>
            <a:ext cx="8195525"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spcBef>
                <a:spcPct val="0"/>
              </a:spcBef>
              <a:buFontTx/>
              <a:buAutoNum type="arabicPeriod"/>
            </a:pPr>
            <a:r>
              <a:rPr lang="zh-TW" altLang="en-US" sz="2800" b="1" dirty="0">
                <a:solidFill>
                  <a:srgbClr val="000000"/>
                </a:solidFill>
                <a:ea typeface="微軟正黑體" panose="020B0604030504040204" pitchFamily="34" charset="-120"/>
                <a:cs typeface="Arial" panose="020B0604020202020204" pitchFamily="34" charset="0"/>
              </a:rPr>
              <a:t>請至</a:t>
            </a:r>
            <a:r>
              <a:rPr lang="zh-TW" altLang="en-US" sz="2800" b="1" dirty="0">
                <a:solidFill>
                  <a:srgbClr val="FF0000"/>
                </a:solidFill>
                <a:ea typeface="微軟正黑體" panose="020B0604030504040204" pitchFamily="34" charset="-120"/>
                <a:cs typeface="Arial" panose="020B0604020202020204" pitchFamily="34" charset="0"/>
              </a:rPr>
              <a:t>校庫首頁</a:t>
            </a:r>
            <a:r>
              <a:rPr lang="zh-TW" altLang="en-US" sz="2800" b="1" dirty="0">
                <a:solidFill>
                  <a:srgbClr val="000000"/>
                </a:solidFill>
                <a:ea typeface="微軟正黑體" panose="020B0604030504040204" pitchFamily="34" charset="-120"/>
                <a:cs typeface="Arial" panose="020B0604020202020204" pitchFamily="34" charset="0"/>
              </a:rPr>
              <a:t>點選             。</a:t>
            </a: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spcBef>
                <a:spcPct val="0"/>
              </a:spcBef>
              <a:buFontTx/>
              <a:buAutoNum type="arabicPeriod"/>
            </a:pPr>
            <a:r>
              <a:rPr lang="zh-TW" altLang="en-US" sz="2800" b="1" dirty="0">
                <a:solidFill>
                  <a:srgbClr val="000000"/>
                </a:solidFill>
                <a:ea typeface="微軟正黑體" panose="020B0604030504040204" pitchFamily="34" charset="-120"/>
                <a:cs typeface="Arial" panose="020B0604020202020204" pitchFamily="34" charset="0"/>
              </a:rPr>
              <a:t>進入修正系統頁面後，輸入帳號密碼登入。</a:t>
            </a:r>
            <a:endParaRPr lang="en-US" altLang="zh-TW" sz="2800" b="1" dirty="0">
              <a:solidFill>
                <a:srgbClr val="000000"/>
              </a:solidFill>
              <a:ea typeface="微軟正黑體" panose="020B0604030504040204" pitchFamily="34" charset="-120"/>
              <a:cs typeface="Arial" panose="020B0604020202020204" pitchFamily="34" charset="0"/>
            </a:endParaRPr>
          </a:p>
          <a:p>
            <a:pPr>
              <a:spcBef>
                <a:spcPct val="0"/>
              </a:spcBef>
              <a:buNone/>
            </a:pPr>
            <a:endParaRPr lang="en-US" altLang="zh-TW" sz="1000" b="1" dirty="0">
              <a:solidFill>
                <a:srgbClr val="000000"/>
              </a:solidFill>
              <a:ea typeface="微軟正黑體" panose="020B0604030504040204" pitchFamily="34" charset="-120"/>
              <a:cs typeface="Arial" panose="020B0604020202020204" pitchFamily="34" charset="0"/>
            </a:endParaRPr>
          </a:p>
          <a:p>
            <a:pPr marL="514350" indent="-514350">
              <a:spcBef>
                <a:spcPct val="0"/>
              </a:spcBef>
              <a:buFont typeface="+mj-lt"/>
              <a:buAutoNum type="arabicPeriod" startAt="3"/>
            </a:pPr>
            <a:r>
              <a:rPr lang="zh-TW" altLang="en-US" sz="2800" b="1" dirty="0">
                <a:solidFill>
                  <a:srgbClr val="000000"/>
                </a:solidFill>
                <a:ea typeface="微軟正黑體" panose="020B0604030504040204" pitchFamily="34" charset="-120"/>
                <a:cs typeface="Arial" panose="020B0604020202020204" pitchFamily="34" charset="0"/>
              </a:rPr>
              <a:t>點選             於     選擇表冊，並於</a:t>
            </a:r>
            <a:r>
              <a:rPr lang="zh-TW" altLang="en-US" sz="2800" b="1" dirty="0">
                <a:solidFill>
                  <a:srgbClr val="FF0000"/>
                </a:solidFill>
                <a:ea typeface="微軟正黑體" panose="020B0604030504040204" pitchFamily="34" charset="-120"/>
                <a:cs typeface="Arial" panose="020B0604020202020204" pitchFamily="34" charset="0"/>
              </a:rPr>
              <a:t>「修改原因」欄位敘明具體理由</a:t>
            </a:r>
            <a:r>
              <a:rPr lang="zh-TW" altLang="en-US" sz="2800" b="1" dirty="0">
                <a:solidFill>
                  <a:srgbClr val="000000"/>
                </a:solidFill>
                <a:ea typeface="微軟正黑體" panose="020B0604030504040204" pitchFamily="34" charset="-120"/>
                <a:cs typeface="Arial" panose="020B0604020202020204" pitchFamily="34" charset="0"/>
              </a:rPr>
              <a:t>後送出選單。</a:t>
            </a:r>
          </a:p>
          <a:p>
            <a:pPr marL="514350" indent="-514350">
              <a:spcBef>
                <a:spcPct val="0"/>
              </a:spcBef>
              <a:buFontTx/>
              <a:buAutoNum type="arabicPeriod" startAt="3"/>
            </a:pPr>
            <a:r>
              <a:rPr lang="zh-TW" altLang="en-US" sz="2800" b="1" dirty="0">
                <a:solidFill>
                  <a:srgbClr val="000000"/>
                </a:solidFill>
                <a:ea typeface="微軟正黑體" panose="020B0604030504040204" pitchFamily="34" charset="-120"/>
                <a:cs typeface="Arial" panose="020B0604020202020204" pitchFamily="34" charset="0"/>
              </a:rPr>
              <a:t>成功送出之表冊會在確認鍵上方顯示「已申請表冊：</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a:t>
            </a:r>
            <a:endParaRPr lang="zh-TW" altLang="en-US" sz="2800" b="1" dirty="0">
              <a:ea typeface="微軟正黑體" panose="020B0604030504040204" pitchFamily="34" charset="-120"/>
              <a:cs typeface="Arial" panose="020B0604020202020204" pitchFamily="34" charset="0"/>
            </a:endParaRPr>
          </a:p>
        </p:txBody>
      </p:sp>
      <p:pic>
        <p:nvPicPr>
          <p:cNvPr id="10" name="圖片 22"/>
          <p:cNvPicPr>
            <a:picLocks noChangeAspect="1"/>
          </p:cNvPicPr>
          <p:nvPr/>
        </p:nvPicPr>
        <p:blipFill>
          <a:blip r:embed="rId3">
            <a:extLst>
              <a:ext uri="{28A0092B-C50C-407E-A947-70E740481C1C}">
                <a14:useLocalDpi xmlns:a14="http://schemas.microsoft.com/office/drawing/2010/main" val="0"/>
              </a:ext>
            </a:extLst>
          </a:blip>
          <a:srcRect l="76057" t="2" r="13612" b="94362"/>
          <a:stretch>
            <a:fillRect/>
          </a:stretch>
        </p:blipFill>
        <p:spPr bwMode="auto">
          <a:xfrm>
            <a:off x="4053192" y="873239"/>
            <a:ext cx="1022864" cy="47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26"/>
          <p:cNvPicPr>
            <a:picLocks noChangeAspect="1"/>
          </p:cNvPicPr>
          <p:nvPr/>
        </p:nvPicPr>
        <p:blipFill>
          <a:blip r:embed="rId4">
            <a:extLst>
              <a:ext uri="{28A0092B-C50C-407E-A947-70E740481C1C}">
                <a14:useLocalDpi xmlns:a14="http://schemas.microsoft.com/office/drawing/2010/main" val="0"/>
              </a:ext>
            </a:extLst>
          </a:blip>
          <a:srcRect t="4291" r="91383" b="92300"/>
          <a:stretch>
            <a:fillRect/>
          </a:stretch>
        </p:blipFill>
        <p:spPr bwMode="auto">
          <a:xfrm>
            <a:off x="1880211" y="1967178"/>
            <a:ext cx="1082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9"/>
          <p:cNvPicPr>
            <a:picLocks noChangeAspect="1"/>
          </p:cNvPicPr>
          <p:nvPr/>
        </p:nvPicPr>
        <p:blipFill>
          <a:blip r:embed="rId4">
            <a:extLst>
              <a:ext uri="{28A0092B-C50C-407E-A947-70E740481C1C}">
                <a14:useLocalDpi xmlns:a14="http://schemas.microsoft.com/office/drawing/2010/main" val="0"/>
              </a:ext>
            </a:extLst>
          </a:blip>
          <a:srcRect l="46307" t="28149" r="50191" b="63141"/>
          <a:stretch>
            <a:fillRect/>
          </a:stretch>
        </p:blipFill>
        <p:spPr bwMode="auto">
          <a:xfrm>
            <a:off x="3555575" y="1864290"/>
            <a:ext cx="265026" cy="49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群組 17"/>
          <p:cNvGrpSpPr/>
          <p:nvPr/>
        </p:nvGrpSpPr>
        <p:grpSpPr>
          <a:xfrm>
            <a:off x="430531" y="3770263"/>
            <a:ext cx="8356844" cy="2054940"/>
            <a:chOff x="521149" y="4272773"/>
            <a:chExt cx="8356844" cy="2054940"/>
          </a:xfrm>
        </p:grpSpPr>
        <p:grpSp>
          <p:nvGrpSpPr>
            <p:cNvPr id="16" name="群組 15"/>
            <p:cNvGrpSpPr/>
            <p:nvPr/>
          </p:nvGrpSpPr>
          <p:grpSpPr>
            <a:xfrm>
              <a:off x="521149" y="4272773"/>
              <a:ext cx="8356844" cy="2054940"/>
              <a:chOff x="521149" y="4272773"/>
              <a:chExt cx="8356844" cy="2054940"/>
            </a:xfrm>
          </p:grpSpPr>
          <p:grpSp>
            <p:nvGrpSpPr>
              <p:cNvPr id="14" name="群組 13"/>
              <p:cNvGrpSpPr/>
              <p:nvPr/>
            </p:nvGrpSpPr>
            <p:grpSpPr>
              <a:xfrm>
                <a:off x="550734" y="4272773"/>
                <a:ext cx="8327259" cy="2054940"/>
                <a:chOff x="550734" y="4272773"/>
                <a:chExt cx="8327259" cy="2054940"/>
              </a:xfrm>
            </p:grpSpPr>
            <p:grpSp>
              <p:nvGrpSpPr>
                <p:cNvPr id="8" name="群組 7"/>
                <p:cNvGrpSpPr/>
                <p:nvPr/>
              </p:nvGrpSpPr>
              <p:grpSpPr>
                <a:xfrm>
                  <a:off x="550734" y="4272773"/>
                  <a:ext cx="8327259" cy="2054940"/>
                  <a:chOff x="403433" y="4695569"/>
                  <a:chExt cx="8364202" cy="1707005"/>
                </a:xfrm>
              </p:grpSpPr>
              <p:grpSp>
                <p:nvGrpSpPr>
                  <p:cNvPr id="6" name="群組 5"/>
                  <p:cNvGrpSpPr/>
                  <p:nvPr/>
                </p:nvGrpSpPr>
                <p:grpSpPr>
                  <a:xfrm>
                    <a:off x="403433" y="4695569"/>
                    <a:ext cx="8364202" cy="1476906"/>
                    <a:chOff x="403433" y="4695569"/>
                    <a:chExt cx="8364202" cy="1476906"/>
                  </a:xfrm>
                </p:grpSpPr>
                <p:pic>
                  <p:nvPicPr>
                    <p:cNvPr id="5" name="圖片 2"/>
                    <p:cNvPicPr>
                      <a:picLocks noChangeAspect="1"/>
                    </p:cNvPicPr>
                    <p:nvPr/>
                  </p:nvPicPr>
                  <p:blipFill>
                    <a:blip r:embed="rId5">
                      <a:extLst>
                        <a:ext uri="{28A0092B-C50C-407E-A947-70E740481C1C}">
                          <a14:useLocalDpi xmlns:a14="http://schemas.microsoft.com/office/drawing/2010/main" val="0"/>
                        </a:ext>
                      </a:extLst>
                    </a:blip>
                    <a:srcRect r="39787"/>
                    <a:stretch>
                      <a:fillRect/>
                    </a:stretch>
                  </p:blipFill>
                  <p:spPr bwMode="auto">
                    <a:xfrm>
                      <a:off x="403433" y="4695569"/>
                      <a:ext cx="8364202" cy="1476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4"/>
                    <p:cNvSpPr txBox="1">
                      <a:spLocks noChangeArrowheads="1"/>
                    </p:cNvSpPr>
                    <p:nvPr/>
                  </p:nvSpPr>
                  <p:spPr bwMode="auto">
                    <a:xfrm>
                      <a:off x="998740" y="4921105"/>
                      <a:ext cx="821164" cy="2180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zh-TW" altLang="en-US" sz="1200" b="1">
                        <a:solidFill>
                          <a:srgbClr val="FF0000"/>
                        </a:solidFill>
                        <a:ea typeface="微軟正黑體" panose="020B0604030504040204" pitchFamily="34" charset="-120"/>
                        <a:cs typeface="Arial" panose="020B0604020202020204" pitchFamily="34" charset="0"/>
                      </a:endParaRPr>
                    </a:p>
                  </p:txBody>
                </p:sp>
              </p:grpSp>
              <p:sp>
                <p:nvSpPr>
                  <p:cNvPr id="13" name="文字方塊 12"/>
                  <p:cNvSpPr txBox="1"/>
                  <p:nvPr/>
                </p:nvSpPr>
                <p:spPr>
                  <a:xfrm>
                    <a:off x="4464419" y="6172475"/>
                    <a:ext cx="579964" cy="2300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bwMode="auto">
                <a:xfrm>
                  <a:off x="4705004" y="4813070"/>
                  <a:ext cx="307571" cy="1163782"/>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a:ln>
                      <a:noFill/>
                    </a:ln>
                    <a:noFill/>
                    <a:effectLst/>
                    <a:latin typeface="Times New Roman" panose="02020603050405020304" pitchFamily="18" charset="0"/>
                  </a:endParaRPr>
                </a:p>
              </p:txBody>
            </p:sp>
          </p:grpSp>
          <p:sp>
            <p:nvSpPr>
              <p:cNvPr id="17" name="矩形 16"/>
              <p:cNvSpPr/>
              <p:nvPr/>
            </p:nvSpPr>
            <p:spPr bwMode="auto">
              <a:xfrm rot="5400000">
                <a:off x="912466" y="3881459"/>
                <a:ext cx="540296" cy="1322930"/>
              </a:xfrm>
              <a:prstGeom prst="rect">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a:ln>
                    <a:noFill/>
                  </a:ln>
                  <a:noFill/>
                  <a:effectLst/>
                  <a:latin typeface="Times New Roman" panose="02020603050405020304" pitchFamily="18" charset="0"/>
                </a:endParaRPr>
              </a:p>
            </p:txBody>
          </p:sp>
        </p:grpSp>
        <p:sp>
          <p:nvSpPr>
            <p:cNvPr id="15" name="矩形 14"/>
            <p:cNvSpPr/>
            <p:nvPr/>
          </p:nvSpPr>
          <p:spPr bwMode="auto">
            <a:xfrm>
              <a:off x="5067742" y="4804757"/>
              <a:ext cx="3801937" cy="415635"/>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900" b="0" i="0" u="none" strike="noStrike" cap="none" normalizeH="0" baseline="0">
                <a:ln>
                  <a:noFill/>
                </a:ln>
                <a:solidFill>
                  <a:schemeClr val="tx1"/>
                </a:solidFill>
                <a:effectLst/>
                <a:latin typeface="Times New Roman" panose="02020603050405020304" pitchFamily="18" charset="0"/>
              </a:endParaRPr>
            </a:p>
          </p:txBody>
        </p:sp>
      </p:grpSp>
    </p:spTree>
    <p:extLst>
      <p:ext uri="{BB962C8B-B14F-4D97-AF65-F5344CB8AC3E}">
        <p14:creationId xmlns:p14="http://schemas.microsoft.com/office/powerpoint/2010/main" val="3716632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5846"/>
            <a:ext cx="7534041"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sp>
        <p:nvSpPr>
          <p:cNvPr id="5" name="文字方塊 27"/>
          <p:cNvSpPr txBox="1">
            <a:spLocks noChangeArrowheads="1"/>
          </p:cNvSpPr>
          <p:nvPr/>
        </p:nvSpPr>
        <p:spPr bwMode="auto">
          <a:xfrm>
            <a:off x="579239" y="855249"/>
            <a:ext cx="8045727" cy="5688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nSpc>
                <a:spcPts val="4000"/>
              </a:lnSpc>
              <a:spcBef>
                <a:spcPct val="0"/>
              </a:spcBef>
              <a:buFont typeface="+mj-lt"/>
              <a:buAutoNum type="arabicPeriod"/>
            </a:pPr>
            <a:r>
              <a:rPr lang="zh-TW" altLang="en-US" sz="2800" b="1" dirty="0">
                <a:solidFill>
                  <a:srgbClr val="000000"/>
                </a:solidFill>
                <a:ea typeface="微軟正黑體" panose="020B0604030504040204" pitchFamily="34" charset="-120"/>
                <a:cs typeface="Arial" panose="020B0604020202020204" pitchFamily="34" charset="0"/>
              </a:rPr>
              <a:t>若超過「統一修正期間」後，學校仍有資料需要修正或需要修正前幾期資料，則請提出「非統一修正」。</a:t>
            </a: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4000"/>
              </a:lnSpc>
              <a:spcBef>
                <a:spcPct val="0"/>
              </a:spcBef>
              <a:buFont typeface="+mj-lt"/>
              <a:buAutoNum type="arabicPeriod"/>
            </a:pPr>
            <a:r>
              <a:rPr lang="zh-TW" altLang="en-US" sz="2800" b="1" dirty="0">
                <a:solidFill>
                  <a:srgbClr val="000000"/>
                </a:solidFill>
                <a:ea typeface="微軟正黑體" panose="020B0604030504040204" pitchFamily="34" charset="-120"/>
                <a:cs typeface="Arial" panose="020B0604020202020204" pitchFamily="34" charset="0"/>
              </a:rPr>
              <a:t>如需於「非統一修正期間」提出資料修正申請，請事先填寫「</a:t>
            </a:r>
            <a:r>
              <a:rPr lang="zh-TW" altLang="en-US" sz="2800" b="1" dirty="0">
                <a:solidFill>
                  <a:srgbClr val="FF0000"/>
                </a:solidFill>
                <a:ea typeface="微軟正黑體" panose="020B0604030504040204" pitchFamily="34" charset="-120"/>
                <a:cs typeface="Arial" panose="020B0604020202020204" pitchFamily="34" charset="0"/>
              </a:rPr>
              <a:t>修正申請對照表</a:t>
            </a:r>
            <a:r>
              <a:rPr lang="zh-TW" altLang="en-US" sz="2800" b="1" dirty="0">
                <a:solidFill>
                  <a:srgbClr val="000000"/>
                </a:solidFill>
                <a:ea typeface="微軟正黑體" panose="020B0604030504040204" pitchFamily="34" charset="-120"/>
                <a:cs typeface="Arial" panose="020B0604020202020204" pitchFamily="34" charset="0"/>
              </a:rPr>
              <a:t>」</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務必於「修正說明」欄</a:t>
            </a:r>
            <a:r>
              <a:rPr lang="zh-TW" altLang="en-US" sz="2800" b="1" dirty="0">
                <a:solidFill>
                  <a:srgbClr val="FF0000"/>
                </a:solidFill>
                <a:ea typeface="微軟正黑體" panose="020B0604030504040204" pitchFamily="34" charset="-120"/>
                <a:cs typeface="Arial" panose="020B0604020202020204" pitchFamily="34" charset="0"/>
              </a:rPr>
              <a:t>敘明具體修改理由</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，並</a:t>
            </a:r>
            <a:r>
              <a:rPr lang="zh-TW" altLang="en-US" sz="2800" b="1" dirty="0">
                <a:solidFill>
                  <a:srgbClr val="FF0000"/>
                </a:solidFill>
                <a:ea typeface="微軟正黑體" panose="020B0604030504040204" pitchFamily="34" charset="-120"/>
                <a:cs typeface="Arial" panose="020B0604020202020204" pitchFamily="34" charset="0"/>
              </a:rPr>
              <a:t>核章後發文至教育部高教司</a:t>
            </a:r>
            <a:r>
              <a:rPr lang="zh-TW" altLang="en-US" sz="2800" b="1" dirty="0">
                <a:solidFill>
                  <a:srgbClr val="000000"/>
                </a:solidFill>
                <a:ea typeface="微軟正黑體" panose="020B0604030504040204" pitchFamily="34" charset="-120"/>
                <a:cs typeface="Arial" panose="020B0604020202020204" pitchFamily="34" charset="0"/>
              </a:rPr>
              <a:t>，待教育部回函後，方可至校庫提出申請開放修改權限</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系統申請可供</a:t>
            </a:r>
            <a:r>
              <a:rPr lang="zh-TW" altLang="en-US" sz="2800" b="1" dirty="0">
                <a:solidFill>
                  <a:srgbClr val="FF0000"/>
                </a:solidFill>
                <a:ea typeface="微軟正黑體" panose="020B0604030504040204" pitchFamily="34" charset="-120"/>
                <a:cs typeface="Arial" panose="020B0604020202020204" pitchFamily="34" charset="0"/>
              </a:rPr>
              <a:t>修正時間以</a:t>
            </a:r>
            <a:r>
              <a:rPr lang="en-US" altLang="zh-TW" sz="2800" b="1" dirty="0">
                <a:solidFill>
                  <a:srgbClr val="FF0000"/>
                </a:solidFill>
                <a:ea typeface="微軟正黑體" panose="020B0604030504040204" pitchFamily="34" charset="-120"/>
                <a:cs typeface="Arial" panose="020B0604020202020204" pitchFamily="34" charset="0"/>
              </a:rPr>
              <a:t>2</a:t>
            </a:r>
            <a:r>
              <a:rPr lang="zh-TW" altLang="en-US" sz="2800" b="1" dirty="0">
                <a:solidFill>
                  <a:srgbClr val="FF0000"/>
                </a:solidFill>
                <a:ea typeface="微軟正黑體" panose="020B0604030504040204" pitchFamily="34" charset="-120"/>
                <a:cs typeface="Arial" panose="020B0604020202020204" pitchFamily="34" charset="0"/>
              </a:rPr>
              <a:t>小時為限</a:t>
            </a:r>
            <a:r>
              <a:rPr lang="en-US" altLang="zh-TW" sz="2800" b="1" dirty="0">
                <a:solidFill>
                  <a:srgbClr val="000000"/>
                </a:solidFill>
                <a:ea typeface="微軟正黑體" panose="020B0604030504040204" pitchFamily="34" charset="-120"/>
                <a:cs typeface="Arial" panose="020B0604020202020204" pitchFamily="34" charset="0"/>
              </a:rPr>
              <a:t>)</a:t>
            </a:r>
            <a:r>
              <a:rPr lang="zh-TW" altLang="en-US" sz="2800" b="1" dirty="0">
                <a:solidFill>
                  <a:srgbClr val="000000"/>
                </a:solidFill>
                <a:ea typeface="微軟正黑體" panose="020B0604030504040204" pitchFamily="34" charset="-120"/>
                <a:cs typeface="Arial" panose="020B0604020202020204" pitchFamily="34" charset="0"/>
              </a:rPr>
              <a:t>。</a:t>
            </a:r>
            <a:endParaRPr lang="en-US" altLang="zh-TW" sz="2800" b="1" dirty="0">
              <a:solidFill>
                <a:srgbClr val="000000"/>
              </a:solidFill>
              <a:ea typeface="微軟正黑體" panose="020B0604030504040204" pitchFamily="34" charset="-120"/>
              <a:cs typeface="Arial" panose="020B0604020202020204" pitchFamily="34" charset="0"/>
            </a:endParaRPr>
          </a:p>
          <a:p>
            <a:pPr>
              <a:lnSpc>
                <a:spcPts val="4000"/>
              </a:lnSpc>
              <a:spcBef>
                <a:spcPct val="0"/>
              </a:spcBef>
              <a:buNone/>
            </a:pPr>
            <a:r>
              <a:rPr lang="zh-TW" altLang="en-US" sz="2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FF"/>
                </a:solidFill>
                <a:ea typeface="微軟正黑體" panose="020B0604030504040204" pitchFamily="34" charset="-120"/>
                <a:cs typeface="Arial" panose="020B0604020202020204" pitchFamily="34" charset="0"/>
              </a:rPr>
              <a:t>修正申請對照表之「</a:t>
            </a:r>
            <a:r>
              <a:rPr lang="zh-TW" altLang="zh-TW" sz="2800" b="1" dirty="0">
                <a:solidFill>
                  <a:srgbClr val="0000FF"/>
                </a:solidFill>
                <a:ea typeface="微軟正黑體" panose="020B0604030504040204" pitchFamily="34" charset="-120"/>
                <a:cs typeface="Arial" panose="020B0604020202020204" pitchFamily="34" charset="0"/>
              </a:rPr>
              <a:t>學校未來如何提升填報資料庫正確性及完整性之策略</a:t>
            </a:r>
            <a:r>
              <a:rPr lang="zh-TW" altLang="en-US" sz="2800" b="1" dirty="0">
                <a:solidFill>
                  <a:srgbClr val="0000FF"/>
                </a:solidFill>
                <a:ea typeface="微軟正黑體" panose="020B0604030504040204" pitchFamily="34" charset="-120"/>
                <a:cs typeface="Arial" panose="020B0604020202020204" pitchFamily="34" charset="0"/>
              </a:rPr>
              <a:t>」</a:t>
            </a:r>
            <a:r>
              <a:rPr lang="zh-TW" altLang="zh-TW" sz="2800" b="1" dirty="0">
                <a:solidFill>
                  <a:srgbClr val="0000FF"/>
                </a:solidFill>
                <a:ea typeface="微軟正黑體" panose="020B0604030504040204" pitchFamily="34" charset="-120"/>
                <a:cs typeface="Arial" panose="020B0604020202020204" pitchFamily="34" charset="0"/>
              </a:rPr>
              <a:t>至少</a:t>
            </a:r>
            <a:r>
              <a:rPr lang="en-US" altLang="zh-TW" sz="2800" b="1" dirty="0">
                <a:solidFill>
                  <a:srgbClr val="0000FF"/>
                </a:solidFill>
                <a:ea typeface="微軟正黑體" panose="020B0604030504040204" pitchFamily="34" charset="-120"/>
                <a:cs typeface="Arial" panose="020B0604020202020204" pitchFamily="34" charset="0"/>
              </a:rPr>
              <a:t>100</a:t>
            </a:r>
            <a:r>
              <a:rPr lang="zh-TW" altLang="zh-TW" sz="2800" b="1" dirty="0">
                <a:solidFill>
                  <a:srgbClr val="0000FF"/>
                </a:solidFill>
                <a:ea typeface="微軟正黑體" panose="020B0604030504040204" pitchFamily="34" charset="-120"/>
                <a:cs typeface="Arial" panose="020B0604020202020204" pitchFamily="34" charset="0"/>
              </a:rPr>
              <a:t>字</a:t>
            </a:r>
            <a:r>
              <a:rPr lang="zh-TW" altLang="en-US" sz="2800" b="1" dirty="0">
                <a:solidFill>
                  <a:srgbClr val="0000FF"/>
                </a:solidFill>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223841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310" y="105770"/>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p>
        </p:txBody>
      </p:sp>
      <p:sp>
        <p:nvSpPr>
          <p:cNvPr id="4" name="文字方塊 27"/>
          <p:cNvSpPr txBox="1">
            <a:spLocks noChangeArrowheads="1"/>
          </p:cNvSpPr>
          <p:nvPr/>
        </p:nvSpPr>
        <p:spPr bwMode="auto">
          <a:xfrm>
            <a:off x="360752" y="667462"/>
            <a:ext cx="881976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None/>
            </a:pPr>
            <a:r>
              <a:rPr lang="zh-TW" altLang="en-US" sz="2800" b="1" dirty="0">
                <a:solidFill>
                  <a:srgbClr val="FF0000"/>
                </a:solidFill>
                <a:ea typeface="微軟正黑體" panose="020B0604030504040204" pitchFamily="34" charset="-120"/>
                <a:cs typeface="Arial" panose="020B0604020202020204" pitchFamily="34" charset="0"/>
              </a:rPr>
              <a:t>填寫「修正申請對照表」</a:t>
            </a:r>
            <a:endParaRPr lang="en-US" altLang="zh-TW" sz="2800" b="1" dirty="0">
              <a:solidFill>
                <a:srgbClr val="FF0000"/>
              </a:solidFill>
              <a:ea typeface="微軟正黑體" panose="020B0604030504040204" pitchFamily="34" charset="-120"/>
              <a:cs typeface="Arial" panose="020B0604020202020204" pitchFamily="34" charset="0"/>
            </a:endParaRPr>
          </a:p>
          <a:p>
            <a:pPr marL="514350" indent="-514350">
              <a:lnSpc>
                <a:spcPct val="150000"/>
              </a:lnSpc>
              <a:spcBef>
                <a:spcPct val="0"/>
              </a:spcBef>
              <a:buClr>
                <a:srgbClr val="000000"/>
              </a:buClr>
              <a:buFont typeface="Wingdings" panose="05000000000000000000" pitchFamily="2" charset="2"/>
              <a:buChar char="l"/>
            </a:pPr>
            <a:r>
              <a:rPr lang="zh-TW" altLang="en-US" sz="2800" b="1" dirty="0">
                <a:solidFill>
                  <a:srgbClr val="000000"/>
                </a:solidFill>
                <a:ea typeface="微軟正黑體" panose="020B0604030504040204" pitchFamily="34" charset="-120"/>
                <a:cs typeface="Arial" panose="020B0604020202020204" pitchFamily="34" charset="0"/>
              </a:rPr>
              <a:t>「修正申請對照表」格式可由修正申請系統內</a:t>
            </a:r>
            <a:endParaRPr lang="en-US" altLang="zh-TW" sz="2800" b="1" dirty="0">
              <a:solidFill>
                <a:srgbClr val="000000"/>
              </a:solidFill>
              <a:ea typeface="微軟正黑體" panose="020B0604030504040204" pitchFamily="34" charset="-120"/>
              <a:cs typeface="Arial" panose="020B0604020202020204" pitchFamily="34" charset="0"/>
            </a:endParaRPr>
          </a:p>
          <a:p>
            <a:pPr lvl="1" indent="0">
              <a:lnSpc>
                <a:spcPct val="150000"/>
              </a:lnSpc>
              <a:spcBef>
                <a:spcPct val="0"/>
              </a:spcBef>
              <a:buClr>
                <a:srgbClr val="000000"/>
              </a:buClr>
              <a:buNone/>
            </a:pPr>
            <a:r>
              <a:rPr lang="en-US" altLang="zh-TW" b="1" u="heavy" dirty="0">
                <a:solidFill>
                  <a:srgbClr val="0000FF"/>
                </a:solidFill>
                <a:ea typeface="微軟正黑體" panose="020B0604030504040204" pitchFamily="34" charset="-120"/>
                <a:cs typeface="Arial" panose="020B0604020202020204" pitchFamily="34" charset="0"/>
              </a:rPr>
              <a:t>【</a:t>
            </a:r>
            <a:r>
              <a:rPr lang="zh-TW" altLang="en-US" b="1" u="heavy" dirty="0">
                <a:solidFill>
                  <a:srgbClr val="0000FF"/>
                </a:solidFill>
                <a:ea typeface="微軟正黑體" panose="020B0604030504040204" pitchFamily="34" charset="-120"/>
                <a:cs typeface="Arial" panose="020B0604020202020204" pitchFamily="34" charset="0"/>
              </a:rPr>
              <a:t>常用</a:t>
            </a:r>
            <a:r>
              <a:rPr lang="en-US" altLang="zh-TW" b="1" u="heavy" dirty="0">
                <a:solidFill>
                  <a:srgbClr val="0000FF"/>
                </a:solidFill>
                <a:ea typeface="微軟正黑體" panose="020B0604030504040204" pitchFamily="34" charset="-120"/>
                <a:cs typeface="Arial" panose="020B0604020202020204" pitchFamily="34" charset="0"/>
              </a:rPr>
              <a:t>】</a:t>
            </a:r>
            <a:r>
              <a:rPr lang="zh-TW" altLang="en-US" b="1" u="heavy" dirty="0">
                <a:solidFill>
                  <a:srgbClr val="0000FF"/>
                </a:solidFill>
                <a:ea typeface="微軟正黑體" panose="020B0604030504040204" pitchFamily="34" charset="-120"/>
                <a:cs typeface="Arial" panose="020B0604020202020204" pitchFamily="34" charset="0"/>
              </a:rPr>
              <a:t>校庫修正申請對照表</a:t>
            </a:r>
            <a:r>
              <a:rPr lang="zh-TW" altLang="en-US" b="1" dirty="0">
                <a:solidFill>
                  <a:srgbClr val="000000"/>
                </a:solidFill>
                <a:ea typeface="微軟正黑體" panose="020B0604030504040204" pitchFamily="34" charset="-120"/>
                <a:cs typeface="Arial" panose="020B0604020202020204" pitchFamily="34" charset="0"/>
              </a:rPr>
              <a:t>連結下載</a:t>
            </a:r>
            <a:r>
              <a:rPr lang="zh-TW" altLang="en-US" sz="2400" b="1" dirty="0">
                <a:solidFill>
                  <a:srgbClr val="000000"/>
                </a:solidFill>
                <a:ea typeface="微軟正黑體" panose="020B0604030504040204" pitchFamily="34" charset="-120"/>
                <a:cs typeface="Arial" panose="020B0604020202020204" pitchFamily="34" charset="0"/>
              </a:rPr>
              <a:t>            </a:t>
            </a:r>
          </a:p>
        </p:txBody>
      </p:sp>
      <p:grpSp>
        <p:nvGrpSpPr>
          <p:cNvPr id="14" name="群組 13"/>
          <p:cNvGrpSpPr/>
          <p:nvPr/>
        </p:nvGrpSpPr>
        <p:grpSpPr>
          <a:xfrm>
            <a:off x="24939" y="2703878"/>
            <a:ext cx="4625380" cy="3718999"/>
            <a:chOff x="24939" y="2951018"/>
            <a:chExt cx="4625380" cy="3718999"/>
          </a:xfrm>
        </p:grpSpPr>
        <p:pic>
          <p:nvPicPr>
            <p:cNvPr id="8" name="圖片 7"/>
            <p:cNvPicPr>
              <a:picLocks noChangeAspect="1"/>
            </p:cNvPicPr>
            <p:nvPr/>
          </p:nvPicPr>
          <p:blipFill>
            <a:blip r:embed="rId3"/>
            <a:stretch>
              <a:fillRect/>
            </a:stretch>
          </p:blipFill>
          <p:spPr>
            <a:xfrm>
              <a:off x="24939" y="2951018"/>
              <a:ext cx="4625380" cy="3577180"/>
            </a:xfrm>
            <a:prstGeom prst="rect">
              <a:avLst/>
            </a:prstGeom>
          </p:spPr>
        </p:pic>
        <p:sp>
          <p:nvSpPr>
            <p:cNvPr id="2" name="文字方塊 1"/>
            <p:cNvSpPr txBox="1"/>
            <p:nvPr/>
          </p:nvSpPr>
          <p:spPr>
            <a:xfrm>
              <a:off x="1957756" y="6393018"/>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grpSp>
        <p:nvGrpSpPr>
          <p:cNvPr id="16" name="群組 15"/>
          <p:cNvGrpSpPr/>
          <p:nvPr/>
        </p:nvGrpSpPr>
        <p:grpSpPr>
          <a:xfrm>
            <a:off x="4687604" y="2698885"/>
            <a:ext cx="4422371" cy="3674314"/>
            <a:chOff x="4687604" y="2946025"/>
            <a:chExt cx="4422371" cy="3674314"/>
          </a:xfrm>
          <a:solidFill>
            <a:srgbClr val="FFC000"/>
          </a:solidFill>
        </p:grpSpPr>
        <p:pic>
          <p:nvPicPr>
            <p:cNvPr id="15" name="圖片 14"/>
            <p:cNvPicPr>
              <a:picLocks noChangeAspect="1"/>
            </p:cNvPicPr>
            <p:nvPr/>
          </p:nvPicPr>
          <p:blipFill>
            <a:blip r:embed="rId4"/>
            <a:stretch>
              <a:fillRect/>
            </a:stretch>
          </p:blipFill>
          <p:spPr>
            <a:xfrm>
              <a:off x="4687604" y="2946025"/>
              <a:ext cx="4422371" cy="3386018"/>
            </a:xfrm>
            <a:prstGeom prst="rect">
              <a:avLst/>
            </a:prstGeom>
            <a:grpFill/>
            <a:ln>
              <a:noFill/>
            </a:ln>
          </p:spPr>
        </p:pic>
        <p:sp>
          <p:nvSpPr>
            <p:cNvPr id="10" name="文字方塊 9"/>
            <p:cNvSpPr txBox="1"/>
            <p:nvPr/>
          </p:nvSpPr>
          <p:spPr>
            <a:xfrm>
              <a:off x="6812446" y="6343340"/>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83530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2165"/>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2.8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p>
        </p:txBody>
      </p:sp>
      <p:sp>
        <p:nvSpPr>
          <p:cNvPr id="5" name="文字方塊 27"/>
          <p:cNvSpPr txBox="1">
            <a:spLocks noChangeArrowheads="1"/>
          </p:cNvSpPr>
          <p:nvPr/>
        </p:nvSpPr>
        <p:spPr bwMode="auto">
          <a:xfrm>
            <a:off x="157942" y="1019528"/>
            <a:ext cx="8673649" cy="48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a:lnSpc>
                <a:spcPts val="3000"/>
              </a:lnSpc>
              <a:spcBef>
                <a:spcPts val="600"/>
              </a:spcBef>
              <a:spcAft>
                <a:spcPts val="600"/>
              </a:spcAft>
              <a:buFont typeface="Wingdings" panose="05000000000000000000" pitchFamily="2" charset="2"/>
              <a:buChar char="l"/>
            </a:pPr>
            <a:r>
              <a:rPr lang="zh-TW" altLang="en-US" sz="2400" b="1" dirty="0">
                <a:solidFill>
                  <a:srgbClr val="000000"/>
                </a:solidFill>
                <a:ea typeface="微軟正黑體" panose="020B0604030504040204" pitchFamily="34" charset="-120"/>
                <a:cs typeface="Arial" panose="020B0604020202020204" pitchFamily="34" charset="0"/>
              </a:rPr>
              <a:t>修正申請涉及計畫</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包含學術研究、產學合作等</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經費等數據：</a:t>
            </a:r>
            <a:endParaRPr lang="en-US" altLang="zh-TW" sz="2400" b="1" dirty="0">
              <a:solidFill>
                <a:srgbClr val="00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Font typeface="+mj-lt"/>
              <a:buAutoNum type="arabicPeriod"/>
            </a:pPr>
            <a:r>
              <a:rPr lang="zh-TW" altLang="en-US" sz="2400" b="1" dirty="0">
                <a:solidFill>
                  <a:srgbClr val="000000"/>
                </a:solidFill>
                <a:ea typeface="微軟正黑體" panose="020B0604030504040204" pitchFamily="34" charset="-120"/>
                <a:cs typeface="Arial" panose="020B0604020202020204" pitchFamily="34" charset="0"/>
              </a:rPr>
              <a:t>提出</a:t>
            </a:r>
            <a:r>
              <a:rPr lang="zh-TW" altLang="en-US" sz="2400" b="1" dirty="0">
                <a:solidFill>
                  <a:srgbClr val="FF0000"/>
                </a:solidFill>
                <a:ea typeface="微軟正黑體" panose="020B0604030504040204" pitchFamily="34" charset="-120"/>
                <a:cs typeface="Arial" panose="020B0604020202020204" pitchFamily="34" charset="0"/>
              </a:rPr>
              <a:t>核章之修正前後對照表</a:t>
            </a:r>
            <a:r>
              <a:rPr lang="zh-TW" altLang="en-US" sz="2400" b="1" dirty="0">
                <a:solidFill>
                  <a:srgbClr val="000000"/>
                </a:solidFill>
                <a:ea typeface="微軟正黑體" panose="020B0604030504040204" pitchFamily="34" charset="-120"/>
                <a:cs typeface="Arial" panose="020B0604020202020204" pitchFamily="34" charset="0"/>
              </a:rPr>
              <a:t>及相關佐證資料</a:t>
            </a:r>
            <a:endParaRPr lang="en-US" altLang="zh-TW" sz="2400" b="1" dirty="0">
              <a:solidFill>
                <a:srgbClr val="00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Font typeface="+mj-lt"/>
              <a:buAutoNum type="arabicPeriod"/>
            </a:pPr>
            <a:r>
              <a:rPr lang="zh-TW" altLang="en-US" sz="2400" b="1" dirty="0">
                <a:solidFill>
                  <a:srgbClr val="000000"/>
                </a:solidFill>
                <a:ea typeface="微軟正黑體" panose="020B0604030504040204" pitchFamily="34" charset="-120"/>
                <a:cs typeface="Arial" panose="020B0604020202020204" pitchFamily="34" charset="0"/>
              </a:rPr>
              <a:t>對照表上請臚列出</a:t>
            </a:r>
            <a:r>
              <a:rPr lang="zh-TW" altLang="en-US" sz="2400" b="1" dirty="0">
                <a:solidFill>
                  <a:srgbClr val="FF0000"/>
                </a:solidFill>
                <a:ea typeface="微軟正黑體" panose="020B0604030504040204" pitchFamily="34" charset="-120"/>
                <a:cs typeface="Arial" panose="020B0604020202020204" pitchFamily="34" charset="0"/>
              </a:rPr>
              <a:t>修改前、後的計畫明細與經費數據</a:t>
            </a:r>
            <a:endParaRPr lang="en-US" altLang="zh-TW" sz="2400" b="1" dirty="0">
              <a:solidFill>
                <a:srgbClr val="FF0000"/>
              </a:solidFill>
              <a:ea typeface="微軟正黑體" panose="020B0604030504040204" pitchFamily="34" charset="-120"/>
              <a:cs typeface="Arial" panose="020B0604020202020204" pitchFamily="34" charset="0"/>
            </a:endParaRPr>
          </a:p>
          <a:p>
            <a:pPr marL="1200150" lvl="1" indent="-457200">
              <a:lnSpc>
                <a:spcPts val="3000"/>
              </a:lnSpc>
              <a:spcBef>
                <a:spcPts val="600"/>
              </a:spcBef>
              <a:spcAft>
                <a:spcPts val="600"/>
              </a:spcAft>
              <a:buClr>
                <a:srgbClr val="000000"/>
              </a:buClr>
              <a:buFont typeface="+mj-lt"/>
              <a:buAutoNum type="arabicPeriod"/>
            </a:pPr>
            <a:r>
              <a:rPr lang="zh-TW" altLang="en-US" sz="2400" b="1" dirty="0">
                <a:solidFill>
                  <a:srgbClr val="FF0000"/>
                </a:solidFill>
                <a:ea typeface="微軟正黑體" panose="020B0604030504040204" pitchFamily="34" charset="-120"/>
                <a:cs typeface="Arial" panose="020B0604020202020204" pitchFamily="34" charset="0"/>
              </a:rPr>
              <a:t>敘明</a:t>
            </a:r>
            <a:r>
              <a:rPr lang="zh-TW" altLang="en-US" sz="2400" b="1" dirty="0">
                <a:solidFill>
                  <a:srgbClr val="000000"/>
                </a:solidFill>
                <a:ea typeface="微軟正黑體" panose="020B0604030504040204" pitchFamily="34" charset="-120"/>
                <a:cs typeface="Arial" panose="020B0604020202020204" pitchFamily="34" charset="0"/>
              </a:rPr>
              <a:t>係依據表冊何項</a:t>
            </a:r>
            <a:r>
              <a:rPr lang="zh-TW" altLang="en-US" sz="2400" b="1" dirty="0">
                <a:solidFill>
                  <a:srgbClr val="FF0000"/>
                </a:solidFill>
                <a:ea typeface="微軟正黑體" panose="020B0604030504040204" pitchFamily="34" charset="-120"/>
                <a:cs typeface="Arial" panose="020B0604020202020204" pitchFamily="34" charset="0"/>
              </a:rPr>
              <a:t>定義</a:t>
            </a:r>
            <a:r>
              <a:rPr lang="zh-TW" altLang="en-US" sz="2400" b="1" dirty="0">
                <a:solidFill>
                  <a:srgbClr val="000000"/>
                </a:solidFill>
                <a:ea typeface="微軟正黑體" panose="020B0604030504040204" pitchFamily="34" charset="-120"/>
                <a:cs typeface="Arial" panose="020B0604020202020204" pitchFamily="34" charset="0"/>
              </a:rPr>
              <a:t>而修正</a:t>
            </a:r>
            <a:endParaRPr lang="en-US" altLang="zh-TW" sz="2400" b="1" dirty="0">
              <a:solidFill>
                <a:srgbClr val="000000"/>
              </a:solidFill>
              <a:ea typeface="微軟正黑體" panose="020B0604030504040204" pitchFamily="34" charset="-120"/>
              <a:cs typeface="Arial" panose="020B0604020202020204" pitchFamily="34" charset="0"/>
            </a:endParaRPr>
          </a:p>
          <a:p>
            <a:pPr>
              <a:lnSpc>
                <a:spcPts val="3000"/>
              </a:lnSpc>
              <a:spcBef>
                <a:spcPts val="600"/>
              </a:spcBef>
              <a:spcAft>
                <a:spcPts val="600"/>
              </a:spcAft>
              <a:buFontTx/>
              <a:buNone/>
            </a:pPr>
            <a:r>
              <a:rPr lang="zh-TW" altLang="zh-TW" sz="2400" b="1" dirty="0">
                <a:solidFill>
                  <a:srgbClr val="000000"/>
                </a:solidFill>
                <a:ea typeface="微軟正黑體" panose="020B0604030504040204" pitchFamily="34" charset="-120"/>
                <a:cs typeface="Arial" panose="020B0604020202020204" pitchFamily="34" charset="0"/>
              </a:rPr>
              <a:t>【範例】</a:t>
            </a:r>
            <a:endParaRPr lang="en-US" altLang="zh-TW" sz="2400" b="1" dirty="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rabicParenR"/>
            </a:pPr>
            <a:r>
              <a:rPr lang="zh-TW" altLang="zh-TW" sz="2400" b="1" dirty="0">
                <a:solidFill>
                  <a:srgbClr val="000000"/>
                </a:solidFill>
                <a:ea typeface="微軟正黑體" panose="020B0604030504040204" pitchFamily="34" charset="-120"/>
                <a:cs typeface="Arial" panose="020B0604020202020204" pitchFamily="34" charset="0"/>
              </a:rPr>
              <a:t>企業部門資助產學合作計畫，有一件「</a:t>
            </a:r>
            <a:r>
              <a:rPr lang="zh-TW" altLang="zh-TW" sz="2400" b="1" u="sng" dirty="0">
                <a:solidFill>
                  <a:srgbClr val="000000"/>
                </a:solidFill>
                <a:ea typeface="微軟正黑體" panose="020B0604030504040204" pitchFamily="34" charset="-120"/>
                <a:cs typeface="Arial" panose="020B0604020202020204" pitchFamily="34" charset="0"/>
              </a:rPr>
              <a:t>光纖有線電視與光通訊產學聯盟計畫案</a:t>
            </a:r>
            <a:r>
              <a:rPr lang="zh-TW" altLang="zh-TW" sz="2400" b="1" dirty="0">
                <a:solidFill>
                  <a:srgbClr val="000000"/>
                </a:solidFill>
                <a:ea typeface="微軟正黑體" panose="020B0604030504040204" pitchFamily="34" charset="-120"/>
                <a:cs typeface="Arial" panose="020B0604020202020204" pitchFamily="34" charset="0"/>
              </a:rPr>
              <a:t>」金額填報有誤</a:t>
            </a:r>
            <a:r>
              <a:rPr lang="en-US" altLang="zh-TW" sz="2400" b="1" dirty="0">
                <a:solidFill>
                  <a:srgbClr val="000000"/>
                </a:solidFill>
                <a:ea typeface="微軟正黑體" panose="020B0604030504040204" pitchFamily="34" charset="-120"/>
                <a:cs typeface="Arial" panose="020B0604020202020204" pitchFamily="34" charset="0"/>
              </a:rPr>
              <a:t>(</a:t>
            </a:r>
            <a:r>
              <a:rPr lang="zh-TW" altLang="zh-TW" sz="2400" b="1" u="sng" dirty="0">
                <a:solidFill>
                  <a:srgbClr val="000000"/>
                </a:solidFill>
                <a:ea typeface="微軟正黑體" panose="020B0604030504040204" pitchFamily="34" charset="-120"/>
                <a:cs typeface="Arial" panose="020B0604020202020204" pitchFamily="34" charset="0"/>
              </a:rPr>
              <a:t>正確應為</a:t>
            </a:r>
            <a:r>
              <a:rPr lang="en-US" altLang="zh-TW" sz="2400" b="1" u="sng" dirty="0">
                <a:solidFill>
                  <a:srgbClr val="000000"/>
                </a:solidFill>
                <a:ea typeface="微軟正黑體" panose="020B0604030504040204" pitchFamily="34" charset="-120"/>
                <a:cs typeface="Arial" panose="020B0604020202020204" pitchFamily="34" charset="0"/>
              </a:rPr>
              <a:t>4,200,000</a:t>
            </a:r>
            <a:r>
              <a:rPr lang="zh-TW" altLang="zh-TW" sz="2400" b="1" u="sng" dirty="0">
                <a:solidFill>
                  <a:srgbClr val="000000"/>
                </a:solidFill>
                <a:ea typeface="微軟正黑體" panose="020B0604030504040204" pitchFamily="34" charset="-120"/>
                <a:cs typeface="Arial" panose="020B0604020202020204" pitchFamily="34" charset="0"/>
              </a:rPr>
              <a:t>，誤填報為</a:t>
            </a:r>
            <a:r>
              <a:rPr lang="en-US" altLang="zh-TW" sz="2400" b="1" u="sng" dirty="0">
                <a:solidFill>
                  <a:srgbClr val="000000"/>
                </a:solidFill>
                <a:ea typeface="微軟正黑體" panose="020B0604030504040204" pitchFamily="34" charset="-120"/>
                <a:cs typeface="Arial" panose="020B0604020202020204" pitchFamily="34" charset="0"/>
              </a:rPr>
              <a:t>4,000,000</a:t>
            </a:r>
            <a:r>
              <a:rPr lang="en-US" altLang="zh-TW"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a:t>
            </a:r>
            <a:endParaRPr lang="en-US" altLang="zh-TW" sz="2400" b="1" dirty="0">
              <a:solidFill>
                <a:srgbClr val="000000"/>
              </a:solidFill>
              <a:ea typeface="微軟正黑體" panose="020B0604030504040204" pitchFamily="34" charset="-120"/>
              <a:cs typeface="Arial" panose="020B0604020202020204" pitchFamily="34" charset="0"/>
            </a:endParaRPr>
          </a:p>
          <a:p>
            <a:pPr marL="457200" indent="-457200">
              <a:lnSpc>
                <a:spcPts val="3000"/>
              </a:lnSpc>
              <a:spcBef>
                <a:spcPts val="600"/>
              </a:spcBef>
              <a:spcAft>
                <a:spcPts val="600"/>
              </a:spcAft>
              <a:buFont typeface="+mj-lt"/>
              <a:buAutoNum type="arabicParenR"/>
            </a:pPr>
            <a:r>
              <a:rPr lang="zh-TW" altLang="zh-TW" sz="2400" b="1" dirty="0">
                <a:solidFill>
                  <a:srgbClr val="000000"/>
                </a:solidFill>
                <a:ea typeface="微軟正黑體" panose="020B0604030504040204" pitchFamily="34" charset="-120"/>
                <a:cs typeface="Arial" panose="020B0604020202020204" pitchFamily="34" charset="0"/>
              </a:rPr>
              <a:t>依據</a:t>
            </a:r>
            <a:r>
              <a:rPr lang="zh-TW" altLang="zh-TW" sz="2400" b="1" u="sng" dirty="0">
                <a:solidFill>
                  <a:srgbClr val="000000"/>
                </a:solidFill>
                <a:ea typeface="微軟正黑體" panose="020B0604030504040204" pitchFamily="34" charset="-120"/>
                <a:cs typeface="Arial" panose="020B0604020202020204" pitchFamily="34" charset="0"/>
              </a:rPr>
              <a:t>合約書</a:t>
            </a:r>
            <a:r>
              <a:rPr lang="zh-TW" altLang="zh-TW" sz="2400" b="1" dirty="0">
                <a:solidFill>
                  <a:srgbClr val="000000"/>
                </a:solidFill>
                <a:ea typeface="微軟正黑體" panose="020B0604030504040204" pitchFamily="34" charset="-120"/>
                <a:cs typeface="Arial" panose="020B0604020202020204" pitchFamily="34" charset="0"/>
              </a:rPr>
              <a:t>佐證文件修正，故企業部門資助產學合作</a:t>
            </a:r>
            <a:r>
              <a:rPr lang="zh-TW" altLang="zh-TW" sz="2400" b="1" u="sng" dirty="0">
                <a:solidFill>
                  <a:srgbClr val="000000"/>
                </a:solidFill>
                <a:ea typeface="微軟正黑體" panose="020B0604030504040204" pitchFamily="34" charset="-120"/>
                <a:cs typeface="Arial" panose="020B0604020202020204" pitchFamily="34" charset="0"/>
              </a:rPr>
              <a:t>原本填報金額</a:t>
            </a:r>
            <a:r>
              <a:rPr lang="en-US" altLang="zh-TW" sz="2400" b="1" u="sng" dirty="0">
                <a:solidFill>
                  <a:srgbClr val="000000"/>
                </a:solidFill>
                <a:ea typeface="微軟正黑體" panose="020B0604030504040204" pitchFamily="34" charset="-120"/>
                <a:cs typeface="Arial" panose="020B0604020202020204" pitchFamily="34" charset="0"/>
              </a:rPr>
              <a:t>44,475,997</a:t>
            </a:r>
            <a:r>
              <a:rPr lang="zh-TW" altLang="zh-TW" sz="2400" b="1" u="sng" dirty="0">
                <a:solidFill>
                  <a:srgbClr val="000000"/>
                </a:solidFill>
                <a:ea typeface="微軟正黑體" panose="020B0604030504040204" pitchFamily="34" charset="-120"/>
                <a:cs typeface="Arial" panose="020B0604020202020204" pitchFamily="34" charset="0"/>
              </a:rPr>
              <a:t>元，應修正為</a:t>
            </a:r>
            <a:r>
              <a:rPr lang="en-US" altLang="zh-TW" sz="2400" b="1" u="sng" dirty="0">
                <a:solidFill>
                  <a:srgbClr val="000000"/>
                </a:solidFill>
                <a:ea typeface="微軟正黑體" panose="020B0604030504040204" pitchFamily="34" charset="-120"/>
                <a:cs typeface="Arial" panose="020B0604020202020204" pitchFamily="34" charset="0"/>
              </a:rPr>
              <a:t>44,675,997</a:t>
            </a:r>
            <a:r>
              <a:rPr lang="zh-TW" altLang="zh-TW" sz="2400" b="1" u="sng" dirty="0">
                <a:solidFill>
                  <a:srgbClr val="000000"/>
                </a:solidFill>
                <a:ea typeface="微軟正黑體" panose="020B0604030504040204" pitchFamily="34" charset="-120"/>
                <a:cs typeface="Arial" panose="020B0604020202020204" pitchFamily="34" charset="0"/>
              </a:rPr>
              <a:t>元</a:t>
            </a:r>
            <a:r>
              <a:rPr lang="zh-TW" altLang="en-US" sz="2400" b="1" dirty="0">
                <a:solidFill>
                  <a:srgbClr val="000000"/>
                </a:solidFill>
                <a:ea typeface="微軟正黑體" panose="020B0604030504040204" pitchFamily="34" charset="-120"/>
                <a:cs typeface="Arial" panose="020B0604020202020204" pitchFamily="34" charset="0"/>
              </a:rPr>
              <a:t>。</a:t>
            </a:r>
            <a:endParaRPr lang="zh-TW" altLang="en-US" sz="2400" b="1" u="sng" dirty="0">
              <a:solidFill>
                <a:srgbClr val="000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19924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704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359376" y="774017"/>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【111.10】</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06748"/>
            <a:ext cx="793845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2.9 </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非統一修正申請</a:t>
            </a: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如何提出</a:t>
            </a:r>
          </a:p>
        </p:txBody>
      </p:sp>
      <p:grpSp>
        <p:nvGrpSpPr>
          <p:cNvPr id="11" name="群組 10"/>
          <p:cNvGrpSpPr/>
          <p:nvPr/>
        </p:nvGrpSpPr>
        <p:grpSpPr>
          <a:xfrm>
            <a:off x="8518" y="919006"/>
            <a:ext cx="8895622" cy="5324535"/>
            <a:chOff x="86995" y="1565686"/>
            <a:chExt cx="8698006" cy="5359445"/>
          </a:xfrm>
        </p:grpSpPr>
        <p:sp>
          <p:nvSpPr>
            <p:cNvPr id="4" name="文字方塊 27"/>
            <p:cNvSpPr txBox="1">
              <a:spLocks noChangeArrowheads="1"/>
            </p:cNvSpPr>
            <p:nvPr/>
          </p:nvSpPr>
          <p:spPr bwMode="auto">
            <a:xfrm>
              <a:off x="86995" y="1565686"/>
              <a:ext cx="8698006" cy="5359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indent="-514350" algn="just">
                <a:lnSpc>
                  <a:spcPts val="3360"/>
                </a:lnSpc>
                <a:spcBef>
                  <a:spcPct val="0"/>
                </a:spcBef>
                <a:buFont typeface="+mj-lt"/>
                <a:buAutoNum type="arabicPeriod" startAt="3"/>
              </a:pPr>
              <a:r>
                <a:rPr lang="zh-TW" altLang="en-US" sz="2400" b="1" dirty="0">
                  <a:solidFill>
                    <a:srgbClr val="000000"/>
                  </a:solidFill>
                  <a:ea typeface="微軟正黑體" panose="020B0604030504040204" pitchFamily="34" charset="-120"/>
                  <a:cs typeface="Arial" panose="020B0604020202020204" pitchFamily="34" charset="0"/>
                </a:rPr>
                <a:t>獲教育部回文核准後，請至</a:t>
              </a:r>
              <a:r>
                <a:rPr lang="zh-TW" altLang="en-US" sz="2400" b="1" dirty="0">
                  <a:solidFill>
                    <a:srgbClr val="FF0000"/>
                  </a:solidFill>
                  <a:ea typeface="微軟正黑體" panose="020B0604030504040204" pitchFamily="34" charset="-120"/>
                  <a:cs typeface="Arial" panose="020B0604020202020204" pitchFamily="34" charset="0"/>
                </a:rPr>
                <a:t>校庫首頁</a:t>
              </a:r>
              <a:r>
                <a:rPr lang="zh-TW" altLang="en-US" sz="2400" b="1" dirty="0">
                  <a:solidFill>
                    <a:srgbClr val="000000"/>
                  </a:solidFill>
                  <a:ea typeface="微軟正黑體" panose="020B0604030504040204" pitchFamily="34" charset="-120"/>
                  <a:cs typeface="Arial" panose="020B0604020202020204" pitchFamily="34" charset="0"/>
                </a:rPr>
                <a:t>點選     </a:t>
              </a:r>
              <a:r>
                <a:rPr lang="en-US" altLang="zh-TW" sz="2400" b="1" dirty="0">
                  <a:solidFill>
                    <a:srgbClr val="000000"/>
                  </a:solidFill>
                  <a:ea typeface="微軟正黑體" panose="020B0604030504040204" pitchFamily="34" charset="-120"/>
                  <a:cs typeface="Arial" panose="020B0604020202020204" pitchFamily="34" charset="0"/>
                </a:rPr>
                <a:t>    </a:t>
              </a:r>
              <a:r>
                <a:rPr lang="zh-TW" altLang="en-US" sz="2400" b="1" dirty="0">
                  <a:solidFill>
                    <a:srgbClr val="000000"/>
                  </a:solidFill>
                  <a:ea typeface="微軟正黑體" panose="020B0604030504040204" pitchFamily="34" charset="-120"/>
                  <a:cs typeface="Arial" panose="020B0604020202020204" pitchFamily="34" charset="0"/>
                </a:rPr>
                <a:t>  登入修正申請系統。</a:t>
              </a:r>
              <a:endParaRPr lang="en-US" altLang="zh-TW" sz="2400" b="1" dirty="0">
                <a:solidFill>
                  <a:srgbClr val="000000"/>
                </a:solidFill>
                <a:ea typeface="微軟正黑體" panose="020B0604030504040204" pitchFamily="34" charset="-120"/>
                <a:cs typeface="Arial" panose="020B0604020202020204" pitchFamily="34" charset="0"/>
              </a:endParaRPr>
            </a:p>
            <a:p>
              <a:pPr marL="514350" indent="-514350" algn="just">
                <a:lnSpc>
                  <a:spcPts val="3360"/>
                </a:lnSpc>
                <a:spcBef>
                  <a:spcPct val="0"/>
                </a:spcBef>
                <a:buFont typeface="+mj-lt"/>
                <a:buAutoNum type="arabicPeriod" startAt="3"/>
              </a:pPr>
              <a:r>
                <a:rPr lang="zh-TW" altLang="en-US" sz="2400" b="1" dirty="0">
                  <a:solidFill>
                    <a:srgbClr val="000000"/>
                  </a:solidFill>
                  <a:ea typeface="微軟正黑體" panose="020B0604030504040204" pitchFamily="34" charset="-120"/>
                  <a:cs typeface="Arial" panose="020B0604020202020204" pitchFamily="34" charset="0"/>
                </a:rPr>
                <a:t>點選                拉選「期數」及「表冊」，再點選預計至填報系統</a:t>
              </a:r>
              <a:r>
                <a:rPr lang="zh-TW" altLang="en-US" sz="2400" b="1" dirty="0">
                  <a:solidFill>
                    <a:srgbClr val="FF0000"/>
                  </a:solidFill>
                  <a:ea typeface="微軟正黑體" panose="020B0604030504040204" pitchFamily="34" charset="-120"/>
                  <a:cs typeface="Arial" panose="020B0604020202020204" pitchFamily="34" charset="0"/>
                </a:rPr>
                <a:t>修正的時間</a:t>
              </a:r>
              <a:r>
                <a:rPr lang="en-US" altLang="zh-TW" sz="2400" b="1" dirty="0">
                  <a:solidFill>
                    <a:srgbClr val="FF0000"/>
                  </a:solidFill>
                  <a:ea typeface="微軟正黑體" panose="020B0604030504040204" pitchFamily="34" charset="-120"/>
                  <a:cs typeface="Arial" panose="020B0604020202020204" pitchFamily="34" charset="0"/>
                </a:rPr>
                <a:t>(</a:t>
              </a:r>
              <a:r>
                <a:rPr lang="zh-TW" altLang="en-US" sz="2400" b="1" dirty="0">
                  <a:solidFill>
                    <a:srgbClr val="FF0000"/>
                  </a:solidFill>
                  <a:ea typeface="微軟正黑體" panose="020B0604030504040204" pitchFamily="34" charset="-120"/>
                  <a:cs typeface="Arial" panose="020B0604020202020204" pitchFamily="34" charset="0"/>
                </a:rPr>
                <a:t>以</a:t>
              </a:r>
              <a:r>
                <a:rPr lang="en-US" altLang="zh-TW" sz="2400" b="1" dirty="0">
                  <a:solidFill>
                    <a:srgbClr val="FF0000"/>
                  </a:solidFill>
                  <a:ea typeface="微軟正黑體" panose="020B0604030504040204" pitchFamily="34" charset="-120"/>
                  <a:cs typeface="Arial" panose="020B0604020202020204" pitchFamily="34" charset="0"/>
                </a:rPr>
                <a:t>2</a:t>
              </a:r>
              <a:r>
                <a:rPr lang="zh-TW" altLang="en-US" sz="2400" b="1" dirty="0">
                  <a:solidFill>
                    <a:srgbClr val="FF0000"/>
                  </a:solidFill>
                  <a:ea typeface="微軟正黑體" panose="020B0604030504040204" pitchFamily="34" charset="-120"/>
                  <a:cs typeface="Arial" panose="020B0604020202020204" pitchFamily="34" charset="0"/>
                </a:rPr>
                <a:t>小時為限</a:t>
              </a:r>
              <a:r>
                <a:rPr lang="en-US" altLang="zh-TW" sz="2400" b="1" dirty="0">
                  <a:solidFill>
                    <a:srgbClr val="FF0000"/>
                  </a:solidFill>
                  <a:ea typeface="微軟正黑體" panose="020B0604030504040204" pitchFamily="34" charset="-120"/>
                  <a:cs typeface="Arial" panose="020B0604020202020204" pitchFamily="34" charset="0"/>
                </a:rPr>
                <a:t>)</a:t>
              </a:r>
              <a:r>
                <a:rPr lang="zh-TW" altLang="en-US" sz="2400" b="1" dirty="0">
                  <a:solidFill>
                    <a:srgbClr val="000000"/>
                  </a:solidFill>
                  <a:ea typeface="微軟正黑體" panose="020B0604030504040204" pitchFamily="34" charset="-120"/>
                  <a:cs typeface="Arial" panose="020B0604020202020204" pitchFamily="34" charset="0"/>
                </a:rPr>
                <a:t>，並請確實</a:t>
              </a:r>
              <a:r>
                <a:rPr lang="zh-TW" altLang="en-US" sz="2400" b="1" dirty="0">
                  <a:solidFill>
                    <a:srgbClr val="FF0000"/>
                  </a:solidFill>
                  <a:ea typeface="微軟正黑體" panose="020B0604030504040204" pitchFamily="34" charset="-120"/>
                  <a:cs typeface="Arial" panose="020B0604020202020204" pitchFamily="34" charset="0"/>
                </a:rPr>
                <a:t>敘明具體的修正原因</a:t>
              </a:r>
              <a:r>
                <a:rPr lang="zh-TW" altLang="en-US" sz="2400" b="1" dirty="0">
                  <a:solidFill>
                    <a:srgbClr val="000000"/>
                  </a:solidFill>
                  <a:ea typeface="微軟正黑體" panose="020B0604030504040204" pitchFamily="34" charset="-120"/>
                  <a:cs typeface="Arial" panose="020B0604020202020204" pitchFamily="34" charset="0"/>
                </a:rPr>
                <a:t>，按下「確定」鍵完成新增申請。</a:t>
              </a:r>
              <a:endParaRPr lang="en-US" altLang="zh-TW" sz="2400" b="1" dirty="0">
                <a:solidFill>
                  <a:srgbClr val="000000"/>
                </a:solidFill>
                <a:ea typeface="微軟正黑體" panose="020B0604030504040204" pitchFamily="34" charset="-120"/>
                <a:cs typeface="Arial" panose="020B0604020202020204" pitchFamily="34" charset="0"/>
              </a:endParaRPr>
            </a:p>
            <a:p>
              <a:pPr marL="514350" indent="-514350" algn="just">
                <a:lnSpc>
                  <a:spcPts val="3360"/>
                </a:lnSpc>
                <a:spcBef>
                  <a:spcPct val="0"/>
                </a:spcBef>
                <a:buFont typeface="+mj-lt"/>
                <a:buAutoNum type="arabicPeriod" startAt="3"/>
              </a:pPr>
              <a:r>
                <a:rPr lang="zh-TW" altLang="en-US" sz="2400" b="1" dirty="0">
                  <a:solidFill>
                    <a:srgbClr val="000000"/>
                  </a:solidFill>
                  <a:ea typeface="微軟正黑體" panose="020B0604030504040204" pitchFamily="34" charset="-120"/>
                  <a:cs typeface="Arial" panose="020B0604020202020204" pitchFamily="34" charset="0"/>
                </a:rPr>
                <a:t>完成非統一期間修正申請後，請進行附檔「</a:t>
              </a:r>
              <a:r>
                <a:rPr lang="zh-TW" altLang="en-US" sz="2400" b="1" dirty="0">
                  <a:solidFill>
                    <a:srgbClr val="FF0000"/>
                  </a:solidFill>
                  <a:ea typeface="微軟正黑體" panose="020B0604030504040204" pitchFamily="34" charset="-120"/>
                  <a:cs typeface="Arial" panose="020B0604020202020204" pitchFamily="34" charset="0"/>
                </a:rPr>
                <a:t>核章修正前後對照表</a:t>
              </a:r>
              <a:r>
                <a:rPr lang="zh-TW" altLang="en-US" sz="2400" b="1" dirty="0">
                  <a:solidFill>
                    <a:srgbClr val="000000"/>
                  </a:solidFill>
                  <a:ea typeface="微軟正黑體" panose="020B0604030504040204" pitchFamily="34" charset="-120"/>
                  <a:cs typeface="Arial" panose="020B0604020202020204" pitchFamily="34" charset="0"/>
                </a:rPr>
                <a:t>」</a:t>
              </a:r>
              <a:r>
                <a:rPr lang="zh-TW" altLang="en-US" sz="2400" b="1" dirty="0">
                  <a:solidFill>
                    <a:srgbClr val="FF0000"/>
                  </a:solidFill>
                  <a:ea typeface="微軟正黑體" panose="020B0604030504040204" pitchFamily="34" charset="-120"/>
                  <a:cs typeface="Arial" panose="020B0604020202020204" pitchFamily="34" charset="0"/>
                </a:rPr>
                <a:t>上傳</a:t>
              </a:r>
              <a:r>
                <a:rPr lang="zh-TW" altLang="en-US" sz="2400" b="1" dirty="0">
                  <a:solidFill>
                    <a:srgbClr val="000000"/>
                  </a:solidFill>
                  <a:ea typeface="微軟正黑體" panose="020B0604030504040204" pitchFamily="34" charset="-120"/>
                  <a:cs typeface="Arial" panose="020B0604020202020204" pitchFamily="34" charset="0"/>
                </a:rPr>
                <a:t>。</a:t>
              </a:r>
              <a:endParaRPr lang="en-US" altLang="zh-TW" sz="24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Font typeface="+mj-lt"/>
                <a:buAutoNum type="arabicPeriod" startAt="3"/>
              </a:pPr>
              <a:endParaRPr lang="en-US" altLang="zh-TW" sz="2800" b="1" dirty="0">
                <a:solidFill>
                  <a:srgbClr val="000000"/>
                </a:solidFill>
                <a:ea typeface="微軟正黑體" panose="020B0604030504040204" pitchFamily="34" charset="-120"/>
                <a:cs typeface="Arial" panose="020B0604020202020204" pitchFamily="34" charset="0"/>
              </a:endParaRPr>
            </a:p>
            <a:p>
              <a:pPr marL="514350" indent="-514350">
                <a:lnSpc>
                  <a:spcPts val="3360"/>
                </a:lnSpc>
                <a:spcBef>
                  <a:spcPct val="0"/>
                </a:spcBef>
                <a:buClr>
                  <a:srgbClr val="000000"/>
                </a:buClr>
                <a:buFont typeface="+mj-lt"/>
                <a:buAutoNum type="arabicPeriod" startAt="3"/>
              </a:pPr>
              <a:r>
                <a:rPr lang="zh-TW" altLang="en-US" sz="2400" b="1" dirty="0">
                  <a:solidFill>
                    <a:srgbClr val="0000FF"/>
                  </a:solidFill>
                  <a:ea typeface="微軟正黑體" panose="020B0604030504040204" pitchFamily="34" charset="-120"/>
                  <a:cs typeface="Arial" panose="020B0604020202020204" pitchFamily="34" charset="0"/>
                </a:rPr>
                <a:t>學校申請修正校庫表冊數據，若有因爭取計畫經費或招生名額等案而有資料填報不實者，教育部將視情況要求學校限期改善或予以糾正，並納入相關專案計畫審查參考。</a:t>
              </a:r>
            </a:p>
          </p:txBody>
        </p:sp>
        <p:pic>
          <p:nvPicPr>
            <p:cNvPr id="7" name="圖片 28"/>
            <p:cNvPicPr>
              <a:picLocks noChangeAspect="1"/>
            </p:cNvPicPr>
            <p:nvPr/>
          </p:nvPicPr>
          <p:blipFill>
            <a:blip r:embed="rId3">
              <a:extLst>
                <a:ext uri="{28A0092B-C50C-407E-A947-70E740481C1C}">
                  <a14:useLocalDpi xmlns:a14="http://schemas.microsoft.com/office/drawing/2010/main" val="0"/>
                </a:ext>
              </a:extLst>
            </a:blip>
            <a:srcRect l="76057" t="890" r="13612" b="95000"/>
            <a:stretch>
              <a:fillRect/>
            </a:stretch>
          </p:blipFill>
          <p:spPr bwMode="auto">
            <a:xfrm>
              <a:off x="6214208" y="1658388"/>
              <a:ext cx="9398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24"/>
            <p:cNvPicPr>
              <a:picLocks noChangeAspect="1"/>
            </p:cNvPicPr>
            <p:nvPr/>
          </p:nvPicPr>
          <p:blipFill>
            <a:blip r:embed="rId4">
              <a:extLst>
                <a:ext uri="{28A0092B-C50C-407E-A947-70E740481C1C}">
                  <a14:useLocalDpi xmlns:a14="http://schemas.microsoft.com/office/drawing/2010/main" val="0"/>
                </a:ext>
              </a:extLst>
            </a:blip>
            <a:srcRect l="13016" t="8212" r="71844" b="85628"/>
            <a:stretch>
              <a:fillRect/>
            </a:stretch>
          </p:blipFill>
          <p:spPr bwMode="auto">
            <a:xfrm>
              <a:off x="1345608" y="2519369"/>
              <a:ext cx="1330325" cy="32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群組 11"/>
          <p:cNvGrpSpPr/>
          <p:nvPr/>
        </p:nvGrpSpPr>
        <p:grpSpPr>
          <a:xfrm>
            <a:off x="504951" y="3980432"/>
            <a:ext cx="8280921" cy="866512"/>
            <a:chOff x="124691" y="5542581"/>
            <a:chExt cx="8909421" cy="766016"/>
          </a:xfrm>
        </p:grpSpPr>
        <p:grpSp>
          <p:nvGrpSpPr>
            <p:cNvPr id="10" name="群組 9"/>
            <p:cNvGrpSpPr/>
            <p:nvPr/>
          </p:nvGrpSpPr>
          <p:grpSpPr>
            <a:xfrm>
              <a:off x="124691" y="5542581"/>
              <a:ext cx="8909421" cy="647127"/>
              <a:chOff x="190500" y="5632450"/>
              <a:chExt cx="8838814" cy="458788"/>
            </a:xfrm>
          </p:grpSpPr>
          <p:grpSp>
            <p:nvGrpSpPr>
              <p:cNvPr id="2" name="群組 1"/>
              <p:cNvGrpSpPr/>
              <p:nvPr/>
            </p:nvGrpSpPr>
            <p:grpSpPr>
              <a:xfrm>
                <a:off x="190500" y="5632450"/>
                <a:ext cx="8807450" cy="458788"/>
                <a:chOff x="190500" y="5632450"/>
                <a:chExt cx="8807450" cy="458788"/>
              </a:xfrm>
            </p:grpSpPr>
            <p:pic>
              <p:nvPicPr>
                <p:cNvPr id="5" name="圖片 33"/>
                <p:cNvPicPr>
                  <a:picLocks noChangeAspect="1"/>
                </p:cNvPicPr>
                <p:nvPr/>
              </p:nvPicPr>
              <p:blipFill>
                <a:blip r:embed="rId5">
                  <a:extLst>
                    <a:ext uri="{28A0092B-C50C-407E-A947-70E740481C1C}">
                      <a14:useLocalDpi xmlns:a14="http://schemas.microsoft.com/office/drawing/2010/main" val="0"/>
                    </a:ext>
                  </a:extLst>
                </a:blip>
                <a:srcRect l="378" t="82104" r="74007" b="133"/>
                <a:stretch>
                  <a:fillRect/>
                </a:stretch>
              </p:blipFill>
              <p:spPr bwMode="auto">
                <a:xfrm>
                  <a:off x="190500" y="5632450"/>
                  <a:ext cx="325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2"/>
                <p:cNvPicPr>
                  <a:picLocks noChangeAspect="1"/>
                </p:cNvPicPr>
                <p:nvPr/>
              </p:nvPicPr>
              <p:blipFill>
                <a:blip r:embed="rId5">
                  <a:extLst>
                    <a:ext uri="{28A0092B-C50C-407E-A947-70E740481C1C}">
                      <a14:useLocalDpi xmlns:a14="http://schemas.microsoft.com/office/drawing/2010/main" val="0"/>
                    </a:ext>
                  </a:extLst>
                </a:blip>
                <a:srcRect l="56238" t="82104" r="221" b="-348"/>
                <a:stretch>
                  <a:fillRect/>
                </a:stretch>
              </p:blipFill>
              <p:spPr bwMode="auto">
                <a:xfrm>
                  <a:off x="3443288" y="5632450"/>
                  <a:ext cx="5554662" cy="4587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9" name="矩形 8"/>
              <p:cNvSpPr/>
              <p:nvPr/>
            </p:nvSpPr>
            <p:spPr>
              <a:xfrm>
                <a:off x="8598040" y="5870157"/>
                <a:ext cx="431274" cy="2067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grpSp>
        <p:sp>
          <p:nvSpPr>
            <p:cNvPr id="13" name="文字方塊 12"/>
            <p:cNvSpPr txBox="1"/>
            <p:nvPr/>
          </p:nvSpPr>
          <p:spPr>
            <a:xfrm>
              <a:off x="4214466" y="6063724"/>
              <a:ext cx="621225" cy="244873"/>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811397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8060"/>
            <a:ext cx="7094837" cy="609600"/>
          </a:xfrm>
        </p:spPr>
        <p:txBody>
          <a:bodyPr/>
          <a:lstStyle/>
          <a:p>
            <a:pPr algn="l"/>
            <a:r>
              <a:rPr lang="en-US" altLang="zh-TW"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2.10 </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11" name="文字方塊 21"/>
          <p:cNvSpPr txBox="1">
            <a:spLocks noChangeArrowheads="1"/>
          </p:cNvSpPr>
          <p:nvPr/>
        </p:nvSpPr>
        <p:spPr bwMode="auto">
          <a:xfrm>
            <a:off x="4000317" y="1127698"/>
            <a:ext cx="4812755" cy="544283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111.11.22</a:t>
            </a:r>
            <a:r>
              <a:rPr lang="zh-TW" altLang="en-US"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大專校院一覽表</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defRPr/>
            </a:pPr>
            <a:r>
              <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111.11.22</a:t>
            </a:r>
            <a:r>
              <a:rPr lang="zh-TW" altLang="en-US"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1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高教深耕計畫小組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兼任助理承辦單位</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17"/>
          <p:cNvGraphicFramePr>
            <a:graphicFrameLocks noGrp="1"/>
          </p:cNvGraphicFramePr>
          <p:nvPr>
            <p:extLst>
              <p:ext uri="{D42A27DB-BD31-4B8C-83A1-F6EECF244321}">
                <p14:modId xmlns:p14="http://schemas.microsoft.com/office/powerpoint/2010/main" val="113484171"/>
              </p:ext>
            </p:extLst>
          </p:nvPr>
        </p:nvGraphicFramePr>
        <p:xfrm>
          <a:off x="212792" y="2146576"/>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518692">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212792" y="1584204"/>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111.11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959458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73611"/>
            <a:ext cx="9133494" cy="609600"/>
          </a:xfrm>
        </p:spPr>
        <p:txBody>
          <a:bodyPr/>
          <a:lstStyle/>
          <a:p>
            <a:pPr algn="l"/>
            <a:r>
              <a:rPr lang="en-US" altLang="zh-TW" sz="38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2.11</a:t>
            </a:r>
            <a:r>
              <a:rPr lang="zh-TW" altLang="en-US" sz="38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本期經應用單位通知</a:t>
            </a:r>
            <a:r>
              <a:rPr lang="en-US" altLang="zh-TW" sz="38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80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非統一資料修正</a:t>
            </a:r>
          </a:p>
        </p:txBody>
      </p:sp>
      <p:sp>
        <p:nvSpPr>
          <p:cNvPr id="6" name="文字方塊 21"/>
          <p:cNvSpPr txBox="1"/>
          <p:nvPr/>
        </p:nvSpPr>
        <p:spPr>
          <a:xfrm>
            <a:off x="0" y="852255"/>
            <a:ext cx="9144000" cy="615553"/>
          </a:xfrm>
          <a:prstGeom prst="rect">
            <a:avLst/>
          </a:prstGeom>
          <a:noFill/>
          <a:ln w="9525">
            <a:noFill/>
            <a:miter lim="800000"/>
            <a:headEnd/>
            <a:tailEnd/>
          </a:ln>
        </p:spPr>
        <p:txBody>
          <a:bodyPr wrap="square">
            <a:spAutoFit/>
          </a:bodyPr>
          <a:lstStyle>
            <a:defPPr>
              <a:defRPr lang="en-US"/>
            </a:defPPr>
            <a:lvl1pPr algn="ctr">
              <a:defRPr sz="3600">
                <a:solidFill>
                  <a:srgbClr val="0000FF"/>
                </a:solidFill>
                <a:ea typeface="微軟正黑體" panose="020B0604030504040204" pitchFamily="34" charset="-120"/>
                <a:cs typeface="Times New Roman" panose="02020603050405020304" pitchFamily="18" charset="0"/>
              </a:defRPr>
            </a:lvl1pPr>
          </a:lstStyle>
          <a:p>
            <a:r>
              <a:rPr lang="en-US" sz="3400" b="1" u="heavy" dirty="0">
                <a:latin typeface="Arial" panose="020B0604020202020204" pitchFamily="34" charset="0"/>
                <a:cs typeface="Arial" panose="020B0604020202020204" pitchFamily="34" charset="0"/>
              </a:rPr>
              <a:t>1</a:t>
            </a:r>
            <a:r>
              <a:rPr lang="en-US" altLang="zh-TW" sz="3400" b="1" u="heavy" dirty="0">
                <a:latin typeface="Arial" panose="020B0604020202020204" pitchFamily="34" charset="0"/>
                <a:cs typeface="Arial" panose="020B0604020202020204" pitchFamily="34" charset="0"/>
              </a:rPr>
              <a:t>1</a:t>
            </a:r>
            <a:r>
              <a:rPr lang="zh-TW" altLang="en-US" sz="3400" b="1" u="heavy" dirty="0">
                <a:latin typeface="Arial" panose="020B0604020202020204" pitchFamily="34" charset="0"/>
                <a:cs typeface="Arial" panose="020B0604020202020204" pitchFamily="34" charset="0"/>
              </a:rPr>
              <a:t>月</a:t>
            </a:r>
            <a:r>
              <a:rPr lang="en-US" altLang="zh-TW" sz="3400" b="1" u="heavy" dirty="0">
                <a:latin typeface="Arial" panose="020B0604020202020204" pitchFamily="34" charset="0"/>
                <a:cs typeface="Arial" panose="020B0604020202020204" pitchFamily="34" charset="0"/>
              </a:rPr>
              <a:t>29</a:t>
            </a:r>
            <a:r>
              <a:rPr lang="zh-TW" altLang="en-US" sz="3400" b="1" u="heavy" dirty="0">
                <a:latin typeface="Arial" panose="020B0604020202020204" pitchFamily="34" charset="0"/>
                <a:cs typeface="Arial" panose="020B0604020202020204" pitchFamily="34" charset="0"/>
              </a:rPr>
              <a:t>日</a:t>
            </a:r>
            <a:r>
              <a:rPr lang="zh-TW" sz="3400" b="1" u="heavy" dirty="0">
                <a:latin typeface="Arial" panose="020B0604020202020204" pitchFamily="34" charset="0"/>
                <a:cs typeface="Arial" panose="020B0604020202020204" pitchFamily="34" charset="0"/>
              </a:rPr>
              <a:t>上午</a:t>
            </a:r>
            <a:r>
              <a:rPr lang="en-US" sz="3400" b="1" u="heavy" dirty="0">
                <a:latin typeface="Arial" panose="020B0604020202020204" pitchFamily="34" charset="0"/>
                <a:cs typeface="Arial" panose="020B0604020202020204" pitchFamily="34" charset="0"/>
              </a:rPr>
              <a:t>8:00</a:t>
            </a:r>
            <a:r>
              <a:rPr lang="zh-TW" altLang="en-US" sz="3400" b="1" u="heavy" dirty="0">
                <a:latin typeface="Arial" panose="020B0604020202020204" pitchFamily="34" charset="0"/>
                <a:cs typeface="Arial" panose="020B0604020202020204" pitchFamily="34" charset="0"/>
              </a:rPr>
              <a:t>起 </a:t>
            </a:r>
            <a:r>
              <a:rPr lang="zh-TW" sz="3400" b="1" u="heavy" dirty="0">
                <a:latin typeface="Arial" panose="020B0604020202020204" pitchFamily="34" charset="0"/>
                <a:cs typeface="Arial" panose="020B0604020202020204" pitchFamily="34" charset="0"/>
              </a:rPr>
              <a:t>至</a:t>
            </a:r>
            <a:r>
              <a:rPr lang="en-US" altLang="zh-TW" sz="3400" b="1" u="heavy" dirty="0">
                <a:latin typeface="Arial" panose="020B0604020202020204" pitchFamily="34" charset="0"/>
                <a:cs typeface="Arial" panose="020B0604020202020204" pitchFamily="34" charset="0"/>
              </a:rPr>
              <a:t> 11</a:t>
            </a:r>
            <a:r>
              <a:rPr lang="zh-TW" altLang="en-US" sz="3400" b="1" u="heavy" dirty="0">
                <a:latin typeface="Arial" panose="020B0604020202020204" pitchFamily="34" charset="0"/>
                <a:cs typeface="Arial" panose="020B0604020202020204" pitchFamily="34" charset="0"/>
              </a:rPr>
              <a:t>月</a:t>
            </a:r>
            <a:r>
              <a:rPr lang="en-US" altLang="zh-TW" sz="3400" b="1" u="heavy" dirty="0">
                <a:latin typeface="Arial" panose="020B0604020202020204" pitchFamily="34" charset="0"/>
                <a:cs typeface="Arial" panose="020B0604020202020204" pitchFamily="34" charset="0"/>
              </a:rPr>
              <a:t>30</a:t>
            </a:r>
            <a:r>
              <a:rPr lang="zh-TW" altLang="en-US" sz="3400" b="1" u="heavy" dirty="0">
                <a:latin typeface="Arial" panose="020B0604020202020204" pitchFamily="34" charset="0"/>
                <a:cs typeface="Arial" panose="020B0604020202020204" pitchFamily="34" charset="0"/>
              </a:rPr>
              <a:t>日</a:t>
            </a:r>
            <a:r>
              <a:rPr lang="zh-TW" sz="3400" b="1" u="heavy" dirty="0">
                <a:latin typeface="Arial" panose="020B0604020202020204" pitchFamily="34" charset="0"/>
                <a:cs typeface="Arial" panose="020B0604020202020204" pitchFamily="34" charset="0"/>
              </a:rPr>
              <a:t>下午</a:t>
            </a:r>
            <a:r>
              <a:rPr lang="en-US" sz="3400" b="1" u="heavy" dirty="0">
                <a:latin typeface="Arial" panose="020B0604020202020204" pitchFamily="34" charset="0"/>
                <a:cs typeface="Arial" panose="020B0604020202020204" pitchFamily="34" charset="0"/>
              </a:rPr>
              <a:t>5:00</a:t>
            </a:r>
            <a:r>
              <a:rPr lang="zh-TW" altLang="en-US" sz="3400" b="1" u="heavy" dirty="0">
                <a:latin typeface="Arial" panose="020B0604020202020204" pitchFamily="34" charset="0"/>
                <a:cs typeface="Arial" panose="020B0604020202020204" pitchFamily="34" charset="0"/>
              </a:rPr>
              <a:t>止</a:t>
            </a:r>
            <a:r>
              <a:rPr lang="en-US" sz="3400" b="1" u="heavy" dirty="0">
                <a:latin typeface="Arial" panose="020B0604020202020204" pitchFamily="34" charset="0"/>
                <a:cs typeface="Arial" panose="020B0604020202020204" pitchFamily="34" charset="0"/>
              </a:rPr>
              <a:t>  </a:t>
            </a:r>
          </a:p>
        </p:txBody>
      </p:sp>
      <p:sp>
        <p:nvSpPr>
          <p:cNvPr id="7" name="文字方塊 21"/>
          <p:cNvSpPr txBox="1"/>
          <p:nvPr/>
        </p:nvSpPr>
        <p:spPr>
          <a:xfrm>
            <a:off x="3898652" y="1446425"/>
            <a:ext cx="4987653" cy="5170646"/>
          </a:xfrm>
          <a:prstGeom prst="rect">
            <a:avLst/>
          </a:prstGeom>
          <a:noFill/>
          <a:ln cap="flat">
            <a:noFill/>
          </a:ln>
        </p:spPr>
        <p:txBody>
          <a:bodyPr vert="horz" wrap="square" lIns="91440" tIns="45720" rIns="91440" bIns="45720" anchor="t" anchorCtr="0" compatLnSpc="1">
            <a:spAutoFit/>
          </a:bodyPr>
          <a:lstStyle/>
          <a:p>
            <a:pPr marL="457200" lvl="0" indent="-457200" algn="just" fontAlgn="auto">
              <a:lnSpc>
                <a:spcPct val="150000"/>
              </a:lnSpc>
              <a:spcBef>
                <a:spcPts val="0"/>
              </a:spcBef>
              <a:spcAft>
                <a:spcPts val="0"/>
              </a:spcAft>
              <a:buFont typeface="Wingdings" panose="05000000000000000000" pitchFamily="2" charset="2"/>
              <a:buChar char="l"/>
              <a:defRPr sz="1800" b="0" i="0" u="none" strike="noStrike" kern="0" cap="none" spc="0" baseline="0">
                <a:solidFill>
                  <a:srgbClr val="000000"/>
                </a:solidFill>
                <a:uFillTx/>
              </a:defRPr>
            </a:pPr>
            <a:r>
              <a:rPr lang="zh-TW" altLang="zh-TW" sz="2200" dirty="0">
                <a:latin typeface="Arial" panose="020B0604020202020204" pitchFamily="34" charset="0"/>
                <a:ea typeface="微軟正黑體" panose="020B0604030504040204" pitchFamily="34" charset="-120"/>
                <a:cs typeface="Arial" panose="020B0604020202020204" pitchFamily="34" charset="0"/>
              </a:rPr>
              <a:t>凡經</a:t>
            </a:r>
            <a:r>
              <a:rPr lang="zh-TW" altLang="zh-TW" sz="2200" b="1" dirty="0">
                <a:latin typeface="Arial" panose="020B0604020202020204" pitchFamily="34" charset="0"/>
                <a:ea typeface="微軟正黑體" panose="020B0604030504040204" pitchFamily="34" charset="-120"/>
                <a:cs typeface="Arial" panose="020B0604020202020204" pitchFamily="34" charset="0"/>
              </a:rPr>
              <a:t>私</a:t>
            </a:r>
            <a:r>
              <a:rPr lang="zh-TW" altLang="en-US" sz="2200" b="1" dirty="0">
                <a:latin typeface="Arial" panose="020B0604020202020204" pitchFamily="34" charset="0"/>
                <a:ea typeface="微軟正黑體" panose="020B0604030504040204" pitchFamily="34" charset="-120"/>
                <a:cs typeface="Arial" panose="020B0604020202020204" pitchFamily="34" charset="0"/>
              </a:rPr>
              <a:t>立大學</a:t>
            </a:r>
            <a:r>
              <a:rPr lang="zh-TW" altLang="zh-TW" sz="2200" b="1" dirty="0">
                <a:latin typeface="Arial" panose="020B0604020202020204" pitchFamily="34" charset="0"/>
                <a:ea typeface="微軟正黑體" panose="020B0604030504040204" pitchFamily="34" charset="-120"/>
                <a:cs typeface="Arial" panose="020B0604020202020204" pitchFamily="34" charset="0"/>
              </a:rPr>
              <a:t>校</a:t>
            </a:r>
            <a:r>
              <a:rPr lang="zh-TW" altLang="en-US" sz="2200" b="1" dirty="0">
                <a:latin typeface="Arial" panose="020B0604020202020204" pitchFamily="34" charset="0"/>
                <a:ea typeface="微軟正黑體" panose="020B0604030504040204" pitchFamily="34" charset="-120"/>
                <a:cs typeface="Arial" panose="020B0604020202020204" pitchFamily="34" charset="0"/>
              </a:rPr>
              <a:t>院</a:t>
            </a:r>
            <a:r>
              <a:rPr lang="zh-TW" altLang="zh-TW" sz="2200" b="1" dirty="0">
                <a:latin typeface="Arial" panose="020B0604020202020204" pitchFamily="34" charset="0"/>
                <a:ea typeface="微軟正黑體" panose="020B0604030504040204" pitchFamily="34" charset="-120"/>
                <a:cs typeface="Arial" panose="020B0604020202020204" pitchFamily="34" charset="0"/>
              </a:rPr>
              <a:t>獎補助</a:t>
            </a:r>
            <a:r>
              <a:rPr lang="zh-TW" altLang="en-US" sz="2200" b="1" dirty="0">
                <a:latin typeface="Arial" panose="020B0604020202020204" pitchFamily="34" charset="0"/>
                <a:ea typeface="微軟正黑體" panose="020B0604030504040204" pitchFamily="34" charset="-120"/>
                <a:cs typeface="Arial" panose="020B0604020202020204" pitchFamily="34" charset="0"/>
              </a:rPr>
              <a:t>小組</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latin typeface="Arial" panose="020B0604020202020204" pitchFamily="34" charset="0"/>
                <a:ea typeface="微軟正黑體" panose="020B0604030504040204" pitchFamily="34" charset="-120"/>
                <a:cs typeface="Arial" panose="020B0604020202020204" pitchFamily="34" charset="0"/>
              </a:rPr>
              <a:t>教育部</a:t>
            </a:r>
            <a:r>
              <a:rPr lang="zh-TW" altLang="zh-TW" sz="2200" b="1" dirty="0">
                <a:latin typeface="Arial" panose="020B0604020202020204" pitchFamily="34" charset="0"/>
                <a:ea typeface="微軟正黑體" panose="020B0604030504040204" pitchFamily="34" charset="-120"/>
                <a:cs typeface="Arial" panose="020B0604020202020204" pitchFamily="34" charset="0"/>
              </a:rPr>
              <a:t>統計處</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latin typeface="Arial" panose="020B0604020202020204" pitchFamily="34" charset="0"/>
                <a:ea typeface="微軟正黑體" panose="020B0604030504040204" pitchFamily="34" charset="-120"/>
                <a:cs typeface="Arial" panose="020B0604020202020204" pitchFamily="34" charset="0"/>
              </a:rPr>
              <a:t>大專校院校務</a:t>
            </a:r>
            <a:r>
              <a:rPr lang="zh-TW" altLang="zh-TW" sz="2200" b="1" dirty="0">
                <a:latin typeface="Arial" panose="020B0604020202020204" pitchFamily="34" charset="0"/>
                <a:ea typeface="微軟正黑體" panose="020B0604030504040204" pitchFamily="34" charset="-120"/>
                <a:cs typeface="Arial" panose="020B0604020202020204" pitchFamily="34" charset="0"/>
              </a:rPr>
              <a:t>資訊公開</a:t>
            </a:r>
            <a:r>
              <a:rPr lang="zh-TW" altLang="en-US" sz="2200" b="1" dirty="0">
                <a:latin typeface="Arial" panose="020B0604020202020204" pitchFamily="34" charset="0"/>
                <a:ea typeface="微軟正黑體" panose="020B0604030504040204" pitchFamily="34" charset="-120"/>
                <a:cs typeface="Arial" panose="020B0604020202020204" pitchFamily="34" charset="0"/>
              </a:rPr>
              <a:t>平臺及</a:t>
            </a:r>
            <a:r>
              <a:rPr lang="zh-TW" altLang="en-US" sz="2200" b="1" kern="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r>
              <a:rPr lang="zh-TW" altLang="zh-TW" sz="2200" dirty="0">
                <a:latin typeface="Arial" panose="020B0604020202020204" pitchFamily="34" charset="0"/>
                <a:ea typeface="微軟正黑體" panose="020B0604030504040204" pitchFamily="34" charset="-120"/>
                <a:cs typeface="Arial" panose="020B0604020202020204" pitchFamily="34" charset="0"/>
              </a:rPr>
              <a:t>檢視於</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第</a:t>
            </a:r>
            <a:r>
              <a:rPr lang="en-US" altLang="zh-TW" sz="2200" u="sng" dirty="0">
                <a:latin typeface="Arial" panose="020B0604020202020204" pitchFamily="34" charset="0"/>
                <a:ea typeface="微軟正黑體" panose="020B0604030504040204" pitchFamily="34" charset="-120"/>
                <a:cs typeface="Arial" panose="020B0604020202020204" pitchFamily="34" charset="0"/>
              </a:rPr>
              <a:t>2</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次釋出</a:t>
            </a:r>
            <a:r>
              <a:rPr lang="zh-TW" altLang="en-US" sz="2200" u="sng" dirty="0">
                <a:latin typeface="Arial" panose="020B0604020202020204" pitchFamily="34" charset="0"/>
                <a:ea typeface="微軟正黑體" panose="020B0604030504040204" pitchFamily="34" charset="-120"/>
                <a:cs typeface="Arial" panose="020B0604020202020204" pitchFamily="34" charset="0"/>
              </a:rPr>
              <a:t>本期</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學校所填資料有誤者</a:t>
            </a:r>
            <a:r>
              <a:rPr lang="zh-TW" altLang="zh-TW" sz="2200" dirty="0">
                <a:latin typeface="Arial" panose="020B0604020202020204" pitchFamily="34" charset="0"/>
                <a:ea typeface="微軟正黑體" panose="020B0604030504040204" pitchFamily="34" charset="-120"/>
                <a:cs typeface="Arial" panose="020B0604020202020204" pitchFamily="34" charset="0"/>
              </a:rPr>
              <a:t>，應於</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29</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日提出「非統一時間修正」</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申請作業並上傳檢附「核章</a:t>
            </a:r>
            <a:r>
              <a:rPr lang="zh-TW" altLang="en-US" sz="2200" u="sng" dirty="0">
                <a:latin typeface="Arial" panose="020B0604020202020204" pitchFamily="34" charset="0"/>
                <a:ea typeface="微軟正黑體" panose="020B0604030504040204" pitchFamily="34" charset="-120"/>
                <a:cs typeface="Arial" panose="020B0604020202020204" pitchFamily="34" charset="0"/>
              </a:rPr>
              <a:t>版</a:t>
            </a:r>
            <a:r>
              <a:rPr lang="zh-TW" altLang="zh-TW" sz="2200" u="sng" dirty="0">
                <a:latin typeface="Arial" panose="020B0604020202020204" pitchFamily="34" charset="0"/>
                <a:ea typeface="微軟正黑體" panose="020B0604030504040204" pitchFamily="34" charset="-120"/>
                <a:cs typeface="Arial" panose="020B0604020202020204" pitchFamily="34" charset="0"/>
              </a:rPr>
              <a:t>大學校院校務資料庫資料修正對照表」</a:t>
            </a:r>
            <a:r>
              <a:rPr lang="zh-TW" altLang="zh-TW" sz="2200" dirty="0">
                <a:latin typeface="Arial" panose="020B0604020202020204" pitchFamily="34" charset="0"/>
                <a:ea typeface="微軟正黑體" panose="020B0604030504040204" pitchFamily="34" charset="-120"/>
                <a:cs typeface="Arial" panose="020B0604020202020204" pitchFamily="34" charset="0"/>
              </a:rPr>
              <a:t>，並</a:t>
            </a:r>
            <a:r>
              <a:rPr lang="zh-TW" sz="2200" i="0"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請務必於</a:t>
            </a:r>
            <a:r>
              <a:rPr lang="en-US" altLang="zh-TW"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en-US"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月</a:t>
            </a:r>
            <a:r>
              <a:rPr lang="en-US" altLang="zh-TW"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30</a:t>
            </a:r>
            <a:r>
              <a:rPr lang="zh-TW" altLang="en-US"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日下午</a:t>
            </a:r>
            <a:r>
              <a:rPr lang="en-US" altLang="zh-TW"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5</a:t>
            </a:r>
            <a:r>
              <a:rPr lang="zh-TW" altLang="en-US"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時前</a:t>
            </a:r>
            <a:r>
              <a:rPr lang="zh-TW" sz="2200" b="1" i="0"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完成修正作業</a:t>
            </a:r>
            <a:r>
              <a:rPr lang="zh-TW" sz="2200" i="0" u="none" strike="noStrike" kern="1200" cap="none" spc="0" baseline="0" dirty="0">
                <a:solidFill>
                  <a:srgbClr val="222268"/>
                </a:solidFill>
                <a:uFillTx/>
                <a:latin typeface="Arial" panose="020B0604020202020204" pitchFamily="34" charset="0"/>
                <a:ea typeface="微軟正黑體" panose="020B0604030504040204" pitchFamily="34" charset="-120"/>
                <a:cs typeface="Arial" panose="020B0604020202020204" pitchFamily="34" charset="0"/>
              </a:rPr>
              <a:t>，</a:t>
            </a:r>
            <a:r>
              <a:rPr lang="zh-TW" sz="2200"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以利</a:t>
            </a:r>
            <a:r>
              <a:rPr lang="zh-TW" altLang="en-US" sz="2200"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各應用單位</a:t>
            </a:r>
            <a:r>
              <a:rPr lang="zh-TW" sz="2200"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進行後續</a:t>
            </a:r>
            <a:r>
              <a:rPr lang="zh-TW" altLang="en-US" sz="2200"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運用</a:t>
            </a:r>
            <a:r>
              <a:rPr lang="zh-TW" sz="2200"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en-US" sz="2200" b="1" i="0" u="sng"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10" name="表格 17"/>
          <p:cNvGraphicFramePr>
            <a:graphicFrameLocks noGrp="1"/>
          </p:cNvGraphicFramePr>
          <p:nvPr>
            <p:extLst>
              <p:ext uri="{D42A27DB-BD31-4B8C-83A1-F6EECF244321}">
                <p14:modId xmlns:p14="http://schemas.microsoft.com/office/powerpoint/2010/main" val="3467807630"/>
              </p:ext>
            </p:extLst>
          </p:nvPr>
        </p:nvGraphicFramePr>
        <p:xfrm>
          <a:off x="212792" y="2504024"/>
          <a:ext cx="3675700" cy="248061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72571">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518692">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39733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1" name="矩形 10"/>
          <p:cNvSpPr/>
          <p:nvPr/>
        </p:nvSpPr>
        <p:spPr>
          <a:xfrm>
            <a:off x="212792" y="1941652"/>
            <a:ext cx="3675700" cy="562372"/>
          </a:xfrm>
          <a:prstGeom prst="rect">
            <a:avLst/>
          </a:prstGeom>
          <a:solidFill>
            <a:srgbClr val="B2DE82"/>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a:solidFill>
                  <a:srgbClr val="000000"/>
                </a:solidFill>
                <a:ea typeface="標楷體" panose="03000509000000000000" pitchFamily="65" charset="-120"/>
              </a:rPr>
              <a:t>111.11</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446504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0" y="129042"/>
            <a:ext cx="7094837" cy="609600"/>
          </a:xfrm>
        </p:spPr>
        <p:txBody>
          <a:bodyPr/>
          <a:lstStyle/>
          <a:p>
            <a:pPr algn="l"/>
            <a:r>
              <a:rPr lang="en-US" altLang="zh-TW"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2.12 </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4011384" y="1817175"/>
            <a:ext cx="5111276" cy="3139321"/>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111.12.01</a:t>
            </a:r>
            <a:r>
              <a:rPr lang="zh-TW" altLang="en-US"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3</a:t>
            </a:r>
            <a:r>
              <a:rPr lang="zh-TW" altLang="en-US"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6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zh-TW"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defRPr/>
            </a:pPr>
            <a:r>
              <a:rPr lang="zh-TW" altLang="en-US" sz="2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大專校院校務資訊公開平臺</a:t>
            </a:r>
            <a:endParaRPr lang="en-US" altLang="zh-TW" sz="2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17"/>
          <p:cNvGraphicFramePr>
            <a:graphicFrameLocks noGrp="1"/>
          </p:cNvGraphicFramePr>
          <p:nvPr>
            <p:extLst>
              <p:ext uri="{D42A27DB-BD31-4B8C-83A1-F6EECF244321}">
                <p14:modId xmlns:p14="http://schemas.microsoft.com/office/powerpoint/2010/main" val="1590272660"/>
              </p:ext>
            </p:extLst>
          </p:nvPr>
        </p:nvGraphicFramePr>
        <p:xfrm>
          <a:off x="197707" y="2451363"/>
          <a:ext cx="3497998" cy="2413422"/>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99714">
                  <a:extLst>
                    <a:ext uri="{9D8B030D-6E8A-4147-A177-3AD203B41FA5}">
                      <a16:colId xmlns:a16="http://schemas.microsoft.com/office/drawing/2014/main" val="256846026"/>
                    </a:ext>
                  </a:extLst>
                </a:gridCol>
                <a:gridCol w="499714">
                  <a:extLst>
                    <a:ext uri="{9D8B030D-6E8A-4147-A177-3AD203B41FA5}">
                      <a16:colId xmlns:a16="http://schemas.microsoft.com/office/drawing/2014/main" val="2257527877"/>
                    </a:ext>
                  </a:extLst>
                </a:gridCol>
                <a:gridCol w="499714">
                  <a:extLst>
                    <a:ext uri="{9D8B030D-6E8A-4147-A177-3AD203B41FA5}">
                      <a16:colId xmlns:a16="http://schemas.microsoft.com/office/drawing/2014/main" val="4145448609"/>
                    </a:ext>
                  </a:extLst>
                </a:gridCol>
                <a:gridCol w="499714">
                  <a:extLst>
                    <a:ext uri="{9D8B030D-6E8A-4147-A177-3AD203B41FA5}">
                      <a16:colId xmlns:a16="http://schemas.microsoft.com/office/drawing/2014/main" val="835481753"/>
                    </a:ext>
                  </a:extLst>
                </a:gridCol>
                <a:gridCol w="499714">
                  <a:extLst>
                    <a:ext uri="{9D8B030D-6E8A-4147-A177-3AD203B41FA5}">
                      <a16:colId xmlns:a16="http://schemas.microsoft.com/office/drawing/2014/main" val="3853400446"/>
                    </a:ext>
                  </a:extLst>
                </a:gridCol>
                <a:gridCol w="499714">
                  <a:extLst>
                    <a:ext uri="{9D8B030D-6E8A-4147-A177-3AD203B41FA5}">
                      <a16:colId xmlns:a16="http://schemas.microsoft.com/office/drawing/2014/main" val="1113717072"/>
                    </a:ext>
                  </a:extLst>
                </a:gridCol>
                <a:gridCol w="499714">
                  <a:extLst>
                    <a:ext uri="{9D8B030D-6E8A-4147-A177-3AD203B41FA5}">
                      <a16:colId xmlns:a16="http://schemas.microsoft.com/office/drawing/2014/main" val="3757867286"/>
                    </a:ext>
                  </a:extLst>
                </a:gridCol>
              </a:tblGrid>
              <a:tr h="441259">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07431">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342439">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4</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5</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6</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sz="1800" b="1" kern="1200" dirty="0">
                          <a:solidFill>
                            <a:schemeClr val="bg1">
                              <a:lumMod val="50000"/>
                            </a:schemeClr>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14</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15</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16</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18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22</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23</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24</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25</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0" name="矩形 9"/>
          <p:cNvSpPr/>
          <p:nvPr/>
        </p:nvSpPr>
        <p:spPr>
          <a:xfrm>
            <a:off x="181231" y="1888990"/>
            <a:ext cx="3497998" cy="59658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a:solidFill>
                  <a:srgbClr val="000000"/>
                </a:solidFill>
                <a:effectLst>
                  <a:outerShdw blurRad="38100" dist="38100" dir="2700000" algn="tl">
                    <a:srgbClr val="000000"/>
                  </a:outerShdw>
                </a:effectLst>
                <a:ea typeface="微軟正黑體" panose="020B0604030504040204" pitchFamily="34" charset="-120"/>
              </a:rPr>
              <a:t>111.12</a:t>
            </a:r>
            <a:endParaRPr lang="zh-TW" altLang="en-US" sz="2800" dirty="0">
              <a:solidFill>
                <a:srgbClr val="000000"/>
              </a:solidFill>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168689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17856"/>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2.13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表冊檢核</a:t>
            </a:r>
          </a:p>
        </p:txBody>
      </p:sp>
      <p:grpSp>
        <p:nvGrpSpPr>
          <p:cNvPr id="2" name="群組 1"/>
          <p:cNvGrpSpPr/>
          <p:nvPr/>
        </p:nvGrpSpPr>
        <p:grpSpPr>
          <a:xfrm>
            <a:off x="49424" y="2652652"/>
            <a:ext cx="8732108" cy="2893471"/>
            <a:chOff x="414068" y="3198470"/>
            <a:chExt cx="8419382" cy="2502375"/>
          </a:xfrm>
        </p:grpSpPr>
        <p:pic>
          <p:nvPicPr>
            <p:cNvPr id="7" name="圖片 2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4068" y="3198470"/>
              <a:ext cx="8419382" cy="226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p:cNvSpPr txBox="1"/>
            <p:nvPr/>
          </p:nvSpPr>
          <p:spPr>
            <a:xfrm>
              <a:off x="4322745" y="5461287"/>
              <a:ext cx="556723" cy="239558"/>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
        <p:nvSpPr>
          <p:cNvPr id="8" name="矩形 23"/>
          <p:cNvSpPr>
            <a:spLocks noChangeArrowheads="1"/>
          </p:cNvSpPr>
          <p:nvPr/>
        </p:nvSpPr>
        <p:spPr bwMode="auto">
          <a:xfrm>
            <a:off x="0" y="736248"/>
            <a:ext cx="88968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spcBef>
                <a:spcPct val="0"/>
              </a:spcBef>
              <a:buFontTx/>
              <a:buNone/>
            </a:pPr>
            <a:r>
              <a:rPr lang="zh-TW" altLang="en-US" sz="2600" b="1" dirty="0">
                <a:solidFill>
                  <a:srgbClr val="000000"/>
                </a:solidFill>
                <a:ea typeface="微軟正黑體" panose="020B0604030504040204" pitchFamily="34" charset="-120"/>
                <a:cs typeface="Arial" panose="020B0604020202020204" pitchFamily="34" charset="0"/>
              </a:rPr>
              <a:t>於本期填表期間陸續</a:t>
            </a:r>
            <a:r>
              <a:rPr lang="zh-TW" altLang="zh-TW" sz="2600" b="1" dirty="0">
                <a:solidFill>
                  <a:srgbClr val="000000"/>
                </a:solidFill>
                <a:ea typeface="微軟正黑體" panose="020B0604030504040204" pitchFamily="34" charset="-120"/>
                <a:cs typeface="Arial" panose="020B0604020202020204" pitchFamily="34" charset="0"/>
              </a:rPr>
              <a:t>開放</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表冊</a:t>
            </a:r>
            <a:r>
              <a:rPr lang="zh-TW" altLang="zh-TW" sz="2600" b="1" dirty="0">
                <a:solidFill>
                  <a:srgbClr val="000000"/>
                </a:solidFill>
                <a:ea typeface="微軟正黑體" panose="020B0604030504040204" pitchFamily="34" charset="-120"/>
                <a:cs typeface="Arial" panose="020B0604020202020204" pitchFamily="34" charset="0"/>
              </a:rPr>
              <a:t>檢核</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及</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檢核表列印</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等</a:t>
            </a:r>
            <a:r>
              <a:rPr lang="zh-TW" altLang="zh-TW" sz="2600" b="1" dirty="0">
                <a:solidFill>
                  <a:srgbClr val="000000"/>
                </a:solidFill>
                <a:ea typeface="微軟正黑體" panose="020B0604030504040204" pitchFamily="34" charset="-120"/>
                <a:cs typeface="Arial" panose="020B0604020202020204" pitchFamily="34" charset="0"/>
              </a:rPr>
              <a:t>功能</a:t>
            </a:r>
            <a:r>
              <a:rPr lang="zh-TW" altLang="en-US" sz="2600" b="1" dirty="0">
                <a:solidFill>
                  <a:srgbClr val="FF0000"/>
                </a:solidFill>
                <a:ea typeface="微軟正黑體" panose="020B0604030504040204" pitchFamily="34" charset="-120"/>
                <a:cs typeface="Arial" panose="020B0604020202020204" pitchFamily="34" charset="0"/>
              </a:rPr>
              <a:t>至</a:t>
            </a:r>
            <a:r>
              <a:rPr lang="en-US" altLang="zh-TW" sz="2600" b="1" dirty="0">
                <a:solidFill>
                  <a:srgbClr val="FF0000"/>
                </a:solidFill>
                <a:ea typeface="微軟正黑體" panose="020B0604030504040204" pitchFamily="34" charset="-120"/>
                <a:cs typeface="Arial" panose="020B0604020202020204" pitchFamily="34" charset="0"/>
              </a:rPr>
              <a:t>12</a:t>
            </a:r>
            <a:r>
              <a:rPr lang="zh-TW" altLang="en-US" sz="2600" b="1" dirty="0">
                <a:solidFill>
                  <a:srgbClr val="FF0000"/>
                </a:solidFill>
                <a:ea typeface="微軟正黑體" panose="020B0604030504040204" pitchFamily="34" charset="-120"/>
                <a:cs typeface="Arial" panose="020B0604020202020204" pitchFamily="34" charset="0"/>
              </a:rPr>
              <a:t>月</a:t>
            </a:r>
            <a:r>
              <a:rPr lang="en-US" altLang="zh-TW" sz="2600" b="1" dirty="0">
                <a:solidFill>
                  <a:srgbClr val="FF0000"/>
                </a:solidFill>
                <a:ea typeface="微軟正黑體" panose="020B0604030504040204" pitchFamily="34" charset="-120"/>
                <a:cs typeface="Arial" panose="020B0604020202020204" pitchFamily="34" charset="0"/>
              </a:rPr>
              <a:t>23</a:t>
            </a:r>
            <a:r>
              <a:rPr lang="zh-TW" altLang="en-US" sz="2600" b="1" dirty="0">
                <a:solidFill>
                  <a:srgbClr val="FF0000"/>
                </a:solidFill>
                <a:ea typeface="微軟正黑體" panose="020B0604030504040204" pitchFamily="34" charset="-120"/>
                <a:cs typeface="Arial" panose="020B0604020202020204" pitchFamily="34" charset="0"/>
              </a:rPr>
              <a:t>日止</a:t>
            </a:r>
            <a:r>
              <a:rPr lang="zh-TW" altLang="en-US" sz="2600" b="1" dirty="0">
                <a:solidFill>
                  <a:srgbClr val="000000"/>
                </a:solidFill>
                <a:ea typeface="微軟正黑體" panose="020B0604030504040204" pitchFamily="34" charset="-120"/>
                <a:cs typeface="Arial" panose="020B0604020202020204" pitchFamily="34" charset="0"/>
              </a:rPr>
              <a:t>。</a:t>
            </a:r>
            <a:endParaRPr lang="en-US" altLang="zh-TW" sz="2600" b="1" dirty="0">
              <a:solidFill>
                <a:srgbClr val="000000"/>
              </a:solidFill>
              <a:ea typeface="微軟正黑體" panose="020B0604030504040204" pitchFamily="34" charset="-120"/>
              <a:cs typeface="Arial" panose="020B0604020202020204" pitchFamily="34" charset="0"/>
            </a:endParaRPr>
          </a:p>
          <a:p>
            <a:pPr algn="just">
              <a:lnSpc>
                <a:spcPct val="150000"/>
              </a:lnSpc>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600" b="1" dirty="0">
                <a:solidFill>
                  <a:srgbClr val="0000FF"/>
                </a:solidFill>
                <a:latin typeface="PMingLiU" panose="02020500000000000000" pitchFamily="18" charset="-120"/>
                <a:ea typeface="微軟正黑體" panose="020B0604030504040204" pitchFamily="34" charset="-120"/>
                <a:cs typeface="Arial" panose="020B0604020202020204" pitchFamily="34" charset="0"/>
              </a:rPr>
              <a:t>表冊</a:t>
            </a:r>
            <a:r>
              <a:rPr lang="zh-TW" altLang="en-US" sz="2600" b="1" dirty="0">
                <a:solidFill>
                  <a:srgbClr val="0000FF"/>
                </a:solidFill>
                <a:ea typeface="微軟正黑體" panose="020B0604030504040204" pitchFamily="34" charset="-120"/>
                <a:cs typeface="Arial" panose="020B0604020202020204" pitchFamily="34" charset="0"/>
              </a:rPr>
              <a:t>檢核完成後才能列印檢核表。</a:t>
            </a:r>
          </a:p>
        </p:txBody>
      </p:sp>
    </p:spTree>
    <p:extLst>
      <p:ext uri="{BB962C8B-B14F-4D97-AF65-F5344CB8AC3E}">
        <p14:creationId xmlns:p14="http://schemas.microsoft.com/office/powerpoint/2010/main" val="3765142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85764"/>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2.14</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檢核表列印</a:t>
            </a:r>
          </a:p>
        </p:txBody>
      </p:sp>
      <p:sp>
        <p:nvSpPr>
          <p:cNvPr id="15" name="矩形 23"/>
          <p:cNvSpPr>
            <a:spLocks noChangeArrowheads="1"/>
          </p:cNvSpPr>
          <p:nvPr/>
        </p:nvSpPr>
        <p:spPr bwMode="auto">
          <a:xfrm>
            <a:off x="0" y="695364"/>
            <a:ext cx="887215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spcBef>
                <a:spcPct val="0"/>
              </a:spcBef>
              <a:buFontTx/>
              <a:buNone/>
            </a:pPr>
            <a:r>
              <a:rPr lang="zh-TW" altLang="en-US" sz="2600" b="1" dirty="0">
                <a:solidFill>
                  <a:srgbClr val="000000"/>
                </a:solidFill>
                <a:ea typeface="微軟正黑體" panose="020B0604030504040204" pitchFamily="34" charset="-120"/>
                <a:cs typeface="Arial" panose="020B0604020202020204" pitchFamily="34" charset="0"/>
              </a:rPr>
              <a:t>於本期填表期間陸續</a:t>
            </a:r>
            <a:r>
              <a:rPr lang="zh-TW" altLang="zh-TW" sz="2600" b="1" dirty="0">
                <a:solidFill>
                  <a:srgbClr val="000000"/>
                </a:solidFill>
                <a:ea typeface="微軟正黑體" panose="020B0604030504040204" pitchFamily="34" charset="-120"/>
                <a:cs typeface="Arial" panose="020B0604020202020204" pitchFamily="34" charset="0"/>
              </a:rPr>
              <a:t>開放</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表冊</a:t>
            </a:r>
            <a:r>
              <a:rPr lang="zh-TW" altLang="zh-TW" sz="2600" b="1" dirty="0">
                <a:solidFill>
                  <a:srgbClr val="000000"/>
                </a:solidFill>
                <a:ea typeface="微軟正黑體" panose="020B0604030504040204" pitchFamily="34" charset="-120"/>
                <a:cs typeface="Arial" panose="020B0604020202020204" pitchFamily="34" charset="0"/>
              </a:rPr>
              <a:t>檢核</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及</a:t>
            </a:r>
            <a:r>
              <a:rPr lang="en-US" altLang="zh-TW" sz="2600" b="1" dirty="0">
                <a:solidFill>
                  <a:srgbClr val="000000"/>
                </a:solidFill>
                <a:ea typeface="微軟正黑體" panose="020B0604030504040204" pitchFamily="34" charset="-120"/>
                <a:cs typeface="Arial" panose="020B0604020202020204" pitchFamily="34" charset="0"/>
              </a:rPr>
              <a:t>【</a:t>
            </a:r>
            <a:r>
              <a:rPr lang="zh-TW" altLang="zh-TW" sz="2600" b="1" dirty="0">
                <a:solidFill>
                  <a:srgbClr val="000000"/>
                </a:solidFill>
                <a:ea typeface="微軟正黑體" panose="020B0604030504040204" pitchFamily="34" charset="-120"/>
                <a:cs typeface="Arial" panose="020B0604020202020204" pitchFamily="34" charset="0"/>
              </a:rPr>
              <a:t>檢核表列印</a:t>
            </a:r>
            <a:r>
              <a:rPr lang="en-US" altLang="zh-TW" sz="2600" b="1" dirty="0">
                <a:solidFill>
                  <a:srgbClr val="000000"/>
                </a:solidFill>
                <a:ea typeface="微軟正黑體" panose="020B0604030504040204" pitchFamily="34" charset="-120"/>
                <a:cs typeface="Arial" panose="020B0604020202020204" pitchFamily="34" charset="0"/>
              </a:rPr>
              <a:t>】</a:t>
            </a:r>
            <a:r>
              <a:rPr lang="zh-TW" altLang="en-US" sz="2600" b="1" dirty="0">
                <a:solidFill>
                  <a:srgbClr val="000000"/>
                </a:solidFill>
                <a:ea typeface="微軟正黑體" panose="020B0604030504040204" pitchFamily="34" charset="-120"/>
                <a:cs typeface="Arial" panose="020B0604020202020204" pitchFamily="34" charset="0"/>
              </a:rPr>
              <a:t>等</a:t>
            </a:r>
            <a:r>
              <a:rPr lang="zh-TW" altLang="zh-TW" sz="2600" b="1" dirty="0">
                <a:solidFill>
                  <a:srgbClr val="000000"/>
                </a:solidFill>
                <a:ea typeface="微軟正黑體" panose="020B0604030504040204" pitchFamily="34" charset="-120"/>
                <a:cs typeface="Arial" panose="020B0604020202020204" pitchFamily="34" charset="0"/>
              </a:rPr>
              <a:t>功能</a:t>
            </a:r>
            <a:r>
              <a:rPr lang="zh-TW" altLang="en-US" sz="2600" b="1" dirty="0">
                <a:solidFill>
                  <a:srgbClr val="FF0000"/>
                </a:solidFill>
                <a:ea typeface="微軟正黑體" panose="020B0604030504040204" pitchFamily="34" charset="-120"/>
                <a:cs typeface="Arial" panose="020B0604020202020204" pitchFamily="34" charset="0"/>
              </a:rPr>
              <a:t>至</a:t>
            </a:r>
            <a:r>
              <a:rPr lang="en-US" altLang="zh-TW" sz="2600" b="1" dirty="0">
                <a:solidFill>
                  <a:srgbClr val="FF0000"/>
                </a:solidFill>
                <a:ea typeface="微軟正黑體" panose="020B0604030504040204" pitchFamily="34" charset="-120"/>
                <a:cs typeface="Arial" panose="020B0604020202020204" pitchFamily="34" charset="0"/>
              </a:rPr>
              <a:t>12</a:t>
            </a:r>
            <a:r>
              <a:rPr lang="zh-TW" altLang="en-US" sz="2600" b="1" dirty="0">
                <a:solidFill>
                  <a:srgbClr val="FF0000"/>
                </a:solidFill>
                <a:ea typeface="微軟正黑體" panose="020B0604030504040204" pitchFamily="34" charset="-120"/>
                <a:cs typeface="Arial" panose="020B0604020202020204" pitchFamily="34" charset="0"/>
              </a:rPr>
              <a:t>月</a:t>
            </a:r>
            <a:r>
              <a:rPr lang="en-US" altLang="zh-TW" sz="2600" b="1" dirty="0">
                <a:solidFill>
                  <a:srgbClr val="FF0000"/>
                </a:solidFill>
                <a:ea typeface="微軟正黑體" panose="020B0604030504040204" pitchFamily="34" charset="-120"/>
                <a:cs typeface="Arial" panose="020B0604020202020204" pitchFamily="34" charset="0"/>
              </a:rPr>
              <a:t>23</a:t>
            </a:r>
            <a:r>
              <a:rPr lang="zh-TW" altLang="en-US" sz="2600" b="1" dirty="0">
                <a:solidFill>
                  <a:srgbClr val="FF0000"/>
                </a:solidFill>
                <a:ea typeface="微軟正黑體" panose="020B0604030504040204" pitchFamily="34" charset="-120"/>
                <a:cs typeface="Arial" panose="020B0604020202020204" pitchFamily="34" charset="0"/>
              </a:rPr>
              <a:t>日止</a:t>
            </a:r>
            <a:r>
              <a:rPr lang="zh-TW" altLang="en-US" sz="2600" b="1" dirty="0">
                <a:solidFill>
                  <a:srgbClr val="000000"/>
                </a:solidFill>
                <a:ea typeface="微軟正黑體" panose="020B0604030504040204" pitchFamily="34" charset="-120"/>
                <a:cs typeface="Arial" panose="020B0604020202020204" pitchFamily="34" charset="0"/>
              </a:rPr>
              <a:t>。</a:t>
            </a:r>
            <a:endParaRPr lang="en-US" altLang="zh-TW" sz="2600" b="1" dirty="0">
              <a:solidFill>
                <a:srgbClr val="000000"/>
              </a:solidFill>
              <a:ea typeface="微軟正黑體" panose="020B0604030504040204" pitchFamily="34" charset="-120"/>
              <a:cs typeface="Arial" panose="020B0604020202020204" pitchFamily="34" charset="0"/>
            </a:endParaRPr>
          </a:p>
          <a:p>
            <a:pPr>
              <a:lnSpc>
                <a:spcPct val="150000"/>
              </a:lnSpc>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600" b="1" dirty="0">
                <a:solidFill>
                  <a:srgbClr val="0000FF"/>
                </a:solidFill>
                <a:ea typeface="微軟正黑體" panose="020B0604030504040204" pitchFamily="34" charset="-120"/>
                <a:cs typeface="Arial" panose="020B0604020202020204" pitchFamily="34" charset="0"/>
              </a:rPr>
              <a:t>表冊檢核完成後才能列印檢核表。</a:t>
            </a:r>
          </a:p>
        </p:txBody>
      </p:sp>
      <p:grpSp>
        <p:nvGrpSpPr>
          <p:cNvPr id="4" name="群組 3"/>
          <p:cNvGrpSpPr/>
          <p:nvPr/>
        </p:nvGrpSpPr>
        <p:grpSpPr>
          <a:xfrm>
            <a:off x="88789" y="2575301"/>
            <a:ext cx="8610369" cy="3359763"/>
            <a:chOff x="88789" y="2517110"/>
            <a:chExt cx="8610369" cy="3359763"/>
          </a:xfrm>
        </p:grpSpPr>
        <p:grpSp>
          <p:nvGrpSpPr>
            <p:cNvPr id="3" name="群組 2"/>
            <p:cNvGrpSpPr/>
            <p:nvPr/>
          </p:nvGrpSpPr>
          <p:grpSpPr>
            <a:xfrm>
              <a:off x="88789" y="2517110"/>
              <a:ext cx="8610369" cy="3096150"/>
              <a:chOff x="88789" y="2517110"/>
              <a:chExt cx="8610369" cy="3096150"/>
            </a:xfrm>
          </p:grpSpPr>
          <p:pic>
            <p:nvPicPr>
              <p:cNvPr id="20" name="圖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89" y="2517110"/>
                <a:ext cx="8610369" cy="2578967"/>
              </a:xfrm>
              <a:prstGeom prst="rect">
                <a:avLst/>
              </a:prstGeom>
            </p:spPr>
          </p:pic>
          <p:sp>
            <p:nvSpPr>
              <p:cNvPr id="22" name="文字方塊 21"/>
              <p:cNvSpPr txBox="1"/>
              <p:nvPr/>
            </p:nvSpPr>
            <p:spPr>
              <a:xfrm>
                <a:off x="3713957" y="3604181"/>
                <a:ext cx="2648743" cy="175295"/>
              </a:xfrm>
              <a:prstGeom prst="rect">
                <a:avLst/>
              </a:prstGeom>
              <a:solidFill>
                <a:srgbClr val="ADD8E6"/>
              </a:solidFill>
              <a:ln>
                <a:noFill/>
              </a:ln>
            </p:spPr>
            <p:txBody>
              <a:bodyPr wrap="square" lIns="0" tIns="72000" rIns="0" bIns="0" rtlCol="0">
                <a:spAutoFit/>
              </a:bodyPr>
              <a:lstStyle/>
              <a:p>
                <a:pPr>
                  <a:lnSpc>
                    <a:spcPts val="800"/>
                  </a:lnSpc>
                </a:pP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日至</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2022</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3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日</a:t>
                </a:r>
              </a:p>
            </p:txBody>
          </p:sp>
          <p:pic>
            <p:nvPicPr>
              <p:cNvPr id="2" name="圖片 1"/>
              <p:cNvPicPr>
                <a:picLocks noChangeAspect="1"/>
              </p:cNvPicPr>
              <p:nvPr/>
            </p:nvPicPr>
            <p:blipFill>
              <a:blip r:embed="rId4"/>
              <a:stretch>
                <a:fillRect/>
              </a:stretch>
            </p:blipFill>
            <p:spPr>
              <a:xfrm>
                <a:off x="117422" y="5013011"/>
                <a:ext cx="4380437" cy="600249"/>
              </a:xfrm>
              <a:prstGeom prst="rect">
                <a:avLst/>
              </a:prstGeom>
            </p:spPr>
          </p:pic>
        </p:grpSp>
        <p:sp>
          <p:nvSpPr>
            <p:cNvPr id="11" name="文字方塊 10"/>
            <p:cNvSpPr txBox="1"/>
            <p:nvPr/>
          </p:nvSpPr>
          <p:spPr>
            <a:xfrm>
              <a:off x="4526492" y="5599874"/>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113981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44327"/>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2.15</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檢核表報部</a:t>
            </a:r>
          </a:p>
        </p:txBody>
      </p:sp>
      <p:sp>
        <p:nvSpPr>
          <p:cNvPr id="10" name="文字方塊 30"/>
          <p:cNvSpPr txBox="1">
            <a:spLocks noChangeArrowheads="1"/>
          </p:cNvSpPr>
          <p:nvPr/>
        </p:nvSpPr>
        <p:spPr bwMode="auto">
          <a:xfrm>
            <a:off x="3835754" y="1876291"/>
            <a:ext cx="5044636" cy="4657685"/>
          </a:xfrm>
          <a:prstGeom prst="rect">
            <a:avLst/>
          </a:prstGeom>
          <a:noFill/>
          <a:ln w="9525">
            <a:noFill/>
            <a:miter lim="800000"/>
            <a:headEnd/>
            <a:tailEnd/>
          </a:ln>
        </p:spPr>
        <p:txBody>
          <a:bodyPr wrap="square">
            <a:spAutoFit/>
          </a:bodyPr>
          <a:lstStyle/>
          <a:p>
            <a:pPr marL="457200" indent="-457200">
              <a:spcBef>
                <a:spcPts val="200"/>
              </a:spcBef>
              <a:spcAft>
                <a:spcPts val="200"/>
              </a:spcAft>
              <a:buClr>
                <a:srgbClr val="000000"/>
              </a:buClr>
              <a:buAutoNum type="arabicPeriod"/>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spcBef>
                <a:spcPts val="200"/>
              </a:spcBef>
              <a:spcAft>
                <a:spcPts val="200"/>
              </a:spcAft>
              <a:buClr>
                <a:srgbClr val="000000"/>
              </a:buClr>
              <a:buAutoNum type="arabicPeriod"/>
              <a:defRPr/>
            </a:pP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Font typeface="+mj-lt"/>
              <a:buAutoNum type="arabicParenR"/>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spcBef>
                <a:spcPts val="200"/>
              </a:spcBef>
              <a:spcAft>
                <a:spcPts val="200"/>
              </a:spcAft>
              <a:buClr>
                <a:srgbClr val="000000"/>
              </a:buClr>
              <a:buAutoNum type="arabicParenR"/>
              <a:defRPr/>
            </a:pPr>
            <a:r>
              <a:rPr lang="zh-TW" altLang="en-US" sz="28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公文副本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國立雲林科技大學</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正、副本公文皆需檢附「核章版」檢核表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spcBef>
                <a:spcPts val="200"/>
              </a:spcBef>
              <a:spcAft>
                <a:spcPts val="200"/>
              </a:spcAft>
              <a:buClr>
                <a:srgbClr val="000000"/>
              </a:buClr>
              <a:defRPr/>
            </a:pP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8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234958" y="855282"/>
            <a:ext cx="8729530" cy="830997"/>
          </a:xfrm>
          <a:prstGeom prst="rect">
            <a:avLst/>
          </a:prstGeom>
        </p:spPr>
        <p:txBody>
          <a:bodyPr wrap="square">
            <a:spAutoFit/>
          </a:bodyPr>
          <a:lstStyle/>
          <a:p>
            <a:pPr algn="ctr">
              <a:lnSpc>
                <a:spcPct val="150000"/>
              </a:lnSpc>
              <a:defRPr/>
            </a:pP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日上午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12</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23</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日下午</a:t>
            </a:r>
            <a:r>
              <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2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3735880441"/>
              </p:ext>
            </p:extLst>
          </p:nvPr>
        </p:nvGraphicFramePr>
        <p:xfrm>
          <a:off x="197707" y="2451363"/>
          <a:ext cx="3497998" cy="2413422"/>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99714">
                  <a:extLst>
                    <a:ext uri="{9D8B030D-6E8A-4147-A177-3AD203B41FA5}">
                      <a16:colId xmlns:a16="http://schemas.microsoft.com/office/drawing/2014/main" val="256846026"/>
                    </a:ext>
                  </a:extLst>
                </a:gridCol>
                <a:gridCol w="499714">
                  <a:extLst>
                    <a:ext uri="{9D8B030D-6E8A-4147-A177-3AD203B41FA5}">
                      <a16:colId xmlns:a16="http://schemas.microsoft.com/office/drawing/2014/main" val="2257527877"/>
                    </a:ext>
                  </a:extLst>
                </a:gridCol>
                <a:gridCol w="499714">
                  <a:extLst>
                    <a:ext uri="{9D8B030D-6E8A-4147-A177-3AD203B41FA5}">
                      <a16:colId xmlns:a16="http://schemas.microsoft.com/office/drawing/2014/main" val="4145448609"/>
                    </a:ext>
                  </a:extLst>
                </a:gridCol>
                <a:gridCol w="499714">
                  <a:extLst>
                    <a:ext uri="{9D8B030D-6E8A-4147-A177-3AD203B41FA5}">
                      <a16:colId xmlns:a16="http://schemas.microsoft.com/office/drawing/2014/main" val="835481753"/>
                    </a:ext>
                  </a:extLst>
                </a:gridCol>
                <a:gridCol w="499714">
                  <a:extLst>
                    <a:ext uri="{9D8B030D-6E8A-4147-A177-3AD203B41FA5}">
                      <a16:colId xmlns:a16="http://schemas.microsoft.com/office/drawing/2014/main" val="3853400446"/>
                    </a:ext>
                  </a:extLst>
                </a:gridCol>
                <a:gridCol w="499714">
                  <a:extLst>
                    <a:ext uri="{9D8B030D-6E8A-4147-A177-3AD203B41FA5}">
                      <a16:colId xmlns:a16="http://schemas.microsoft.com/office/drawing/2014/main" val="1113717072"/>
                    </a:ext>
                  </a:extLst>
                </a:gridCol>
                <a:gridCol w="499714">
                  <a:extLst>
                    <a:ext uri="{9D8B030D-6E8A-4147-A177-3AD203B41FA5}">
                      <a16:colId xmlns:a16="http://schemas.microsoft.com/office/drawing/2014/main" val="3757867286"/>
                    </a:ext>
                  </a:extLst>
                </a:gridCol>
              </a:tblGrid>
              <a:tr h="441259">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07431">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endParaRPr 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rgbClr val="A6A6A6"/>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2</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15709961"/>
                  </a:ext>
                </a:extLst>
              </a:tr>
              <a:tr h="342439">
                <a:tc>
                  <a:txBody>
                    <a:bodyPr/>
                    <a:lstStyle/>
                    <a:p>
                      <a:pPr marL="0" lvl="0" algn="ctr" defTabSz="914400" rtl="0" eaLnBrk="1" fontAlgn="ctr" latinLnBrk="0" hangingPunct="1"/>
                      <a:r>
                        <a:rPr lang="en-US" sz="1800" b="1" kern="1200" dirty="0">
                          <a:solidFill>
                            <a:srgbClr val="FF0000"/>
                          </a:solidFill>
                          <a:latin typeface="Arial" panose="020B0604020202020204" pitchFamily="34" charset="0"/>
                          <a:ea typeface="+mn-ea"/>
                          <a:cs typeface="Arial" panose="020B0604020202020204" pitchFamily="34" charset="0"/>
                        </a:rPr>
                        <a:t>4</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5</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6</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a:solidFill>
                            <a:srgbClr val="FF0000"/>
                          </a:solidFill>
                          <a:latin typeface="Arial" panose="020B0604020202020204" pitchFamily="34" charset="0"/>
                          <a:ea typeface="+mn-ea"/>
                          <a:cs typeface="Arial" panose="020B0604020202020204" pitchFamily="34" charset="0"/>
                        </a:rPr>
                        <a:t>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a:solidFill>
                            <a:srgbClr val="FF0000"/>
                          </a:solidFill>
                          <a:latin typeface="Arial" panose="020B0604020202020204" pitchFamily="34" charset="0"/>
                          <a:ea typeface="+mn-ea"/>
                          <a:cs typeface="Arial" panose="020B0604020202020204" pitchFamily="34" charset="0"/>
                        </a:rPr>
                        <a:t>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sz="1800" b="1" kern="1200" dirty="0">
                          <a:solidFill>
                            <a:srgbClr val="FF0000"/>
                          </a:solidFill>
                          <a:latin typeface="Arial" panose="020B0604020202020204" pitchFamily="34" charset="0"/>
                          <a:ea typeface="+mn-ea"/>
                          <a:cs typeface="Arial" panose="020B0604020202020204" pitchFamily="34" charset="0"/>
                        </a:rPr>
                        <a:t>9</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sz="1800" b="1" kern="1200" dirty="0">
                          <a:solidFill>
                            <a:srgbClr val="FF0000"/>
                          </a:solidFill>
                          <a:latin typeface="Arial" panose="020B0604020202020204" pitchFamily="34" charset="0"/>
                          <a:ea typeface="+mn-ea"/>
                          <a:cs typeface="Arial" panose="020B0604020202020204" pitchFamily="34" charset="0"/>
                        </a:rPr>
                        <a:t>10</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14</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15</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16</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17</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18</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19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21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22</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rgbClr val="FF0000"/>
                          </a:solidFill>
                          <a:latin typeface="Arial" panose="020B0604020202020204" pitchFamily="34" charset="0"/>
                          <a:ea typeface="+mn-ea"/>
                          <a:cs typeface="Arial" panose="020B0604020202020204" pitchFamily="34" charset="0"/>
                        </a:rPr>
                        <a:t>23</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24</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0743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800" b="1" kern="1200" dirty="0">
                          <a:solidFill>
                            <a:schemeClr val="bg1">
                              <a:lumMod val="50000"/>
                            </a:schemeClr>
                          </a:solidFill>
                          <a:latin typeface="Arial" panose="020B0604020202020204" pitchFamily="34" charset="0"/>
                          <a:ea typeface="+mn-ea"/>
                          <a:cs typeface="Arial" panose="020B0604020202020204" pitchFamily="34" charset="0"/>
                        </a:rPr>
                        <a:t>25</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26</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a:solidFill>
                            <a:schemeClr val="bg1">
                              <a:lumMod val="50000"/>
                            </a:schemeClr>
                          </a:solidFill>
                          <a:latin typeface="Arial" panose="020B0604020202020204" pitchFamily="34" charset="0"/>
                          <a:ea typeface="+mn-ea"/>
                          <a:cs typeface="Arial" panose="020B0604020202020204" pitchFamily="34" charset="0"/>
                        </a:rPr>
                        <a:t>31</a:t>
                      </a: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8" name="矩形 7"/>
          <p:cNvSpPr/>
          <p:nvPr/>
        </p:nvSpPr>
        <p:spPr>
          <a:xfrm>
            <a:off x="181231" y="1888990"/>
            <a:ext cx="3497998" cy="596583"/>
          </a:xfrm>
          <a:prstGeom prst="rect">
            <a:avLst/>
          </a:prstGeom>
          <a:solidFill>
            <a:srgbClr val="92D050"/>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dirty="0">
                <a:solidFill>
                  <a:srgbClr val="000000"/>
                </a:solidFill>
                <a:effectLst>
                  <a:outerShdw blurRad="38100" dist="38100" dir="2700000" algn="tl">
                    <a:srgbClr val="000000"/>
                  </a:outerShdw>
                </a:effectLst>
                <a:ea typeface="微軟正黑體" panose="020B0604030504040204" pitchFamily="34" charset="-120"/>
              </a:rPr>
              <a:t>111.12</a:t>
            </a:r>
            <a:endParaRPr lang="zh-TW" altLang="en-US" sz="2800" dirty="0">
              <a:solidFill>
                <a:srgbClr val="000000"/>
              </a:solidFill>
              <a:effectLst>
                <a:outerShdw blurRad="38100" dist="38100" dir="2700000" algn="tl">
                  <a:srgbClr val="000000"/>
                </a:outerShdw>
              </a:effectLst>
              <a:ea typeface="微軟正黑體" panose="020B0604030504040204" pitchFamily="34" charset="-120"/>
            </a:endParaRPr>
          </a:p>
        </p:txBody>
      </p:sp>
    </p:spTree>
    <p:extLst>
      <p:ext uri="{BB962C8B-B14F-4D97-AF65-F5344CB8AC3E}">
        <p14:creationId xmlns:p14="http://schemas.microsoft.com/office/powerpoint/2010/main" val="2288278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679626" y="102973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801810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8" name="Rectangle 4"/>
          <p:cNvSpPr txBox="1">
            <a:spLocks noChangeArrowheads="1"/>
          </p:cNvSpPr>
          <p:nvPr/>
        </p:nvSpPr>
        <p:spPr bwMode="gray">
          <a:xfrm>
            <a:off x="679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Tree>
    <p:extLst>
      <p:ext uri="{BB962C8B-B14F-4D97-AF65-F5344CB8AC3E}">
        <p14:creationId xmlns:p14="http://schemas.microsoft.com/office/powerpoint/2010/main" val="3887475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1" y="9538"/>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343106" y="6124803"/>
            <a:ext cx="7300396" cy="461665"/>
          </a:xfrm>
          <a:prstGeom prst="rect">
            <a:avLst/>
          </a:prstGeom>
        </p:spPr>
        <p:txBody>
          <a:bodyPr wrap="none">
            <a:spAutoFit/>
          </a:bodyPr>
          <a:lstStyle/>
          <a:p>
            <a:pPr lvl="0"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405446695"/>
              </p:ext>
            </p:extLst>
          </p:nvPr>
        </p:nvGraphicFramePr>
        <p:xfrm>
          <a:off x="343106" y="748809"/>
          <a:ext cx="8509687" cy="5393544"/>
        </p:xfrm>
        <a:graphic>
          <a:graphicData uri="http://schemas.openxmlformats.org/drawingml/2006/table">
            <a:tbl>
              <a:tblPr firstRow="1" bandRow="1"/>
              <a:tblGrid>
                <a:gridCol w="1442585">
                  <a:extLst>
                    <a:ext uri="{9D8B030D-6E8A-4147-A177-3AD203B41FA5}">
                      <a16:colId xmlns:a16="http://schemas.microsoft.com/office/drawing/2014/main" val="20000"/>
                    </a:ext>
                  </a:extLst>
                </a:gridCol>
                <a:gridCol w="7067102">
                  <a:extLst>
                    <a:ext uri="{9D8B030D-6E8A-4147-A177-3AD203B41FA5}">
                      <a16:colId xmlns:a16="http://schemas.microsoft.com/office/drawing/2014/main" val="20001"/>
                    </a:ext>
                  </a:extLst>
                </a:gridCol>
              </a:tblGrid>
              <a:tr h="506414">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基本資料類</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223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4-1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5-1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10-2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23-1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24-A</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28</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33</a:t>
                      </a:r>
                      <a:endParaRPr lang="en-US" altLang="zh-TW" sz="1800" b="1" kern="12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79697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endPar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4001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ct val="100000"/>
                        </a:lnSpc>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100478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ct val="100000"/>
                        </a:lnSpc>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18</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19</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20</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21</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23</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24</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25(</a:t>
                      </a:r>
                      <a:r>
                        <a:rPr lang="zh-TW" altLang="en-US" sz="1800" b="1" i="0" u="none" strike="noStrike" kern="1200" cap="none" spc="0" baseline="0" dirty="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25-1</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FF0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a:t>
                      </a:r>
                      <a:endPar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校</a:t>
                      </a:r>
                      <a:r>
                        <a:rPr lang="en-US" altLang="zh-TW" sz="18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24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89</a:t>
                      </a:r>
                      <a:r>
                        <a:rPr lang="zh-TW" altLang="en-US" sz="2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張表冊，私立</a:t>
                      </a:r>
                      <a:r>
                        <a:rPr lang="en-US" altLang="zh-TW" sz="24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93</a:t>
                      </a:r>
                      <a:r>
                        <a:rPr lang="zh-TW" altLang="en-US" sz="2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96508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109294"/>
            <a:ext cx="9144000" cy="609600"/>
          </a:xfrm>
        </p:spPr>
        <p:txBody>
          <a:bodyPr anchor="ctr">
            <a:noAutofit/>
          </a:bodyPr>
          <a:lstStyle/>
          <a:p>
            <a:pPr algn="l">
              <a:lnSpc>
                <a:spcPct val="150000"/>
              </a:lnSpc>
              <a:defRPr/>
            </a:pP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【111.10</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3984270352"/>
              </p:ext>
            </p:extLst>
          </p:nvPr>
        </p:nvGraphicFramePr>
        <p:xfrm>
          <a:off x="1293340" y="914847"/>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0" y="116687"/>
            <a:ext cx="8038097" cy="609600"/>
          </a:xfrm>
        </p:spPr>
        <p:txBody>
          <a:bodyPr/>
          <a:lstStyle/>
          <a:p>
            <a:pPr algn="l"/>
            <a:r>
              <a:rPr lang="en-US" altLang="zh-TW"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i="0"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160244199"/>
              </p:ext>
            </p:extLst>
          </p:nvPr>
        </p:nvGraphicFramePr>
        <p:xfrm>
          <a:off x="566351" y="1364056"/>
          <a:ext cx="8099853" cy="2320212"/>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4-2</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4-3</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4</a:t>
                      </a:r>
                      <a:r>
                        <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、職</a:t>
                      </a:r>
                      <a:r>
                        <a:rPr lang="en-US" altLang="zh-TW"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rPr>
                        <a:t>2-2</a:t>
                      </a:r>
                      <a:endParaRPr lang="zh-TW" altLang="en-US" sz="2000" b="1" i="0" u="none" strike="noStrike" kern="1200" cap="none" spc="0" baseline="0" dirty="0">
                        <a:solidFill>
                          <a:srgbClr val="000000"/>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ctr"/>
                      <a:r>
                        <a:rPr lang="zh-TW" altLang="en-US" sz="2400" b="1" dirty="0">
                          <a:solidFill>
                            <a:schemeClr val="tx1">
                              <a:lumMod val="10000"/>
                            </a:schemeClr>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srgbClr val="000000"/>
                          </a:solidFill>
                          <a:effectLst/>
                          <a:latin typeface="微軟正黑體" panose="020B0604030504040204" pitchFamily="34" charset="-120"/>
                          <a:ea typeface="微軟正黑體" panose="020B0604030504040204" pitchFamily="34" charset="-120"/>
                          <a:cs typeface="+mn-cs"/>
                        </a:rPr>
                        <a:t>共</a:t>
                      </a:r>
                      <a:r>
                        <a:rPr lang="en-US" altLang="zh-TW" sz="24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lang="zh-TW" altLang="en-US" sz="2400" b="1" kern="1200" dirty="0">
                          <a:solidFill>
                            <a:schemeClr val="tx1">
                              <a:lumMod val="10000"/>
                            </a:schemeClr>
                          </a:solidFill>
                          <a:latin typeface="微軟正黑體" panose="020B0604030504040204" pitchFamily="34" charset="-120"/>
                          <a:ea typeface="微軟正黑體" panose="020B0604030504040204" pitchFamily="34" charset="-120"/>
                          <a:cs typeface="+mn-cs"/>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478478" y="858738"/>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
        <p:nvSpPr>
          <p:cNvPr id="8" name="Rectangle 2"/>
          <p:cNvSpPr txBox="1">
            <a:spLocks noChangeArrowheads="1"/>
          </p:cNvSpPr>
          <p:nvPr/>
        </p:nvSpPr>
        <p:spPr bwMode="black">
          <a:xfrm>
            <a:off x="566350" y="3885071"/>
            <a:ext cx="439634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10-1</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期起刪除</a:t>
            </a:r>
            <a:r>
              <a:rPr lang="zh-TW" altLang="en-US" sz="240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1662660533"/>
              </p:ext>
            </p:extLst>
          </p:nvPr>
        </p:nvGraphicFramePr>
        <p:xfrm>
          <a:off x="576511" y="4452696"/>
          <a:ext cx="8099853" cy="1760168"/>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6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strike="dblStrike" kern="1200"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strike="dblStrike" kern="1200"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10-1</a:t>
                      </a:r>
                      <a:r>
                        <a:rPr lang="en-US" altLang="zh-TW" sz="2000" b="1" strike="noStrike" kern="1200"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strike="noStrike" kern="1200"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本表刪除</a:t>
                      </a:r>
                      <a:r>
                        <a:rPr lang="en-US" altLang="zh-TW" sz="2000" b="1" strike="noStrike" kern="1200" baseline="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b="1" strike="noStrike" kern="1200" baseline="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ctr"/>
                      <a:r>
                        <a:rPr lang="zh-TW" altLang="en-US" sz="2400" b="1" dirty="0">
                          <a:solidFill>
                            <a:schemeClr val="tx1">
                              <a:lumMod val="10000"/>
                            </a:schemeClr>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1" kern="1200" dirty="0">
                          <a:solidFill>
                            <a:schemeClr val="tx1">
                              <a:lumMod val="10000"/>
                            </a:schemeClr>
                          </a:solidFill>
                          <a:effectLst/>
                          <a:latin typeface="微軟正黑體" panose="020B0604030504040204" pitchFamily="34" charset="-120"/>
                          <a:ea typeface="微軟正黑體" panose="020B0604030504040204" pitchFamily="34" charset="-120"/>
                          <a:cs typeface="+mn-cs"/>
                        </a:rPr>
                        <a:t>共</a:t>
                      </a:r>
                      <a:r>
                        <a:rPr lang="en-US" altLang="zh-TW" sz="24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altLang="en-US" sz="2400" b="1" kern="1200" dirty="0">
                          <a:solidFill>
                            <a:schemeClr val="tx1">
                              <a:lumMod val="10000"/>
                            </a:schemeClr>
                          </a:solidFill>
                          <a:latin typeface="微軟正黑體" panose="020B0604030504040204" pitchFamily="34" charset="-120"/>
                          <a:ea typeface="微軟正黑體" panose="020B0604030504040204" pitchFamily="34" charset="-120"/>
                          <a:cs typeface="+mn-cs"/>
                        </a:rPr>
                        <a:t>張表冊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04947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582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8"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98197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.2.1</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僑生及港澳生學生</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&amp; </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4-1.</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僑生及港澳生</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畢業</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矩形 2"/>
          <p:cNvSpPr/>
          <p:nvPr/>
        </p:nvSpPr>
        <p:spPr>
          <a:xfrm>
            <a:off x="-676" y="4509883"/>
            <a:ext cx="8813314" cy="1593834"/>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補充定義</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僑生回國就學及輔導辦法</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香港澳門居民來臺就學辦法</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」相關辦法申請來臺就學者，</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進修學士班及碩士在職專班等非日間學制</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704708500"/>
              </p:ext>
            </p:extLst>
          </p:nvPr>
        </p:nvGraphicFramePr>
        <p:xfrm>
          <a:off x="45916" y="1304929"/>
          <a:ext cx="8798821" cy="1445246"/>
        </p:xfrm>
        <a:graphic>
          <a:graphicData uri="http://schemas.openxmlformats.org/drawingml/2006/table">
            <a:tbl>
              <a:tblPr firstRow="1" firstCol="1" lastRow="1" lastCol="1" bandRow="1" bandCol="1"/>
              <a:tblGrid>
                <a:gridCol w="469466">
                  <a:extLst>
                    <a:ext uri="{9D8B030D-6E8A-4147-A177-3AD203B41FA5}">
                      <a16:colId xmlns:a16="http://schemas.microsoft.com/office/drawing/2014/main" val="2805611977"/>
                    </a:ext>
                  </a:extLst>
                </a:gridCol>
                <a:gridCol w="548640">
                  <a:extLst>
                    <a:ext uri="{9D8B030D-6E8A-4147-A177-3AD203B41FA5}">
                      <a16:colId xmlns:a16="http://schemas.microsoft.com/office/drawing/2014/main" val="2987626199"/>
                    </a:ext>
                  </a:extLst>
                </a:gridCol>
                <a:gridCol w="349135">
                  <a:extLst>
                    <a:ext uri="{9D8B030D-6E8A-4147-A177-3AD203B41FA5}">
                      <a16:colId xmlns:a16="http://schemas.microsoft.com/office/drawing/2014/main" val="383329235"/>
                    </a:ext>
                  </a:extLst>
                </a:gridCol>
                <a:gridCol w="581891">
                  <a:extLst>
                    <a:ext uri="{9D8B030D-6E8A-4147-A177-3AD203B41FA5}">
                      <a16:colId xmlns:a16="http://schemas.microsoft.com/office/drawing/2014/main" val="1303813579"/>
                    </a:ext>
                  </a:extLst>
                </a:gridCol>
                <a:gridCol w="731520">
                  <a:extLst>
                    <a:ext uri="{9D8B030D-6E8A-4147-A177-3AD203B41FA5}">
                      <a16:colId xmlns:a16="http://schemas.microsoft.com/office/drawing/2014/main" val="314433740"/>
                    </a:ext>
                  </a:extLst>
                </a:gridCol>
                <a:gridCol w="581891">
                  <a:extLst>
                    <a:ext uri="{9D8B030D-6E8A-4147-A177-3AD203B41FA5}">
                      <a16:colId xmlns:a16="http://schemas.microsoft.com/office/drawing/2014/main" val="1683647033"/>
                    </a:ext>
                  </a:extLst>
                </a:gridCol>
                <a:gridCol w="1625607">
                  <a:extLst>
                    <a:ext uri="{9D8B030D-6E8A-4147-A177-3AD203B41FA5}">
                      <a16:colId xmlns:a16="http://schemas.microsoft.com/office/drawing/2014/main" val="1096646954"/>
                    </a:ext>
                  </a:extLst>
                </a:gridCol>
                <a:gridCol w="1152662">
                  <a:extLst>
                    <a:ext uri="{9D8B030D-6E8A-4147-A177-3AD203B41FA5}">
                      <a16:colId xmlns:a16="http://schemas.microsoft.com/office/drawing/2014/main" val="2490389625"/>
                    </a:ext>
                  </a:extLst>
                </a:gridCol>
                <a:gridCol w="813317">
                  <a:extLst>
                    <a:ext uri="{9D8B030D-6E8A-4147-A177-3AD203B41FA5}">
                      <a16:colId xmlns:a16="http://schemas.microsoft.com/office/drawing/2014/main" val="1958982986"/>
                    </a:ext>
                  </a:extLst>
                </a:gridCol>
                <a:gridCol w="972346">
                  <a:extLst>
                    <a:ext uri="{9D8B030D-6E8A-4147-A177-3AD203B41FA5}">
                      <a16:colId xmlns:a16="http://schemas.microsoft.com/office/drawing/2014/main" val="1202215732"/>
                    </a:ext>
                  </a:extLst>
                </a:gridCol>
                <a:gridCol w="972346">
                  <a:extLst>
                    <a:ext uri="{9D8B030D-6E8A-4147-A177-3AD203B41FA5}">
                      <a16:colId xmlns:a16="http://schemas.microsoft.com/office/drawing/2014/main" val="1743425789"/>
                    </a:ext>
                  </a:extLst>
                </a:gridCol>
              </a:tblGrid>
              <a:tr h="130173">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endParaRPr kumimoji="0" lang="en-US" alt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58578" marR="5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僑居地國別</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省市</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僑生及港澳生學生人數</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953963104"/>
                  </a:ext>
                </a:extLst>
              </a:tr>
              <a:tr h="23865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595196"/>
                  </a:ext>
                </a:extLst>
              </a:tr>
              <a:tr h="937246">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marL="0" algn="l"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723065"/>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2911532546"/>
              </p:ext>
            </p:extLst>
          </p:nvPr>
        </p:nvGraphicFramePr>
        <p:xfrm>
          <a:off x="45916" y="3117568"/>
          <a:ext cx="8823757" cy="1313541"/>
        </p:xfrm>
        <a:graphic>
          <a:graphicData uri="http://schemas.openxmlformats.org/drawingml/2006/table">
            <a:tbl>
              <a:tblPr firstRow="1" firstCol="1" lastRow="1" lastCol="1" bandRow="1" bandCol="1"/>
              <a:tblGrid>
                <a:gridCol w="540206">
                  <a:extLst>
                    <a:ext uri="{9D8B030D-6E8A-4147-A177-3AD203B41FA5}">
                      <a16:colId xmlns:a16="http://schemas.microsoft.com/office/drawing/2014/main" val="2805611977"/>
                    </a:ext>
                  </a:extLst>
                </a:gridCol>
                <a:gridCol w="401743">
                  <a:extLst>
                    <a:ext uri="{9D8B030D-6E8A-4147-A177-3AD203B41FA5}">
                      <a16:colId xmlns:a16="http://schemas.microsoft.com/office/drawing/2014/main" val="383329235"/>
                    </a:ext>
                  </a:extLst>
                </a:gridCol>
                <a:gridCol w="669571">
                  <a:extLst>
                    <a:ext uri="{9D8B030D-6E8A-4147-A177-3AD203B41FA5}">
                      <a16:colId xmlns:a16="http://schemas.microsoft.com/office/drawing/2014/main" val="1303813579"/>
                    </a:ext>
                  </a:extLst>
                </a:gridCol>
                <a:gridCol w="841746">
                  <a:extLst>
                    <a:ext uri="{9D8B030D-6E8A-4147-A177-3AD203B41FA5}">
                      <a16:colId xmlns:a16="http://schemas.microsoft.com/office/drawing/2014/main" val="314433740"/>
                    </a:ext>
                  </a:extLst>
                </a:gridCol>
                <a:gridCol w="2295671">
                  <a:extLst>
                    <a:ext uri="{9D8B030D-6E8A-4147-A177-3AD203B41FA5}">
                      <a16:colId xmlns:a16="http://schemas.microsoft.com/office/drawing/2014/main" val="1096646954"/>
                    </a:ext>
                  </a:extLst>
                </a:gridCol>
                <a:gridCol w="1231869">
                  <a:extLst>
                    <a:ext uri="{9D8B030D-6E8A-4147-A177-3AD203B41FA5}">
                      <a16:colId xmlns:a16="http://schemas.microsoft.com/office/drawing/2014/main" val="2490389625"/>
                    </a:ext>
                  </a:extLst>
                </a:gridCol>
                <a:gridCol w="847898">
                  <a:extLst>
                    <a:ext uri="{9D8B030D-6E8A-4147-A177-3AD203B41FA5}">
                      <a16:colId xmlns:a16="http://schemas.microsoft.com/office/drawing/2014/main" val="1958982986"/>
                    </a:ext>
                  </a:extLst>
                </a:gridCol>
                <a:gridCol w="876193">
                  <a:extLst>
                    <a:ext uri="{9D8B030D-6E8A-4147-A177-3AD203B41FA5}">
                      <a16:colId xmlns:a16="http://schemas.microsoft.com/office/drawing/2014/main" val="1202215732"/>
                    </a:ext>
                  </a:extLst>
                </a:gridCol>
                <a:gridCol w="1118860">
                  <a:extLst>
                    <a:ext uri="{9D8B030D-6E8A-4147-A177-3AD203B41FA5}">
                      <a16:colId xmlns:a16="http://schemas.microsoft.com/office/drawing/2014/main" val="1743425789"/>
                    </a:ext>
                  </a:extLst>
                </a:gridCol>
              </a:tblGrid>
              <a:tr h="218307">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endParaRPr kumimoji="0" lang="en-US" alt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58578" marR="5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僑居地國別</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省市</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僑生及港澳生</a:t>
                      </a:r>
                      <a:r>
                        <a:rPr kumimoji="0" lang="zh-TW" alt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畢業</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學生人數</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953963104"/>
                  </a:ext>
                </a:extLst>
              </a:tr>
              <a:tr h="21830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595196"/>
                  </a:ext>
                </a:extLst>
              </a:tr>
              <a:tr h="805541">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□僑生</a:t>
                      </a:r>
                    </a:p>
                    <a:p>
                      <a:pPr marL="0" algn="l"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□港澳生</a:t>
                      </a: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8578" marR="585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723065"/>
                  </a:ext>
                </a:extLst>
              </a:tr>
            </a:tbl>
          </a:graphicData>
        </a:graphic>
      </p:graphicFrame>
      <p:sp>
        <p:nvSpPr>
          <p:cNvPr id="8" name="矩形 7"/>
          <p:cNvSpPr/>
          <p:nvPr/>
        </p:nvSpPr>
        <p:spPr>
          <a:xfrm>
            <a:off x="6487" y="807549"/>
            <a:ext cx="1190545" cy="49738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 】</a:t>
            </a:r>
          </a:p>
        </p:txBody>
      </p:sp>
      <p:sp>
        <p:nvSpPr>
          <p:cNvPr id="9" name="矩形 8"/>
          <p:cNvSpPr/>
          <p:nvPr/>
        </p:nvSpPr>
        <p:spPr>
          <a:xfrm>
            <a:off x="-676" y="2630407"/>
            <a:ext cx="1563469" cy="55399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4-1 】</a:t>
            </a:r>
          </a:p>
        </p:txBody>
      </p:sp>
    </p:spTree>
    <p:extLst>
      <p:ext uri="{BB962C8B-B14F-4D97-AF65-F5344CB8AC3E}">
        <p14:creationId xmlns:p14="http://schemas.microsoft.com/office/powerpoint/2010/main" val="3631539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.2.2</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外國</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&amp;</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5-1.</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外國畢業</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 name="矩形 2"/>
          <p:cNvSpPr/>
          <p:nvPr/>
        </p:nvSpPr>
        <p:spPr>
          <a:xfrm>
            <a:off x="6490" y="4487574"/>
            <a:ext cx="8813314" cy="147732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補充定義</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若填報</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外國學生就讀「</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進修學士班、碩士在職專班</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學制者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，請於</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「補充說明」欄位敘明填報理由</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依據</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795531125"/>
              </p:ext>
            </p:extLst>
          </p:nvPr>
        </p:nvGraphicFramePr>
        <p:xfrm>
          <a:off x="59455" y="1379234"/>
          <a:ext cx="8760346" cy="1381760"/>
        </p:xfrm>
        <a:graphic>
          <a:graphicData uri="http://schemas.openxmlformats.org/drawingml/2006/table">
            <a:tbl>
              <a:tblPr firstRow="1" firstCol="1" bandRow="1" bandCol="1"/>
              <a:tblGrid>
                <a:gridCol w="529152">
                  <a:extLst>
                    <a:ext uri="{9D8B030D-6E8A-4147-A177-3AD203B41FA5}">
                      <a16:colId xmlns:a16="http://schemas.microsoft.com/office/drawing/2014/main" val="847001761"/>
                    </a:ext>
                  </a:extLst>
                </a:gridCol>
                <a:gridCol w="492029">
                  <a:extLst>
                    <a:ext uri="{9D8B030D-6E8A-4147-A177-3AD203B41FA5}">
                      <a16:colId xmlns:a16="http://schemas.microsoft.com/office/drawing/2014/main" val="1287777237"/>
                    </a:ext>
                  </a:extLst>
                </a:gridCol>
                <a:gridCol w="434144">
                  <a:extLst>
                    <a:ext uri="{9D8B030D-6E8A-4147-A177-3AD203B41FA5}">
                      <a16:colId xmlns:a16="http://schemas.microsoft.com/office/drawing/2014/main" val="3550702382"/>
                    </a:ext>
                  </a:extLst>
                </a:gridCol>
                <a:gridCol w="563402">
                  <a:extLst>
                    <a:ext uri="{9D8B030D-6E8A-4147-A177-3AD203B41FA5}">
                      <a16:colId xmlns:a16="http://schemas.microsoft.com/office/drawing/2014/main" val="1431747864"/>
                    </a:ext>
                  </a:extLst>
                </a:gridCol>
                <a:gridCol w="756458">
                  <a:extLst>
                    <a:ext uri="{9D8B030D-6E8A-4147-A177-3AD203B41FA5}">
                      <a16:colId xmlns:a16="http://schemas.microsoft.com/office/drawing/2014/main" val="127867265"/>
                    </a:ext>
                  </a:extLst>
                </a:gridCol>
                <a:gridCol w="357447">
                  <a:extLst>
                    <a:ext uri="{9D8B030D-6E8A-4147-A177-3AD203B41FA5}">
                      <a16:colId xmlns:a16="http://schemas.microsoft.com/office/drawing/2014/main" val="4154642622"/>
                    </a:ext>
                  </a:extLst>
                </a:gridCol>
                <a:gridCol w="407324">
                  <a:extLst>
                    <a:ext uri="{9D8B030D-6E8A-4147-A177-3AD203B41FA5}">
                      <a16:colId xmlns:a16="http://schemas.microsoft.com/office/drawing/2014/main" val="2131187387"/>
                    </a:ext>
                  </a:extLst>
                </a:gridCol>
                <a:gridCol w="673331">
                  <a:extLst>
                    <a:ext uri="{9D8B030D-6E8A-4147-A177-3AD203B41FA5}">
                      <a16:colId xmlns:a16="http://schemas.microsoft.com/office/drawing/2014/main" val="2143248951"/>
                    </a:ext>
                  </a:extLst>
                </a:gridCol>
                <a:gridCol w="756458">
                  <a:extLst>
                    <a:ext uri="{9D8B030D-6E8A-4147-A177-3AD203B41FA5}">
                      <a16:colId xmlns:a16="http://schemas.microsoft.com/office/drawing/2014/main" val="709150521"/>
                    </a:ext>
                  </a:extLst>
                </a:gridCol>
                <a:gridCol w="773374">
                  <a:extLst>
                    <a:ext uri="{9D8B030D-6E8A-4147-A177-3AD203B41FA5}">
                      <a16:colId xmlns:a16="http://schemas.microsoft.com/office/drawing/2014/main" val="3208879853"/>
                    </a:ext>
                  </a:extLst>
                </a:gridCol>
                <a:gridCol w="806044">
                  <a:extLst>
                    <a:ext uri="{9D8B030D-6E8A-4147-A177-3AD203B41FA5}">
                      <a16:colId xmlns:a16="http://schemas.microsoft.com/office/drawing/2014/main" val="3537457521"/>
                    </a:ext>
                  </a:extLst>
                </a:gridCol>
                <a:gridCol w="714895">
                  <a:extLst>
                    <a:ext uri="{9D8B030D-6E8A-4147-A177-3AD203B41FA5}">
                      <a16:colId xmlns:a16="http://schemas.microsoft.com/office/drawing/2014/main" val="3086683702"/>
                    </a:ext>
                  </a:extLst>
                </a:gridCol>
                <a:gridCol w="814647">
                  <a:extLst>
                    <a:ext uri="{9D8B030D-6E8A-4147-A177-3AD203B41FA5}">
                      <a16:colId xmlns:a16="http://schemas.microsoft.com/office/drawing/2014/main" val="3187863954"/>
                    </a:ext>
                  </a:extLst>
                </a:gridCol>
                <a:gridCol w="681641">
                  <a:extLst>
                    <a:ext uri="{9D8B030D-6E8A-4147-A177-3AD203B41FA5}">
                      <a16:colId xmlns:a16="http://schemas.microsoft.com/office/drawing/2014/main" val="1126377701"/>
                    </a:ext>
                  </a:extLst>
                </a:gridCol>
              </a:tblGrid>
              <a:tr h="190500">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洲別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2000"/>
                        </a:lnSpc>
                        <a:spcAft>
                          <a:spcPts val="0"/>
                        </a:spcAft>
                      </a:pPr>
                      <a:r>
                        <a:rPr kumimoji="0" lang="zh-TW" sz="12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外國學生人數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在臺雙聯學制外國學生人數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val="769292150"/>
                  </a:ext>
                </a:extLst>
              </a:tr>
              <a:tr h="4318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依就學辦法來臺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依一般升學管道就學者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3764617344"/>
                  </a:ext>
                </a:extLst>
              </a:tr>
              <a:tr h="1905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585637"/>
                  </a:ext>
                </a:extLst>
              </a:tr>
              <a:tr h="365760">
                <a:tc>
                  <a:txBody>
                    <a:bodyPr/>
                    <a:lstStyle/>
                    <a:p>
                      <a:pP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252679"/>
                  </a:ext>
                </a:extLst>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1967540515"/>
              </p:ext>
            </p:extLst>
          </p:nvPr>
        </p:nvGraphicFramePr>
        <p:xfrm>
          <a:off x="42829" y="3216342"/>
          <a:ext cx="8776969" cy="1381760"/>
        </p:xfrm>
        <a:graphic>
          <a:graphicData uri="http://schemas.openxmlformats.org/drawingml/2006/table">
            <a:tbl>
              <a:tblPr firstRow="1" firstCol="1" bandRow="1" bandCol="1"/>
              <a:tblGrid>
                <a:gridCol w="587048">
                  <a:extLst>
                    <a:ext uri="{9D8B030D-6E8A-4147-A177-3AD203B41FA5}">
                      <a16:colId xmlns:a16="http://schemas.microsoft.com/office/drawing/2014/main" val="847001761"/>
                    </a:ext>
                  </a:extLst>
                </a:gridCol>
                <a:gridCol w="481646">
                  <a:extLst>
                    <a:ext uri="{9D8B030D-6E8A-4147-A177-3AD203B41FA5}">
                      <a16:colId xmlns:a16="http://schemas.microsoft.com/office/drawing/2014/main" val="3550702382"/>
                    </a:ext>
                  </a:extLst>
                </a:gridCol>
                <a:gridCol w="592586">
                  <a:extLst>
                    <a:ext uri="{9D8B030D-6E8A-4147-A177-3AD203B41FA5}">
                      <a16:colId xmlns:a16="http://schemas.microsoft.com/office/drawing/2014/main" val="1431747864"/>
                    </a:ext>
                  </a:extLst>
                </a:gridCol>
                <a:gridCol w="764771">
                  <a:extLst>
                    <a:ext uri="{9D8B030D-6E8A-4147-A177-3AD203B41FA5}">
                      <a16:colId xmlns:a16="http://schemas.microsoft.com/office/drawing/2014/main" val="127867265"/>
                    </a:ext>
                  </a:extLst>
                </a:gridCol>
                <a:gridCol w="490451">
                  <a:extLst>
                    <a:ext uri="{9D8B030D-6E8A-4147-A177-3AD203B41FA5}">
                      <a16:colId xmlns:a16="http://schemas.microsoft.com/office/drawing/2014/main" val="2131187387"/>
                    </a:ext>
                  </a:extLst>
                </a:gridCol>
                <a:gridCol w="695913">
                  <a:extLst>
                    <a:ext uri="{9D8B030D-6E8A-4147-A177-3AD203B41FA5}">
                      <a16:colId xmlns:a16="http://schemas.microsoft.com/office/drawing/2014/main" val="2143248951"/>
                    </a:ext>
                  </a:extLst>
                </a:gridCol>
                <a:gridCol w="925069">
                  <a:extLst>
                    <a:ext uri="{9D8B030D-6E8A-4147-A177-3AD203B41FA5}">
                      <a16:colId xmlns:a16="http://schemas.microsoft.com/office/drawing/2014/main" val="709150521"/>
                    </a:ext>
                  </a:extLst>
                </a:gridCol>
                <a:gridCol w="892131">
                  <a:extLst>
                    <a:ext uri="{9D8B030D-6E8A-4147-A177-3AD203B41FA5}">
                      <a16:colId xmlns:a16="http://schemas.microsoft.com/office/drawing/2014/main" val="3208879853"/>
                    </a:ext>
                  </a:extLst>
                </a:gridCol>
                <a:gridCol w="745476">
                  <a:extLst>
                    <a:ext uri="{9D8B030D-6E8A-4147-A177-3AD203B41FA5}">
                      <a16:colId xmlns:a16="http://schemas.microsoft.com/office/drawing/2014/main" val="3537457521"/>
                    </a:ext>
                  </a:extLst>
                </a:gridCol>
                <a:gridCol w="856211">
                  <a:extLst>
                    <a:ext uri="{9D8B030D-6E8A-4147-A177-3AD203B41FA5}">
                      <a16:colId xmlns:a16="http://schemas.microsoft.com/office/drawing/2014/main" val="3086683702"/>
                    </a:ext>
                  </a:extLst>
                </a:gridCol>
                <a:gridCol w="872836">
                  <a:extLst>
                    <a:ext uri="{9D8B030D-6E8A-4147-A177-3AD203B41FA5}">
                      <a16:colId xmlns:a16="http://schemas.microsoft.com/office/drawing/2014/main" val="3187863954"/>
                    </a:ext>
                  </a:extLst>
                </a:gridCol>
                <a:gridCol w="872831">
                  <a:extLst>
                    <a:ext uri="{9D8B030D-6E8A-4147-A177-3AD203B41FA5}">
                      <a16:colId xmlns:a16="http://schemas.microsoft.com/office/drawing/2014/main" val="1126377701"/>
                    </a:ext>
                  </a:extLst>
                </a:gridCol>
              </a:tblGrid>
              <a:tr h="190500">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20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洲別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國別</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r>
                        <a:rPr kumimoji="0" 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外國</a:t>
                      </a:r>
                      <a:r>
                        <a:rPr kumimoji="0" lang="zh-TW" alt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畢業</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在臺雙聯學制外國</a:t>
                      </a:r>
                      <a:r>
                        <a:rPr kumimoji="0" lang="zh-TW" altLang="en-US"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畢業</a:t>
                      </a: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學生人數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val="769292150"/>
                  </a:ext>
                </a:extLst>
              </a:tr>
              <a:tr h="4318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依就學辦法來臺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依一般升學管道就學者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3764617344"/>
                  </a:ext>
                </a:extLst>
              </a:tr>
              <a:tr h="19050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kumimoji="0" lang="zh-TW" sz="12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585637"/>
                  </a:ext>
                </a:extLst>
              </a:tr>
              <a:tr h="365760">
                <a:tc>
                  <a:txBody>
                    <a:bodyPr/>
                    <a:lstStyle/>
                    <a:p>
                      <a:pPr>
                        <a:spcAft>
                          <a:spcPts val="0"/>
                        </a:spcAft>
                      </a:pPr>
                      <a:r>
                        <a:rPr lang="en-US" sz="12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0252679"/>
                  </a:ext>
                </a:extLst>
              </a:tr>
            </a:tbl>
          </a:graphicData>
        </a:graphic>
      </p:graphicFrame>
      <p:sp>
        <p:nvSpPr>
          <p:cNvPr id="8" name="矩形 7"/>
          <p:cNvSpPr/>
          <p:nvPr/>
        </p:nvSpPr>
        <p:spPr>
          <a:xfrm>
            <a:off x="6487" y="882367"/>
            <a:ext cx="1190545" cy="50783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 】</a:t>
            </a:r>
          </a:p>
        </p:txBody>
      </p:sp>
      <p:sp>
        <p:nvSpPr>
          <p:cNvPr id="9" name="矩形 8"/>
          <p:cNvSpPr/>
          <p:nvPr/>
        </p:nvSpPr>
        <p:spPr>
          <a:xfrm>
            <a:off x="9577" y="2692965"/>
            <a:ext cx="1411899" cy="50783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5-1】</a:t>
            </a:r>
          </a:p>
        </p:txBody>
      </p:sp>
    </p:spTree>
    <p:extLst>
      <p:ext uri="{BB962C8B-B14F-4D97-AF65-F5344CB8AC3E}">
        <p14:creationId xmlns:p14="http://schemas.microsoft.com/office/powerpoint/2010/main" val="2453317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.2.3</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10-1.</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學生實習之經費來源</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588126761"/>
              </p:ext>
            </p:extLst>
          </p:nvPr>
        </p:nvGraphicFramePr>
        <p:xfrm>
          <a:off x="62112" y="864974"/>
          <a:ext cx="8785326" cy="2794000"/>
        </p:xfrm>
        <a:graphic>
          <a:graphicData uri="http://schemas.openxmlformats.org/drawingml/2006/table">
            <a:tbl>
              <a:tblPr firstRow="1" firstCol="1" bandRow="1"/>
              <a:tblGrid>
                <a:gridCol w="560669">
                  <a:extLst>
                    <a:ext uri="{9D8B030D-6E8A-4147-A177-3AD203B41FA5}">
                      <a16:colId xmlns:a16="http://schemas.microsoft.com/office/drawing/2014/main" val="20000"/>
                    </a:ext>
                  </a:extLst>
                </a:gridCol>
                <a:gridCol w="319898">
                  <a:extLst>
                    <a:ext uri="{9D8B030D-6E8A-4147-A177-3AD203B41FA5}">
                      <a16:colId xmlns:a16="http://schemas.microsoft.com/office/drawing/2014/main" val="20001"/>
                    </a:ext>
                  </a:extLst>
                </a:gridCol>
                <a:gridCol w="319898">
                  <a:extLst>
                    <a:ext uri="{9D8B030D-6E8A-4147-A177-3AD203B41FA5}">
                      <a16:colId xmlns:a16="http://schemas.microsoft.com/office/drawing/2014/main" val="20002"/>
                    </a:ext>
                  </a:extLst>
                </a:gridCol>
                <a:gridCol w="240206">
                  <a:extLst>
                    <a:ext uri="{9D8B030D-6E8A-4147-A177-3AD203B41FA5}">
                      <a16:colId xmlns:a16="http://schemas.microsoft.com/office/drawing/2014/main" val="20003"/>
                    </a:ext>
                  </a:extLst>
                </a:gridCol>
                <a:gridCol w="881133">
                  <a:extLst>
                    <a:ext uri="{9D8B030D-6E8A-4147-A177-3AD203B41FA5}">
                      <a16:colId xmlns:a16="http://schemas.microsoft.com/office/drawing/2014/main" val="20004"/>
                    </a:ext>
                  </a:extLst>
                </a:gridCol>
                <a:gridCol w="240206">
                  <a:extLst>
                    <a:ext uri="{9D8B030D-6E8A-4147-A177-3AD203B41FA5}">
                      <a16:colId xmlns:a16="http://schemas.microsoft.com/office/drawing/2014/main" val="20005"/>
                    </a:ext>
                  </a:extLst>
                </a:gridCol>
                <a:gridCol w="949521">
                  <a:extLst>
                    <a:ext uri="{9D8B030D-6E8A-4147-A177-3AD203B41FA5}">
                      <a16:colId xmlns:a16="http://schemas.microsoft.com/office/drawing/2014/main" val="20006"/>
                    </a:ext>
                  </a:extLst>
                </a:gridCol>
                <a:gridCol w="400720">
                  <a:extLst>
                    <a:ext uri="{9D8B030D-6E8A-4147-A177-3AD203B41FA5}">
                      <a16:colId xmlns:a16="http://schemas.microsoft.com/office/drawing/2014/main" val="20007"/>
                    </a:ext>
                  </a:extLst>
                </a:gridCol>
                <a:gridCol w="560669">
                  <a:extLst>
                    <a:ext uri="{9D8B030D-6E8A-4147-A177-3AD203B41FA5}">
                      <a16:colId xmlns:a16="http://schemas.microsoft.com/office/drawing/2014/main" val="20008"/>
                    </a:ext>
                  </a:extLst>
                </a:gridCol>
                <a:gridCol w="480978">
                  <a:extLst>
                    <a:ext uri="{9D8B030D-6E8A-4147-A177-3AD203B41FA5}">
                      <a16:colId xmlns:a16="http://schemas.microsoft.com/office/drawing/2014/main" val="20009"/>
                    </a:ext>
                  </a:extLst>
                </a:gridCol>
                <a:gridCol w="322158">
                  <a:extLst>
                    <a:ext uri="{9D8B030D-6E8A-4147-A177-3AD203B41FA5}">
                      <a16:colId xmlns:a16="http://schemas.microsoft.com/office/drawing/2014/main" val="20010"/>
                    </a:ext>
                  </a:extLst>
                </a:gridCol>
                <a:gridCol w="240206">
                  <a:extLst>
                    <a:ext uri="{9D8B030D-6E8A-4147-A177-3AD203B41FA5}">
                      <a16:colId xmlns:a16="http://schemas.microsoft.com/office/drawing/2014/main" val="20011"/>
                    </a:ext>
                  </a:extLst>
                </a:gridCol>
                <a:gridCol w="480413">
                  <a:extLst>
                    <a:ext uri="{9D8B030D-6E8A-4147-A177-3AD203B41FA5}">
                      <a16:colId xmlns:a16="http://schemas.microsoft.com/office/drawing/2014/main" val="20012"/>
                    </a:ext>
                  </a:extLst>
                </a:gridCol>
                <a:gridCol w="480413">
                  <a:extLst>
                    <a:ext uri="{9D8B030D-6E8A-4147-A177-3AD203B41FA5}">
                      <a16:colId xmlns:a16="http://schemas.microsoft.com/office/drawing/2014/main" val="20013"/>
                    </a:ext>
                  </a:extLst>
                </a:gridCol>
                <a:gridCol w="400720">
                  <a:extLst>
                    <a:ext uri="{9D8B030D-6E8A-4147-A177-3AD203B41FA5}">
                      <a16:colId xmlns:a16="http://schemas.microsoft.com/office/drawing/2014/main" val="20014"/>
                    </a:ext>
                  </a:extLst>
                </a:gridCol>
                <a:gridCol w="400720">
                  <a:extLst>
                    <a:ext uri="{9D8B030D-6E8A-4147-A177-3AD203B41FA5}">
                      <a16:colId xmlns:a16="http://schemas.microsoft.com/office/drawing/2014/main" val="20015"/>
                    </a:ext>
                  </a:extLst>
                </a:gridCol>
                <a:gridCol w="322158">
                  <a:extLst>
                    <a:ext uri="{9D8B030D-6E8A-4147-A177-3AD203B41FA5}">
                      <a16:colId xmlns:a16="http://schemas.microsoft.com/office/drawing/2014/main" val="20016"/>
                    </a:ext>
                  </a:extLst>
                </a:gridCol>
                <a:gridCol w="400155">
                  <a:extLst>
                    <a:ext uri="{9D8B030D-6E8A-4147-A177-3AD203B41FA5}">
                      <a16:colId xmlns:a16="http://schemas.microsoft.com/office/drawing/2014/main" val="20017"/>
                    </a:ext>
                  </a:extLst>
                </a:gridCol>
                <a:gridCol w="400155">
                  <a:extLst>
                    <a:ext uri="{9D8B030D-6E8A-4147-A177-3AD203B41FA5}">
                      <a16:colId xmlns:a16="http://schemas.microsoft.com/office/drawing/2014/main" val="20018"/>
                    </a:ext>
                  </a:extLst>
                </a:gridCol>
                <a:gridCol w="384330">
                  <a:extLst>
                    <a:ext uri="{9D8B030D-6E8A-4147-A177-3AD203B41FA5}">
                      <a16:colId xmlns:a16="http://schemas.microsoft.com/office/drawing/2014/main" val="20019"/>
                    </a:ext>
                  </a:extLst>
                </a:gridCol>
              </a:tblGrid>
              <a:tr h="166250">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實習屬性</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實習時間</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學生實習主要經費來源人數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人次</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4">
                  <a:txBody>
                    <a:bodyPr/>
                    <a:lstStyle/>
                    <a:p>
                      <a:pPr marL="0" algn="ctr"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625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5">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教育部補助</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其他政府部門補助</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國內民間單位</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境外政府或民間單位</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學校自有資金</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無經費補助</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extLst>
                  <a:ext uri="{0D108BD9-81ED-4DB2-BD59-A6C34878D82A}">
                    <a16:rowId xmlns:a16="http://schemas.microsoft.com/office/drawing/2014/main" val="10001"/>
                  </a:ext>
                </a:extLst>
              </a:tr>
              <a:tr h="19014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高等教育深耕計畫</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新南向計畫</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學海築夢</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47485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個別型學校</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學海築夢</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831252">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□必修＿學分</a:t>
                      </a:r>
                    </a:p>
                    <a:p>
                      <a:pPr marL="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□選修＿學分</a:t>
                      </a:r>
                    </a:p>
                    <a:p>
                      <a:pPr marL="0" indent="-160020" algn="l" defTabSz="914400" rtl="0" eaLnBrk="1" latinLnBrk="0" hangingPunct="1">
                        <a:lnSpc>
                          <a:spcPts val="20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□畢業條件</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0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□全學年</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□寒假實習</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□暑假實習</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□單一學期實習</a:t>
                      </a:r>
                    </a:p>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□學期期間實習</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2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應與學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一致</a:t>
                      </a: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2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110" marR="561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Rectangle 2"/>
          <p:cNvSpPr txBox="1">
            <a:spLocks noChangeArrowheads="1"/>
          </p:cNvSpPr>
          <p:nvPr/>
        </p:nvSpPr>
        <p:spPr bwMode="black">
          <a:xfrm>
            <a:off x="62112" y="3799018"/>
            <a:ext cx="439634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Font typeface="Wingdings" panose="05000000000000000000" pitchFamily="2" charset="2"/>
              <a:buChar char="l"/>
            </a:pPr>
            <a:r>
              <a:rPr lang="zh-TW" altLang="en-US" sz="3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本表自</a:t>
            </a:r>
            <a:r>
              <a:rPr lang="en-US" altLang="zh-TW" sz="300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3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期起刪除。</a:t>
            </a:r>
          </a:p>
        </p:txBody>
      </p:sp>
    </p:spTree>
    <p:extLst>
      <p:ext uri="{BB962C8B-B14F-4D97-AF65-F5344CB8AC3E}">
        <p14:creationId xmlns:p14="http://schemas.microsoft.com/office/powerpoint/2010/main" val="1434847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a:t>
            </a: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.2.4</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10-2.</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學生實習機構及權益保障</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3020" y="1909494"/>
            <a:ext cx="8917226" cy="4580741"/>
          </a:xfrm>
          <a:prstGeom prst="rect">
            <a:avLst/>
          </a:prstGeom>
        </p:spPr>
        <p:txBody>
          <a:bodyPr wrap="square">
            <a:spAutoFit/>
          </a:bodyPr>
          <a:lstStyle/>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異動欄位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投保情形項下之「有投保」、「未投保」兩個欄位，自</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期起異動為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個選項。</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ts val="1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投保情形</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請填報學校安排學生實習時，</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依「勞工保險或大專校院校外實習學生團體保險」等相關規定</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僅</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勞保；</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僅</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校外實習保險；</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種</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保險皆有</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；無</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相關保險】等類之實習學生之投保情形：</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僅勞保</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「僅」投保「勞工保險」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僅校外實習保險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「僅」投保「大專校院校外實習學生團體保險」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種保險皆有</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同時投保「勞工保險」和「大專校院校外實習學生團體保險」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無</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相關保險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：係指學生於實習期間，</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「未」投保「勞工保險」和「大專校院校外實習學生團體保險」</a:t>
            </a:r>
            <a:r>
              <a:rPr lang="zh-TW" altLang="en-US"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任一種保險</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之人次。</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725175956"/>
              </p:ext>
            </p:extLst>
          </p:nvPr>
        </p:nvGraphicFramePr>
        <p:xfrm>
          <a:off x="102312" y="865086"/>
          <a:ext cx="8751184" cy="1051481"/>
        </p:xfrm>
        <a:graphic>
          <a:graphicData uri="http://schemas.openxmlformats.org/drawingml/2006/table">
            <a:tbl>
              <a:tblPr firstRow="1" firstCol="1" bandRow="1"/>
              <a:tblGrid>
                <a:gridCol w="305979">
                  <a:extLst>
                    <a:ext uri="{9D8B030D-6E8A-4147-A177-3AD203B41FA5}">
                      <a16:colId xmlns:a16="http://schemas.microsoft.com/office/drawing/2014/main" val="20000"/>
                    </a:ext>
                  </a:extLst>
                </a:gridCol>
                <a:gridCol w="294622">
                  <a:extLst>
                    <a:ext uri="{9D8B030D-6E8A-4147-A177-3AD203B41FA5}">
                      <a16:colId xmlns:a16="http://schemas.microsoft.com/office/drawing/2014/main" val="20001"/>
                    </a:ext>
                  </a:extLst>
                </a:gridCol>
                <a:gridCol w="316180">
                  <a:extLst>
                    <a:ext uri="{9D8B030D-6E8A-4147-A177-3AD203B41FA5}">
                      <a16:colId xmlns:a16="http://schemas.microsoft.com/office/drawing/2014/main" val="20002"/>
                    </a:ext>
                  </a:extLst>
                </a:gridCol>
                <a:gridCol w="280251">
                  <a:extLst>
                    <a:ext uri="{9D8B030D-6E8A-4147-A177-3AD203B41FA5}">
                      <a16:colId xmlns:a16="http://schemas.microsoft.com/office/drawing/2014/main" val="20003"/>
                    </a:ext>
                  </a:extLst>
                </a:gridCol>
                <a:gridCol w="359296">
                  <a:extLst>
                    <a:ext uri="{9D8B030D-6E8A-4147-A177-3AD203B41FA5}">
                      <a16:colId xmlns:a16="http://schemas.microsoft.com/office/drawing/2014/main" val="20004"/>
                    </a:ext>
                  </a:extLst>
                </a:gridCol>
                <a:gridCol w="388040">
                  <a:extLst>
                    <a:ext uri="{9D8B030D-6E8A-4147-A177-3AD203B41FA5}">
                      <a16:colId xmlns:a16="http://schemas.microsoft.com/office/drawing/2014/main" val="20005"/>
                    </a:ext>
                  </a:extLst>
                </a:gridCol>
                <a:gridCol w="416434">
                  <a:extLst>
                    <a:ext uri="{9D8B030D-6E8A-4147-A177-3AD203B41FA5}">
                      <a16:colId xmlns:a16="http://schemas.microsoft.com/office/drawing/2014/main" val="20006"/>
                    </a:ext>
                  </a:extLst>
                </a:gridCol>
                <a:gridCol w="395416">
                  <a:extLst>
                    <a:ext uri="{9D8B030D-6E8A-4147-A177-3AD203B41FA5}">
                      <a16:colId xmlns:a16="http://schemas.microsoft.com/office/drawing/2014/main" val="20007"/>
                    </a:ext>
                  </a:extLst>
                </a:gridCol>
                <a:gridCol w="297069">
                  <a:extLst>
                    <a:ext uri="{9D8B030D-6E8A-4147-A177-3AD203B41FA5}">
                      <a16:colId xmlns:a16="http://schemas.microsoft.com/office/drawing/2014/main" val="20008"/>
                    </a:ext>
                  </a:extLst>
                </a:gridCol>
                <a:gridCol w="683233">
                  <a:extLst>
                    <a:ext uri="{9D8B030D-6E8A-4147-A177-3AD203B41FA5}">
                      <a16:colId xmlns:a16="http://schemas.microsoft.com/office/drawing/2014/main" val="20009"/>
                    </a:ext>
                  </a:extLst>
                </a:gridCol>
                <a:gridCol w="342824">
                  <a:extLst>
                    <a:ext uri="{9D8B030D-6E8A-4147-A177-3AD203B41FA5}">
                      <a16:colId xmlns:a16="http://schemas.microsoft.com/office/drawing/2014/main" val="20010"/>
                    </a:ext>
                  </a:extLst>
                </a:gridCol>
                <a:gridCol w="390344">
                  <a:extLst>
                    <a:ext uri="{9D8B030D-6E8A-4147-A177-3AD203B41FA5}">
                      <a16:colId xmlns:a16="http://schemas.microsoft.com/office/drawing/2014/main" val="20011"/>
                    </a:ext>
                  </a:extLst>
                </a:gridCol>
                <a:gridCol w="593124">
                  <a:extLst>
                    <a:ext uri="{9D8B030D-6E8A-4147-A177-3AD203B41FA5}">
                      <a16:colId xmlns:a16="http://schemas.microsoft.com/office/drawing/2014/main" val="20012"/>
                    </a:ext>
                  </a:extLst>
                </a:gridCol>
                <a:gridCol w="1185080">
                  <a:extLst>
                    <a:ext uri="{9D8B030D-6E8A-4147-A177-3AD203B41FA5}">
                      <a16:colId xmlns:a16="http://schemas.microsoft.com/office/drawing/2014/main" val="20013"/>
                    </a:ext>
                  </a:extLst>
                </a:gridCol>
                <a:gridCol w="662208">
                  <a:extLst>
                    <a:ext uri="{9D8B030D-6E8A-4147-A177-3AD203B41FA5}">
                      <a16:colId xmlns:a16="http://schemas.microsoft.com/office/drawing/2014/main" val="20014"/>
                    </a:ext>
                  </a:extLst>
                </a:gridCol>
                <a:gridCol w="545776">
                  <a:extLst>
                    <a:ext uri="{9D8B030D-6E8A-4147-A177-3AD203B41FA5}">
                      <a16:colId xmlns:a16="http://schemas.microsoft.com/office/drawing/2014/main" val="20015"/>
                    </a:ext>
                  </a:extLst>
                </a:gridCol>
                <a:gridCol w="283804">
                  <a:extLst>
                    <a:ext uri="{9D8B030D-6E8A-4147-A177-3AD203B41FA5}">
                      <a16:colId xmlns:a16="http://schemas.microsoft.com/office/drawing/2014/main" val="20016"/>
                    </a:ext>
                  </a:extLst>
                </a:gridCol>
                <a:gridCol w="283803">
                  <a:extLst>
                    <a:ext uri="{9D8B030D-6E8A-4147-A177-3AD203B41FA5}">
                      <a16:colId xmlns:a16="http://schemas.microsoft.com/office/drawing/2014/main" val="20017"/>
                    </a:ext>
                  </a:extLst>
                </a:gridCol>
                <a:gridCol w="261972">
                  <a:extLst>
                    <a:ext uri="{9D8B030D-6E8A-4147-A177-3AD203B41FA5}">
                      <a16:colId xmlns:a16="http://schemas.microsoft.com/office/drawing/2014/main" val="20018"/>
                    </a:ext>
                  </a:extLst>
                </a:gridCol>
                <a:gridCol w="196479">
                  <a:extLst>
                    <a:ext uri="{9D8B030D-6E8A-4147-A177-3AD203B41FA5}">
                      <a16:colId xmlns:a16="http://schemas.microsoft.com/office/drawing/2014/main" val="20019"/>
                    </a:ext>
                  </a:extLst>
                </a:gridCol>
                <a:gridCol w="269250">
                  <a:extLst>
                    <a:ext uri="{9D8B030D-6E8A-4147-A177-3AD203B41FA5}">
                      <a16:colId xmlns:a16="http://schemas.microsoft.com/office/drawing/2014/main" val="20020"/>
                    </a:ext>
                  </a:extLst>
                </a:gridCol>
              </a:tblGrid>
              <a:tr h="161270">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實習場所國別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實習機構資訊</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2">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學生實際實習場所</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10">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學生實習權益人次</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27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行業別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機構名稱</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統一編號</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縣市別</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地址</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投保情形</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ctr">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ctr">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實習待遇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64508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有投保</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solidFill>
                      <a:srgbClr val="FFD5D5"/>
                    </a:solidFill>
                  </a:tcP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未投保</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rgbClr val="000000"/>
                      </a:solidFill>
                      <a:prstDash val="solid"/>
                      <a:round/>
                      <a:headEnd type="none" w="med" len="med"/>
                      <a:tailEnd type="none" w="med" len="med"/>
                    </a:lnTlToBr>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僅勞保</a:t>
                      </a: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僅校外實習保險</a:t>
                      </a: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種保險皆有</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lang="zh-TW"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無相關保險</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工資</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獎學金</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津貼</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7914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3.2.5</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實習人數統計</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4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5891" y="1639843"/>
            <a:ext cx="8779353" cy="4972964"/>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月填報前一學年度資料</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之「全學年實習學生人數」及「部分學分實習學生人數」等相關資訊。</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學院、單位名稱、學制班別</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：所填</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由</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系統與</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月「學</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學生實習人數及時數」之「學院」</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等資訊進行比對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3200"/>
              </a:lnSpc>
              <a:buFont typeface="Wingdings" panose="05000000000000000000" pitchFamily="2" charset="2"/>
              <a:buChar char="l"/>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請依各單位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例如系所</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選擇年級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實習學生人數</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請填寫實習學生人數</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非人次</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3200"/>
              </a:lnSpc>
              <a:buFont typeface="Wingdings" panose="05000000000000000000" pitchFamily="2" charset="2"/>
              <a:buChar char="l"/>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本表蒐集對象以「人數」計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非人次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請勿重複列計</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3200"/>
              </a:lnSpc>
              <a:buFont typeface="Wingdings" panose="05000000000000000000" pitchFamily="2" charset="2"/>
              <a:buChar char="l"/>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本表填報對象包含至「學校附屬機構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附設醫院、實習會館、旅館及實習林場、附設實驗國民小學等場所</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」之實習者。</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416775709"/>
              </p:ext>
            </p:extLst>
          </p:nvPr>
        </p:nvGraphicFramePr>
        <p:xfrm>
          <a:off x="74143" y="879671"/>
          <a:ext cx="8781101" cy="763372"/>
        </p:xfrm>
        <a:graphic>
          <a:graphicData uri="http://schemas.openxmlformats.org/drawingml/2006/table">
            <a:tbl>
              <a:tblPr firstRow="1" firstCol="1" bandRow="1"/>
              <a:tblGrid>
                <a:gridCol w="931215">
                  <a:extLst>
                    <a:ext uri="{9D8B030D-6E8A-4147-A177-3AD203B41FA5}">
                      <a16:colId xmlns:a16="http://schemas.microsoft.com/office/drawing/2014/main" val="20000"/>
                    </a:ext>
                  </a:extLst>
                </a:gridCol>
                <a:gridCol w="1263825">
                  <a:extLst>
                    <a:ext uri="{9D8B030D-6E8A-4147-A177-3AD203B41FA5}">
                      <a16:colId xmlns:a16="http://schemas.microsoft.com/office/drawing/2014/main" val="20001"/>
                    </a:ext>
                  </a:extLst>
                </a:gridCol>
                <a:gridCol w="1396119">
                  <a:extLst>
                    <a:ext uri="{9D8B030D-6E8A-4147-A177-3AD203B41FA5}">
                      <a16:colId xmlns:a16="http://schemas.microsoft.com/office/drawing/2014/main" val="20002"/>
                    </a:ext>
                  </a:extLst>
                </a:gridCol>
                <a:gridCol w="1662583">
                  <a:extLst>
                    <a:ext uri="{9D8B030D-6E8A-4147-A177-3AD203B41FA5}">
                      <a16:colId xmlns:a16="http://schemas.microsoft.com/office/drawing/2014/main" val="20003"/>
                    </a:ext>
                  </a:extLst>
                </a:gridCol>
                <a:gridCol w="1662583">
                  <a:extLst>
                    <a:ext uri="{9D8B030D-6E8A-4147-A177-3AD203B41FA5}">
                      <a16:colId xmlns:a16="http://schemas.microsoft.com/office/drawing/2014/main" val="20005"/>
                    </a:ext>
                  </a:extLst>
                </a:gridCol>
                <a:gridCol w="1864776">
                  <a:extLst>
                    <a:ext uri="{9D8B030D-6E8A-4147-A177-3AD203B41FA5}">
                      <a16:colId xmlns:a16="http://schemas.microsoft.com/office/drawing/2014/main" val="20004"/>
                    </a:ext>
                  </a:extLst>
                </a:gridCol>
              </a:tblGrid>
              <a:tr h="381686">
                <a:tc>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alt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實習學生人數</a:t>
                      </a: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10000"/>
                  </a:ext>
                </a:extLst>
              </a:tr>
              <a:tr h="381686">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7478" marR="5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2682971"/>
                  </a:ext>
                </a:extLst>
              </a:tr>
            </a:tbl>
          </a:graphicData>
        </a:graphic>
      </p:graphicFrame>
    </p:spTree>
    <p:extLst>
      <p:ext uri="{BB962C8B-B14F-4D97-AF65-F5344CB8AC3E}">
        <p14:creationId xmlns:p14="http://schemas.microsoft.com/office/powerpoint/2010/main" val="3278376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3.2.6</a:t>
            </a: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10-3.</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實習人數統計</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en-US" sz="24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4142" y="862083"/>
            <a:ext cx="8781101" cy="5093702"/>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ts val="30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校企業管理學系日間學士班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年級學生共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名，其實習情形，包括</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有</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名同學參與暑期實習、另有</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名參與全學年實習</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，但有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名同學都沒有參加任何實習課程，茲因前揭學生實習類別並非重複人次資料，故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校企業管理學系學士班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年級實習人數應填報為【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(20+4)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1">
              <a:lnSpc>
                <a:spcPts val="3000"/>
              </a:lnSpc>
            </a:pP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1">
              <a:lnSpc>
                <a:spcPts val="3000"/>
              </a:lnSpc>
            </a:pP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lvl="1">
              <a:lnSpc>
                <a:spcPts val="2000"/>
              </a:lnSpc>
            </a:pPr>
            <a:endPar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lvl="1" indent="-285750">
              <a:lnSpc>
                <a:spcPts val="30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校電機工程學系日間學士班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學生共</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50</a:t>
            </a:r>
            <a:r>
              <a:rPr lang="zh-TW" altLang="en-US"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名皆參與實習</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，其實習情形，計有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參與暑期實習，再有</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參與單一學期實習，其中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同時參與該學年期「暑期實習及單一學期實習」，故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校電機工程學系學士班</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年級之實習人數，應填報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【50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本表僅蒐集「人數」資料</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），請勿填報實習人數為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70</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人次。</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2709060144"/>
              </p:ext>
            </p:extLst>
          </p:nvPr>
        </p:nvGraphicFramePr>
        <p:xfrm>
          <a:off x="425139" y="2939428"/>
          <a:ext cx="8075612" cy="655320"/>
        </p:xfrm>
        <a:graphic>
          <a:graphicData uri="http://schemas.openxmlformats.org/drawingml/2006/table">
            <a:tbl>
              <a:tblPr firstRow="1" firstCol="1" bandRow="1"/>
              <a:tblGrid>
                <a:gridCol w="1785067">
                  <a:extLst>
                    <a:ext uri="{9D8B030D-6E8A-4147-A177-3AD203B41FA5}">
                      <a16:colId xmlns:a16="http://schemas.microsoft.com/office/drawing/2014/main" val="20000"/>
                    </a:ext>
                  </a:extLst>
                </a:gridCol>
                <a:gridCol w="1541135">
                  <a:extLst>
                    <a:ext uri="{9D8B030D-6E8A-4147-A177-3AD203B41FA5}">
                      <a16:colId xmlns:a16="http://schemas.microsoft.com/office/drawing/2014/main" val="20001"/>
                    </a:ext>
                  </a:extLst>
                </a:gridCol>
                <a:gridCol w="1579906">
                  <a:extLst>
                    <a:ext uri="{9D8B030D-6E8A-4147-A177-3AD203B41FA5}">
                      <a16:colId xmlns:a16="http://schemas.microsoft.com/office/drawing/2014/main" val="20002"/>
                    </a:ext>
                  </a:extLst>
                </a:gridCol>
                <a:gridCol w="1584752">
                  <a:extLst>
                    <a:ext uri="{9D8B030D-6E8A-4147-A177-3AD203B41FA5}">
                      <a16:colId xmlns:a16="http://schemas.microsoft.com/office/drawing/2014/main" val="20003"/>
                    </a:ext>
                  </a:extLst>
                </a:gridCol>
                <a:gridCol w="1584752">
                  <a:extLst>
                    <a:ext uri="{9D8B030D-6E8A-4147-A177-3AD203B41FA5}">
                      <a16:colId xmlns:a16="http://schemas.microsoft.com/office/drawing/2014/main" val="20004"/>
                    </a:ext>
                  </a:extLst>
                </a:gridCol>
              </a:tblGrid>
              <a:tr h="228600">
                <a:tc>
                  <a:txBody>
                    <a:bodyPr/>
                    <a:lstStyle/>
                    <a:p>
                      <a:pPr marR="20955" algn="ctr">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sz="14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algn="ctr">
                        <a:spcAft>
                          <a:spcPts val="0"/>
                        </a:spcAft>
                      </a:pPr>
                      <a:r>
                        <a:rPr kumimoji="0" lang="zh-TW"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val="10000"/>
                  </a:ext>
                </a:extLst>
              </a:tr>
              <a:tr h="216179">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企業管理學系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en-US"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p>
                      <a:pPr algn="ctr">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(20+4)</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2857599889"/>
              </p:ext>
            </p:extLst>
          </p:nvPr>
        </p:nvGraphicFramePr>
        <p:xfrm>
          <a:off x="425139" y="5802769"/>
          <a:ext cx="8075612" cy="631282"/>
        </p:xfrm>
        <a:graphic>
          <a:graphicData uri="http://schemas.openxmlformats.org/drawingml/2006/table">
            <a:tbl>
              <a:tblPr firstRow="1" firstCol="1" bandRow="1"/>
              <a:tblGrid>
                <a:gridCol w="1785067">
                  <a:extLst>
                    <a:ext uri="{9D8B030D-6E8A-4147-A177-3AD203B41FA5}">
                      <a16:colId xmlns:a16="http://schemas.microsoft.com/office/drawing/2014/main" val="20000"/>
                    </a:ext>
                  </a:extLst>
                </a:gridCol>
                <a:gridCol w="1541135">
                  <a:extLst>
                    <a:ext uri="{9D8B030D-6E8A-4147-A177-3AD203B41FA5}">
                      <a16:colId xmlns:a16="http://schemas.microsoft.com/office/drawing/2014/main" val="20001"/>
                    </a:ext>
                  </a:extLst>
                </a:gridCol>
                <a:gridCol w="1579906">
                  <a:extLst>
                    <a:ext uri="{9D8B030D-6E8A-4147-A177-3AD203B41FA5}">
                      <a16:colId xmlns:a16="http://schemas.microsoft.com/office/drawing/2014/main" val="20002"/>
                    </a:ext>
                  </a:extLst>
                </a:gridCol>
                <a:gridCol w="1584752">
                  <a:extLst>
                    <a:ext uri="{9D8B030D-6E8A-4147-A177-3AD203B41FA5}">
                      <a16:colId xmlns:a16="http://schemas.microsoft.com/office/drawing/2014/main" val="20003"/>
                    </a:ext>
                  </a:extLst>
                </a:gridCol>
                <a:gridCol w="1584752">
                  <a:extLst>
                    <a:ext uri="{9D8B030D-6E8A-4147-A177-3AD203B41FA5}">
                      <a16:colId xmlns:a16="http://schemas.microsoft.com/office/drawing/2014/main" val="20004"/>
                    </a:ext>
                  </a:extLst>
                </a:gridCol>
              </a:tblGrid>
              <a:tr h="315641">
                <a:tc>
                  <a:txBody>
                    <a:bodyPr/>
                    <a:lstStyle/>
                    <a:p>
                      <a:pPr marL="0" marR="20955" algn="ctr" defTabSz="914400" rtl="0" eaLnBrk="1" latinLnBrk="0" hangingPunct="1">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sz="14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sz="14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marR="20955" algn="ctr" defTabSz="914400" rtl="0" eaLnBrk="1" latinLnBrk="0" hangingPunct="1">
                        <a:spcAft>
                          <a:spcPts val="0"/>
                        </a:spcAft>
                      </a:pPr>
                      <a:r>
                        <a:rPr kumimoji="0" lang="zh-TW"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實習</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val="10000"/>
                  </a:ext>
                </a:extLst>
              </a:tr>
              <a:tr h="315641">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電機工程學系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20955" algn="ctr" defTabSz="914400" rtl="0" eaLnBrk="1" latinLnBrk="0" hangingPunct="1">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endPar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330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defRPr/>
            </a:pPr>
            <a:r>
              <a:rPr lang="en-US" altLang="zh-TW" sz="2000" b="1" dirty="0">
                <a:solidFill>
                  <a:srgbClr val="000000"/>
                </a:solidFill>
                <a:ea typeface="新細明體" panose="02020500000000000000" pitchFamily="18" charset="-120"/>
                <a:cs typeface="Arial" panose="020B0604020202020204" pitchFamily="34" charset="0"/>
              </a:rPr>
              <a:t>3.2.7</a:t>
            </a:r>
          </a:p>
        </p:txBody>
      </p:sp>
      <p:sp>
        <p:nvSpPr>
          <p:cNvPr id="5" name="矩形 4"/>
          <p:cNvSpPr/>
          <p:nvPr/>
        </p:nvSpPr>
        <p:spPr>
          <a:xfrm>
            <a:off x="7637" y="1973968"/>
            <a:ext cx="8765960" cy="470898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修正欄位名稱</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0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欄位名稱</a:t>
            </a:r>
            <a:r>
              <a:rPr lang="zh-TW" altLang="en-US"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原為「</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數位科技</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微</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學程學生人數</a:t>
            </a:r>
            <a:r>
              <a:rPr lang="zh-TW" altLang="en-US"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」修正為「</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數位科技</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跨域</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學程學生人數</a:t>
            </a:r>
            <a:r>
              <a:rPr lang="zh-TW" altLang="en-US"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0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數位科技</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跨域</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：教育部為擴增培育具備資通訊數位能力的跨領域人才，鼓勵學校開設數位科技</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跨域</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學程，由學校採「院內跨系所整合、跨院系所聯合、或整合全校通識」等方式開設「校級或院級」學程，並由學校納入相關學程之規定</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規章程序應完備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000" lvl="1" indent="-342900" algn="just">
              <a:lnSpc>
                <a:spcPct val="150000"/>
              </a:lnSpc>
              <a:spcBef>
                <a:spcPts val="0"/>
              </a:spcBef>
              <a:spcAft>
                <a:spcPts val="0"/>
              </a:spcAft>
              <a:buClr>
                <a:srgbClr val="000000"/>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數位科技跨域學程包含</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微學程、學分學程及學位學程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。有關數位科技微學程之意涵，請參閱教育部公布「大專校院非資通訊系所開設「數位科技微學程」指引</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(Guideline)</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辦理」。</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29</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學生修讀程式設計、科技相關課程情形</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2" name="表格 1"/>
          <p:cNvGraphicFramePr>
            <a:graphicFrameLocks noGrp="1"/>
          </p:cNvGraphicFramePr>
          <p:nvPr>
            <p:extLst>
              <p:ext uri="{D42A27DB-BD31-4B8C-83A1-F6EECF244321}">
                <p14:modId xmlns:p14="http://schemas.microsoft.com/office/powerpoint/2010/main" val="2874400845"/>
              </p:ext>
            </p:extLst>
          </p:nvPr>
        </p:nvGraphicFramePr>
        <p:xfrm>
          <a:off x="87486" y="839873"/>
          <a:ext cx="8715693" cy="1176973"/>
        </p:xfrm>
        <a:graphic>
          <a:graphicData uri="http://schemas.openxmlformats.org/drawingml/2006/table">
            <a:tbl>
              <a:tblPr firstRow="1" firstCol="1" bandRow="1"/>
              <a:tblGrid>
                <a:gridCol w="261649">
                  <a:extLst>
                    <a:ext uri="{9D8B030D-6E8A-4147-A177-3AD203B41FA5}">
                      <a16:colId xmlns:a16="http://schemas.microsoft.com/office/drawing/2014/main" val="3792583312"/>
                    </a:ext>
                  </a:extLst>
                </a:gridCol>
                <a:gridCol w="324196">
                  <a:extLst>
                    <a:ext uri="{9D8B030D-6E8A-4147-A177-3AD203B41FA5}">
                      <a16:colId xmlns:a16="http://schemas.microsoft.com/office/drawing/2014/main" val="1577972302"/>
                    </a:ext>
                  </a:extLst>
                </a:gridCol>
                <a:gridCol w="365760">
                  <a:extLst>
                    <a:ext uri="{9D8B030D-6E8A-4147-A177-3AD203B41FA5}">
                      <a16:colId xmlns:a16="http://schemas.microsoft.com/office/drawing/2014/main" val="824301812"/>
                    </a:ext>
                  </a:extLst>
                </a:gridCol>
                <a:gridCol w="423949">
                  <a:extLst>
                    <a:ext uri="{9D8B030D-6E8A-4147-A177-3AD203B41FA5}">
                      <a16:colId xmlns:a16="http://schemas.microsoft.com/office/drawing/2014/main" val="4130602300"/>
                    </a:ext>
                  </a:extLst>
                </a:gridCol>
                <a:gridCol w="382385">
                  <a:extLst>
                    <a:ext uri="{9D8B030D-6E8A-4147-A177-3AD203B41FA5}">
                      <a16:colId xmlns:a16="http://schemas.microsoft.com/office/drawing/2014/main" val="314606090"/>
                    </a:ext>
                  </a:extLst>
                </a:gridCol>
                <a:gridCol w="739833">
                  <a:extLst>
                    <a:ext uri="{9D8B030D-6E8A-4147-A177-3AD203B41FA5}">
                      <a16:colId xmlns:a16="http://schemas.microsoft.com/office/drawing/2014/main" val="4234204878"/>
                    </a:ext>
                  </a:extLst>
                </a:gridCol>
                <a:gridCol w="1604357">
                  <a:extLst>
                    <a:ext uri="{9D8B030D-6E8A-4147-A177-3AD203B41FA5}">
                      <a16:colId xmlns:a16="http://schemas.microsoft.com/office/drawing/2014/main" val="4000537254"/>
                    </a:ext>
                  </a:extLst>
                </a:gridCol>
                <a:gridCol w="1886989">
                  <a:extLst>
                    <a:ext uri="{9D8B030D-6E8A-4147-A177-3AD203B41FA5}">
                      <a16:colId xmlns:a16="http://schemas.microsoft.com/office/drawing/2014/main" val="4225357583"/>
                    </a:ext>
                  </a:extLst>
                </a:gridCol>
                <a:gridCol w="2726575">
                  <a:extLst>
                    <a:ext uri="{9D8B030D-6E8A-4147-A177-3AD203B41FA5}">
                      <a16:colId xmlns:a16="http://schemas.microsoft.com/office/drawing/2014/main" val="1211174956"/>
                    </a:ext>
                  </a:extLst>
                </a:gridCol>
              </a:tblGrid>
              <a:tr h="323909">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系所類別</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正式學籍之在學學生總人數</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正式學籍在學學生曾經修讀</a:t>
                      </a:r>
                    </a:p>
                  </a:txBody>
                  <a:tcPr marL="67727" marR="67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extLst>
                  <a:ext uri="{0D108BD9-81ED-4DB2-BD59-A6C34878D82A}">
                    <a16:rowId xmlns:a16="http://schemas.microsoft.com/office/drawing/2014/main" val="3068443495"/>
                  </a:ext>
                </a:extLst>
              </a:tr>
              <a:tr h="3090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程式設計課程學生人數</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數位科技</a:t>
                      </a:r>
                      <a:r>
                        <a:rPr kumimoji="0" lang="zh-TW" sz="14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rPr>
                        <a:t>跨域</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學程學生人數</a:t>
                      </a:r>
                    </a:p>
                  </a:txBody>
                  <a:tcPr marL="67727" marR="67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2522906895"/>
                  </a:ext>
                </a:extLst>
              </a:tr>
              <a:tr h="491173">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09855"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資訊類</a:t>
                      </a:r>
                    </a:p>
                    <a:p>
                      <a:pPr indent="0"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非資訊類</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匯入本期學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在學學生人數</a:t>
                      </a: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14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14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727" marR="677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altLang="en-US"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endParaRPr kumimoji="0" lang="en-US"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600"/>
                        </a:lnSpc>
                        <a:spcAft>
                          <a:spcPts val="0"/>
                        </a:spcAft>
                      </a:pPr>
                      <a:r>
                        <a:rPr kumimoji="0" lang="en-US" altLang="zh-TW" sz="14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4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4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修正</a:t>
                      </a:r>
                      <a:endParaRPr kumimoji="0" lang="zh-TW" sz="14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67727" marR="6772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2703251400"/>
                  </a:ext>
                </a:extLst>
              </a:tr>
            </a:tbl>
          </a:graphicData>
        </a:graphic>
      </p:graphicFrame>
    </p:spTree>
    <p:extLst>
      <p:ext uri="{BB962C8B-B14F-4D97-AF65-F5344CB8AC3E}">
        <p14:creationId xmlns:p14="http://schemas.microsoft.com/office/powerpoint/2010/main" val="1130682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5" name="文字方塊 20"/>
          <p:cNvSpPr txBox="1">
            <a:spLocks noChangeArrowheads="1"/>
          </p:cNvSpPr>
          <p:nvPr/>
        </p:nvSpPr>
        <p:spPr bwMode="auto">
          <a:xfrm>
            <a:off x="2688801" y="818261"/>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個資安全維護措施</a:t>
            </a:r>
            <a:endParaRPr kumimoji="0" lang="en-US" altLang="zh-TW" sz="36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endParaRPr>
          </a:p>
        </p:txBody>
      </p:sp>
      <p:sp>
        <p:nvSpPr>
          <p:cNvPr id="8" name="文字方塊 13"/>
          <p:cNvSpPr txBox="1">
            <a:spLocks noChangeArrowheads="1"/>
          </p:cNvSpPr>
          <p:nvPr/>
        </p:nvSpPr>
        <p:spPr bwMode="auto">
          <a:xfrm>
            <a:off x="7336" y="1325596"/>
            <a:ext cx="8878969"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342900" indent="-3429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latinLnBrk="1">
              <a:lnSpc>
                <a:spcPts val="2800"/>
              </a:lnSpc>
              <a:spcBef>
                <a:spcPct val="0"/>
              </a:spcBef>
              <a:buClr>
                <a:srgbClr val="000000"/>
              </a:buClr>
              <a:buSzPct val="100000"/>
              <a:buFont typeface="Wingdings" panose="05000000000000000000" pitchFamily="2" charset="2"/>
              <a:buChar char="l"/>
              <a:defRPr/>
            </a:pPr>
            <a:r>
              <a:rPr lang="en-US" altLang="zh-TW" sz="2000" dirty="0">
                <a:solidFill>
                  <a:srgbClr val="000000"/>
                </a:solidFill>
                <a:ea typeface="微軟正黑體" panose="020B0604030504040204" pitchFamily="34" charset="-120"/>
                <a:cs typeface="Arial" panose="020B0604020202020204" pitchFamily="34" charset="0"/>
              </a:rPr>
              <a:t>105.10</a:t>
            </a:r>
            <a:r>
              <a:rPr lang="zh-TW" altLang="en-US" sz="2000" dirty="0">
                <a:solidFill>
                  <a:srgbClr val="000000"/>
                </a:solidFill>
                <a:ea typeface="微軟正黑體" panose="020B0604030504040204" pitchFamily="34" charset="-120"/>
                <a:cs typeface="Arial" panose="020B0604020202020204" pitchFamily="34" charset="0"/>
              </a:rPr>
              <a:t>期起增蒐教師「身分識別號」欄位，</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為</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符合個人資料保護法規定，並</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確保</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教師「身分識別號」資料</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安全性，請學校務必指派</a:t>
            </a:r>
            <a:r>
              <a:rPr kumimoji="0" lang="en-US" altLang="zh-TW" sz="2800" b="1" i="0"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1</a:t>
            </a:r>
            <a:r>
              <a:rPr kumimoji="0" lang="zh-TW" altLang="zh-TW" sz="2800" b="1" i="0"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位專責人員</a:t>
            </a:r>
            <a:r>
              <a:rPr kumimoji="0" lang="zh-TW" altLang="zh-TW"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負責蒐集資料與填報該表冊</a:t>
            </a:r>
            <a:r>
              <a:rPr kumimoji="0" lang="zh-TW" altLang="en-US" sz="20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en-US" altLang="zh-TW" sz="2400"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nvGraphicFramePr>
        <p:xfrm>
          <a:off x="1382904" y="2751893"/>
          <a:ext cx="7010400" cy="735013"/>
        </p:xfrm>
        <a:graphic>
          <a:graphicData uri="http://schemas.openxmlformats.org/drawingml/2006/table">
            <a:tbl>
              <a:tblPr firstRow="1" bandRow="1">
                <a:tableStyleId>{93296810-A885-4BE3-A3E7-6D5BEEA58F35}</a:tableStyleId>
              </a:tblPr>
              <a:tblGrid>
                <a:gridCol w="1402080">
                  <a:extLst>
                    <a:ext uri="{9D8B030D-6E8A-4147-A177-3AD203B41FA5}">
                      <a16:colId xmlns:a16="http://schemas.microsoft.com/office/drawing/2014/main" val="20000"/>
                    </a:ext>
                  </a:extLst>
                </a:gridCol>
                <a:gridCol w="1402080">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1402080">
                  <a:extLst>
                    <a:ext uri="{9D8B030D-6E8A-4147-A177-3AD203B41FA5}">
                      <a16:colId xmlns:a16="http://schemas.microsoft.com/office/drawing/2014/main" val="20004"/>
                    </a:ext>
                  </a:extLst>
                </a:gridCol>
              </a:tblGrid>
              <a:tr h="735013">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姓名</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出生</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a:solidFill>
                            <a:srgbClr val="000000"/>
                          </a:solidFill>
                          <a:latin typeface="微軟正黑體" panose="020B0604030504040204" pitchFamily="34" charset="-120"/>
                          <a:ea typeface="微軟正黑體" panose="020B0604030504040204" pitchFamily="34" charset="-120"/>
                        </a:rPr>
                        <a:t>年月日</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身分</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a:solidFill>
                            <a:srgbClr val="000000"/>
                          </a:solidFill>
                          <a:latin typeface="微軟正黑體" panose="020B0604030504040204" pitchFamily="34" charset="-120"/>
                          <a:ea typeface="微軟正黑體" panose="020B0604030504040204" pitchFamily="34" charset="-120"/>
                        </a:rPr>
                        <a:t>識別號</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主聘單位</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聘書職級</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val="10000"/>
                  </a:ext>
                </a:extLst>
              </a:tr>
            </a:tbl>
          </a:graphicData>
        </a:graphic>
      </p:graphicFrame>
      <p:graphicFrame>
        <p:nvGraphicFramePr>
          <p:cNvPr id="10" name="表格 9"/>
          <p:cNvGraphicFramePr>
            <a:graphicFrameLocks noGrp="1"/>
          </p:cNvGraphicFramePr>
          <p:nvPr/>
        </p:nvGraphicFramePr>
        <p:xfrm>
          <a:off x="1429288" y="4391450"/>
          <a:ext cx="7010400" cy="735013"/>
        </p:xfrm>
        <a:graphic>
          <a:graphicData uri="http://schemas.openxmlformats.org/drawingml/2006/table">
            <a:tbl>
              <a:tblPr firstRow="1" bandRow="1">
                <a:tableStyleId>{93296810-A885-4BE3-A3E7-6D5BEEA58F35}</a:tableStyleId>
              </a:tblPr>
              <a:tblGrid>
                <a:gridCol w="1402080">
                  <a:extLst>
                    <a:ext uri="{9D8B030D-6E8A-4147-A177-3AD203B41FA5}">
                      <a16:colId xmlns:a16="http://schemas.microsoft.com/office/drawing/2014/main" val="20000"/>
                    </a:ext>
                  </a:extLst>
                </a:gridCol>
                <a:gridCol w="1402080">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1402080">
                  <a:extLst>
                    <a:ext uri="{9D8B030D-6E8A-4147-A177-3AD203B41FA5}">
                      <a16:colId xmlns:a16="http://schemas.microsoft.com/office/drawing/2014/main" val="20003"/>
                    </a:ext>
                  </a:extLst>
                </a:gridCol>
                <a:gridCol w="1402080">
                  <a:extLst>
                    <a:ext uri="{9D8B030D-6E8A-4147-A177-3AD203B41FA5}">
                      <a16:colId xmlns:a16="http://schemas.microsoft.com/office/drawing/2014/main" val="20004"/>
                    </a:ext>
                  </a:extLst>
                </a:gridCol>
              </a:tblGrid>
              <a:tr h="735013">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姓名</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出生</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a:solidFill>
                            <a:srgbClr val="000000"/>
                          </a:solidFill>
                          <a:latin typeface="微軟正黑體" panose="020B0604030504040204" pitchFamily="34" charset="-120"/>
                          <a:ea typeface="微軟正黑體" panose="020B0604030504040204" pitchFamily="34" charset="-120"/>
                        </a:rPr>
                        <a:t>年月日</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身分</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algn="ctr"/>
                      <a:r>
                        <a:rPr lang="zh-TW" altLang="en-US" sz="2000" dirty="0">
                          <a:solidFill>
                            <a:srgbClr val="000000"/>
                          </a:solidFill>
                          <a:latin typeface="微軟正黑體" panose="020B0604030504040204" pitchFamily="34" charset="-120"/>
                          <a:ea typeface="微軟正黑體" panose="020B0604030504040204" pitchFamily="34" charset="-120"/>
                        </a:rPr>
                        <a:t>識別號</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主聘單位</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tc>
                  <a:txBody>
                    <a:bodyPr/>
                    <a:lstStyle/>
                    <a:p>
                      <a:pPr algn="ctr"/>
                      <a:r>
                        <a:rPr lang="zh-TW" altLang="en-US" sz="2000" dirty="0">
                          <a:solidFill>
                            <a:srgbClr val="000000"/>
                          </a:solidFill>
                          <a:latin typeface="微軟正黑體" panose="020B0604030504040204" pitchFamily="34" charset="-120"/>
                          <a:ea typeface="微軟正黑體" panose="020B0604030504040204" pitchFamily="34" charset="-120"/>
                        </a:rPr>
                        <a:t>聘書職級</a:t>
                      </a:r>
                    </a:p>
                  </a:txBody>
                  <a:tcPr marL="91432" marR="91432" marT="45703" marB="4570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DE82"/>
                    </a:solidFill>
                  </a:tcPr>
                </a:tc>
                <a:extLst>
                  <a:ext uri="{0D108BD9-81ED-4DB2-BD59-A6C34878D82A}">
                    <a16:rowId xmlns:a16="http://schemas.microsoft.com/office/drawing/2014/main" val="10000"/>
                  </a:ext>
                </a:extLst>
              </a:tr>
            </a:tbl>
          </a:graphicData>
        </a:graphic>
      </p:graphicFrame>
      <p:pic>
        <p:nvPicPr>
          <p:cNvPr id="11" name="圖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776" y="2423281"/>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572" y="4153003"/>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32"/>
          <p:cNvSpPr txBox="1">
            <a:spLocks noChangeArrowheads="1"/>
          </p:cNvSpPr>
          <p:nvPr/>
        </p:nvSpPr>
        <p:spPr bwMode="auto">
          <a:xfrm>
            <a:off x="8295672" y="2644798"/>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4" name="文字方塊 32"/>
          <p:cNvSpPr txBox="1">
            <a:spLocks noChangeArrowheads="1"/>
          </p:cNvSpPr>
          <p:nvPr/>
        </p:nvSpPr>
        <p:spPr bwMode="auto">
          <a:xfrm>
            <a:off x="8322585" y="4284362"/>
            <a:ext cx="765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rPr>
              <a:t>…</a:t>
            </a:r>
            <a:endParaRPr kumimoji="0" lang="zh-TW" altLang="en-US" sz="3600" b="0" i="0" u="none" strike="noStrike" kern="1200" cap="none" spc="0" normalizeH="0" baseline="0" noProof="0" dirty="0">
              <a:ln>
                <a:noFill/>
              </a:ln>
              <a:solidFill>
                <a:srgbClr val="678843">
                  <a:lumMod val="50000"/>
                </a:srgbClr>
              </a:solidFill>
              <a:effectLst/>
              <a:uLnTx/>
              <a:uFillTx/>
              <a:ea typeface="微軟正黑體" panose="020B0604030504040204" pitchFamily="34" charset="-120"/>
              <a:cs typeface="Arial" panose="020B0604020202020204" pitchFamily="34" charset="0"/>
            </a:endParaRPr>
          </a:p>
        </p:txBody>
      </p:sp>
      <p:sp>
        <p:nvSpPr>
          <p:cNvPr id="15" name="文字方塊 19"/>
          <p:cNvSpPr txBox="1">
            <a:spLocks noChangeArrowheads="1"/>
          </p:cNvSpPr>
          <p:nvPr/>
        </p:nvSpPr>
        <p:spPr bwMode="auto">
          <a:xfrm>
            <a:off x="208849" y="3483244"/>
            <a:ext cx="1462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指定專員</a:t>
            </a:r>
          </a:p>
        </p:txBody>
      </p:sp>
      <p:sp>
        <p:nvSpPr>
          <p:cNvPr id="16" name="文字方塊 23"/>
          <p:cNvSpPr txBox="1">
            <a:spLocks noChangeArrowheads="1"/>
          </p:cNvSpPr>
          <p:nvPr/>
        </p:nvSpPr>
        <p:spPr bwMode="auto">
          <a:xfrm>
            <a:off x="230776" y="5111399"/>
            <a:ext cx="13398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非指定人員</a:t>
            </a:r>
            <a:r>
              <a:rPr kumimoji="0" lang="en-US" altLang="zh-TW"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r>
              <a:rPr kumimoji="0" lang="zh-TW" altLang="en-US"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例如總承辦人</a:t>
            </a:r>
            <a:r>
              <a:rPr kumimoji="0" lang="en-US" altLang="zh-TW"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a:t>
            </a:r>
            <a:endParaRPr kumimoji="0" lang="zh-TW" altLang="en-US" sz="12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17" name="文字方塊 19"/>
          <p:cNvSpPr txBox="1">
            <a:spLocks noChangeArrowheads="1"/>
          </p:cNvSpPr>
          <p:nvPr/>
        </p:nvSpPr>
        <p:spPr bwMode="auto">
          <a:xfrm>
            <a:off x="224040" y="5607151"/>
            <a:ext cx="32083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rPr>
              <a:t>(</a:t>
            </a:r>
            <a:r>
              <a:rPr kumimoji="0" lang="zh-TW" altLang="en-US" sz="16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rPr>
              <a:t>僅具瀏覽功能，無編輯權限</a:t>
            </a:r>
            <a:r>
              <a:rPr kumimoji="0" lang="en-US" altLang="zh-TW" sz="16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rPr>
              <a:t>)</a:t>
            </a:r>
            <a:endParaRPr kumimoji="0" lang="zh-TW" altLang="en-US" sz="16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endParaRPr>
          </a:p>
        </p:txBody>
      </p:sp>
      <p:sp>
        <p:nvSpPr>
          <p:cNvPr id="18" name="文字方塊 19"/>
          <p:cNvSpPr txBox="1">
            <a:spLocks noChangeArrowheads="1"/>
          </p:cNvSpPr>
          <p:nvPr/>
        </p:nvSpPr>
        <p:spPr bwMode="auto">
          <a:xfrm>
            <a:off x="234422" y="3774101"/>
            <a:ext cx="2660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rPr>
              <a:t>(</a:t>
            </a:r>
            <a:r>
              <a:rPr kumimoji="0" lang="zh-TW" altLang="en-US" sz="1800" b="1" i="0" u="sng"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rPr>
              <a:t>具編輯與瀏覽功能權限</a:t>
            </a:r>
            <a:r>
              <a:rPr kumimoji="0" lang="en-US" altLang="zh-TW" sz="18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rPr>
              <a:t>)</a:t>
            </a:r>
            <a:endParaRPr kumimoji="0" lang="zh-TW" altLang="en-US" sz="1800" b="1" i="0" u="none" strike="noStrike" kern="1200" cap="none" spc="0" normalizeH="0" baseline="0" noProof="0" dirty="0">
              <a:ln>
                <a:noFill/>
              </a:ln>
              <a:solidFill>
                <a:srgbClr val="0000FF"/>
              </a:solidFill>
              <a:uLnTx/>
              <a:uFillTx/>
              <a:ea typeface="微軟正黑體" panose="020B0604030504040204" pitchFamily="34" charset="-120"/>
              <a:cs typeface="Arial" panose="020B0604020202020204" pitchFamily="34" charset="0"/>
            </a:endParaRPr>
          </a:p>
        </p:txBody>
      </p:sp>
      <p:cxnSp>
        <p:nvCxnSpPr>
          <p:cNvPr id="19" name="直線接點 18"/>
          <p:cNvCxnSpPr/>
          <p:nvPr/>
        </p:nvCxnSpPr>
        <p:spPr>
          <a:xfrm flipV="1">
            <a:off x="2840143" y="4418292"/>
            <a:ext cx="1362075" cy="7080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4256301" y="4416165"/>
            <a:ext cx="1362075" cy="7080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flipH="1" flipV="1">
            <a:off x="2835381" y="4418807"/>
            <a:ext cx="1366837" cy="6873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flipV="1">
            <a:off x="4256301" y="4418807"/>
            <a:ext cx="1366837" cy="687388"/>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文字方塊 34"/>
          <p:cNvSpPr txBox="1">
            <a:spLocks noChangeArrowheads="1"/>
          </p:cNvSpPr>
          <p:nvPr/>
        </p:nvSpPr>
        <p:spPr bwMode="auto">
          <a:xfrm>
            <a:off x="1716899" y="5122749"/>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4" name="文字方塊 34"/>
          <p:cNvSpPr txBox="1">
            <a:spLocks noChangeArrowheads="1"/>
          </p:cNvSpPr>
          <p:nvPr/>
        </p:nvSpPr>
        <p:spPr bwMode="auto">
          <a:xfrm>
            <a:off x="6083094" y="5105693"/>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5" name="文字方塊 34"/>
          <p:cNvSpPr txBox="1">
            <a:spLocks noChangeArrowheads="1"/>
          </p:cNvSpPr>
          <p:nvPr/>
        </p:nvSpPr>
        <p:spPr bwMode="auto">
          <a:xfrm>
            <a:off x="7446456" y="5097549"/>
            <a:ext cx="7461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唯讀</a:t>
            </a:r>
          </a:p>
        </p:txBody>
      </p:sp>
      <p:sp>
        <p:nvSpPr>
          <p:cNvPr id="26" name="文字方塊 30"/>
          <p:cNvSpPr txBox="1">
            <a:spLocks noChangeArrowheads="1"/>
          </p:cNvSpPr>
          <p:nvPr/>
        </p:nvSpPr>
        <p:spPr bwMode="auto">
          <a:xfrm>
            <a:off x="2895072" y="5097549"/>
            <a:ext cx="135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無法瀏覽此欄位</a:t>
            </a:r>
          </a:p>
        </p:txBody>
      </p:sp>
      <p:sp>
        <p:nvSpPr>
          <p:cNvPr id="27" name="文字方塊 30"/>
          <p:cNvSpPr txBox="1">
            <a:spLocks noChangeArrowheads="1"/>
          </p:cNvSpPr>
          <p:nvPr/>
        </p:nvSpPr>
        <p:spPr bwMode="auto">
          <a:xfrm>
            <a:off x="4344738" y="5105693"/>
            <a:ext cx="135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22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無法瀏覽此欄位</a:t>
            </a: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Tree>
    <p:extLst>
      <p:ext uri="{BB962C8B-B14F-4D97-AF65-F5344CB8AC3E}">
        <p14:creationId xmlns:p14="http://schemas.microsoft.com/office/powerpoint/2010/main" val="32245001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704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5"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0589" y="1226157"/>
            <a:ext cx="8777448" cy="2873985"/>
          </a:xfrm>
          <a:noFill/>
          <a:ln w="28575">
            <a:noFill/>
          </a:ln>
        </p:spPr>
        <p:txBody>
          <a:bodyPr/>
          <a:lstStyle/>
          <a:p>
            <a:pPr marL="342000" indent="-342000" algn="just">
              <a:lnSpc>
                <a:spcPct val="150000"/>
              </a:lnSpc>
              <a:spcBef>
                <a:spcPts val="0"/>
              </a:spcBef>
              <a:buClr>
                <a:srgbClr val="000000"/>
              </a:buClr>
              <a:buSzPct val="100000"/>
              <a:buFont typeface="Wingdings" panose="05000000000000000000" pitchFamily="2" charset="2"/>
              <a:buChar char="l"/>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資料填報，由學校指定</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位專責人員以公務電腦</a:t>
            </a:r>
            <a:r>
              <a:rPr lang="zh-TW" altLang="en-US"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指定</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與指定帳號</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登入「校庫資料填報系統」</a:t>
            </a:r>
            <a:r>
              <a:rPr lang="zh-TW" altLang="en-US"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，經系統驗證登入</a:t>
            </a:r>
            <a:r>
              <a:rPr lang="en-US"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成功後，方授權進入填報</a:t>
            </a:r>
            <a:r>
              <a:rPr lang="en-US"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0" u="sng"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000" indent="-342000" algn="just">
              <a:lnSpc>
                <a:spcPct val="150000"/>
              </a:lnSpc>
              <a:spcBef>
                <a:spcPts val="0"/>
              </a:spcBef>
              <a:buClr>
                <a:srgbClr val="000000"/>
              </a:buClr>
              <a:buSzPct val="100000"/>
              <a:buFont typeface="Wingdings" panose="05000000000000000000" pitchFamily="2" charset="2"/>
              <a:buChar char="l"/>
            </a:pPr>
            <a:r>
              <a:rPr lang="zh-TW"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若教</a:t>
            </a:r>
            <a:r>
              <a:rPr lang="en-US"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專責填報人員與前期相同，且無異動</a:t>
            </a:r>
            <a:r>
              <a:rPr lang="en-US"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IP</a:t>
            </a:r>
            <a:r>
              <a:rPr lang="zh-TW"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位置，則本期毋須再次提供相關資訊</a:t>
            </a:r>
            <a:r>
              <a:rPr lang="zh-TW" altLang="en-US"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若專責填報人員</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異動、</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IP</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異動</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或管理師異動</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en-US" sz="18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，請該</a:t>
            </a:r>
            <a:r>
              <a:rPr lang="zh-TW" altLang="zh-TW" sz="18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員逕至「教育部大學校院校務資料庫資訊網」之「下載專區」</a:t>
            </a:r>
            <a:r>
              <a:rPr lang="zh-TW"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下載</a:t>
            </a:r>
            <a:r>
              <a:rPr lang="zh-TW" altLang="en-US"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「大學校院校務資料庫相關人員聯絡資訊表」，填妥該表單並核章後</a:t>
            </a:r>
            <a:r>
              <a:rPr lang="zh-TW" altLang="en-US" sz="18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，以</a:t>
            </a:r>
            <a:r>
              <a:rPr lang="en-US" altLang="zh-TW" sz="18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PDF</a:t>
            </a:r>
            <a:r>
              <a:rPr lang="zh-TW" altLang="en-US" sz="1800" b="0" dirty="0">
                <a:solidFill>
                  <a:srgbClr val="FF0000"/>
                </a:solidFill>
                <a:latin typeface="Arial" panose="020B0604020202020204" pitchFamily="34" charset="0"/>
                <a:ea typeface="微軟正黑體" panose="020B0604030504040204" pitchFamily="34" charset="-120"/>
                <a:cs typeface="Arial" panose="020B0604020202020204" pitchFamily="34" charset="0"/>
              </a:rPr>
              <a:t>檔格式於</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日</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五</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前</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E-Mail</a:t>
            </a:r>
            <a:r>
              <a:rPr lang="zh-TW"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至校庫系統公務信箱</a:t>
            </a:r>
            <a:r>
              <a:rPr lang="en-US" altLang="zh-TW" sz="1800" b="0"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(hedb2@yuntech.edu.tw)</a:t>
            </a:r>
            <a:r>
              <a:rPr lang="zh-TW" altLang="zh-TW" sz="1800" b="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，以利校庫作業小組完成驗證作業。</a:t>
            </a:r>
            <a:endParaRPr lang="ko-KR" altLang="en-US" sz="2000" b="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2" name="群組 1"/>
          <p:cNvGrpSpPr/>
          <p:nvPr/>
        </p:nvGrpSpPr>
        <p:grpSpPr>
          <a:xfrm>
            <a:off x="174567" y="4106489"/>
            <a:ext cx="8643470" cy="1683967"/>
            <a:chOff x="384027" y="3985162"/>
            <a:chExt cx="8434009" cy="2071302"/>
          </a:xfrm>
        </p:grpSpPr>
        <p:pic>
          <p:nvPicPr>
            <p:cNvPr id="29" name="圖片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52894"/>
              <a:ext cx="8763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向右箭號 30"/>
            <p:cNvSpPr/>
            <p:nvPr/>
          </p:nvSpPr>
          <p:spPr>
            <a:xfrm>
              <a:off x="1301403" y="4353907"/>
              <a:ext cx="822325" cy="620713"/>
            </a:xfrm>
            <a:prstGeom prst="rightArrow">
              <a:avLst/>
            </a:prstGeom>
            <a:solidFill>
              <a:schemeClr val="bg1">
                <a:lumMod val="7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登入</a:t>
              </a:r>
            </a:p>
          </p:txBody>
        </p:sp>
        <p:pic>
          <p:nvPicPr>
            <p:cNvPr id="32" name="圖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58536" y="4027042"/>
              <a:ext cx="1423987"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向右箭號 32"/>
            <p:cNvSpPr/>
            <p:nvPr/>
          </p:nvSpPr>
          <p:spPr>
            <a:xfrm>
              <a:off x="3542248" y="4355495"/>
              <a:ext cx="1423987" cy="619125"/>
            </a:xfrm>
            <a:prstGeom prst="rightArrow">
              <a:avLst/>
            </a:prstGeom>
            <a:solidFill>
              <a:schemeClr val="bg1">
                <a:lumMod val="7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加密連線</a:t>
              </a:r>
            </a:p>
          </p:txBody>
        </p:sp>
        <p:sp>
          <p:nvSpPr>
            <p:cNvPr id="34" name="流程圖: 替代程序 2"/>
            <p:cNvSpPr/>
            <p:nvPr/>
          </p:nvSpPr>
          <p:spPr>
            <a:xfrm>
              <a:off x="5118635" y="4118197"/>
              <a:ext cx="1187450" cy="1062037"/>
            </a:xfrm>
            <a:prstGeom prst="flowChartAlternateProcess">
              <a:avLst/>
            </a:prstGeom>
            <a:solidFill>
              <a:srgbClr val="B2DE82"/>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驗證</a:t>
              </a:r>
              <a:endParaRPr kumimoji="0" lang="en-US" altLang="zh-TW"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登入</a:t>
              </a:r>
              <a:r>
                <a:rPr kumimoji="0" lang="en-US" altLang="zh-TW"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IP</a:t>
              </a:r>
              <a:endPar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endParaRPr>
            </a:p>
          </p:txBody>
        </p:sp>
        <p:sp>
          <p:nvSpPr>
            <p:cNvPr id="35" name="向右箭號 34"/>
            <p:cNvSpPr/>
            <p:nvPr/>
          </p:nvSpPr>
          <p:spPr>
            <a:xfrm>
              <a:off x="6458485" y="4353907"/>
              <a:ext cx="823912" cy="620713"/>
            </a:xfrm>
            <a:prstGeom prst="rightArrow">
              <a:avLst/>
            </a:prstGeom>
            <a:solidFill>
              <a:schemeClr val="bg1">
                <a:lumMod val="75000"/>
              </a:schemeClr>
            </a:solidFill>
            <a:ln>
              <a:solidFill>
                <a:srgbClr val="000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9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授權</a:t>
              </a:r>
            </a:p>
          </p:txBody>
        </p:sp>
        <p:sp>
          <p:nvSpPr>
            <p:cNvPr id="36" name="流程圖: 磁碟 35"/>
            <p:cNvSpPr/>
            <p:nvPr/>
          </p:nvSpPr>
          <p:spPr>
            <a:xfrm>
              <a:off x="7409923" y="3985162"/>
              <a:ext cx="1408113" cy="1446213"/>
            </a:xfrm>
            <a:prstGeom prst="flowChartMagneticDisk">
              <a:avLst/>
            </a:prstGeom>
            <a:solidFill>
              <a:srgbClr val="CCCCFF"/>
            </a:solidFill>
            <a:ln>
              <a:solidFill>
                <a:srgbClr val="000000"/>
              </a:solidFill>
            </a:ln>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b="1" i="0" u="none" strike="noStrike" kern="1200" cap="none" spc="0" normalizeH="0" baseline="0" noProof="0" dirty="0">
                  <a:ln>
                    <a:noFill/>
                  </a:ln>
                  <a:solidFill>
                    <a:srgbClr val="000000"/>
                  </a:solidFill>
                  <a:effectLst/>
                  <a:uLnTx/>
                  <a:uFillTx/>
                  <a:ea typeface="微軟正黑體" panose="020B0604030504040204" pitchFamily="34" charset="-120"/>
                </a:rPr>
                <a:t>校務資料庫</a:t>
              </a:r>
              <a:endParaRPr kumimoji="0" lang="en-US" altLang="zh-TW" b="1" i="0" u="none" strike="noStrike" kern="1200" cap="none" spc="0" normalizeH="0" baseline="0" noProof="0" dirty="0">
                <a:ln>
                  <a:noFill/>
                </a:ln>
                <a:solidFill>
                  <a:srgbClr val="000000"/>
                </a:solidFill>
                <a:effectLst/>
                <a:uLnTx/>
                <a:uFillTx/>
                <a:ea typeface="微軟正黑體" panose="020B0604030504040204" pitchFamily="34" charset="-12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TW" b="1" i="0" u="none" strike="noStrike" kern="1200" cap="none" spc="0" normalizeH="0" baseline="0" noProof="0" dirty="0">
                  <a:ln>
                    <a:noFill/>
                  </a:ln>
                  <a:solidFill>
                    <a:srgbClr val="000000"/>
                  </a:solidFill>
                  <a:effectLst/>
                  <a:uLnTx/>
                  <a:uFillTx/>
                  <a:ea typeface="微軟正黑體" panose="020B0604030504040204" pitchFamily="34" charset="-120"/>
                </a:rPr>
                <a:t>【</a:t>
              </a:r>
              <a:r>
                <a:rPr kumimoji="0" lang="zh-TW" altLang="en-US" b="1" i="0" u="none" strike="noStrike" kern="1200" cap="none" spc="0" normalizeH="0" baseline="0" noProof="0" dirty="0">
                  <a:ln>
                    <a:noFill/>
                  </a:ln>
                  <a:solidFill>
                    <a:srgbClr val="000000"/>
                  </a:solidFill>
                  <a:effectLst/>
                  <a:uLnTx/>
                  <a:uFillTx/>
                  <a:ea typeface="微軟正黑體" panose="020B0604030504040204" pitchFamily="34" charset="-120"/>
                </a:rPr>
                <a:t>教</a:t>
              </a:r>
              <a:r>
                <a:rPr kumimoji="0" lang="en-US" altLang="zh-TW" b="1" i="0" u="none" strike="noStrike" kern="1200" cap="none" spc="0" normalizeH="0" baseline="0" noProof="0" dirty="0">
                  <a:ln>
                    <a:noFill/>
                  </a:ln>
                  <a:solidFill>
                    <a:srgbClr val="000000"/>
                  </a:solidFill>
                  <a:effectLst/>
                  <a:uLnTx/>
                  <a:uFillTx/>
                  <a:ea typeface="新細明體" panose="02020500000000000000" pitchFamily="18" charset="-120"/>
                </a:rPr>
                <a:t>1】</a:t>
              </a:r>
              <a:endParaRPr kumimoji="0" lang="zh-TW" altLang="en-US" b="1" i="0" u="none" strike="noStrike" kern="1200" cap="none" spc="0" normalizeH="0" baseline="0" noProof="0" dirty="0">
                <a:ln>
                  <a:noFill/>
                </a:ln>
                <a:solidFill>
                  <a:srgbClr val="000000"/>
                </a:solidFill>
                <a:effectLst/>
                <a:uLnTx/>
                <a:uFillTx/>
                <a:ea typeface="新細明體" panose="02020500000000000000" pitchFamily="18" charset="-120"/>
              </a:endParaRPr>
            </a:p>
          </p:txBody>
        </p:sp>
        <p:sp>
          <p:nvSpPr>
            <p:cNvPr id="37" name="文字方塊 26"/>
            <p:cNvSpPr txBox="1">
              <a:spLocks noChangeArrowheads="1"/>
            </p:cNvSpPr>
            <p:nvPr/>
          </p:nvSpPr>
          <p:spPr bwMode="auto">
            <a:xfrm>
              <a:off x="384027" y="5209872"/>
              <a:ext cx="1163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FF0000"/>
                  </a:solidFill>
                  <a:effectLst/>
                  <a:uLnTx/>
                  <a:uFillTx/>
                  <a:ea typeface="微軟正黑體" panose="020B0604030504040204" pitchFamily="34" charset="-120"/>
                  <a:cs typeface="Arial" panose="020B0604020202020204" pitchFamily="34" charset="0"/>
                </a:rPr>
                <a:t>指定專員</a:t>
              </a:r>
            </a:p>
          </p:txBody>
        </p:sp>
        <p:sp>
          <p:nvSpPr>
            <p:cNvPr id="38" name="文字方塊 27"/>
            <p:cNvSpPr txBox="1">
              <a:spLocks noChangeArrowheads="1"/>
            </p:cNvSpPr>
            <p:nvPr/>
          </p:nvSpPr>
          <p:spPr bwMode="auto">
            <a:xfrm>
              <a:off x="1909140" y="5410351"/>
              <a:ext cx="1350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公務電腦</a:t>
              </a:r>
              <a:endPar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a:t>
              </a: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IP</a:t>
              </a:r>
              <a:endPar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p:txBody>
        </p:sp>
        <p:sp>
          <p:nvSpPr>
            <p:cNvPr id="39" name="文字方塊 28"/>
            <p:cNvSpPr txBox="1">
              <a:spLocks noChangeArrowheads="1"/>
            </p:cNvSpPr>
            <p:nvPr/>
          </p:nvSpPr>
          <p:spPr bwMode="auto">
            <a:xfrm>
              <a:off x="3493733" y="5004889"/>
              <a:ext cx="13509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登入</a:t>
              </a:r>
              <a:endPar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endParaRPr>
            </a:p>
            <a:p>
              <a:pPr lvl="0" algn="ctr">
                <a:spcBef>
                  <a:spcPct val="0"/>
                </a:spcBef>
                <a:buNone/>
                <a:defRPr/>
              </a:pPr>
              <a:r>
                <a:rPr lang="zh-TW" altLang="en-US" sz="18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指定帳號</a:t>
              </a:r>
            </a:p>
          </p:txBody>
        </p:sp>
        <p:sp>
          <p:nvSpPr>
            <p:cNvPr id="40" name="文字方塊 29"/>
            <p:cNvSpPr txBox="1">
              <a:spLocks noChangeArrowheads="1"/>
            </p:cNvSpPr>
            <p:nvPr/>
          </p:nvSpPr>
          <p:spPr bwMode="auto">
            <a:xfrm>
              <a:off x="6245183" y="5229920"/>
              <a:ext cx="1463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IP</a:t>
              </a:r>
              <a:r>
                <a:rPr kumimoji="0" lang="zh-TW" altLang="en-US" sz="1800" b="1" i="0" u="none" strike="noStrike" kern="1200" cap="none" spc="0" normalizeH="0" baseline="0" noProof="0" dirty="0">
                  <a:ln>
                    <a:noFill/>
                  </a:ln>
                  <a:solidFill>
                    <a:srgbClr val="000000"/>
                  </a:solidFill>
                  <a:effectLst/>
                  <a:uLnTx/>
                  <a:uFillTx/>
                  <a:ea typeface="微軟正黑體" panose="020B0604030504040204" pitchFamily="34" charset="-120"/>
                  <a:cs typeface="Arial" panose="020B0604020202020204" pitchFamily="34" charset="0"/>
                </a:rPr>
                <a:t>驗證成功</a:t>
              </a:r>
            </a:p>
          </p:txBody>
        </p:sp>
      </p:grpSp>
      <p:sp>
        <p:nvSpPr>
          <p:cNvPr id="20" name="文字方塊 20"/>
          <p:cNvSpPr txBox="1">
            <a:spLocks noChangeArrowheads="1"/>
          </p:cNvSpPr>
          <p:nvPr/>
        </p:nvSpPr>
        <p:spPr bwMode="auto">
          <a:xfrm>
            <a:off x="2688801" y="826573"/>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TW" altLang="en-US" sz="32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個資安全維護措施</a:t>
            </a:r>
            <a:endParaRPr kumimoji="0" lang="en-US" altLang="zh-TW" sz="3600" b="1" i="0" u="none"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endParaRPr>
          </a:p>
        </p:txBody>
      </p:sp>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18"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17" name="文字方塊 30"/>
          <p:cNvSpPr txBox="1">
            <a:spLocks noChangeArrowheads="1"/>
          </p:cNvSpPr>
          <p:nvPr/>
        </p:nvSpPr>
        <p:spPr bwMode="auto">
          <a:xfrm>
            <a:off x="318127" y="5861143"/>
            <a:ext cx="85598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ct val="0"/>
              </a:spcBef>
              <a:buNone/>
              <a:defRPr/>
            </a:pPr>
            <a:r>
              <a:rPr lang="zh-TW" altLang="en-US" sz="1800" b="1" dirty="0">
                <a:solidFill>
                  <a:srgbClr val="0000FF"/>
                </a:solidFill>
                <a:ea typeface="微軟正黑體" panose="020B0604030504040204" pitchFamily="34" charset="-120"/>
                <a:cs typeface="Arial" panose="020B0604020202020204" pitchFamily="34" charset="0"/>
                <a:sym typeface="Wingdings 2" panose="05020102010507070707" pitchFamily="18" charset="2"/>
              </a:rPr>
              <a:t></a:t>
            </a:r>
            <a:r>
              <a:rPr lang="zh-TW" altLang="en-US" sz="1800" b="1" dirty="0">
                <a:solidFill>
                  <a:srgbClr val="0000FF"/>
                </a:solidFill>
                <a:ea typeface="微軟正黑體" panose="020B0604030504040204" pitchFamily="34" charset="-120"/>
                <a:cs typeface="Arial" panose="020B0604020202020204" pitchFamily="34" charset="0"/>
              </a:rPr>
              <a:t>「</a:t>
            </a:r>
            <a:r>
              <a:rPr kumimoji="0" lang="zh-TW" altLang="en-US" sz="1800" b="1" i="0" strike="noStrike" kern="1200" cap="none" spc="0" normalizeH="0" baseline="0" noProof="0" dirty="0">
                <a:ln>
                  <a:noFill/>
                </a:ln>
                <a:solidFill>
                  <a:srgbClr val="0000FF"/>
                </a:solidFill>
                <a:effectLst/>
                <a:uLnTx/>
                <a:uFillTx/>
                <a:ea typeface="微軟正黑體" panose="020B0604030504040204" pitchFamily="34" charset="-120"/>
                <a:cs typeface="Arial" panose="020B0604020202020204" pitchFamily="34" charset="0"/>
              </a:rPr>
              <a:t>指定帳號」將由校庫於說明會當日提供「密碼函」，確認各校填表之專責人員以身分證件簽收密碼函；若指派專員無法出席，則請指定代理人簽收。</a:t>
            </a:r>
          </a:p>
        </p:txBody>
      </p:sp>
    </p:spTree>
    <p:extLst>
      <p:ext uri="{BB962C8B-B14F-4D97-AF65-F5344CB8AC3E}">
        <p14:creationId xmlns:p14="http://schemas.microsoft.com/office/powerpoint/2010/main" val="7501868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3.2.10</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81478" y="2090812"/>
            <a:ext cx="8765960" cy="442153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請填報學校專任教師【是、否】為【公立學校及政府機關退休；私立學校退休；符合本部專案計畫核准者】</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可複選，但不可同時複選</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公立學校及政府機關退休</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與</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私立學校退休</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至學校服務之教師</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公立學校及政府機關退休者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：係指學校「專任教師」</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由各級教育階段之公立學校、政府機關及其附屬機構與公立醫療院所等機關</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退休且領有退休金或退休俸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私立學校退休者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：係指學校「專任教師」</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由各級教育階段之私立學校</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退休且領有退休金或退休俸</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8" name="表格 7"/>
          <p:cNvGraphicFramePr>
            <a:graphicFrameLocks noGrp="1"/>
          </p:cNvGraphicFramePr>
          <p:nvPr>
            <p:extLst>
              <p:ext uri="{D42A27DB-BD31-4B8C-83A1-F6EECF244321}">
                <p14:modId xmlns:p14="http://schemas.microsoft.com/office/powerpoint/2010/main" val="2006349364"/>
              </p:ext>
            </p:extLst>
          </p:nvPr>
        </p:nvGraphicFramePr>
        <p:xfrm>
          <a:off x="81477" y="877052"/>
          <a:ext cx="8765960" cy="1209443"/>
        </p:xfrm>
        <a:graphic>
          <a:graphicData uri="http://schemas.openxmlformats.org/drawingml/2006/table">
            <a:tbl>
              <a:tblPr firstRow="1" firstCol="1" bandRow="1" bandCol="1"/>
              <a:tblGrid>
                <a:gridCol w="860264">
                  <a:extLst>
                    <a:ext uri="{9D8B030D-6E8A-4147-A177-3AD203B41FA5}">
                      <a16:colId xmlns:a16="http://schemas.microsoft.com/office/drawing/2014/main" val="20000"/>
                    </a:ext>
                  </a:extLst>
                </a:gridCol>
                <a:gridCol w="851112">
                  <a:extLst>
                    <a:ext uri="{9D8B030D-6E8A-4147-A177-3AD203B41FA5}">
                      <a16:colId xmlns:a16="http://schemas.microsoft.com/office/drawing/2014/main" val="20001"/>
                    </a:ext>
                  </a:extLst>
                </a:gridCol>
                <a:gridCol w="1189725">
                  <a:extLst>
                    <a:ext uri="{9D8B030D-6E8A-4147-A177-3AD203B41FA5}">
                      <a16:colId xmlns:a16="http://schemas.microsoft.com/office/drawing/2014/main" val="20002"/>
                    </a:ext>
                  </a:extLst>
                </a:gridCol>
                <a:gridCol w="477850">
                  <a:extLst>
                    <a:ext uri="{9D8B030D-6E8A-4147-A177-3AD203B41FA5}">
                      <a16:colId xmlns:a16="http://schemas.microsoft.com/office/drawing/2014/main" val="20003"/>
                    </a:ext>
                  </a:extLst>
                </a:gridCol>
                <a:gridCol w="2454224">
                  <a:extLst>
                    <a:ext uri="{9D8B030D-6E8A-4147-A177-3AD203B41FA5}">
                      <a16:colId xmlns:a16="http://schemas.microsoft.com/office/drawing/2014/main" val="20004"/>
                    </a:ext>
                  </a:extLst>
                </a:gridCol>
                <a:gridCol w="2136587">
                  <a:extLst>
                    <a:ext uri="{9D8B030D-6E8A-4147-A177-3AD203B41FA5}">
                      <a16:colId xmlns:a16="http://schemas.microsoft.com/office/drawing/2014/main" val="20006"/>
                    </a:ext>
                  </a:extLst>
                </a:gridCol>
                <a:gridCol w="796198">
                  <a:extLst>
                    <a:ext uri="{9D8B030D-6E8A-4147-A177-3AD203B41FA5}">
                      <a16:colId xmlns:a16="http://schemas.microsoft.com/office/drawing/2014/main" val="20007"/>
                    </a:ext>
                  </a:extLst>
                </a:gridCol>
              </a:tblGrid>
              <a:tr h="492600">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tab pos="969645" algn="l"/>
                        </a:tabLst>
                        <a:defRPr/>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6843">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algn="ctr" defTabSz="914400" rtl="0" eaLnBrk="1" latinLnBrk="0" hangingPunct="1">
                        <a:lnSpc>
                          <a:spcPts val="13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2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p>
                    <a:p>
                      <a:pPr marL="0" algn="ctr" defTabSz="914400" rtl="0" eaLnBrk="1" latinLnBrk="0" hangingPunct="1">
                        <a:lnSpc>
                          <a:spcPts val="1200"/>
                        </a:lnSpc>
                        <a:spcAft>
                          <a:spcPts val="0"/>
                        </a:spcAft>
                      </a:pP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修正</a:t>
                      </a:r>
                      <a:endPar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00570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rPr>
              <a:t>3.2.11</a:t>
            </a:r>
          </a:p>
        </p:txBody>
      </p:sp>
      <p:sp>
        <p:nvSpPr>
          <p:cNvPr id="5" name="矩形 4"/>
          <p:cNvSpPr/>
          <p:nvPr/>
        </p:nvSpPr>
        <p:spPr>
          <a:xfrm>
            <a:off x="-1653" y="2016000"/>
            <a:ext cx="8929522" cy="1850828"/>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符合本部專案計畫核准者</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：係指學校「專任教師」依「</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專科以上學校進用編制外專任教學人員實施原則</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點第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款但書「經本部專案計畫核准者」及本部</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日臺教人（五）字第</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1114202265</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釋不受聘任年齡限制之教師。</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如</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勾選【符合本部專案計畫核准者】</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並</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續填以下情形聘任者，請擇一單選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3" name="表格 2"/>
          <p:cNvGraphicFramePr>
            <a:graphicFrameLocks noGrp="1"/>
          </p:cNvGraphicFramePr>
          <p:nvPr>
            <p:extLst>
              <p:ext uri="{D42A27DB-BD31-4B8C-83A1-F6EECF244321}">
                <p14:modId xmlns:p14="http://schemas.microsoft.com/office/powerpoint/2010/main" val="1557768857"/>
              </p:ext>
            </p:extLst>
          </p:nvPr>
        </p:nvGraphicFramePr>
        <p:xfrm>
          <a:off x="164606" y="3863815"/>
          <a:ext cx="8765960" cy="2651760"/>
        </p:xfrm>
        <a:graphic>
          <a:graphicData uri="http://schemas.openxmlformats.org/drawingml/2006/table">
            <a:tbl>
              <a:tblPr firstRow="1" bandRow="1"/>
              <a:tblGrid>
                <a:gridCol w="4382980">
                  <a:extLst>
                    <a:ext uri="{9D8B030D-6E8A-4147-A177-3AD203B41FA5}">
                      <a16:colId xmlns:a16="http://schemas.microsoft.com/office/drawing/2014/main" val="4095338125"/>
                    </a:ext>
                  </a:extLst>
                </a:gridCol>
                <a:gridCol w="4382980">
                  <a:extLst>
                    <a:ext uri="{9D8B030D-6E8A-4147-A177-3AD203B41FA5}">
                      <a16:colId xmlns:a16="http://schemas.microsoft.com/office/drawing/2014/main" val="3949005168"/>
                    </a:ext>
                  </a:extLst>
                </a:gridCol>
              </a:tblGrid>
              <a:tr h="518091">
                <a:tc>
                  <a:txBody>
                    <a:bodyPr/>
                    <a:lstStyle/>
                    <a:p>
                      <a:pPr marL="342900" lvl="0" indent="-342900" algn="just">
                        <a:spcAft>
                          <a:spcPts val="0"/>
                        </a:spcAft>
                        <a:buFont typeface="+mj-lt"/>
                        <a:buAutoNum type="alphaUcPeriod"/>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a:t>
                      </a:r>
                      <a:endParaRPr lang="en-US" alt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5600" lvl="0" indent="0" algn="just">
                        <a:spcAft>
                          <a:spcPts val="0"/>
                        </a:spcAft>
                        <a:buFont typeface="+mj-lt"/>
                        <a:buNone/>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創新條例</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lphaUcPeriod" startAt="6"/>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中央研究院院士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264852"/>
                  </a:ext>
                </a:extLst>
              </a:tr>
              <a:tr h="518091">
                <a:tc>
                  <a:txBody>
                    <a:bodyPr/>
                    <a:lstStyle/>
                    <a:p>
                      <a:pPr marL="342900" lvl="0" indent="-342900" algn="just">
                        <a:spcAft>
                          <a:spcPts val="0"/>
                        </a:spcAft>
                        <a:buFont typeface="+mj-lt"/>
                        <a:buAutoNum type="alphaUcPeriod" startAt="2"/>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教育部補助大專校院延攬國際頂尖</a:t>
                      </a:r>
                      <a:endParaRPr lang="en-US" alt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5600" lvl="0" indent="0" algn="just">
                        <a:spcAft>
                          <a:spcPts val="0"/>
                        </a:spcAft>
                        <a:buFont typeface="+mj-lt"/>
                        <a:buNone/>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人才作業要點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lphaUcPeriod" startAt="7"/>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國家講座</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604581"/>
                  </a:ext>
                </a:extLst>
              </a:tr>
              <a:tr h="300164">
                <a:tc>
                  <a:txBody>
                    <a:bodyPr/>
                    <a:lstStyle/>
                    <a:p>
                      <a:pPr marL="342900" lvl="0" indent="-342900" algn="just">
                        <a:spcAft>
                          <a:spcPts val="0"/>
                        </a:spcAft>
                        <a:buFont typeface="+mj-lt"/>
                        <a:buAutoNum type="alphaUcPeriod" startAt="3"/>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諾貝爾獎或相當等級之得主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lphaUcPeriod" startAt="8"/>
                        <a:tabLst>
                          <a:tab pos="457200" algn="l"/>
                        </a:tabLst>
                      </a:pPr>
                      <a:r>
                        <a:rPr lang="zh-TW" sz="1800" kern="1200">
                          <a:solidFill>
                            <a:srgbClr val="000000"/>
                          </a:solidFill>
                          <a:latin typeface="Arial" panose="020B0604020202020204" pitchFamily="34" charset="0"/>
                          <a:ea typeface="微軟正黑體" panose="020B0604030504040204" pitchFamily="34" charset="-120"/>
                          <a:cs typeface="Arial" panose="020B0604020202020204" pitchFamily="34" charset="0"/>
                        </a:rPr>
                        <a:t>學術獎得主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9857187"/>
                  </a:ext>
                </a:extLst>
              </a:tr>
              <a:tr h="300164">
                <a:tc>
                  <a:txBody>
                    <a:bodyPr/>
                    <a:lstStyle/>
                    <a:p>
                      <a:pPr marL="342900" lvl="0" indent="-342900" algn="just">
                        <a:spcAft>
                          <a:spcPts val="0"/>
                        </a:spcAft>
                        <a:buFont typeface="+mj-lt"/>
                        <a:buAutoNum type="alphaUcPeriod" startAt="4"/>
                        <a:tabLst>
                          <a:tab pos="457200" algn="l"/>
                        </a:tabLst>
                      </a:pPr>
                      <a:r>
                        <a:rPr lang="zh-TW" sz="1800" kern="1200">
                          <a:solidFill>
                            <a:srgbClr val="000000"/>
                          </a:solidFill>
                          <a:latin typeface="Arial" panose="020B0604020202020204" pitchFamily="34" charset="0"/>
                          <a:ea typeface="微軟正黑體" panose="020B0604030504040204" pitchFamily="34" charset="-120"/>
                          <a:cs typeface="Arial" panose="020B0604020202020204" pitchFamily="34" charset="0"/>
                        </a:rPr>
                        <a:t>國家級研究院院士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lphaUcPeriod" startAt="9"/>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國家產學大師獎得主</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3776052"/>
                  </a:ext>
                </a:extLst>
              </a:tr>
              <a:tr h="518091">
                <a:tc>
                  <a:txBody>
                    <a:bodyPr/>
                    <a:lstStyle/>
                    <a:p>
                      <a:pPr marL="342900" lvl="0" indent="-342900" algn="just">
                        <a:spcAft>
                          <a:spcPts val="0"/>
                        </a:spcAft>
                        <a:buFont typeface="+mj-lt"/>
                        <a:buAutoNum type="alphaUcPeriod" startAt="5"/>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國際重要學會會士</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spcAft>
                          <a:spcPts val="0"/>
                        </a:spcAft>
                        <a:buFont typeface="+mj-lt"/>
                        <a:buAutoNum type="alphaUcPeriod" startAt="10"/>
                        <a:tabLst>
                          <a:tab pos="457200" algn="l"/>
                        </a:tabLst>
                      </a:pPr>
                      <a:r>
                        <a:rPr lang="zh-TW" sz="18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其他在學術或專業領域著有相當於前七目之傑出成就者</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664127"/>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1897195324"/>
              </p:ext>
            </p:extLst>
          </p:nvPr>
        </p:nvGraphicFramePr>
        <p:xfrm>
          <a:off x="81477" y="877052"/>
          <a:ext cx="8765960" cy="1209443"/>
        </p:xfrm>
        <a:graphic>
          <a:graphicData uri="http://schemas.openxmlformats.org/drawingml/2006/table">
            <a:tbl>
              <a:tblPr firstRow="1" firstCol="1" bandRow="1" bandCol="1"/>
              <a:tblGrid>
                <a:gridCol w="860264">
                  <a:extLst>
                    <a:ext uri="{9D8B030D-6E8A-4147-A177-3AD203B41FA5}">
                      <a16:colId xmlns:a16="http://schemas.microsoft.com/office/drawing/2014/main" val="20000"/>
                    </a:ext>
                  </a:extLst>
                </a:gridCol>
                <a:gridCol w="851112">
                  <a:extLst>
                    <a:ext uri="{9D8B030D-6E8A-4147-A177-3AD203B41FA5}">
                      <a16:colId xmlns:a16="http://schemas.microsoft.com/office/drawing/2014/main" val="20001"/>
                    </a:ext>
                  </a:extLst>
                </a:gridCol>
                <a:gridCol w="1189725">
                  <a:extLst>
                    <a:ext uri="{9D8B030D-6E8A-4147-A177-3AD203B41FA5}">
                      <a16:colId xmlns:a16="http://schemas.microsoft.com/office/drawing/2014/main" val="20002"/>
                    </a:ext>
                  </a:extLst>
                </a:gridCol>
                <a:gridCol w="477850">
                  <a:extLst>
                    <a:ext uri="{9D8B030D-6E8A-4147-A177-3AD203B41FA5}">
                      <a16:colId xmlns:a16="http://schemas.microsoft.com/office/drawing/2014/main" val="20003"/>
                    </a:ext>
                  </a:extLst>
                </a:gridCol>
                <a:gridCol w="2454224">
                  <a:extLst>
                    <a:ext uri="{9D8B030D-6E8A-4147-A177-3AD203B41FA5}">
                      <a16:colId xmlns:a16="http://schemas.microsoft.com/office/drawing/2014/main" val="20004"/>
                    </a:ext>
                  </a:extLst>
                </a:gridCol>
                <a:gridCol w="2136587">
                  <a:extLst>
                    <a:ext uri="{9D8B030D-6E8A-4147-A177-3AD203B41FA5}">
                      <a16:colId xmlns:a16="http://schemas.microsoft.com/office/drawing/2014/main" val="20006"/>
                    </a:ext>
                  </a:extLst>
                </a:gridCol>
                <a:gridCol w="796198">
                  <a:extLst>
                    <a:ext uri="{9D8B030D-6E8A-4147-A177-3AD203B41FA5}">
                      <a16:colId xmlns:a16="http://schemas.microsoft.com/office/drawing/2014/main" val="20007"/>
                    </a:ext>
                  </a:extLst>
                </a:gridCol>
              </a:tblGrid>
              <a:tr h="492600">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tab pos="969645" algn="l"/>
                        </a:tabLst>
                        <a:defRPr/>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6843">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algn="ctr" defTabSz="914400" rtl="0" eaLnBrk="1" latinLnBrk="0" hangingPunct="1">
                        <a:lnSpc>
                          <a:spcPts val="13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2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p>
                    <a:p>
                      <a:pPr marL="0" algn="ctr" defTabSz="914400" rtl="0" eaLnBrk="1" latinLnBrk="0" hangingPunct="1">
                        <a:lnSpc>
                          <a:spcPts val="1200"/>
                        </a:lnSpc>
                        <a:spcAft>
                          <a:spcPts val="0"/>
                        </a:spcAft>
                      </a:pP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修正</a:t>
                      </a:r>
                      <a:endPar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46036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1653" y="2040939"/>
            <a:ext cx="8929522" cy="37856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調整欄位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440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甲校為私立學校，於民國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日聘任</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曾於公校服務期間獲得國家講座殊榮且已退休</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的</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老師至校內服務，</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同時符合</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「公立學校及政府機關」退休再任及「</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符合</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本部專案計畫核准者」，填報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師為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【公立學校及政府機關退休】及【符合本部專案計畫核准者】</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國家講座</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440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乙校為公立學校，於民國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日聘任由國外延攬</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「曾獲得諾貝爾獎項之頂尖優秀人才」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老師至校內服務，請填報</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師為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【符合本部專案計畫核准者】</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諾貝爾獎或相當等級之得主</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6" name="表格 5"/>
          <p:cNvGraphicFramePr>
            <a:graphicFrameLocks noGrp="1"/>
          </p:cNvGraphicFramePr>
          <p:nvPr>
            <p:extLst>
              <p:ext uri="{D42A27DB-BD31-4B8C-83A1-F6EECF244321}">
                <p14:modId xmlns:p14="http://schemas.microsoft.com/office/powerpoint/2010/main" val="1897195324"/>
              </p:ext>
            </p:extLst>
          </p:nvPr>
        </p:nvGraphicFramePr>
        <p:xfrm>
          <a:off x="81477" y="877052"/>
          <a:ext cx="8765960" cy="1209443"/>
        </p:xfrm>
        <a:graphic>
          <a:graphicData uri="http://schemas.openxmlformats.org/drawingml/2006/table">
            <a:tbl>
              <a:tblPr firstRow="1" firstCol="1" bandRow="1" bandCol="1"/>
              <a:tblGrid>
                <a:gridCol w="860264">
                  <a:extLst>
                    <a:ext uri="{9D8B030D-6E8A-4147-A177-3AD203B41FA5}">
                      <a16:colId xmlns:a16="http://schemas.microsoft.com/office/drawing/2014/main" val="20000"/>
                    </a:ext>
                  </a:extLst>
                </a:gridCol>
                <a:gridCol w="851112">
                  <a:extLst>
                    <a:ext uri="{9D8B030D-6E8A-4147-A177-3AD203B41FA5}">
                      <a16:colId xmlns:a16="http://schemas.microsoft.com/office/drawing/2014/main" val="20001"/>
                    </a:ext>
                  </a:extLst>
                </a:gridCol>
                <a:gridCol w="1189725">
                  <a:extLst>
                    <a:ext uri="{9D8B030D-6E8A-4147-A177-3AD203B41FA5}">
                      <a16:colId xmlns:a16="http://schemas.microsoft.com/office/drawing/2014/main" val="20002"/>
                    </a:ext>
                  </a:extLst>
                </a:gridCol>
                <a:gridCol w="477850">
                  <a:extLst>
                    <a:ext uri="{9D8B030D-6E8A-4147-A177-3AD203B41FA5}">
                      <a16:colId xmlns:a16="http://schemas.microsoft.com/office/drawing/2014/main" val="20003"/>
                    </a:ext>
                  </a:extLst>
                </a:gridCol>
                <a:gridCol w="2454224">
                  <a:extLst>
                    <a:ext uri="{9D8B030D-6E8A-4147-A177-3AD203B41FA5}">
                      <a16:colId xmlns:a16="http://schemas.microsoft.com/office/drawing/2014/main" val="20004"/>
                    </a:ext>
                  </a:extLst>
                </a:gridCol>
                <a:gridCol w="2136587">
                  <a:extLst>
                    <a:ext uri="{9D8B030D-6E8A-4147-A177-3AD203B41FA5}">
                      <a16:colId xmlns:a16="http://schemas.microsoft.com/office/drawing/2014/main" val="20006"/>
                    </a:ext>
                  </a:extLst>
                </a:gridCol>
                <a:gridCol w="796198">
                  <a:extLst>
                    <a:ext uri="{9D8B030D-6E8A-4147-A177-3AD203B41FA5}">
                      <a16:colId xmlns:a16="http://schemas.microsoft.com/office/drawing/2014/main" val="20007"/>
                    </a:ext>
                  </a:extLst>
                </a:gridCol>
              </a:tblGrid>
              <a:tr h="492600">
                <a:tc>
                  <a:txBody>
                    <a:bodyPr/>
                    <a:lstStyle/>
                    <a:p>
                      <a:pPr algn="l">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065" algn="l">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300"/>
                        </a:lnSpc>
                        <a:spcAft>
                          <a:spcPts val="0"/>
                        </a:spcAft>
                        <a:tabLst>
                          <a:tab pos="969645" algn="l"/>
                        </a:tabLs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兼任教師是否具本</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職工作者</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300"/>
                        </a:lnSpc>
                        <a:spcBef>
                          <a:spcPts val="0"/>
                        </a:spcBef>
                        <a:spcAft>
                          <a:spcPts val="0"/>
                        </a:spcAft>
                        <a:buClrTx/>
                        <a:buSzTx/>
                        <a:buFontTx/>
                        <a:buNone/>
                        <a:tabLst>
                          <a:tab pos="969645" algn="l"/>
                        </a:tabLst>
                        <a:defRPr/>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專任教師是否為退休再任或符合本部專案計畫核准者</a:t>
                      </a: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補充說明</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16843">
                <a:tc>
                  <a:txBody>
                    <a:bodyPr/>
                    <a:lstStyle/>
                    <a:p>
                      <a:pPr algn="l">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106.03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3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algn="ctr" defTabSz="914400" rtl="0" eaLnBrk="1" latinLnBrk="0" hangingPunct="1">
                        <a:lnSpc>
                          <a:spcPts val="1300"/>
                        </a:lnSpc>
                        <a:spcAft>
                          <a:spcPts val="0"/>
                        </a:spcAft>
                        <a:tabLst>
                          <a:tab pos="969645" algn="l"/>
                        </a:tabLs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2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110.10</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增蒐</a:t>
                      </a:r>
                    </a:p>
                    <a:p>
                      <a:pPr marL="0" algn="ctr" defTabSz="914400" rtl="0" eaLnBrk="1" latinLnBrk="0" hangingPunct="1">
                        <a:lnSpc>
                          <a:spcPts val="1200"/>
                        </a:lnSpc>
                        <a:spcAft>
                          <a:spcPts val="0"/>
                        </a:spcAft>
                      </a:pPr>
                      <a:r>
                        <a:rPr kumimoji="0" lang="en-US"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修正</a:t>
                      </a:r>
                      <a:endPar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endParaRPr>
                    </a:p>
                  </a:txBody>
                  <a:tcPr marL="15704" marR="157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l">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5704" marR="157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66918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2318" y="1970140"/>
            <a:ext cx="8929522" cy="193899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：係依</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14</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日臺教人</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一</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1110037303</a:t>
            </a:r>
            <a:r>
              <a:rPr lang="zh-TW" altLang="zh-TW" sz="20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轉行政院核定「</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公立大專校院兼任教師鐘點費支給基準表</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日生效適用</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」規定，如下表：</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私立大專校院兼任教師鐘點費</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2" name="表格 1"/>
          <p:cNvGraphicFramePr>
            <a:graphicFrameLocks noGrp="1"/>
          </p:cNvGraphicFramePr>
          <p:nvPr>
            <p:extLst>
              <p:ext uri="{D42A27DB-BD31-4B8C-83A1-F6EECF244321}">
                <p14:modId xmlns:p14="http://schemas.microsoft.com/office/powerpoint/2010/main" val="462324213"/>
              </p:ext>
            </p:extLst>
          </p:nvPr>
        </p:nvGraphicFramePr>
        <p:xfrm>
          <a:off x="45920" y="860361"/>
          <a:ext cx="8833047" cy="1097603"/>
        </p:xfrm>
        <a:graphic>
          <a:graphicData uri="http://schemas.openxmlformats.org/drawingml/2006/table">
            <a:tbl>
              <a:tblPr firstRow="1" firstCol="1" bandRow="1"/>
              <a:tblGrid>
                <a:gridCol w="602473">
                  <a:extLst>
                    <a:ext uri="{9D8B030D-6E8A-4147-A177-3AD203B41FA5}">
                      <a16:colId xmlns:a16="http://schemas.microsoft.com/office/drawing/2014/main" val="2136184499"/>
                    </a:ext>
                  </a:extLst>
                </a:gridCol>
                <a:gridCol w="615142">
                  <a:extLst>
                    <a:ext uri="{9D8B030D-6E8A-4147-A177-3AD203B41FA5}">
                      <a16:colId xmlns:a16="http://schemas.microsoft.com/office/drawing/2014/main" val="1386641467"/>
                    </a:ext>
                  </a:extLst>
                </a:gridCol>
                <a:gridCol w="814647">
                  <a:extLst>
                    <a:ext uri="{9D8B030D-6E8A-4147-A177-3AD203B41FA5}">
                      <a16:colId xmlns:a16="http://schemas.microsoft.com/office/drawing/2014/main" val="338689464"/>
                    </a:ext>
                  </a:extLst>
                </a:gridCol>
                <a:gridCol w="1429789">
                  <a:extLst>
                    <a:ext uri="{9D8B030D-6E8A-4147-A177-3AD203B41FA5}">
                      <a16:colId xmlns:a16="http://schemas.microsoft.com/office/drawing/2014/main" val="3291797943"/>
                    </a:ext>
                  </a:extLst>
                </a:gridCol>
                <a:gridCol w="1961804">
                  <a:extLst>
                    <a:ext uri="{9D8B030D-6E8A-4147-A177-3AD203B41FA5}">
                      <a16:colId xmlns:a16="http://schemas.microsoft.com/office/drawing/2014/main" val="963423004"/>
                    </a:ext>
                  </a:extLst>
                </a:gridCol>
                <a:gridCol w="764770">
                  <a:extLst>
                    <a:ext uri="{9D8B030D-6E8A-4147-A177-3AD203B41FA5}">
                      <a16:colId xmlns:a16="http://schemas.microsoft.com/office/drawing/2014/main" val="3656649671"/>
                    </a:ext>
                  </a:extLst>
                </a:gridCol>
                <a:gridCol w="872837">
                  <a:extLst>
                    <a:ext uri="{9D8B030D-6E8A-4147-A177-3AD203B41FA5}">
                      <a16:colId xmlns:a16="http://schemas.microsoft.com/office/drawing/2014/main" val="1971640707"/>
                    </a:ext>
                  </a:extLst>
                </a:gridCol>
                <a:gridCol w="1111422">
                  <a:extLst>
                    <a:ext uri="{9D8B030D-6E8A-4147-A177-3AD203B41FA5}">
                      <a16:colId xmlns:a16="http://schemas.microsoft.com/office/drawing/2014/main" val="418589625"/>
                    </a:ext>
                  </a:extLst>
                </a:gridCol>
                <a:gridCol w="660163">
                  <a:extLst>
                    <a:ext uri="{9D8B030D-6E8A-4147-A177-3AD203B41FA5}">
                      <a16:colId xmlns:a16="http://schemas.microsoft.com/office/drawing/2014/main" val="2569529835"/>
                    </a:ext>
                  </a:extLst>
                </a:gridCol>
              </a:tblGrid>
              <a:tr h="219521">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授課時間</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是否與公立大專校院一致</a:t>
                      </a:r>
                    </a:p>
                  </a:txBody>
                  <a:tcPr marL="59271" marR="59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5">
                  <a:txBody>
                    <a:bodyPr/>
                    <a:lstStyle/>
                    <a:p>
                      <a:pPr marL="0" indent="-30480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鐘點費支給數額規定及金額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新臺幣</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5544211"/>
                  </a:ext>
                </a:extLst>
              </a:tr>
              <a:tr h="43904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現行支給數額規定開始適用之日期</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021128"/>
                  </a:ext>
                </a:extLst>
              </a:tr>
              <a:tr h="439041">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日間</a:t>
                      </a:r>
                    </a:p>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夜間</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0" algn="l" defTabSz="914400" rtl="0" eaLnBrk="1" latinLnBrk="0" hangingPunct="1">
                        <a:lnSpc>
                          <a:spcPts val="1300"/>
                        </a:lnSpc>
                        <a:spcAft>
                          <a:spcPts val="0"/>
                        </a:spcAft>
                        <a:tabLst>
                          <a:tab pos="969645"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txBody>
                  <a:tcPr marL="59271" marR="592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並上傳相關規定檔案</a:t>
                      </a: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9271" marR="59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686571"/>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798101887"/>
              </p:ext>
            </p:extLst>
          </p:nvPr>
        </p:nvGraphicFramePr>
        <p:xfrm>
          <a:off x="45920" y="4014109"/>
          <a:ext cx="8833046" cy="1347599"/>
        </p:xfrm>
        <a:graphic>
          <a:graphicData uri="http://schemas.openxmlformats.org/drawingml/2006/table">
            <a:tbl>
              <a:tblPr firstRow="1" firstCol="1" bandRow="1"/>
              <a:tblGrid>
                <a:gridCol w="2240647">
                  <a:extLst>
                    <a:ext uri="{9D8B030D-6E8A-4147-A177-3AD203B41FA5}">
                      <a16:colId xmlns:a16="http://schemas.microsoft.com/office/drawing/2014/main" val="3419718712"/>
                    </a:ext>
                  </a:extLst>
                </a:gridCol>
                <a:gridCol w="2240647">
                  <a:extLst>
                    <a:ext uri="{9D8B030D-6E8A-4147-A177-3AD203B41FA5}">
                      <a16:colId xmlns:a16="http://schemas.microsoft.com/office/drawing/2014/main" val="892598380"/>
                    </a:ext>
                  </a:extLst>
                </a:gridCol>
                <a:gridCol w="1087582">
                  <a:extLst>
                    <a:ext uri="{9D8B030D-6E8A-4147-A177-3AD203B41FA5}">
                      <a16:colId xmlns:a16="http://schemas.microsoft.com/office/drawing/2014/main" val="4161562105"/>
                    </a:ext>
                  </a:extLst>
                </a:gridCol>
                <a:gridCol w="1087582">
                  <a:extLst>
                    <a:ext uri="{9D8B030D-6E8A-4147-A177-3AD203B41FA5}">
                      <a16:colId xmlns:a16="http://schemas.microsoft.com/office/drawing/2014/main" val="2808011082"/>
                    </a:ext>
                  </a:extLst>
                </a:gridCol>
                <a:gridCol w="1088294">
                  <a:extLst>
                    <a:ext uri="{9D8B030D-6E8A-4147-A177-3AD203B41FA5}">
                      <a16:colId xmlns:a16="http://schemas.microsoft.com/office/drawing/2014/main" val="49778324"/>
                    </a:ext>
                  </a:extLst>
                </a:gridCol>
                <a:gridCol w="1088294">
                  <a:extLst>
                    <a:ext uri="{9D8B030D-6E8A-4147-A177-3AD203B41FA5}">
                      <a16:colId xmlns:a16="http://schemas.microsoft.com/office/drawing/2014/main" val="1219240685"/>
                    </a:ext>
                  </a:extLst>
                </a:gridCol>
              </a:tblGrid>
              <a:tr h="266395">
                <a:tc gridSpan="2">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TW" altLang="en-US"/>
                    </a:p>
                  </a:txBody>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03469468"/>
                  </a:ext>
                </a:extLst>
              </a:tr>
              <a:tr h="548413">
                <a:tc rowSpan="2">
                  <a:txBody>
                    <a:bodyPr/>
                    <a:lstStyle/>
                    <a:p>
                      <a:pPr algn="ctr">
                        <a:lnSpc>
                          <a:spcPts val="1800"/>
                        </a:lnSpc>
                        <a:spcAft>
                          <a:spcPts val="0"/>
                        </a:spcAf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支給基準</a:t>
                      </a:r>
                    </a:p>
                    <a:p>
                      <a:pPr algn="ctr">
                        <a:lnSpc>
                          <a:spcPts val="1800"/>
                        </a:lnSpc>
                        <a:spcAft>
                          <a:spcPts val="0"/>
                        </a:spcAf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新臺幣</a:t>
                      </a: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日間授課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ctr">
                        <a:lnSpc>
                          <a:spcPts val="1800"/>
                        </a:lnSpc>
                        <a:spcAft>
                          <a:spcPts val="0"/>
                        </a:spcAft>
                        <a:tabLst>
                          <a:tab pos="658495" algn="l"/>
                        </a:tabLs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995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855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795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725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72191719"/>
                  </a:ext>
                </a:extLst>
              </a:tr>
              <a:tr h="532791">
                <a:tc vMerge="1">
                  <a:txBody>
                    <a:bodyPr/>
                    <a:lstStyle/>
                    <a:p>
                      <a:endParaRPr lang="zh-TW" altLang="en-US"/>
                    </a:p>
                  </a:txBody>
                  <a:tcPr/>
                </a:tc>
                <a:tc>
                  <a:txBody>
                    <a:bodyPr/>
                    <a:lstStyle/>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夜間授課</a:t>
                      </a:r>
                    </a:p>
                    <a:p>
                      <a:pPr marL="0" algn="ctr">
                        <a:lnSpc>
                          <a:spcPts val="18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授課時間下午</a:t>
                      </a: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時以後</a:t>
                      </a: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800"/>
                        </a:lnSpc>
                        <a:spcAft>
                          <a:spcPts val="0"/>
                        </a:spcAf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800"/>
                        </a:lnSpc>
                        <a:spcAft>
                          <a:spcPts val="0"/>
                        </a:spcAf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885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800"/>
                        </a:lnSpc>
                        <a:spcAft>
                          <a:spcPts val="0"/>
                        </a:spcAf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835</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algn="ctr">
                        <a:lnSpc>
                          <a:spcPts val="1800"/>
                        </a:lnSpc>
                        <a:spcAft>
                          <a:spcPts val="0"/>
                        </a:spcAft>
                      </a:pPr>
                      <a:r>
                        <a:rPr kumimoji="0" lang="en-US"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kumimoji="0" lang="zh-TW" sz="16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val="2285289857"/>
                  </a:ext>
                </a:extLst>
              </a:tr>
            </a:tbl>
          </a:graphicData>
        </a:graphic>
      </p:graphicFrame>
    </p:spTree>
    <p:extLst>
      <p:ext uri="{BB962C8B-B14F-4D97-AF65-F5344CB8AC3E}">
        <p14:creationId xmlns:p14="http://schemas.microsoft.com/office/powerpoint/2010/main" val="1512475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72395" y="2938714"/>
            <a:ext cx="8781101" cy="4042132"/>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請填報學校編制外專任教師【教授；副教授；助理教授；講師</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填【是】者，請接續填寫【與公立大專校院一致；高於公立大專校院】之情形：填【否】者，則屬【低於公立大專校院】</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編制外專任教師包括「專</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教學人員」及「專業技術人員」等</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「公立大專校院」編制內專任教師本薪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：係依</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日臺教人</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四</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1110012826B</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轉行政院核定之各職級教師本薪</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標準：教授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475-770(41,910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-59,250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；副教授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390-710 (35,840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-55,480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；助理教授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310-650 (31,560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-51,910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；講師</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245-625 (27,270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-50,480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4" name="表格 3"/>
          <p:cNvGraphicFramePr>
            <a:graphicFrameLocks noGrp="1"/>
          </p:cNvGraphicFramePr>
          <p:nvPr>
            <p:extLst>
              <p:ext uri="{D42A27DB-BD31-4B8C-83A1-F6EECF244321}">
                <p14:modId xmlns:p14="http://schemas.microsoft.com/office/powerpoint/2010/main" val="2094047491"/>
              </p:ext>
            </p:extLst>
          </p:nvPr>
        </p:nvGraphicFramePr>
        <p:xfrm>
          <a:off x="55769" y="831561"/>
          <a:ext cx="8797729" cy="2110522"/>
        </p:xfrm>
        <a:graphic>
          <a:graphicData uri="http://schemas.openxmlformats.org/drawingml/2006/table">
            <a:tbl>
              <a:tblPr firstRow="1" firstCol="1" bandRow="1"/>
              <a:tblGrid>
                <a:gridCol w="193613">
                  <a:extLst>
                    <a:ext uri="{9D8B030D-6E8A-4147-A177-3AD203B41FA5}">
                      <a16:colId xmlns:a16="http://schemas.microsoft.com/office/drawing/2014/main" val="2016315095"/>
                    </a:ext>
                  </a:extLst>
                </a:gridCol>
                <a:gridCol w="207818">
                  <a:extLst>
                    <a:ext uri="{9D8B030D-6E8A-4147-A177-3AD203B41FA5}">
                      <a16:colId xmlns:a16="http://schemas.microsoft.com/office/drawing/2014/main" val="3423168824"/>
                    </a:ext>
                  </a:extLst>
                </a:gridCol>
                <a:gridCol w="806335">
                  <a:extLst>
                    <a:ext uri="{9D8B030D-6E8A-4147-A177-3AD203B41FA5}">
                      <a16:colId xmlns:a16="http://schemas.microsoft.com/office/drawing/2014/main" val="3302706748"/>
                    </a:ext>
                  </a:extLst>
                </a:gridCol>
                <a:gridCol w="623454">
                  <a:extLst>
                    <a:ext uri="{9D8B030D-6E8A-4147-A177-3AD203B41FA5}">
                      <a16:colId xmlns:a16="http://schemas.microsoft.com/office/drawing/2014/main" val="697176666"/>
                    </a:ext>
                  </a:extLst>
                </a:gridCol>
                <a:gridCol w="1586573">
                  <a:extLst>
                    <a:ext uri="{9D8B030D-6E8A-4147-A177-3AD203B41FA5}">
                      <a16:colId xmlns:a16="http://schemas.microsoft.com/office/drawing/2014/main" val="1887807087"/>
                    </a:ext>
                  </a:extLst>
                </a:gridCol>
                <a:gridCol w="1239754">
                  <a:extLst>
                    <a:ext uri="{9D8B030D-6E8A-4147-A177-3AD203B41FA5}">
                      <a16:colId xmlns:a16="http://schemas.microsoft.com/office/drawing/2014/main" val="3281988004"/>
                    </a:ext>
                  </a:extLst>
                </a:gridCol>
                <a:gridCol w="1579419">
                  <a:extLst>
                    <a:ext uri="{9D8B030D-6E8A-4147-A177-3AD203B41FA5}">
                      <a16:colId xmlns:a16="http://schemas.microsoft.com/office/drawing/2014/main" val="3273088663"/>
                    </a:ext>
                  </a:extLst>
                </a:gridCol>
                <a:gridCol w="980901">
                  <a:extLst>
                    <a:ext uri="{9D8B030D-6E8A-4147-A177-3AD203B41FA5}">
                      <a16:colId xmlns:a16="http://schemas.microsoft.com/office/drawing/2014/main" val="1271350902"/>
                    </a:ext>
                  </a:extLst>
                </a:gridCol>
                <a:gridCol w="507077">
                  <a:extLst>
                    <a:ext uri="{9D8B030D-6E8A-4147-A177-3AD203B41FA5}">
                      <a16:colId xmlns:a16="http://schemas.microsoft.com/office/drawing/2014/main" val="1280976468"/>
                    </a:ext>
                  </a:extLst>
                </a:gridCol>
                <a:gridCol w="648392">
                  <a:extLst>
                    <a:ext uri="{9D8B030D-6E8A-4147-A177-3AD203B41FA5}">
                      <a16:colId xmlns:a16="http://schemas.microsoft.com/office/drawing/2014/main" val="1671802430"/>
                    </a:ext>
                  </a:extLst>
                </a:gridCol>
                <a:gridCol w="424393">
                  <a:extLst>
                    <a:ext uri="{9D8B030D-6E8A-4147-A177-3AD203B41FA5}">
                      <a16:colId xmlns:a16="http://schemas.microsoft.com/office/drawing/2014/main" val="3368531490"/>
                    </a:ext>
                  </a:extLst>
                </a:gridCol>
              </a:tblGrid>
              <a:tr h="383689">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現行本薪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年功薪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月支數額是否比照編制內專任教師</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57940"/>
                  </a:ext>
                </a:extLst>
              </a:tr>
              <a:tr h="35921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3940092873"/>
                  </a:ext>
                </a:extLst>
              </a:tr>
              <a:tr h="164592">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高於公立大專校院</a:t>
                      </a:r>
                    </a:p>
                    <a:p>
                      <a:pPr algn="l">
                        <a:lnSpc>
                          <a:spcPts val="17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等同編制內專任教師，人數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4078014377"/>
                  </a:ext>
                </a:extLst>
              </a:tr>
              <a:tr h="1645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6459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65002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216240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369277" y="1389185"/>
            <a:ext cx="2453054" cy="36927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Times New Roman" panose="02020603050405020304" pitchFamily="18"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7457" y="857185"/>
            <a:ext cx="8781101" cy="37856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與公立大專校院一致</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：係指學校所聘各該職級之編制</a:t>
            </a:r>
            <a:r>
              <a:rPr lang="zh-TW" altLang="en-US"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外</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專任教師現行本薪</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全部均與</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公立大專校院同職級專任教師本薪</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月支數額標準相同</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校「教授」現行本薪</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「全部均與公立大專校院相同為</a:t>
            </a:r>
            <a:r>
              <a:rPr lang="en-US"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475-770(41,910</a:t>
            </a:r>
            <a:r>
              <a:rPr lang="zh-TW"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-59,250</a:t>
            </a:r>
            <a:r>
              <a:rPr lang="zh-TW"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者</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如下表</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，則填報「教授」現行本薪</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月支數額為【與公立大專校院一致】，其他教師職級請以此類推。</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6" name="表格 5"/>
          <p:cNvGraphicFramePr>
            <a:graphicFrameLocks noGrp="1"/>
          </p:cNvGraphicFramePr>
          <p:nvPr>
            <p:extLst>
              <p:ext uri="{D42A27DB-BD31-4B8C-83A1-F6EECF244321}">
                <p14:modId xmlns:p14="http://schemas.microsoft.com/office/powerpoint/2010/main" val="4101800688"/>
              </p:ext>
            </p:extLst>
          </p:nvPr>
        </p:nvGraphicFramePr>
        <p:xfrm>
          <a:off x="35559" y="4582327"/>
          <a:ext cx="8859061" cy="1473678"/>
        </p:xfrm>
        <a:graphic>
          <a:graphicData uri="http://schemas.openxmlformats.org/drawingml/2006/table">
            <a:tbl>
              <a:tblPr firstRow="1" firstCol="1" bandRow="1"/>
              <a:tblGrid>
                <a:gridCol w="332586">
                  <a:extLst>
                    <a:ext uri="{9D8B030D-6E8A-4147-A177-3AD203B41FA5}">
                      <a16:colId xmlns:a16="http://schemas.microsoft.com/office/drawing/2014/main" val="2980750112"/>
                    </a:ext>
                  </a:extLst>
                </a:gridCol>
                <a:gridCol w="836215">
                  <a:extLst>
                    <a:ext uri="{9D8B030D-6E8A-4147-A177-3AD203B41FA5}">
                      <a16:colId xmlns:a16="http://schemas.microsoft.com/office/drawing/2014/main" val="503755212"/>
                    </a:ext>
                  </a:extLst>
                </a:gridCol>
                <a:gridCol w="640855">
                  <a:extLst>
                    <a:ext uri="{9D8B030D-6E8A-4147-A177-3AD203B41FA5}">
                      <a16:colId xmlns:a16="http://schemas.microsoft.com/office/drawing/2014/main" val="314995246"/>
                    </a:ext>
                  </a:extLst>
                </a:gridCol>
                <a:gridCol w="640855">
                  <a:extLst>
                    <a:ext uri="{9D8B030D-6E8A-4147-A177-3AD203B41FA5}">
                      <a16:colId xmlns:a16="http://schemas.microsoft.com/office/drawing/2014/main" val="2925160402"/>
                    </a:ext>
                  </a:extLst>
                </a:gridCol>
                <a:gridCol w="640855">
                  <a:extLst>
                    <a:ext uri="{9D8B030D-6E8A-4147-A177-3AD203B41FA5}">
                      <a16:colId xmlns:a16="http://schemas.microsoft.com/office/drawing/2014/main" val="1043229439"/>
                    </a:ext>
                  </a:extLst>
                </a:gridCol>
                <a:gridCol w="640855">
                  <a:extLst>
                    <a:ext uri="{9D8B030D-6E8A-4147-A177-3AD203B41FA5}">
                      <a16:colId xmlns:a16="http://schemas.microsoft.com/office/drawing/2014/main" val="511790198"/>
                    </a:ext>
                  </a:extLst>
                </a:gridCol>
                <a:gridCol w="640855">
                  <a:extLst>
                    <a:ext uri="{9D8B030D-6E8A-4147-A177-3AD203B41FA5}">
                      <a16:colId xmlns:a16="http://schemas.microsoft.com/office/drawing/2014/main" val="4151174709"/>
                    </a:ext>
                  </a:extLst>
                </a:gridCol>
                <a:gridCol w="640855">
                  <a:extLst>
                    <a:ext uri="{9D8B030D-6E8A-4147-A177-3AD203B41FA5}">
                      <a16:colId xmlns:a16="http://schemas.microsoft.com/office/drawing/2014/main" val="3411944592"/>
                    </a:ext>
                  </a:extLst>
                </a:gridCol>
                <a:gridCol w="640855">
                  <a:extLst>
                    <a:ext uri="{9D8B030D-6E8A-4147-A177-3AD203B41FA5}">
                      <a16:colId xmlns:a16="http://schemas.microsoft.com/office/drawing/2014/main" val="3605764008"/>
                    </a:ext>
                  </a:extLst>
                </a:gridCol>
                <a:gridCol w="640855">
                  <a:extLst>
                    <a:ext uri="{9D8B030D-6E8A-4147-A177-3AD203B41FA5}">
                      <a16:colId xmlns:a16="http://schemas.microsoft.com/office/drawing/2014/main" val="1540587276"/>
                    </a:ext>
                  </a:extLst>
                </a:gridCol>
                <a:gridCol w="640855">
                  <a:extLst>
                    <a:ext uri="{9D8B030D-6E8A-4147-A177-3AD203B41FA5}">
                      <a16:colId xmlns:a16="http://schemas.microsoft.com/office/drawing/2014/main" val="3043704289"/>
                    </a:ext>
                  </a:extLst>
                </a:gridCol>
                <a:gridCol w="640855">
                  <a:extLst>
                    <a:ext uri="{9D8B030D-6E8A-4147-A177-3AD203B41FA5}">
                      <a16:colId xmlns:a16="http://schemas.microsoft.com/office/drawing/2014/main" val="3868488022"/>
                    </a:ext>
                  </a:extLst>
                </a:gridCol>
                <a:gridCol w="640855">
                  <a:extLst>
                    <a:ext uri="{9D8B030D-6E8A-4147-A177-3AD203B41FA5}">
                      <a16:colId xmlns:a16="http://schemas.microsoft.com/office/drawing/2014/main" val="3915263898"/>
                    </a:ext>
                  </a:extLst>
                </a:gridCol>
                <a:gridCol w="640855">
                  <a:extLst>
                    <a:ext uri="{9D8B030D-6E8A-4147-A177-3AD203B41FA5}">
                      <a16:colId xmlns:a16="http://schemas.microsoft.com/office/drawing/2014/main" val="3520573609"/>
                    </a:ext>
                  </a:extLst>
                </a:gridCol>
              </a:tblGrid>
              <a:tr h="288984">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803516"/>
                  </a:ext>
                </a:extLst>
              </a:tr>
              <a:tr h="606724">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977713"/>
                  </a:ext>
                </a:extLst>
              </a:tr>
              <a:tr h="57797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en-US" sz="1200" b="1" i="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lang="zh-TW" sz="1200" b="1" i="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zh-TW" sz="1200" b="0" i="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3444532038"/>
                  </a:ext>
                </a:extLst>
              </a:tr>
            </a:tbl>
          </a:graphicData>
        </a:graphic>
      </p:graphicFrame>
    </p:spTree>
    <p:extLst>
      <p:ext uri="{BB962C8B-B14F-4D97-AF65-F5344CB8AC3E}">
        <p14:creationId xmlns:p14="http://schemas.microsoft.com/office/powerpoint/2010/main" val="155467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69277" y="1371985"/>
            <a:ext cx="1987062" cy="36927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Times New Roman" panose="02020603050405020304" pitchFamily="18"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3.2.16</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7457" y="857185"/>
            <a:ext cx="8781101"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高於</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公立大專校院</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：係指學校所聘各該職級之編制</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外</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專任教師現行本薪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全部高於</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公立大專校院同職級專任教師本薪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或有部分支給數額高於</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公立大專校院同職級專任教師本薪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但有部分支給數額</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與公立大專校院同職級專任教師本薪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相同</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，均屬之</a:t>
            </a:r>
            <a:endPar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B</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「全部高於」公立大專校院為</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475-770(43,320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-60,660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，如下表</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，則填報學校「教授」現行本薪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月支數額為【高於公立大專校院】，其他教師職級請以此類推。</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8" name="表格 7"/>
          <p:cNvGraphicFramePr>
            <a:graphicFrameLocks noGrp="1"/>
          </p:cNvGraphicFramePr>
          <p:nvPr>
            <p:extLst>
              <p:ext uri="{D42A27DB-BD31-4B8C-83A1-F6EECF244321}">
                <p14:modId xmlns:p14="http://schemas.microsoft.com/office/powerpoint/2010/main" val="3664809853"/>
              </p:ext>
            </p:extLst>
          </p:nvPr>
        </p:nvGraphicFramePr>
        <p:xfrm>
          <a:off x="35559" y="4682081"/>
          <a:ext cx="8859061" cy="1473678"/>
        </p:xfrm>
        <a:graphic>
          <a:graphicData uri="http://schemas.openxmlformats.org/drawingml/2006/table">
            <a:tbl>
              <a:tblPr firstRow="1" firstCol="1" bandRow="1"/>
              <a:tblGrid>
                <a:gridCol w="332586">
                  <a:extLst>
                    <a:ext uri="{9D8B030D-6E8A-4147-A177-3AD203B41FA5}">
                      <a16:colId xmlns:a16="http://schemas.microsoft.com/office/drawing/2014/main" val="2980750112"/>
                    </a:ext>
                  </a:extLst>
                </a:gridCol>
                <a:gridCol w="836215">
                  <a:extLst>
                    <a:ext uri="{9D8B030D-6E8A-4147-A177-3AD203B41FA5}">
                      <a16:colId xmlns:a16="http://schemas.microsoft.com/office/drawing/2014/main" val="503755212"/>
                    </a:ext>
                  </a:extLst>
                </a:gridCol>
                <a:gridCol w="640855">
                  <a:extLst>
                    <a:ext uri="{9D8B030D-6E8A-4147-A177-3AD203B41FA5}">
                      <a16:colId xmlns:a16="http://schemas.microsoft.com/office/drawing/2014/main" val="314995246"/>
                    </a:ext>
                  </a:extLst>
                </a:gridCol>
                <a:gridCol w="640855">
                  <a:extLst>
                    <a:ext uri="{9D8B030D-6E8A-4147-A177-3AD203B41FA5}">
                      <a16:colId xmlns:a16="http://schemas.microsoft.com/office/drawing/2014/main" val="2925160402"/>
                    </a:ext>
                  </a:extLst>
                </a:gridCol>
                <a:gridCol w="640855">
                  <a:extLst>
                    <a:ext uri="{9D8B030D-6E8A-4147-A177-3AD203B41FA5}">
                      <a16:colId xmlns:a16="http://schemas.microsoft.com/office/drawing/2014/main" val="1043229439"/>
                    </a:ext>
                  </a:extLst>
                </a:gridCol>
                <a:gridCol w="640855">
                  <a:extLst>
                    <a:ext uri="{9D8B030D-6E8A-4147-A177-3AD203B41FA5}">
                      <a16:colId xmlns:a16="http://schemas.microsoft.com/office/drawing/2014/main" val="511790198"/>
                    </a:ext>
                  </a:extLst>
                </a:gridCol>
                <a:gridCol w="640855">
                  <a:extLst>
                    <a:ext uri="{9D8B030D-6E8A-4147-A177-3AD203B41FA5}">
                      <a16:colId xmlns:a16="http://schemas.microsoft.com/office/drawing/2014/main" val="4151174709"/>
                    </a:ext>
                  </a:extLst>
                </a:gridCol>
                <a:gridCol w="640855">
                  <a:extLst>
                    <a:ext uri="{9D8B030D-6E8A-4147-A177-3AD203B41FA5}">
                      <a16:colId xmlns:a16="http://schemas.microsoft.com/office/drawing/2014/main" val="3411944592"/>
                    </a:ext>
                  </a:extLst>
                </a:gridCol>
                <a:gridCol w="640855">
                  <a:extLst>
                    <a:ext uri="{9D8B030D-6E8A-4147-A177-3AD203B41FA5}">
                      <a16:colId xmlns:a16="http://schemas.microsoft.com/office/drawing/2014/main" val="3605764008"/>
                    </a:ext>
                  </a:extLst>
                </a:gridCol>
                <a:gridCol w="640855">
                  <a:extLst>
                    <a:ext uri="{9D8B030D-6E8A-4147-A177-3AD203B41FA5}">
                      <a16:colId xmlns:a16="http://schemas.microsoft.com/office/drawing/2014/main" val="1540587276"/>
                    </a:ext>
                  </a:extLst>
                </a:gridCol>
                <a:gridCol w="640855">
                  <a:extLst>
                    <a:ext uri="{9D8B030D-6E8A-4147-A177-3AD203B41FA5}">
                      <a16:colId xmlns:a16="http://schemas.microsoft.com/office/drawing/2014/main" val="3043704289"/>
                    </a:ext>
                  </a:extLst>
                </a:gridCol>
                <a:gridCol w="640855">
                  <a:extLst>
                    <a:ext uri="{9D8B030D-6E8A-4147-A177-3AD203B41FA5}">
                      <a16:colId xmlns:a16="http://schemas.microsoft.com/office/drawing/2014/main" val="3868488022"/>
                    </a:ext>
                  </a:extLst>
                </a:gridCol>
                <a:gridCol w="640855">
                  <a:extLst>
                    <a:ext uri="{9D8B030D-6E8A-4147-A177-3AD203B41FA5}">
                      <a16:colId xmlns:a16="http://schemas.microsoft.com/office/drawing/2014/main" val="3915263898"/>
                    </a:ext>
                  </a:extLst>
                </a:gridCol>
                <a:gridCol w="640855">
                  <a:extLst>
                    <a:ext uri="{9D8B030D-6E8A-4147-A177-3AD203B41FA5}">
                      <a16:colId xmlns:a16="http://schemas.microsoft.com/office/drawing/2014/main" val="3520573609"/>
                    </a:ext>
                  </a:extLst>
                </a:gridCol>
              </a:tblGrid>
              <a:tr h="288984">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803516"/>
                  </a:ext>
                </a:extLst>
              </a:tr>
              <a:tr h="606724">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977713"/>
                  </a:ext>
                </a:extLst>
              </a:tr>
              <a:tr h="57797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en-US" altLang="zh-TW" sz="1200" b="1" i="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r>
                        <a:rPr lang="zh-TW" sz="1200" b="1" i="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a:lnSpc>
                          <a:spcPts val="1300"/>
                        </a:lnSpc>
                        <a:spcAft>
                          <a:spcPts val="0"/>
                        </a:spcAft>
                      </a:pPr>
                      <a:r>
                        <a:rPr lang="zh-TW" sz="1200" b="0" i="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43,320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46,180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47,600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49,030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50,460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51,890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53,320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54,740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56,890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57,600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60,660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3444532038"/>
                  </a:ext>
                </a:extLst>
              </a:tr>
            </a:tbl>
          </a:graphicData>
        </a:graphic>
      </p:graphicFrame>
    </p:spTree>
    <p:extLst>
      <p:ext uri="{BB962C8B-B14F-4D97-AF65-F5344CB8AC3E}">
        <p14:creationId xmlns:p14="http://schemas.microsoft.com/office/powerpoint/2010/main" val="917591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3.2.17</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7457" y="857185"/>
            <a:ext cx="8781101" cy="177741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C</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為</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500-800(43,340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-60,660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元，如下表</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大部分與公立大專校院相同，其中薪點</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800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月支數額為</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60,660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元高於公立大專校院</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，請填報【高於公立大專校院】；其他教師職級請以此類推。</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9" name="矩形 8"/>
          <p:cNvSpPr/>
          <p:nvPr/>
        </p:nvSpPr>
        <p:spPr>
          <a:xfrm>
            <a:off x="40886" y="3868102"/>
            <a:ext cx="8781101" cy="1338828"/>
          </a:xfrm>
          <a:prstGeom prst="rect">
            <a:avLst/>
          </a:prstGeom>
        </p:spPr>
        <p:txBody>
          <a:bodyPr wrap="square">
            <a:spAutoFit/>
          </a:bodyPr>
          <a:lstStyle/>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D</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校「教授」本薪</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為</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475-770(41,910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-59,250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元，如下</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表</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大部分與公立大專校院相同，其中部分薪點</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600-625(49,800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-51,230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高於</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公立大專校院</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，請填報【高於公立大專校院】；</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其他教師職級請以此類推</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29654116"/>
              </p:ext>
            </p:extLst>
          </p:nvPr>
        </p:nvGraphicFramePr>
        <p:xfrm>
          <a:off x="16586" y="2529541"/>
          <a:ext cx="8969474" cy="1255541"/>
        </p:xfrm>
        <a:graphic>
          <a:graphicData uri="http://schemas.openxmlformats.org/drawingml/2006/table">
            <a:tbl>
              <a:tblPr firstRow="1" firstCol="1" bandRow="1"/>
              <a:tblGrid>
                <a:gridCol w="260145">
                  <a:extLst>
                    <a:ext uri="{9D8B030D-6E8A-4147-A177-3AD203B41FA5}">
                      <a16:colId xmlns:a16="http://schemas.microsoft.com/office/drawing/2014/main" val="302877818"/>
                    </a:ext>
                  </a:extLst>
                </a:gridCol>
                <a:gridCol w="876399">
                  <a:extLst>
                    <a:ext uri="{9D8B030D-6E8A-4147-A177-3AD203B41FA5}">
                      <a16:colId xmlns:a16="http://schemas.microsoft.com/office/drawing/2014/main" val="933998454"/>
                    </a:ext>
                  </a:extLst>
                </a:gridCol>
                <a:gridCol w="601930">
                  <a:extLst>
                    <a:ext uri="{9D8B030D-6E8A-4147-A177-3AD203B41FA5}">
                      <a16:colId xmlns:a16="http://schemas.microsoft.com/office/drawing/2014/main" val="238244317"/>
                    </a:ext>
                  </a:extLst>
                </a:gridCol>
                <a:gridCol w="602714">
                  <a:extLst>
                    <a:ext uri="{9D8B030D-6E8A-4147-A177-3AD203B41FA5}">
                      <a16:colId xmlns:a16="http://schemas.microsoft.com/office/drawing/2014/main" val="1078666952"/>
                    </a:ext>
                  </a:extLst>
                </a:gridCol>
                <a:gridCol w="602714">
                  <a:extLst>
                    <a:ext uri="{9D8B030D-6E8A-4147-A177-3AD203B41FA5}">
                      <a16:colId xmlns:a16="http://schemas.microsoft.com/office/drawing/2014/main" val="3215305402"/>
                    </a:ext>
                  </a:extLst>
                </a:gridCol>
                <a:gridCol w="601930">
                  <a:extLst>
                    <a:ext uri="{9D8B030D-6E8A-4147-A177-3AD203B41FA5}">
                      <a16:colId xmlns:a16="http://schemas.microsoft.com/office/drawing/2014/main" val="2188934343"/>
                    </a:ext>
                  </a:extLst>
                </a:gridCol>
                <a:gridCol w="602714">
                  <a:extLst>
                    <a:ext uri="{9D8B030D-6E8A-4147-A177-3AD203B41FA5}">
                      <a16:colId xmlns:a16="http://schemas.microsoft.com/office/drawing/2014/main" val="1876508070"/>
                    </a:ext>
                  </a:extLst>
                </a:gridCol>
                <a:gridCol w="602714">
                  <a:extLst>
                    <a:ext uri="{9D8B030D-6E8A-4147-A177-3AD203B41FA5}">
                      <a16:colId xmlns:a16="http://schemas.microsoft.com/office/drawing/2014/main" val="36022921"/>
                    </a:ext>
                  </a:extLst>
                </a:gridCol>
                <a:gridCol w="602714">
                  <a:extLst>
                    <a:ext uri="{9D8B030D-6E8A-4147-A177-3AD203B41FA5}">
                      <a16:colId xmlns:a16="http://schemas.microsoft.com/office/drawing/2014/main" val="1565528582"/>
                    </a:ext>
                  </a:extLst>
                </a:gridCol>
                <a:gridCol w="602714">
                  <a:extLst>
                    <a:ext uri="{9D8B030D-6E8A-4147-A177-3AD203B41FA5}">
                      <a16:colId xmlns:a16="http://schemas.microsoft.com/office/drawing/2014/main" val="2590864234"/>
                    </a:ext>
                  </a:extLst>
                </a:gridCol>
                <a:gridCol w="601930">
                  <a:extLst>
                    <a:ext uri="{9D8B030D-6E8A-4147-A177-3AD203B41FA5}">
                      <a16:colId xmlns:a16="http://schemas.microsoft.com/office/drawing/2014/main" val="794792294"/>
                    </a:ext>
                  </a:extLst>
                </a:gridCol>
                <a:gridCol w="602714">
                  <a:extLst>
                    <a:ext uri="{9D8B030D-6E8A-4147-A177-3AD203B41FA5}">
                      <a16:colId xmlns:a16="http://schemas.microsoft.com/office/drawing/2014/main" val="3569200302"/>
                    </a:ext>
                  </a:extLst>
                </a:gridCol>
                <a:gridCol w="602714">
                  <a:extLst>
                    <a:ext uri="{9D8B030D-6E8A-4147-A177-3AD203B41FA5}">
                      <a16:colId xmlns:a16="http://schemas.microsoft.com/office/drawing/2014/main" val="2645274413"/>
                    </a:ext>
                  </a:extLst>
                </a:gridCol>
                <a:gridCol w="602714">
                  <a:extLst>
                    <a:ext uri="{9D8B030D-6E8A-4147-A177-3AD203B41FA5}">
                      <a16:colId xmlns:a16="http://schemas.microsoft.com/office/drawing/2014/main" val="2042744804"/>
                    </a:ext>
                  </a:extLst>
                </a:gridCol>
                <a:gridCol w="602714">
                  <a:extLst>
                    <a:ext uri="{9D8B030D-6E8A-4147-A177-3AD203B41FA5}">
                      <a16:colId xmlns:a16="http://schemas.microsoft.com/office/drawing/2014/main" val="1801218295"/>
                    </a:ext>
                  </a:extLst>
                </a:gridCol>
              </a:tblGrid>
              <a:tr h="343491">
                <a:tc rowSpan="2">
                  <a:txBody>
                    <a:bodyPr/>
                    <a:lstStyle/>
                    <a:p>
                      <a:pPr marL="0" algn="ctr" defTabSz="914400" rtl="0" eaLnBrk="1" latinLnBrk="0" hangingPunct="1">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1342760867"/>
                  </a:ext>
                </a:extLst>
              </a:tr>
              <a:tr h="404050">
                <a:tc vMerge="1">
                  <a:txBody>
                    <a:bodyPr/>
                    <a:lstStyle/>
                    <a:p>
                      <a:endParaRPr lang="zh-TW" altLang="en-US"/>
                    </a:p>
                  </a:txBody>
                  <a:tcPr/>
                </a:tc>
                <a:tc>
                  <a:txBody>
                    <a:bodyPr/>
                    <a:lstStyle/>
                    <a:p>
                      <a:pPr marL="0" algn="ctr" defTabSz="914400" rtl="0" eaLnBrk="1" latinLnBrk="0" hangingPunct="1">
                        <a:lnSpc>
                          <a:spcPts val="2000"/>
                        </a:lnSpc>
                        <a:spcAft>
                          <a:spcPts val="0"/>
                        </a:spcAft>
                      </a:pPr>
                      <a:r>
                        <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231889"/>
                  </a:ext>
                </a:extLst>
              </a:tr>
              <a:tr h="419876">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t>
                      </a: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60,660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555400506"/>
                  </a:ext>
                </a:extLst>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020329166"/>
              </p:ext>
            </p:extLst>
          </p:nvPr>
        </p:nvGraphicFramePr>
        <p:xfrm>
          <a:off x="16581" y="5164820"/>
          <a:ext cx="8886350" cy="1146017"/>
        </p:xfrm>
        <a:graphic>
          <a:graphicData uri="http://schemas.openxmlformats.org/drawingml/2006/table">
            <a:tbl>
              <a:tblPr firstRow="1" firstCol="1" bandRow="1"/>
              <a:tblGrid>
                <a:gridCol w="365802">
                  <a:extLst>
                    <a:ext uri="{9D8B030D-6E8A-4147-A177-3AD203B41FA5}">
                      <a16:colId xmlns:a16="http://schemas.microsoft.com/office/drawing/2014/main" val="944454904"/>
                    </a:ext>
                  </a:extLst>
                </a:gridCol>
                <a:gridCol w="802364">
                  <a:extLst>
                    <a:ext uri="{9D8B030D-6E8A-4147-A177-3AD203B41FA5}">
                      <a16:colId xmlns:a16="http://schemas.microsoft.com/office/drawing/2014/main" val="328715237"/>
                    </a:ext>
                  </a:extLst>
                </a:gridCol>
                <a:gridCol w="643182">
                  <a:extLst>
                    <a:ext uri="{9D8B030D-6E8A-4147-A177-3AD203B41FA5}">
                      <a16:colId xmlns:a16="http://schemas.microsoft.com/office/drawing/2014/main" val="288144597"/>
                    </a:ext>
                  </a:extLst>
                </a:gridCol>
                <a:gridCol w="643182">
                  <a:extLst>
                    <a:ext uri="{9D8B030D-6E8A-4147-A177-3AD203B41FA5}">
                      <a16:colId xmlns:a16="http://schemas.microsoft.com/office/drawing/2014/main" val="355423138"/>
                    </a:ext>
                  </a:extLst>
                </a:gridCol>
                <a:gridCol w="643182">
                  <a:extLst>
                    <a:ext uri="{9D8B030D-6E8A-4147-A177-3AD203B41FA5}">
                      <a16:colId xmlns:a16="http://schemas.microsoft.com/office/drawing/2014/main" val="2360097118"/>
                    </a:ext>
                  </a:extLst>
                </a:gridCol>
                <a:gridCol w="643182">
                  <a:extLst>
                    <a:ext uri="{9D8B030D-6E8A-4147-A177-3AD203B41FA5}">
                      <a16:colId xmlns:a16="http://schemas.microsoft.com/office/drawing/2014/main" val="1288720180"/>
                    </a:ext>
                  </a:extLst>
                </a:gridCol>
                <a:gridCol w="643182">
                  <a:extLst>
                    <a:ext uri="{9D8B030D-6E8A-4147-A177-3AD203B41FA5}">
                      <a16:colId xmlns:a16="http://schemas.microsoft.com/office/drawing/2014/main" val="984328534"/>
                    </a:ext>
                  </a:extLst>
                </a:gridCol>
                <a:gridCol w="643182">
                  <a:extLst>
                    <a:ext uri="{9D8B030D-6E8A-4147-A177-3AD203B41FA5}">
                      <a16:colId xmlns:a16="http://schemas.microsoft.com/office/drawing/2014/main" val="2401888362"/>
                    </a:ext>
                  </a:extLst>
                </a:gridCol>
                <a:gridCol w="643182">
                  <a:extLst>
                    <a:ext uri="{9D8B030D-6E8A-4147-A177-3AD203B41FA5}">
                      <a16:colId xmlns:a16="http://schemas.microsoft.com/office/drawing/2014/main" val="3054420793"/>
                    </a:ext>
                  </a:extLst>
                </a:gridCol>
                <a:gridCol w="643182">
                  <a:extLst>
                    <a:ext uri="{9D8B030D-6E8A-4147-A177-3AD203B41FA5}">
                      <a16:colId xmlns:a16="http://schemas.microsoft.com/office/drawing/2014/main" val="2561864251"/>
                    </a:ext>
                  </a:extLst>
                </a:gridCol>
                <a:gridCol w="643182">
                  <a:extLst>
                    <a:ext uri="{9D8B030D-6E8A-4147-A177-3AD203B41FA5}">
                      <a16:colId xmlns:a16="http://schemas.microsoft.com/office/drawing/2014/main" val="3806778126"/>
                    </a:ext>
                  </a:extLst>
                </a:gridCol>
                <a:gridCol w="643182">
                  <a:extLst>
                    <a:ext uri="{9D8B030D-6E8A-4147-A177-3AD203B41FA5}">
                      <a16:colId xmlns:a16="http://schemas.microsoft.com/office/drawing/2014/main" val="1089936554"/>
                    </a:ext>
                  </a:extLst>
                </a:gridCol>
                <a:gridCol w="643182">
                  <a:extLst>
                    <a:ext uri="{9D8B030D-6E8A-4147-A177-3AD203B41FA5}">
                      <a16:colId xmlns:a16="http://schemas.microsoft.com/office/drawing/2014/main" val="685234781"/>
                    </a:ext>
                  </a:extLst>
                </a:gridCol>
                <a:gridCol w="643182">
                  <a:extLst>
                    <a:ext uri="{9D8B030D-6E8A-4147-A177-3AD203B41FA5}">
                      <a16:colId xmlns:a16="http://schemas.microsoft.com/office/drawing/2014/main" val="1849643236"/>
                    </a:ext>
                  </a:extLst>
                </a:gridCol>
              </a:tblGrid>
              <a:tr h="306076">
                <a:tc rowSpan="2">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b="1"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193911"/>
                  </a:ext>
                </a:extLst>
              </a:tr>
              <a:tr h="33194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lnSpc>
                          <a:spcPts val="2000"/>
                        </a:lnSpc>
                        <a:spcAft>
                          <a:spcPts val="0"/>
                        </a:spcAft>
                      </a:pPr>
                      <a:r>
                        <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927549"/>
                  </a:ext>
                </a:extLst>
              </a:tr>
              <a:tr h="44833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D</a:t>
                      </a: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marL="0" algn="ctr" defTabSz="914400" rtl="0" eaLnBrk="1" latinLnBrk="0" hangingPunct="1">
                        <a:lnSpc>
                          <a:spcPts val="2000"/>
                        </a:lnSpc>
                        <a:spcAft>
                          <a:spcPts val="0"/>
                        </a:spcAft>
                      </a:pPr>
                      <a:r>
                        <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49,800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51,230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b="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b="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8019711"/>
                  </a:ext>
                </a:extLst>
              </a:tr>
            </a:tbl>
          </a:graphicData>
        </a:graphic>
      </p:graphicFrame>
    </p:spTree>
    <p:extLst>
      <p:ext uri="{BB962C8B-B14F-4D97-AF65-F5344CB8AC3E}">
        <p14:creationId xmlns:p14="http://schemas.microsoft.com/office/powerpoint/2010/main" val="176840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394515" y="1240603"/>
            <a:ext cx="3919789" cy="36927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a:ln>
                <a:noFill/>
              </a:ln>
              <a:solidFill>
                <a:schemeClr val="tx1"/>
              </a:solidFill>
              <a:effectLst/>
              <a:latin typeface="Times New Roman" panose="02020603050405020304" pitchFamily="18" charset="0"/>
            </a:endParaRP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5" name="矩形 4"/>
          <p:cNvSpPr/>
          <p:nvPr/>
        </p:nvSpPr>
        <p:spPr>
          <a:xfrm>
            <a:off x="32275" y="740941"/>
            <a:ext cx="8781101"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【否】</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則屬【低於公立大專校院】</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：係指學校所聘各該職級之編制</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外</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專任教師現行本薪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全部</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公立大專校院同職級專任教師本薪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或有部分支給數額</a:t>
            </a:r>
            <a:r>
              <a:rPr lang="zh-TW" altLang="en-US"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公立大專校院同職級專任教師本薪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但有部分支給數額</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與公立大專校院同職級專任教師本薪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月支數額標準</a:t>
            </a:r>
            <a:r>
              <a:rPr lang="zh-TW" altLang="zh-TW" sz="1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相同</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，均屬之</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E</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「全部</a:t>
            </a:r>
            <a:r>
              <a:rPr lang="zh-TW" altLang="en-US"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於」公立大專校院為</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475-770(39,910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-57,250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，如下表</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則屬</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於公立大專校院】</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否</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其他教師職級請以此類推。</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375497566"/>
              </p:ext>
            </p:extLst>
          </p:nvPr>
        </p:nvGraphicFramePr>
        <p:xfrm>
          <a:off x="35559" y="4682081"/>
          <a:ext cx="8859061" cy="1473678"/>
        </p:xfrm>
        <a:graphic>
          <a:graphicData uri="http://schemas.openxmlformats.org/drawingml/2006/table">
            <a:tbl>
              <a:tblPr firstRow="1" firstCol="1" bandRow="1"/>
              <a:tblGrid>
                <a:gridCol w="332586">
                  <a:extLst>
                    <a:ext uri="{9D8B030D-6E8A-4147-A177-3AD203B41FA5}">
                      <a16:colId xmlns:a16="http://schemas.microsoft.com/office/drawing/2014/main" val="2980750112"/>
                    </a:ext>
                  </a:extLst>
                </a:gridCol>
                <a:gridCol w="836215">
                  <a:extLst>
                    <a:ext uri="{9D8B030D-6E8A-4147-A177-3AD203B41FA5}">
                      <a16:colId xmlns:a16="http://schemas.microsoft.com/office/drawing/2014/main" val="503755212"/>
                    </a:ext>
                  </a:extLst>
                </a:gridCol>
                <a:gridCol w="640855">
                  <a:extLst>
                    <a:ext uri="{9D8B030D-6E8A-4147-A177-3AD203B41FA5}">
                      <a16:colId xmlns:a16="http://schemas.microsoft.com/office/drawing/2014/main" val="314995246"/>
                    </a:ext>
                  </a:extLst>
                </a:gridCol>
                <a:gridCol w="640855">
                  <a:extLst>
                    <a:ext uri="{9D8B030D-6E8A-4147-A177-3AD203B41FA5}">
                      <a16:colId xmlns:a16="http://schemas.microsoft.com/office/drawing/2014/main" val="2925160402"/>
                    </a:ext>
                  </a:extLst>
                </a:gridCol>
                <a:gridCol w="640855">
                  <a:extLst>
                    <a:ext uri="{9D8B030D-6E8A-4147-A177-3AD203B41FA5}">
                      <a16:colId xmlns:a16="http://schemas.microsoft.com/office/drawing/2014/main" val="1043229439"/>
                    </a:ext>
                  </a:extLst>
                </a:gridCol>
                <a:gridCol w="640855">
                  <a:extLst>
                    <a:ext uri="{9D8B030D-6E8A-4147-A177-3AD203B41FA5}">
                      <a16:colId xmlns:a16="http://schemas.microsoft.com/office/drawing/2014/main" val="511790198"/>
                    </a:ext>
                  </a:extLst>
                </a:gridCol>
                <a:gridCol w="640855">
                  <a:extLst>
                    <a:ext uri="{9D8B030D-6E8A-4147-A177-3AD203B41FA5}">
                      <a16:colId xmlns:a16="http://schemas.microsoft.com/office/drawing/2014/main" val="4151174709"/>
                    </a:ext>
                  </a:extLst>
                </a:gridCol>
                <a:gridCol w="640855">
                  <a:extLst>
                    <a:ext uri="{9D8B030D-6E8A-4147-A177-3AD203B41FA5}">
                      <a16:colId xmlns:a16="http://schemas.microsoft.com/office/drawing/2014/main" val="3411944592"/>
                    </a:ext>
                  </a:extLst>
                </a:gridCol>
                <a:gridCol w="640855">
                  <a:extLst>
                    <a:ext uri="{9D8B030D-6E8A-4147-A177-3AD203B41FA5}">
                      <a16:colId xmlns:a16="http://schemas.microsoft.com/office/drawing/2014/main" val="3605764008"/>
                    </a:ext>
                  </a:extLst>
                </a:gridCol>
                <a:gridCol w="640855">
                  <a:extLst>
                    <a:ext uri="{9D8B030D-6E8A-4147-A177-3AD203B41FA5}">
                      <a16:colId xmlns:a16="http://schemas.microsoft.com/office/drawing/2014/main" val="1540587276"/>
                    </a:ext>
                  </a:extLst>
                </a:gridCol>
                <a:gridCol w="640855">
                  <a:extLst>
                    <a:ext uri="{9D8B030D-6E8A-4147-A177-3AD203B41FA5}">
                      <a16:colId xmlns:a16="http://schemas.microsoft.com/office/drawing/2014/main" val="3043704289"/>
                    </a:ext>
                  </a:extLst>
                </a:gridCol>
                <a:gridCol w="640855">
                  <a:extLst>
                    <a:ext uri="{9D8B030D-6E8A-4147-A177-3AD203B41FA5}">
                      <a16:colId xmlns:a16="http://schemas.microsoft.com/office/drawing/2014/main" val="3868488022"/>
                    </a:ext>
                  </a:extLst>
                </a:gridCol>
                <a:gridCol w="640855">
                  <a:extLst>
                    <a:ext uri="{9D8B030D-6E8A-4147-A177-3AD203B41FA5}">
                      <a16:colId xmlns:a16="http://schemas.microsoft.com/office/drawing/2014/main" val="3915263898"/>
                    </a:ext>
                  </a:extLst>
                </a:gridCol>
                <a:gridCol w="640855">
                  <a:extLst>
                    <a:ext uri="{9D8B030D-6E8A-4147-A177-3AD203B41FA5}">
                      <a16:colId xmlns:a16="http://schemas.microsoft.com/office/drawing/2014/main" val="3520573609"/>
                    </a:ext>
                  </a:extLst>
                </a:gridCol>
              </a:tblGrid>
              <a:tr h="288984">
                <a:tc rowSpan="2">
                  <a:txBody>
                    <a:bodyPr/>
                    <a:lstStyle/>
                    <a:p>
                      <a:pPr marL="0" algn="ctr" defTabSz="914400" rtl="0" eaLnBrk="1" latinLnBrk="0" hangingPunct="1">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803516"/>
                  </a:ext>
                </a:extLst>
              </a:tr>
              <a:tr h="606724">
                <a:tc vMerge="1">
                  <a:txBody>
                    <a:bodyPr/>
                    <a:lstStyle/>
                    <a:p>
                      <a:endParaRPr lang="zh-TW" altLang="en-US"/>
                    </a:p>
                  </a:txBody>
                  <a:tcPr/>
                </a:tc>
                <a:tc>
                  <a:txBody>
                    <a:bodyPr/>
                    <a:lstStyle/>
                    <a:p>
                      <a:pPr marL="0" algn="ctr" defTabSz="914400" rtl="0" eaLnBrk="1" latinLnBrk="0" hangingPunct="1">
                        <a:lnSpc>
                          <a:spcPts val="2000"/>
                        </a:lnSpc>
                        <a:spcAft>
                          <a:spcPts val="0"/>
                        </a:spcAft>
                      </a:pP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977713"/>
                  </a:ext>
                </a:extLst>
              </a:tr>
              <a:tr h="577970">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E</a:t>
                      </a: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39,910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41,340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44,190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45,620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altLang="zh-TW" sz="120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lang="en-US" sz="1200"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48,480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51,330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53,480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54,190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57,250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extLst>
                  <a:ext uri="{0D108BD9-81ED-4DB2-BD59-A6C34878D82A}">
                    <a16:rowId xmlns:a16="http://schemas.microsoft.com/office/drawing/2014/main" val="3444532038"/>
                  </a:ext>
                </a:extLst>
              </a:tr>
            </a:tbl>
          </a:graphicData>
        </a:graphic>
      </p:graphicFrame>
    </p:spTree>
    <p:extLst>
      <p:ext uri="{BB962C8B-B14F-4D97-AF65-F5344CB8AC3E}">
        <p14:creationId xmlns:p14="http://schemas.microsoft.com/office/powerpoint/2010/main" val="25417104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99756"/>
            <a:ext cx="4096264"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grpSp>
        <p:nvGrpSpPr>
          <p:cNvPr id="4" name="群組 3"/>
          <p:cNvGrpSpPr/>
          <p:nvPr/>
        </p:nvGrpSpPr>
        <p:grpSpPr>
          <a:xfrm>
            <a:off x="525210" y="993651"/>
            <a:ext cx="8131621" cy="5406860"/>
            <a:chOff x="459306" y="1232548"/>
            <a:chExt cx="8131621" cy="5406860"/>
          </a:xfrm>
        </p:grpSpPr>
        <p:sp>
          <p:nvSpPr>
            <p:cNvPr id="13" name="文字方塊 12"/>
            <p:cNvSpPr txBox="1"/>
            <p:nvPr/>
          </p:nvSpPr>
          <p:spPr>
            <a:xfrm>
              <a:off x="459306" y="3165851"/>
              <a:ext cx="1512168" cy="523220"/>
            </a:xfrm>
            <a:prstGeom prst="rect">
              <a:avLst/>
            </a:prstGeom>
            <a:solidFill>
              <a:srgbClr val="8CC7E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523220"/>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677656"/>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69332"/>
            </a:xfrm>
            <a:prstGeom prst="rect">
              <a:avLst/>
            </a:prstGeom>
            <a:solidFill>
              <a:srgbClr val="CCCCFF"/>
            </a:solidFill>
            <a:ln w="2857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65818"/>
                </a:xfrm>
                <a:prstGeom prst="rect">
                  <a:avLst/>
                </a:prstGeom>
                <a:solidFill>
                  <a:srgbClr val="CCCCFF"/>
                </a:solidFill>
                <a:ln w="38100">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大學校院校務資料庫作業小組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65818"/>
                </a:xfrm>
                <a:prstGeom prst="rect">
                  <a:avLst/>
                </a:prstGeom>
                <a:solidFill>
                  <a:srgbClr val="CCCCFF"/>
                </a:solidFill>
                <a:ln w="38100">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            填表手冊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1878" y="4146040"/>
              <a:ext cx="1328857" cy="1970374"/>
            </a:xfrm>
            <a:prstGeom prst="rect">
              <a:avLst/>
            </a:prstGeom>
            <a:ln>
              <a:solidFill>
                <a:srgbClr val="000000"/>
              </a:solidFill>
            </a:ln>
          </p:spPr>
        </p:pic>
      </p:grpSp>
    </p:spTree>
    <p:extLst>
      <p:ext uri="{BB962C8B-B14F-4D97-AF65-F5344CB8AC3E}">
        <p14:creationId xmlns:p14="http://schemas.microsoft.com/office/powerpoint/2010/main" val="4220055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3.2.19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7457" y="857185"/>
            <a:ext cx="8781101" cy="177741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F</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校「教授」本薪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為</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450-740(38,050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-56,190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大部分與公立大專校院相同，其中薪點</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450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月支數額為</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38,050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zh-TW" altLang="en-US"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於公立大專校院</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則屬</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於公立大專校院】</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否</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；其他教師職級請以此類推。</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9" name="矩形 8"/>
          <p:cNvSpPr/>
          <p:nvPr/>
        </p:nvSpPr>
        <p:spPr>
          <a:xfrm>
            <a:off x="40886" y="3756342"/>
            <a:ext cx="8862045" cy="1338828"/>
          </a:xfrm>
          <a:prstGeom prst="rect">
            <a:avLst/>
          </a:prstGeom>
        </p:spPr>
        <p:txBody>
          <a:bodyPr wrap="square">
            <a:spAutoFit/>
          </a:bodyPr>
          <a:lstStyle/>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G</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校「教授」本薪</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薪點</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為</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475-770(41,910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-59,250</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大部分與公立大專校院相同，其中薪點</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月支數額</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600-625(48,050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-49,480</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u="heavy" dirty="0">
                <a:solidFill>
                  <a:prstClr val="black"/>
                </a:solidFill>
                <a:latin typeface="Arial" panose="020B0604020202020204" pitchFamily="34" charset="0"/>
                <a:ea typeface="微軟正黑體" panose="020B0604030504040204" pitchFamily="34" charset="-120"/>
                <a:cs typeface="Arial" panose="020B0604020202020204" pitchFamily="34" charset="0"/>
              </a:rPr>
              <a:t>於</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公立大專校院</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則屬</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低</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於公立大專校院】</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否</a:t>
            </a:r>
            <a:r>
              <a:rPr lang="en-US"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 </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prstClr val="black"/>
                </a:solidFill>
                <a:latin typeface="Arial" panose="020B0604020202020204" pitchFamily="34" charset="0"/>
                <a:ea typeface="微軟正黑體" panose="020B0604030504040204" pitchFamily="34" charset="-120"/>
                <a:cs typeface="Arial" panose="020B0604020202020204" pitchFamily="34" charset="0"/>
              </a:rPr>
              <a:t>其他教師職級請以此類推</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0"/>
          <p:cNvGraphicFramePr>
            <a:graphicFrameLocks noGrp="1"/>
          </p:cNvGraphicFramePr>
          <p:nvPr>
            <p:extLst>
              <p:ext uri="{D42A27DB-BD31-4B8C-83A1-F6EECF244321}">
                <p14:modId xmlns:p14="http://schemas.microsoft.com/office/powerpoint/2010/main" val="1717983885"/>
              </p:ext>
            </p:extLst>
          </p:nvPr>
        </p:nvGraphicFramePr>
        <p:xfrm>
          <a:off x="16581" y="5164820"/>
          <a:ext cx="8886350" cy="1146017"/>
        </p:xfrm>
        <a:graphic>
          <a:graphicData uri="http://schemas.openxmlformats.org/drawingml/2006/table">
            <a:tbl>
              <a:tblPr firstRow="1" firstCol="1" bandRow="1"/>
              <a:tblGrid>
                <a:gridCol w="365802">
                  <a:extLst>
                    <a:ext uri="{9D8B030D-6E8A-4147-A177-3AD203B41FA5}">
                      <a16:colId xmlns:a16="http://schemas.microsoft.com/office/drawing/2014/main" val="944454904"/>
                    </a:ext>
                  </a:extLst>
                </a:gridCol>
                <a:gridCol w="802364">
                  <a:extLst>
                    <a:ext uri="{9D8B030D-6E8A-4147-A177-3AD203B41FA5}">
                      <a16:colId xmlns:a16="http://schemas.microsoft.com/office/drawing/2014/main" val="328715237"/>
                    </a:ext>
                  </a:extLst>
                </a:gridCol>
                <a:gridCol w="643182">
                  <a:extLst>
                    <a:ext uri="{9D8B030D-6E8A-4147-A177-3AD203B41FA5}">
                      <a16:colId xmlns:a16="http://schemas.microsoft.com/office/drawing/2014/main" val="288144597"/>
                    </a:ext>
                  </a:extLst>
                </a:gridCol>
                <a:gridCol w="643182">
                  <a:extLst>
                    <a:ext uri="{9D8B030D-6E8A-4147-A177-3AD203B41FA5}">
                      <a16:colId xmlns:a16="http://schemas.microsoft.com/office/drawing/2014/main" val="355423138"/>
                    </a:ext>
                  </a:extLst>
                </a:gridCol>
                <a:gridCol w="643182">
                  <a:extLst>
                    <a:ext uri="{9D8B030D-6E8A-4147-A177-3AD203B41FA5}">
                      <a16:colId xmlns:a16="http://schemas.microsoft.com/office/drawing/2014/main" val="2360097118"/>
                    </a:ext>
                  </a:extLst>
                </a:gridCol>
                <a:gridCol w="643182">
                  <a:extLst>
                    <a:ext uri="{9D8B030D-6E8A-4147-A177-3AD203B41FA5}">
                      <a16:colId xmlns:a16="http://schemas.microsoft.com/office/drawing/2014/main" val="1288720180"/>
                    </a:ext>
                  </a:extLst>
                </a:gridCol>
                <a:gridCol w="643182">
                  <a:extLst>
                    <a:ext uri="{9D8B030D-6E8A-4147-A177-3AD203B41FA5}">
                      <a16:colId xmlns:a16="http://schemas.microsoft.com/office/drawing/2014/main" val="984328534"/>
                    </a:ext>
                  </a:extLst>
                </a:gridCol>
                <a:gridCol w="643182">
                  <a:extLst>
                    <a:ext uri="{9D8B030D-6E8A-4147-A177-3AD203B41FA5}">
                      <a16:colId xmlns:a16="http://schemas.microsoft.com/office/drawing/2014/main" val="2401888362"/>
                    </a:ext>
                  </a:extLst>
                </a:gridCol>
                <a:gridCol w="643182">
                  <a:extLst>
                    <a:ext uri="{9D8B030D-6E8A-4147-A177-3AD203B41FA5}">
                      <a16:colId xmlns:a16="http://schemas.microsoft.com/office/drawing/2014/main" val="3054420793"/>
                    </a:ext>
                  </a:extLst>
                </a:gridCol>
                <a:gridCol w="643182">
                  <a:extLst>
                    <a:ext uri="{9D8B030D-6E8A-4147-A177-3AD203B41FA5}">
                      <a16:colId xmlns:a16="http://schemas.microsoft.com/office/drawing/2014/main" val="2561864251"/>
                    </a:ext>
                  </a:extLst>
                </a:gridCol>
                <a:gridCol w="643182">
                  <a:extLst>
                    <a:ext uri="{9D8B030D-6E8A-4147-A177-3AD203B41FA5}">
                      <a16:colId xmlns:a16="http://schemas.microsoft.com/office/drawing/2014/main" val="3806778126"/>
                    </a:ext>
                  </a:extLst>
                </a:gridCol>
                <a:gridCol w="643182">
                  <a:extLst>
                    <a:ext uri="{9D8B030D-6E8A-4147-A177-3AD203B41FA5}">
                      <a16:colId xmlns:a16="http://schemas.microsoft.com/office/drawing/2014/main" val="1089936554"/>
                    </a:ext>
                  </a:extLst>
                </a:gridCol>
                <a:gridCol w="643182">
                  <a:extLst>
                    <a:ext uri="{9D8B030D-6E8A-4147-A177-3AD203B41FA5}">
                      <a16:colId xmlns:a16="http://schemas.microsoft.com/office/drawing/2014/main" val="685234781"/>
                    </a:ext>
                  </a:extLst>
                </a:gridCol>
                <a:gridCol w="643182">
                  <a:extLst>
                    <a:ext uri="{9D8B030D-6E8A-4147-A177-3AD203B41FA5}">
                      <a16:colId xmlns:a16="http://schemas.microsoft.com/office/drawing/2014/main" val="1849643236"/>
                    </a:ext>
                  </a:extLst>
                </a:gridCol>
              </a:tblGrid>
              <a:tr h="306076">
                <a:tc rowSpan="2">
                  <a:txBody>
                    <a:bodyPr/>
                    <a:lstStyle/>
                    <a:p>
                      <a:pPr marL="0" algn="ctr" defTabSz="914400" rtl="0" eaLnBrk="1" latinLnBrk="0" hangingPunct="1">
                        <a:lnSpc>
                          <a:spcPts val="20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6193911"/>
                  </a:ext>
                </a:extLst>
              </a:tr>
              <a:tr h="331941">
                <a:tc vMerge="1">
                  <a:txBody>
                    <a:bodyPr/>
                    <a:lstStyle/>
                    <a:p>
                      <a:endParaRPr lang="zh-TW" altLang="en-US"/>
                    </a:p>
                  </a:txBody>
                  <a:tcPr/>
                </a:tc>
                <a:tc>
                  <a:txBody>
                    <a:bodyPr/>
                    <a:lstStyle/>
                    <a:p>
                      <a:pPr marL="0" algn="ctr" defTabSz="914400" rtl="0" eaLnBrk="1" latinLnBrk="0" hangingPunct="1">
                        <a:lnSpc>
                          <a:spcPts val="2000"/>
                        </a:lnSpc>
                        <a:spcAft>
                          <a:spcPts val="0"/>
                        </a:spcAft>
                      </a:pP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3927549"/>
                  </a:ext>
                </a:extLst>
              </a:tr>
              <a:tr h="448336">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G</a:t>
                      </a: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48,050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49,480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CDFF6"/>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58019711"/>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1117814637"/>
              </p:ext>
            </p:extLst>
          </p:nvPr>
        </p:nvGraphicFramePr>
        <p:xfrm>
          <a:off x="16581" y="2533379"/>
          <a:ext cx="8954293" cy="1117304"/>
        </p:xfrm>
        <a:graphic>
          <a:graphicData uri="http://schemas.openxmlformats.org/drawingml/2006/table">
            <a:tbl>
              <a:tblPr firstRow="1" firstCol="1" bandRow="1"/>
              <a:tblGrid>
                <a:gridCol w="287814">
                  <a:extLst>
                    <a:ext uri="{9D8B030D-6E8A-4147-A177-3AD203B41FA5}">
                      <a16:colId xmlns:a16="http://schemas.microsoft.com/office/drawing/2014/main" val="1756158874"/>
                    </a:ext>
                  </a:extLst>
                </a:gridCol>
                <a:gridCol w="792480">
                  <a:extLst>
                    <a:ext uri="{9D8B030D-6E8A-4147-A177-3AD203B41FA5}">
                      <a16:colId xmlns:a16="http://schemas.microsoft.com/office/drawing/2014/main" val="1545783672"/>
                    </a:ext>
                  </a:extLst>
                </a:gridCol>
                <a:gridCol w="604052">
                  <a:extLst>
                    <a:ext uri="{9D8B030D-6E8A-4147-A177-3AD203B41FA5}">
                      <a16:colId xmlns:a16="http://schemas.microsoft.com/office/drawing/2014/main" val="2574082990"/>
                    </a:ext>
                  </a:extLst>
                </a:gridCol>
                <a:gridCol w="625242">
                  <a:extLst>
                    <a:ext uri="{9D8B030D-6E8A-4147-A177-3AD203B41FA5}">
                      <a16:colId xmlns:a16="http://schemas.microsoft.com/office/drawing/2014/main" val="423172532"/>
                    </a:ext>
                  </a:extLst>
                </a:gridCol>
                <a:gridCol w="630455">
                  <a:extLst>
                    <a:ext uri="{9D8B030D-6E8A-4147-A177-3AD203B41FA5}">
                      <a16:colId xmlns:a16="http://schemas.microsoft.com/office/drawing/2014/main" val="1959996829"/>
                    </a:ext>
                  </a:extLst>
                </a:gridCol>
                <a:gridCol w="601425">
                  <a:extLst>
                    <a:ext uri="{9D8B030D-6E8A-4147-A177-3AD203B41FA5}">
                      <a16:colId xmlns:a16="http://schemas.microsoft.com/office/drawing/2014/main" val="4036266806"/>
                    </a:ext>
                  </a:extLst>
                </a:gridCol>
                <a:gridCol w="601425">
                  <a:extLst>
                    <a:ext uri="{9D8B030D-6E8A-4147-A177-3AD203B41FA5}">
                      <a16:colId xmlns:a16="http://schemas.microsoft.com/office/drawing/2014/main" val="654646322"/>
                    </a:ext>
                  </a:extLst>
                </a:gridCol>
                <a:gridCol w="601425">
                  <a:extLst>
                    <a:ext uri="{9D8B030D-6E8A-4147-A177-3AD203B41FA5}">
                      <a16:colId xmlns:a16="http://schemas.microsoft.com/office/drawing/2014/main" val="2010555206"/>
                    </a:ext>
                  </a:extLst>
                </a:gridCol>
                <a:gridCol w="601425">
                  <a:extLst>
                    <a:ext uri="{9D8B030D-6E8A-4147-A177-3AD203B41FA5}">
                      <a16:colId xmlns:a16="http://schemas.microsoft.com/office/drawing/2014/main" val="3773849697"/>
                    </a:ext>
                  </a:extLst>
                </a:gridCol>
                <a:gridCol w="601425">
                  <a:extLst>
                    <a:ext uri="{9D8B030D-6E8A-4147-A177-3AD203B41FA5}">
                      <a16:colId xmlns:a16="http://schemas.microsoft.com/office/drawing/2014/main" val="3249891474"/>
                    </a:ext>
                  </a:extLst>
                </a:gridCol>
                <a:gridCol w="601425">
                  <a:extLst>
                    <a:ext uri="{9D8B030D-6E8A-4147-A177-3AD203B41FA5}">
                      <a16:colId xmlns:a16="http://schemas.microsoft.com/office/drawing/2014/main" val="4168719048"/>
                    </a:ext>
                  </a:extLst>
                </a:gridCol>
                <a:gridCol w="601425">
                  <a:extLst>
                    <a:ext uri="{9D8B030D-6E8A-4147-A177-3AD203B41FA5}">
                      <a16:colId xmlns:a16="http://schemas.microsoft.com/office/drawing/2014/main" val="2270896227"/>
                    </a:ext>
                  </a:extLst>
                </a:gridCol>
                <a:gridCol w="601425">
                  <a:extLst>
                    <a:ext uri="{9D8B030D-6E8A-4147-A177-3AD203B41FA5}">
                      <a16:colId xmlns:a16="http://schemas.microsoft.com/office/drawing/2014/main" val="1516932083"/>
                    </a:ext>
                  </a:extLst>
                </a:gridCol>
                <a:gridCol w="601425">
                  <a:extLst>
                    <a:ext uri="{9D8B030D-6E8A-4147-A177-3AD203B41FA5}">
                      <a16:colId xmlns:a16="http://schemas.microsoft.com/office/drawing/2014/main" val="3367761647"/>
                    </a:ext>
                  </a:extLst>
                </a:gridCol>
                <a:gridCol w="601425">
                  <a:extLst>
                    <a:ext uri="{9D8B030D-6E8A-4147-A177-3AD203B41FA5}">
                      <a16:colId xmlns:a16="http://schemas.microsoft.com/office/drawing/2014/main" val="598018524"/>
                    </a:ext>
                  </a:extLst>
                </a:gridCol>
              </a:tblGrid>
              <a:tr h="279326">
                <a:tc rowSpan="2">
                  <a:txBody>
                    <a:bodyPr/>
                    <a:lstStyle/>
                    <a:p>
                      <a:pPr marL="0" algn="ctr" defTabSz="914400" rtl="0" eaLnBrk="1" latinLnBrk="0" hangingPunct="1">
                        <a:lnSpc>
                          <a:spcPts val="20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薪點</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475</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525</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575</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600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625</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650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5500120"/>
                  </a:ext>
                </a:extLst>
              </a:tr>
              <a:tr h="279326">
                <a:tc vMerge="1">
                  <a:txBody>
                    <a:bodyPr/>
                    <a:lstStyle/>
                    <a:p>
                      <a:endParaRPr lang="zh-TW" altLang="en-US"/>
                    </a:p>
                  </a:txBody>
                  <a:tcPr/>
                </a:tc>
                <a:tc>
                  <a:txBody>
                    <a:bodyPr/>
                    <a:lstStyle/>
                    <a:p>
                      <a:pPr marL="0" algn="ctr" defTabSz="914400" rtl="0" eaLnBrk="1" latinLnBrk="0" hangingPunct="1">
                        <a:lnSpc>
                          <a:spcPts val="2000"/>
                        </a:lnSpc>
                        <a:spcAft>
                          <a:spcPts val="0"/>
                        </a:spcAft>
                      </a:pPr>
                      <a:r>
                        <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59,250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581965"/>
                  </a:ext>
                </a:extLst>
              </a:tr>
              <a:tr h="558652">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F</a:t>
                      </a: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a:t>
                      </a:r>
                    </a:p>
                  </a:txBody>
                  <a:tcPr marL="68580" marR="68580" marT="0" marB="0" anchor="ctr">
                    <a:lnL w="12700" cap="flat" cmpd="sng" algn="ctr">
                      <a:solidFill>
                        <a:srgbClr val="00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38,050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FF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41,910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28575" cap="flat" cmpd="sng" algn="ctr">
                      <a:solidFill>
                        <a:srgbClr val="FF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43,340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44,770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46,190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47,620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49,050</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50,480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51,910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53,330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55,480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56,190</a:t>
                      </a:r>
                      <a:endParaRPr lang="zh-TW" sz="1200" kern="10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en-US"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2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21243627"/>
                  </a:ext>
                </a:extLst>
              </a:tr>
            </a:tbl>
          </a:graphicData>
        </a:graphic>
      </p:graphicFrame>
    </p:spTree>
    <p:extLst>
      <p:ext uri="{BB962C8B-B14F-4D97-AF65-F5344CB8AC3E}">
        <p14:creationId xmlns:p14="http://schemas.microsoft.com/office/powerpoint/2010/main" val="679001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72395" y="3149306"/>
            <a:ext cx="8781101" cy="3396123"/>
          </a:xfrm>
          <a:prstGeom prst="rect">
            <a:avLst/>
          </a:prstGeom>
        </p:spPr>
        <p:txBody>
          <a:bodyPr wrap="square">
            <a:spAutoFit/>
          </a:bodyPr>
          <a:lstStyle/>
          <a:p>
            <a:pPr algn="just">
              <a:lnSpc>
                <a:spcPts val="2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請填報學校</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編制外專任教師【教授；副教授；助理教授；講師</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】之學術研究加給支給數額是否比照編制內專任教師</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之情形，編制外專任教師包括「專</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案</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教學人員」及「專業技術人員」等</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填報「</a:t>
            </a: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是</a:t>
            </a:r>
            <a:r>
              <a:rPr lang="zh-TW" altLang="en-US"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：係指學校編制外專任教師各職級【教授；副教授；助理教授；講師</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】之學術研究加給支給數額與編制內專任教師【教授；副教授；助理教授；講師</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】之學術研究加給支給數額一致。</a:t>
            </a:r>
            <a:r>
              <a:rPr lang="zh-TW"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請接續填寫學術研究加給支給數額</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【與公立大專校院一致；高於公立大專校院；低於公立大專校院；其他】</a:t>
            </a:r>
            <a:r>
              <a:rPr lang="zh-TW"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之情形</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4" name="表格 3"/>
          <p:cNvGraphicFramePr>
            <a:graphicFrameLocks noGrp="1"/>
          </p:cNvGraphicFramePr>
          <p:nvPr>
            <p:extLst>
              <p:ext uri="{D42A27DB-BD31-4B8C-83A1-F6EECF244321}">
                <p14:modId xmlns:p14="http://schemas.microsoft.com/office/powerpoint/2010/main" val="1069349934"/>
              </p:ext>
            </p:extLst>
          </p:nvPr>
        </p:nvGraphicFramePr>
        <p:xfrm>
          <a:off x="55769" y="831559"/>
          <a:ext cx="8797729" cy="2319575"/>
        </p:xfrm>
        <a:graphic>
          <a:graphicData uri="http://schemas.openxmlformats.org/drawingml/2006/table">
            <a:tbl>
              <a:tblPr firstRow="1" firstCol="1" bandRow="1"/>
              <a:tblGrid>
                <a:gridCol w="193613">
                  <a:extLst>
                    <a:ext uri="{9D8B030D-6E8A-4147-A177-3AD203B41FA5}">
                      <a16:colId xmlns:a16="http://schemas.microsoft.com/office/drawing/2014/main" val="2016315095"/>
                    </a:ext>
                  </a:extLst>
                </a:gridCol>
                <a:gridCol w="207818">
                  <a:extLst>
                    <a:ext uri="{9D8B030D-6E8A-4147-A177-3AD203B41FA5}">
                      <a16:colId xmlns:a16="http://schemas.microsoft.com/office/drawing/2014/main" val="3423168824"/>
                    </a:ext>
                  </a:extLst>
                </a:gridCol>
                <a:gridCol w="806335">
                  <a:extLst>
                    <a:ext uri="{9D8B030D-6E8A-4147-A177-3AD203B41FA5}">
                      <a16:colId xmlns:a16="http://schemas.microsoft.com/office/drawing/2014/main" val="3302706748"/>
                    </a:ext>
                  </a:extLst>
                </a:gridCol>
                <a:gridCol w="739832">
                  <a:extLst>
                    <a:ext uri="{9D8B030D-6E8A-4147-A177-3AD203B41FA5}">
                      <a16:colId xmlns:a16="http://schemas.microsoft.com/office/drawing/2014/main" val="697176666"/>
                    </a:ext>
                  </a:extLst>
                </a:gridCol>
                <a:gridCol w="764771">
                  <a:extLst>
                    <a:ext uri="{9D8B030D-6E8A-4147-A177-3AD203B41FA5}">
                      <a16:colId xmlns:a16="http://schemas.microsoft.com/office/drawing/2014/main" val="1887807087"/>
                    </a:ext>
                  </a:extLst>
                </a:gridCol>
                <a:gridCol w="1962888">
                  <a:extLst>
                    <a:ext uri="{9D8B030D-6E8A-4147-A177-3AD203B41FA5}">
                      <a16:colId xmlns:a16="http://schemas.microsoft.com/office/drawing/2014/main" val="3281988004"/>
                    </a:ext>
                  </a:extLst>
                </a:gridCol>
                <a:gridCol w="1574358">
                  <a:extLst>
                    <a:ext uri="{9D8B030D-6E8A-4147-A177-3AD203B41FA5}">
                      <a16:colId xmlns:a16="http://schemas.microsoft.com/office/drawing/2014/main" val="3273088663"/>
                    </a:ext>
                  </a:extLst>
                </a:gridCol>
                <a:gridCol w="1049573">
                  <a:extLst>
                    <a:ext uri="{9D8B030D-6E8A-4147-A177-3AD203B41FA5}">
                      <a16:colId xmlns:a16="http://schemas.microsoft.com/office/drawing/2014/main" val="1271350902"/>
                    </a:ext>
                  </a:extLst>
                </a:gridCol>
                <a:gridCol w="516834">
                  <a:extLst>
                    <a:ext uri="{9D8B030D-6E8A-4147-A177-3AD203B41FA5}">
                      <a16:colId xmlns:a16="http://schemas.microsoft.com/office/drawing/2014/main" val="1280976468"/>
                    </a:ext>
                  </a:extLst>
                </a:gridCol>
                <a:gridCol w="652007">
                  <a:extLst>
                    <a:ext uri="{9D8B030D-6E8A-4147-A177-3AD203B41FA5}">
                      <a16:colId xmlns:a16="http://schemas.microsoft.com/office/drawing/2014/main" val="1671802430"/>
                    </a:ext>
                  </a:extLst>
                </a:gridCol>
                <a:gridCol w="329700">
                  <a:extLst>
                    <a:ext uri="{9D8B030D-6E8A-4147-A177-3AD203B41FA5}">
                      <a16:colId xmlns:a16="http://schemas.microsoft.com/office/drawing/2014/main" val="3368531490"/>
                    </a:ext>
                  </a:extLst>
                </a:gridCol>
              </a:tblGrid>
              <a:tr h="342785">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57940"/>
                  </a:ext>
                </a:extLst>
              </a:tr>
              <a:tr h="4637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3940092873"/>
                  </a:ext>
                </a:extLst>
              </a:tr>
              <a:tr h="171393">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等同編制內專任教師，人數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4078014377"/>
                  </a:ext>
                </a:extLst>
              </a:tr>
              <a:tr h="1713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713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77630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3999160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3.2.20</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72395" y="3036618"/>
            <a:ext cx="8781101" cy="2585323"/>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學術研究加給支給數額</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：係依</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教師待遇條例第</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條</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規定，公立學校教師學術研究加給之支給規定，由教育部擬訂，報行政院核定。爰此，公立大專校院專任教師學術研究加給數額，請參閱</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日臺教人</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四</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字第</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1110012826B</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號函</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轉行政院核定之「公立大專校院教師學術研究加給表」</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請參照附錄十，</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日起適用</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，其中「</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未實施學術研究加給分級制</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」之數額如下表：</a:t>
            </a: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4" name="表格 3"/>
          <p:cNvGraphicFramePr>
            <a:graphicFrameLocks noGrp="1"/>
          </p:cNvGraphicFramePr>
          <p:nvPr>
            <p:extLst>
              <p:ext uri="{D42A27DB-BD31-4B8C-83A1-F6EECF244321}">
                <p14:modId xmlns:p14="http://schemas.microsoft.com/office/powerpoint/2010/main" val="2641942038"/>
              </p:ext>
            </p:extLst>
          </p:nvPr>
        </p:nvGraphicFramePr>
        <p:xfrm>
          <a:off x="55769" y="831559"/>
          <a:ext cx="8797729" cy="2319575"/>
        </p:xfrm>
        <a:graphic>
          <a:graphicData uri="http://schemas.openxmlformats.org/drawingml/2006/table">
            <a:tbl>
              <a:tblPr firstRow="1" firstCol="1" bandRow="1"/>
              <a:tblGrid>
                <a:gridCol w="193613">
                  <a:extLst>
                    <a:ext uri="{9D8B030D-6E8A-4147-A177-3AD203B41FA5}">
                      <a16:colId xmlns:a16="http://schemas.microsoft.com/office/drawing/2014/main" val="2016315095"/>
                    </a:ext>
                  </a:extLst>
                </a:gridCol>
                <a:gridCol w="207818">
                  <a:extLst>
                    <a:ext uri="{9D8B030D-6E8A-4147-A177-3AD203B41FA5}">
                      <a16:colId xmlns:a16="http://schemas.microsoft.com/office/drawing/2014/main" val="3423168824"/>
                    </a:ext>
                  </a:extLst>
                </a:gridCol>
                <a:gridCol w="806335">
                  <a:extLst>
                    <a:ext uri="{9D8B030D-6E8A-4147-A177-3AD203B41FA5}">
                      <a16:colId xmlns:a16="http://schemas.microsoft.com/office/drawing/2014/main" val="3302706748"/>
                    </a:ext>
                  </a:extLst>
                </a:gridCol>
                <a:gridCol w="739832">
                  <a:extLst>
                    <a:ext uri="{9D8B030D-6E8A-4147-A177-3AD203B41FA5}">
                      <a16:colId xmlns:a16="http://schemas.microsoft.com/office/drawing/2014/main" val="697176666"/>
                    </a:ext>
                  </a:extLst>
                </a:gridCol>
                <a:gridCol w="764771">
                  <a:extLst>
                    <a:ext uri="{9D8B030D-6E8A-4147-A177-3AD203B41FA5}">
                      <a16:colId xmlns:a16="http://schemas.microsoft.com/office/drawing/2014/main" val="1887807087"/>
                    </a:ext>
                  </a:extLst>
                </a:gridCol>
                <a:gridCol w="1931083">
                  <a:extLst>
                    <a:ext uri="{9D8B030D-6E8A-4147-A177-3AD203B41FA5}">
                      <a16:colId xmlns:a16="http://schemas.microsoft.com/office/drawing/2014/main" val="3281988004"/>
                    </a:ext>
                  </a:extLst>
                </a:gridCol>
                <a:gridCol w="1574358">
                  <a:extLst>
                    <a:ext uri="{9D8B030D-6E8A-4147-A177-3AD203B41FA5}">
                      <a16:colId xmlns:a16="http://schemas.microsoft.com/office/drawing/2014/main" val="3273088663"/>
                    </a:ext>
                  </a:extLst>
                </a:gridCol>
                <a:gridCol w="1000057">
                  <a:extLst>
                    <a:ext uri="{9D8B030D-6E8A-4147-A177-3AD203B41FA5}">
                      <a16:colId xmlns:a16="http://schemas.microsoft.com/office/drawing/2014/main" val="1271350902"/>
                    </a:ext>
                  </a:extLst>
                </a:gridCol>
                <a:gridCol w="507077">
                  <a:extLst>
                    <a:ext uri="{9D8B030D-6E8A-4147-A177-3AD203B41FA5}">
                      <a16:colId xmlns:a16="http://schemas.microsoft.com/office/drawing/2014/main" val="1280976468"/>
                    </a:ext>
                  </a:extLst>
                </a:gridCol>
                <a:gridCol w="648392">
                  <a:extLst>
                    <a:ext uri="{9D8B030D-6E8A-4147-A177-3AD203B41FA5}">
                      <a16:colId xmlns:a16="http://schemas.microsoft.com/office/drawing/2014/main" val="1671802430"/>
                    </a:ext>
                  </a:extLst>
                </a:gridCol>
                <a:gridCol w="424393">
                  <a:extLst>
                    <a:ext uri="{9D8B030D-6E8A-4147-A177-3AD203B41FA5}">
                      <a16:colId xmlns:a16="http://schemas.microsoft.com/office/drawing/2014/main" val="3368531490"/>
                    </a:ext>
                  </a:extLst>
                </a:gridCol>
              </a:tblGrid>
              <a:tr h="342785">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57940"/>
                  </a:ext>
                </a:extLst>
              </a:tr>
              <a:tr h="4637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3940092873"/>
                  </a:ext>
                </a:extLst>
              </a:tr>
              <a:tr h="171393">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等同編制內專任教師，人數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4078014377"/>
                  </a:ext>
                </a:extLst>
              </a:tr>
              <a:tr h="1713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713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77630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graphicFrame>
        <p:nvGraphicFramePr>
          <p:cNvPr id="2" name="表格 1"/>
          <p:cNvGraphicFramePr>
            <a:graphicFrameLocks noGrp="1"/>
          </p:cNvGraphicFramePr>
          <p:nvPr>
            <p:extLst>
              <p:ext uri="{D42A27DB-BD31-4B8C-83A1-F6EECF244321}">
                <p14:modId xmlns:p14="http://schemas.microsoft.com/office/powerpoint/2010/main" val="3205380237"/>
              </p:ext>
            </p:extLst>
          </p:nvPr>
        </p:nvGraphicFramePr>
        <p:xfrm>
          <a:off x="48134" y="5538972"/>
          <a:ext cx="8805362" cy="984122"/>
        </p:xfrm>
        <a:graphic>
          <a:graphicData uri="http://schemas.openxmlformats.org/drawingml/2006/table">
            <a:tbl>
              <a:tblPr firstRow="1" firstCol="1" bandRow="1"/>
              <a:tblGrid>
                <a:gridCol w="2268365">
                  <a:extLst>
                    <a:ext uri="{9D8B030D-6E8A-4147-A177-3AD203B41FA5}">
                      <a16:colId xmlns:a16="http://schemas.microsoft.com/office/drawing/2014/main" val="1653204170"/>
                    </a:ext>
                  </a:extLst>
                </a:gridCol>
                <a:gridCol w="1713833">
                  <a:extLst>
                    <a:ext uri="{9D8B030D-6E8A-4147-A177-3AD203B41FA5}">
                      <a16:colId xmlns:a16="http://schemas.microsoft.com/office/drawing/2014/main" val="290535994"/>
                    </a:ext>
                  </a:extLst>
                </a:gridCol>
                <a:gridCol w="1717400">
                  <a:extLst>
                    <a:ext uri="{9D8B030D-6E8A-4147-A177-3AD203B41FA5}">
                      <a16:colId xmlns:a16="http://schemas.microsoft.com/office/drawing/2014/main" val="847905887"/>
                    </a:ext>
                  </a:extLst>
                </a:gridCol>
                <a:gridCol w="1588996">
                  <a:extLst>
                    <a:ext uri="{9D8B030D-6E8A-4147-A177-3AD203B41FA5}">
                      <a16:colId xmlns:a16="http://schemas.microsoft.com/office/drawing/2014/main" val="2959980389"/>
                    </a:ext>
                  </a:extLst>
                </a:gridCol>
                <a:gridCol w="1516768">
                  <a:extLst>
                    <a:ext uri="{9D8B030D-6E8A-4147-A177-3AD203B41FA5}">
                      <a16:colId xmlns:a16="http://schemas.microsoft.com/office/drawing/2014/main" val="3228774214"/>
                    </a:ext>
                  </a:extLst>
                </a:gridCol>
              </a:tblGrid>
              <a:tr h="77117">
                <a:tc rowSpan="3">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未實施學術研究加給分級制</a:t>
                      </a:r>
                      <a:r>
                        <a:rPr lang="en-US"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lang="en-US"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4">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公立大專校院教師學術研究加給表</a:t>
                      </a:r>
                      <a:r>
                        <a:rPr lang="en-US"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(111</a:t>
                      </a:r>
                      <a:r>
                        <a:rPr lang="zh-TW"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a:t>
                      </a:r>
                      <a:r>
                        <a:rPr lang="en-US"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r>
                        <a:rPr lang="en-US"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lang="zh-TW"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日生效</a:t>
                      </a:r>
                      <a:r>
                        <a:rPr lang="en-US"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lang="zh-TW" sz="14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05565439"/>
                  </a:ext>
                </a:extLst>
              </a:tr>
              <a:tr h="183901">
                <a:tc vMerge="1">
                  <a:txBody>
                    <a:bodyPr/>
                    <a:lstStyle/>
                    <a:p>
                      <a:endParaRPr lang="zh-TW" altLang="en-US"/>
                    </a:p>
                  </a:txBody>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CDFF6"/>
                    </a:solidFill>
                  </a:tcPr>
                </a:tc>
                <a:extLst>
                  <a:ext uri="{0D108BD9-81ED-4DB2-BD59-A6C34878D82A}">
                    <a16:rowId xmlns:a16="http://schemas.microsoft.com/office/drawing/2014/main" val="2744062271"/>
                  </a:ext>
                </a:extLst>
              </a:tr>
              <a:tr h="476122">
                <a:tc vMerge="1">
                  <a:txBody>
                    <a:bodyPr/>
                    <a:lstStyle/>
                    <a:p>
                      <a:endParaRPr lang="zh-TW" altLang="en-US"/>
                    </a:p>
                  </a:txBody>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62,300</a:t>
                      </a:r>
                      <a:endParaRPr lang="zh-TW"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48,080</a:t>
                      </a:r>
                      <a:endParaRPr lang="zh-TW"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42,080</a:t>
                      </a:r>
                      <a:endParaRPr lang="zh-TW"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2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33,210</a:t>
                      </a:r>
                      <a:endParaRPr lang="zh-TW" sz="1600"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336641"/>
                  </a:ext>
                </a:extLst>
              </a:tr>
            </a:tbl>
          </a:graphicData>
        </a:graphic>
      </p:graphicFrame>
    </p:spTree>
    <p:extLst>
      <p:ext uri="{BB962C8B-B14F-4D97-AF65-F5344CB8AC3E}">
        <p14:creationId xmlns:p14="http://schemas.microsoft.com/office/powerpoint/2010/main" val="2553781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33375" y="846677"/>
            <a:ext cx="8781101" cy="470898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編制外專任教師各職級【教授；副教授；助理教授；講師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a:t>
            </a:r>
            <a:r>
              <a:rPr lang="zh-TW" altLang="zh-TW" sz="20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與公立大專校院一致</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，例如：教授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62,300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元，副教授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48,080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元，助理教授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42,080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33,210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編制外專任教師各職級【教授；副教授；助理教授；講師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a:t>
            </a:r>
            <a:r>
              <a:rPr lang="zh-TW" altLang="zh-TW" sz="20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高於公立大專校院</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，例如：教授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62,500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元，副教授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48,280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元，助理教授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42,280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33,410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編制外專任教師各職級【教授；副教授；助理教授；講師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a:t>
            </a:r>
            <a:r>
              <a:rPr lang="zh-TW" altLang="zh-TW" sz="20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低於公立大專校院</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，例如：教授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62,100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元，副教授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47,880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元，助理教授</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41,880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33,010</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Tree>
    <p:extLst>
      <p:ext uri="{BB962C8B-B14F-4D97-AF65-F5344CB8AC3E}">
        <p14:creationId xmlns:p14="http://schemas.microsoft.com/office/powerpoint/2010/main" val="107682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33375" y="785717"/>
            <a:ext cx="8781101" cy="604780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編制外專任教師各職級【教授；副教授；助理教授；講師</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採分級制</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依其學術、研究成果或教學服務等實際表現採分級給予學術研究加給支給數額</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非以定額</a:t>
            </a:r>
            <a:r>
              <a:rPr lang="en-US"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固定數額</a:t>
            </a:r>
            <a:r>
              <a:rPr lang="en-US"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支給教師學術研究加給，</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則請填報為其他</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之情形。</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各職級教師採分級制且固定範圍給予學術研究加給支給數額</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，例如：</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1257300" lvl="2"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59,500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-59,895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元，副教授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46,000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-46,230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元，助理教授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40,000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-40,455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元，講師</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31,000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-31,925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p>
          <a:p>
            <a:pPr marL="799200" lvl="2"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各職級教師以教師歸屬研究型、教學型領域，學校依各領域分別訂定不同學術研究加給支給數額標準</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。例如：</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1256400" lvl="3"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研究型教師：教授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63,000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-58,000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元，副教授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54,000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-49,000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元，助理教授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45,000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-40,000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元，講師</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36,000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-31,000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p>
          <a:p>
            <a:pPr marL="1256400" lvl="3"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教學型教師：教授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59,500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-59,895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元，副教授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46,000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-46,230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元，助理教授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40,000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-40,455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元，講師</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31,000</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-31,925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元。</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Tree>
    <p:extLst>
      <p:ext uri="{BB962C8B-B14F-4D97-AF65-F5344CB8AC3E}">
        <p14:creationId xmlns:p14="http://schemas.microsoft.com/office/powerpoint/2010/main" val="416422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72395" y="3163157"/>
            <a:ext cx="8781101" cy="240065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填報「否」</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：係指學校編制外專任教師各職級【教授；副教授；助理教授；講師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】之學術研究加給支給數額與編制內專任教師【教授；副教授；助理教授；講師</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】之學術研究加給支給數額不同，則</a:t>
            </a:r>
            <a:r>
              <a:rPr lang="zh-TW"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a:t>
            </a:r>
            <a:r>
              <a:rPr lang="en-US"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50</a:t>
            </a:r>
            <a:r>
              <a:rPr lang="zh-TW"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字內補充說明</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4" name="表格 3"/>
          <p:cNvGraphicFramePr>
            <a:graphicFrameLocks noGrp="1"/>
          </p:cNvGraphicFramePr>
          <p:nvPr>
            <p:extLst>
              <p:ext uri="{D42A27DB-BD31-4B8C-83A1-F6EECF244321}">
                <p14:modId xmlns:p14="http://schemas.microsoft.com/office/powerpoint/2010/main" val="3861516065"/>
              </p:ext>
            </p:extLst>
          </p:nvPr>
        </p:nvGraphicFramePr>
        <p:xfrm>
          <a:off x="55769" y="831559"/>
          <a:ext cx="8797729" cy="2319575"/>
        </p:xfrm>
        <a:graphic>
          <a:graphicData uri="http://schemas.openxmlformats.org/drawingml/2006/table">
            <a:tbl>
              <a:tblPr firstRow="1" firstCol="1" bandRow="1"/>
              <a:tblGrid>
                <a:gridCol w="193613">
                  <a:extLst>
                    <a:ext uri="{9D8B030D-6E8A-4147-A177-3AD203B41FA5}">
                      <a16:colId xmlns:a16="http://schemas.microsoft.com/office/drawing/2014/main" val="2016315095"/>
                    </a:ext>
                  </a:extLst>
                </a:gridCol>
                <a:gridCol w="207818">
                  <a:extLst>
                    <a:ext uri="{9D8B030D-6E8A-4147-A177-3AD203B41FA5}">
                      <a16:colId xmlns:a16="http://schemas.microsoft.com/office/drawing/2014/main" val="3423168824"/>
                    </a:ext>
                  </a:extLst>
                </a:gridCol>
                <a:gridCol w="806335">
                  <a:extLst>
                    <a:ext uri="{9D8B030D-6E8A-4147-A177-3AD203B41FA5}">
                      <a16:colId xmlns:a16="http://schemas.microsoft.com/office/drawing/2014/main" val="3302706748"/>
                    </a:ext>
                  </a:extLst>
                </a:gridCol>
                <a:gridCol w="739832">
                  <a:extLst>
                    <a:ext uri="{9D8B030D-6E8A-4147-A177-3AD203B41FA5}">
                      <a16:colId xmlns:a16="http://schemas.microsoft.com/office/drawing/2014/main" val="697176666"/>
                    </a:ext>
                  </a:extLst>
                </a:gridCol>
                <a:gridCol w="764771">
                  <a:extLst>
                    <a:ext uri="{9D8B030D-6E8A-4147-A177-3AD203B41FA5}">
                      <a16:colId xmlns:a16="http://schemas.microsoft.com/office/drawing/2014/main" val="1887807087"/>
                    </a:ext>
                  </a:extLst>
                </a:gridCol>
                <a:gridCol w="1954937">
                  <a:extLst>
                    <a:ext uri="{9D8B030D-6E8A-4147-A177-3AD203B41FA5}">
                      <a16:colId xmlns:a16="http://schemas.microsoft.com/office/drawing/2014/main" val="3281988004"/>
                    </a:ext>
                  </a:extLst>
                </a:gridCol>
                <a:gridCol w="1566407">
                  <a:extLst>
                    <a:ext uri="{9D8B030D-6E8A-4147-A177-3AD203B41FA5}">
                      <a16:colId xmlns:a16="http://schemas.microsoft.com/office/drawing/2014/main" val="3273088663"/>
                    </a:ext>
                  </a:extLst>
                </a:gridCol>
                <a:gridCol w="984154">
                  <a:extLst>
                    <a:ext uri="{9D8B030D-6E8A-4147-A177-3AD203B41FA5}">
                      <a16:colId xmlns:a16="http://schemas.microsoft.com/office/drawing/2014/main" val="1271350902"/>
                    </a:ext>
                  </a:extLst>
                </a:gridCol>
                <a:gridCol w="507077">
                  <a:extLst>
                    <a:ext uri="{9D8B030D-6E8A-4147-A177-3AD203B41FA5}">
                      <a16:colId xmlns:a16="http://schemas.microsoft.com/office/drawing/2014/main" val="1280976468"/>
                    </a:ext>
                  </a:extLst>
                </a:gridCol>
                <a:gridCol w="648392">
                  <a:extLst>
                    <a:ext uri="{9D8B030D-6E8A-4147-A177-3AD203B41FA5}">
                      <a16:colId xmlns:a16="http://schemas.microsoft.com/office/drawing/2014/main" val="1671802430"/>
                    </a:ext>
                  </a:extLst>
                </a:gridCol>
                <a:gridCol w="424393">
                  <a:extLst>
                    <a:ext uri="{9D8B030D-6E8A-4147-A177-3AD203B41FA5}">
                      <a16:colId xmlns:a16="http://schemas.microsoft.com/office/drawing/2014/main" val="3368531490"/>
                    </a:ext>
                  </a:extLst>
                </a:gridCol>
              </a:tblGrid>
              <a:tr h="342785">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現行學術研究加給支給數額是否比照編制內專任教師</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57940"/>
                  </a:ext>
                </a:extLst>
              </a:tr>
              <a:tr h="4637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3940092873"/>
                  </a:ext>
                </a:extLst>
              </a:tr>
              <a:tr h="171393">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否</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等同編制內專任教師，人數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低於編制內專任教師，人數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4078014377"/>
                  </a:ext>
                </a:extLst>
              </a:tr>
              <a:tr h="1713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713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77630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4045308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1915" y="2949794"/>
            <a:ext cx="8781101" cy="3683060"/>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請填報學校</a:t>
            </a:r>
            <a:r>
              <a:rPr lang="zh-TW"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編制外專任教師【教授；副教授；助理教授；講師</a:t>
            </a:r>
            <a:r>
              <a:rPr lang="en-US"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】現行本薪</a:t>
            </a:r>
            <a:r>
              <a:rPr lang="en-US"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年功薪</a:t>
            </a:r>
            <a:r>
              <a:rPr lang="en-US"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月支數額加計學術研究加給支給數額之合計薪酬數額，【</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高於編制內專任教師；等同編制內專任教師；低於編制內專任教師</a:t>
            </a:r>
            <a:r>
              <a:rPr lang="zh-TW" altLang="zh-TW" sz="1800" u="heavy" kern="1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之情形：</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高於編制內專任教師，人數</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__</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位。</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等同編制內專任教師，人數</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__</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位。</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低於編制內專任教師</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__</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位；若編制外專任教師之合計薪酬數額【低於編制內專任教師】，</a:t>
            </a:r>
            <a:r>
              <a:rPr lang="zh-TW"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a:t>
            </a:r>
            <a:r>
              <a:rPr lang="en-US"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50</a:t>
            </a:r>
            <a:r>
              <a:rPr lang="zh-TW"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字內補充說明原因及理由</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4" name="表格 3"/>
          <p:cNvGraphicFramePr>
            <a:graphicFrameLocks noGrp="1"/>
          </p:cNvGraphicFramePr>
          <p:nvPr>
            <p:extLst>
              <p:ext uri="{D42A27DB-BD31-4B8C-83A1-F6EECF244321}">
                <p14:modId xmlns:p14="http://schemas.microsoft.com/office/powerpoint/2010/main" val="2058408861"/>
              </p:ext>
            </p:extLst>
          </p:nvPr>
        </p:nvGraphicFramePr>
        <p:xfrm>
          <a:off x="55769" y="831560"/>
          <a:ext cx="8797729" cy="2142646"/>
        </p:xfrm>
        <a:graphic>
          <a:graphicData uri="http://schemas.openxmlformats.org/drawingml/2006/table">
            <a:tbl>
              <a:tblPr firstRow="1" firstCol="1" bandRow="1"/>
              <a:tblGrid>
                <a:gridCol w="193613">
                  <a:extLst>
                    <a:ext uri="{9D8B030D-6E8A-4147-A177-3AD203B41FA5}">
                      <a16:colId xmlns:a16="http://schemas.microsoft.com/office/drawing/2014/main" val="2016315095"/>
                    </a:ext>
                  </a:extLst>
                </a:gridCol>
                <a:gridCol w="207818">
                  <a:extLst>
                    <a:ext uri="{9D8B030D-6E8A-4147-A177-3AD203B41FA5}">
                      <a16:colId xmlns:a16="http://schemas.microsoft.com/office/drawing/2014/main" val="3423168824"/>
                    </a:ext>
                  </a:extLst>
                </a:gridCol>
                <a:gridCol w="723207">
                  <a:extLst>
                    <a:ext uri="{9D8B030D-6E8A-4147-A177-3AD203B41FA5}">
                      <a16:colId xmlns:a16="http://schemas.microsoft.com/office/drawing/2014/main" val="3302706748"/>
                    </a:ext>
                  </a:extLst>
                </a:gridCol>
                <a:gridCol w="689957">
                  <a:extLst>
                    <a:ext uri="{9D8B030D-6E8A-4147-A177-3AD203B41FA5}">
                      <a16:colId xmlns:a16="http://schemas.microsoft.com/office/drawing/2014/main" val="697176666"/>
                    </a:ext>
                  </a:extLst>
                </a:gridCol>
                <a:gridCol w="1022465">
                  <a:extLst>
                    <a:ext uri="{9D8B030D-6E8A-4147-A177-3AD203B41FA5}">
                      <a16:colId xmlns:a16="http://schemas.microsoft.com/office/drawing/2014/main" val="1887807087"/>
                    </a:ext>
                  </a:extLst>
                </a:gridCol>
                <a:gridCol w="1421476">
                  <a:extLst>
                    <a:ext uri="{9D8B030D-6E8A-4147-A177-3AD203B41FA5}">
                      <a16:colId xmlns:a16="http://schemas.microsoft.com/office/drawing/2014/main" val="3281988004"/>
                    </a:ext>
                  </a:extLst>
                </a:gridCol>
                <a:gridCol w="2531768">
                  <a:extLst>
                    <a:ext uri="{9D8B030D-6E8A-4147-A177-3AD203B41FA5}">
                      <a16:colId xmlns:a16="http://schemas.microsoft.com/office/drawing/2014/main" val="3273088663"/>
                    </a:ext>
                  </a:extLst>
                </a:gridCol>
                <a:gridCol w="934640">
                  <a:extLst>
                    <a:ext uri="{9D8B030D-6E8A-4147-A177-3AD203B41FA5}">
                      <a16:colId xmlns:a16="http://schemas.microsoft.com/office/drawing/2014/main" val="1271350902"/>
                    </a:ext>
                  </a:extLst>
                </a:gridCol>
                <a:gridCol w="357447">
                  <a:extLst>
                    <a:ext uri="{9D8B030D-6E8A-4147-A177-3AD203B41FA5}">
                      <a16:colId xmlns:a16="http://schemas.microsoft.com/office/drawing/2014/main" val="1280976468"/>
                    </a:ext>
                  </a:extLst>
                </a:gridCol>
                <a:gridCol w="440575">
                  <a:extLst>
                    <a:ext uri="{9D8B030D-6E8A-4147-A177-3AD203B41FA5}">
                      <a16:colId xmlns:a16="http://schemas.microsoft.com/office/drawing/2014/main" val="1671802430"/>
                    </a:ext>
                  </a:extLst>
                </a:gridCol>
                <a:gridCol w="274763">
                  <a:extLst>
                    <a:ext uri="{9D8B030D-6E8A-4147-A177-3AD203B41FA5}">
                      <a16:colId xmlns:a16="http://schemas.microsoft.com/office/drawing/2014/main" val="3368531490"/>
                    </a:ext>
                  </a:extLst>
                </a:gridCol>
              </a:tblGrid>
              <a:tr h="361679">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現行本薪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年功薪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3">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57940"/>
                  </a:ext>
                </a:extLst>
              </a:tr>
              <a:tr h="39234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3940092873"/>
                  </a:ext>
                </a:extLst>
              </a:tr>
              <a:tr h="194666">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174625" indent="-14859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等同編制內專任教師，人數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4078014377"/>
                  </a:ext>
                </a:extLst>
              </a:tr>
              <a:tr h="1946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946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6567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1889036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3.2.26</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1915" y="2974735"/>
            <a:ext cx="8781101" cy="332398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ct val="150000"/>
              </a:lnSpc>
              <a:buFont typeface="Wingdings" panose="05000000000000000000" pitchFamily="2" charset="2"/>
              <a:buChar char="l"/>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本欄位</a:t>
            </a:r>
            <a:r>
              <a:rPr lang="zh-TW" altLang="zh-TW" sz="20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留職停薪者、</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公立學校教職員退休再任有給職務且支領</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薪資低於法定基本工資者、未支領薪資之客座講座教授、依政府部會</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如</a:t>
            </a:r>
            <a:r>
              <a:rPr lang="zh-TW" altLang="en-US"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國科會</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補助計畫及支給標準聘任者或僅支領其他非屬一般薪資範圍</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如生活津貼</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者。</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ct val="150000"/>
              </a:lnSpc>
              <a:buClr>
                <a:srgbClr val="000000"/>
              </a:buClr>
              <a:buFont typeface="Wingdings" panose="05000000000000000000" pitchFamily="2" charset="2"/>
              <a:buChar char="l"/>
            </a:pPr>
            <a:r>
              <a:rPr lang="zh-TW"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本欄位所填報之數據加總應與本表「依聘約所載薪酬標準數額支給情形」之「支給人數」相符</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編制外專任教師薪酬標準</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6" name="表格 5"/>
          <p:cNvGraphicFramePr>
            <a:graphicFrameLocks noGrp="1"/>
          </p:cNvGraphicFramePr>
          <p:nvPr>
            <p:extLst>
              <p:ext uri="{D42A27DB-BD31-4B8C-83A1-F6EECF244321}">
                <p14:modId xmlns:p14="http://schemas.microsoft.com/office/powerpoint/2010/main" val="3423518664"/>
              </p:ext>
            </p:extLst>
          </p:nvPr>
        </p:nvGraphicFramePr>
        <p:xfrm>
          <a:off x="55769" y="831560"/>
          <a:ext cx="8797729" cy="2142646"/>
        </p:xfrm>
        <a:graphic>
          <a:graphicData uri="http://schemas.openxmlformats.org/drawingml/2006/table">
            <a:tbl>
              <a:tblPr firstRow="1" firstCol="1" bandRow="1"/>
              <a:tblGrid>
                <a:gridCol w="193613">
                  <a:extLst>
                    <a:ext uri="{9D8B030D-6E8A-4147-A177-3AD203B41FA5}">
                      <a16:colId xmlns:a16="http://schemas.microsoft.com/office/drawing/2014/main" val="2016315095"/>
                    </a:ext>
                  </a:extLst>
                </a:gridCol>
                <a:gridCol w="207818">
                  <a:extLst>
                    <a:ext uri="{9D8B030D-6E8A-4147-A177-3AD203B41FA5}">
                      <a16:colId xmlns:a16="http://schemas.microsoft.com/office/drawing/2014/main" val="3423168824"/>
                    </a:ext>
                  </a:extLst>
                </a:gridCol>
                <a:gridCol w="723207">
                  <a:extLst>
                    <a:ext uri="{9D8B030D-6E8A-4147-A177-3AD203B41FA5}">
                      <a16:colId xmlns:a16="http://schemas.microsoft.com/office/drawing/2014/main" val="3302706748"/>
                    </a:ext>
                  </a:extLst>
                </a:gridCol>
                <a:gridCol w="689957">
                  <a:extLst>
                    <a:ext uri="{9D8B030D-6E8A-4147-A177-3AD203B41FA5}">
                      <a16:colId xmlns:a16="http://schemas.microsoft.com/office/drawing/2014/main" val="697176666"/>
                    </a:ext>
                  </a:extLst>
                </a:gridCol>
                <a:gridCol w="1022465">
                  <a:extLst>
                    <a:ext uri="{9D8B030D-6E8A-4147-A177-3AD203B41FA5}">
                      <a16:colId xmlns:a16="http://schemas.microsoft.com/office/drawing/2014/main" val="1887807087"/>
                    </a:ext>
                  </a:extLst>
                </a:gridCol>
                <a:gridCol w="1421476">
                  <a:extLst>
                    <a:ext uri="{9D8B030D-6E8A-4147-A177-3AD203B41FA5}">
                      <a16:colId xmlns:a16="http://schemas.microsoft.com/office/drawing/2014/main" val="3281988004"/>
                    </a:ext>
                  </a:extLst>
                </a:gridCol>
                <a:gridCol w="2531768">
                  <a:extLst>
                    <a:ext uri="{9D8B030D-6E8A-4147-A177-3AD203B41FA5}">
                      <a16:colId xmlns:a16="http://schemas.microsoft.com/office/drawing/2014/main" val="3273088663"/>
                    </a:ext>
                  </a:extLst>
                </a:gridCol>
                <a:gridCol w="934640">
                  <a:extLst>
                    <a:ext uri="{9D8B030D-6E8A-4147-A177-3AD203B41FA5}">
                      <a16:colId xmlns:a16="http://schemas.microsoft.com/office/drawing/2014/main" val="1271350902"/>
                    </a:ext>
                  </a:extLst>
                </a:gridCol>
                <a:gridCol w="357447">
                  <a:extLst>
                    <a:ext uri="{9D8B030D-6E8A-4147-A177-3AD203B41FA5}">
                      <a16:colId xmlns:a16="http://schemas.microsoft.com/office/drawing/2014/main" val="1280976468"/>
                    </a:ext>
                  </a:extLst>
                </a:gridCol>
                <a:gridCol w="440575">
                  <a:extLst>
                    <a:ext uri="{9D8B030D-6E8A-4147-A177-3AD203B41FA5}">
                      <a16:colId xmlns:a16="http://schemas.microsoft.com/office/drawing/2014/main" val="1671802430"/>
                    </a:ext>
                  </a:extLst>
                </a:gridCol>
                <a:gridCol w="274763">
                  <a:extLst>
                    <a:ext uri="{9D8B030D-6E8A-4147-A177-3AD203B41FA5}">
                      <a16:colId xmlns:a16="http://schemas.microsoft.com/office/drawing/2014/main" val="3368531490"/>
                    </a:ext>
                  </a:extLst>
                </a:gridCol>
              </a:tblGrid>
              <a:tr h="361679">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教師分類</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現行本薪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年功薪</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月支數額是否比照編制內專任教師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現行學術研究加給支給數額是否比照編制內專任教師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現行本薪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年功薪</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月支數額加計學術研究加給支給數額之合計薪酬數額，與編制內專任教師待遇標準比較情形</a:t>
                      </a: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3">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依聘約所載薪酬標準數額支給情形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TW" altLang="en-US"/>
                    </a:p>
                  </a:txBody>
                  <a:tcPr/>
                </a:tc>
                <a:tc hMerge="1">
                  <a:txBody>
                    <a:bodyPr/>
                    <a:lstStyle/>
                    <a:p>
                      <a:endParaRPr lang="zh-TW" altLang="en-US"/>
                    </a:p>
                  </a:txBody>
                  <a:tcPr/>
                </a:tc>
                <a:tc rowSpan="6">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0057940"/>
                  </a:ext>
                </a:extLst>
              </a:tr>
              <a:tr h="39234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支給人數</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支給總額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平均支給數額</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3940092873"/>
                  </a:ext>
                </a:extLst>
              </a:tr>
              <a:tr h="194666">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案</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教學人員</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專業技術人員</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與公立大專校院一致</a:t>
                      </a:r>
                    </a:p>
                    <a:p>
                      <a:pPr marL="71120" indent="-7112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高於公立大專校院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低於公立大專校院</a:t>
                      </a:r>
                    </a:p>
                    <a:p>
                      <a:pPr marL="254000" indent="-25400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p>
                      <a:pPr marL="99060" indent="-99060"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50</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字內補充說明</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marL="174625" indent="-14859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高於編制內專任教師，人數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等同編制內專任教師，人數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p>
                    <a:p>
                      <a:pPr marL="174625" indent="-148590" algn="l">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低於編制內專任教師，人數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請以</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50</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字內補充說明</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4115" marR="141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人數應與左欄加總相同</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系統自動計算</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extLst>
                  <a:ext uri="{0D108BD9-81ED-4DB2-BD59-A6C34878D82A}">
                    <a16:rowId xmlns:a16="http://schemas.microsoft.com/office/drawing/2014/main" val="4078014377"/>
                  </a:ext>
                </a:extLst>
              </a:tr>
              <a:tr h="1946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11374250"/>
                  </a:ext>
                </a:extLst>
              </a:tr>
              <a:tr h="1946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815914461"/>
                  </a:ext>
                </a:extLst>
              </a:tr>
              <a:tr h="65674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14115" marR="141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061975947"/>
                  </a:ext>
                </a:extLst>
              </a:tr>
            </a:tbl>
          </a:graphicData>
        </a:graphic>
      </p:graphicFrame>
    </p:spTree>
    <p:extLst>
      <p:ext uri="{BB962C8B-B14F-4D97-AF65-F5344CB8AC3E}">
        <p14:creationId xmlns:p14="http://schemas.microsoft.com/office/powerpoint/2010/main" val="3469854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3.2.27</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681" y="1677948"/>
            <a:ext cx="9003365"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lvl="0" indent="-342900">
              <a:lnSpc>
                <a:spcPct val="150000"/>
              </a:lnSpc>
              <a:buFont typeface="Wingdings" panose="05000000000000000000" pitchFamily="2" charset="2"/>
              <a:buChar char="l"/>
            </a:pPr>
            <a:r>
              <a:rPr lang="zh-TW" altLang="zh-TW"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各職級</a:t>
            </a:r>
            <a:r>
              <a:rPr lang="en-US" altLang="zh-TW"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聘書職級</a:t>
            </a:r>
            <a:r>
              <a:rPr lang="en-US" altLang="zh-TW"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專任教師每週基本規定授課時數</a:t>
            </a:r>
            <a:r>
              <a:rPr lang="zh-TW" altLang="en-US"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若學校對於教師授課時數因不同類型分別訂定不同授課時數者，請學校</a:t>
            </a:r>
            <a:r>
              <a:rPr lang="zh-TW" altLang="zh-TW" sz="20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按不同類型教師之規定時數之平均填報</a:t>
            </a:r>
            <a:r>
              <a:rPr lang="en-US"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請以四捨五入方式計算至小數第</a:t>
            </a:r>
            <a:r>
              <a:rPr lang="en-US" altLang="zh-TW" sz="2000"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2000"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en-US" altLang="zh-TW" sz="20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ct val="150000"/>
              </a:lnSpc>
              <a:buFont typeface="Wingdings" panose="05000000000000000000" pitchFamily="2" charset="2"/>
              <a:buChar char="l"/>
            </a:pPr>
            <a:r>
              <a:rPr lang="zh-TW" altLang="zh-TW" sz="20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例如</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校內對於校內不同類型教師分別訂有授課時數之規範：</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甲類型「教授級」規定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乙類型「教授級」規定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丙類型「教授級」規定</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依上，</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校應填報校內「教授」授課時數為【</a:t>
            </a:r>
            <a:r>
              <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(8+12+5)/3</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8.33</a:t>
            </a:r>
            <a:r>
              <a:rPr lang="zh-TW" altLang="zh-TW" sz="20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專任教師基本授課時數</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2" name="表格 1"/>
          <p:cNvGraphicFramePr>
            <a:graphicFrameLocks noGrp="1"/>
          </p:cNvGraphicFramePr>
          <p:nvPr>
            <p:extLst>
              <p:ext uri="{D42A27DB-BD31-4B8C-83A1-F6EECF244321}">
                <p14:modId xmlns:p14="http://schemas.microsoft.com/office/powerpoint/2010/main" val="38970524"/>
              </p:ext>
            </p:extLst>
          </p:nvPr>
        </p:nvGraphicFramePr>
        <p:xfrm>
          <a:off x="41915" y="848185"/>
          <a:ext cx="8781101" cy="822672"/>
        </p:xfrm>
        <a:graphic>
          <a:graphicData uri="http://schemas.openxmlformats.org/drawingml/2006/table">
            <a:tbl>
              <a:tblPr firstRow="1" firstCol="1" bandRow="1"/>
              <a:tblGrid>
                <a:gridCol w="1368999">
                  <a:extLst>
                    <a:ext uri="{9D8B030D-6E8A-4147-A177-3AD203B41FA5}">
                      <a16:colId xmlns:a16="http://schemas.microsoft.com/office/drawing/2014/main" val="3092546887"/>
                    </a:ext>
                  </a:extLst>
                </a:gridCol>
                <a:gridCol w="573006">
                  <a:extLst>
                    <a:ext uri="{9D8B030D-6E8A-4147-A177-3AD203B41FA5}">
                      <a16:colId xmlns:a16="http://schemas.microsoft.com/office/drawing/2014/main" val="1335948158"/>
                    </a:ext>
                  </a:extLst>
                </a:gridCol>
                <a:gridCol w="1368999">
                  <a:extLst>
                    <a:ext uri="{9D8B030D-6E8A-4147-A177-3AD203B41FA5}">
                      <a16:colId xmlns:a16="http://schemas.microsoft.com/office/drawing/2014/main" val="3622069502"/>
                    </a:ext>
                  </a:extLst>
                </a:gridCol>
                <a:gridCol w="1368999">
                  <a:extLst>
                    <a:ext uri="{9D8B030D-6E8A-4147-A177-3AD203B41FA5}">
                      <a16:colId xmlns:a16="http://schemas.microsoft.com/office/drawing/2014/main" val="3385442741"/>
                    </a:ext>
                  </a:extLst>
                </a:gridCol>
                <a:gridCol w="1369534">
                  <a:extLst>
                    <a:ext uri="{9D8B030D-6E8A-4147-A177-3AD203B41FA5}">
                      <a16:colId xmlns:a16="http://schemas.microsoft.com/office/drawing/2014/main" val="601944754"/>
                    </a:ext>
                  </a:extLst>
                </a:gridCol>
                <a:gridCol w="1369534">
                  <a:extLst>
                    <a:ext uri="{9D8B030D-6E8A-4147-A177-3AD203B41FA5}">
                      <a16:colId xmlns:a16="http://schemas.microsoft.com/office/drawing/2014/main" val="2843121130"/>
                    </a:ext>
                  </a:extLst>
                </a:gridCol>
                <a:gridCol w="1362030">
                  <a:extLst>
                    <a:ext uri="{9D8B030D-6E8A-4147-A177-3AD203B41FA5}">
                      <a16:colId xmlns:a16="http://schemas.microsoft.com/office/drawing/2014/main" val="3425685140"/>
                    </a:ext>
                  </a:extLst>
                </a:gridCol>
              </a:tblGrid>
              <a:tr h="274308">
                <a:tc rowSpan="2">
                  <a:txBody>
                    <a:bodyPr/>
                    <a:lstStyle/>
                    <a:p>
                      <a:pPr algn="ctr">
                        <a:lnSpc>
                          <a:spcPts val="18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800"/>
                        </a:lnSpc>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各職級</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聘書職級</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專任教師每週基本規定授課時數</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lnSpc>
                          <a:spcPts val="18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858504"/>
                  </a:ext>
                </a:extLst>
              </a:tr>
              <a:tr h="274308">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副教授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助理教授</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講師</a:t>
                      </a: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vMerge="1">
                  <a:txBody>
                    <a:bodyPr/>
                    <a:lstStyle/>
                    <a:p>
                      <a:endParaRPr lang="zh-TW" altLang="en-US"/>
                    </a:p>
                  </a:txBody>
                  <a:tcPr/>
                </a:tc>
                <a:extLst>
                  <a:ext uri="{0D108BD9-81ED-4DB2-BD59-A6C34878D82A}">
                    <a16:rowId xmlns:a16="http://schemas.microsoft.com/office/drawing/2014/main" val="4046926991"/>
                  </a:ext>
                </a:extLst>
              </a:tr>
              <a:tr h="274056">
                <a:tc>
                  <a:txBody>
                    <a:bodyPr/>
                    <a:lstStyle/>
                    <a:p>
                      <a:pPr algn="ctr">
                        <a:lnSpc>
                          <a:spcPts val="18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6967" marR="5696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6967" marR="569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798901"/>
                  </a:ext>
                </a:extLst>
              </a:tr>
            </a:tbl>
          </a:graphicData>
        </a:graphic>
      </p:graphicFrame>
    </p:spTree>
    <p:extLst>
      <p:ext uri="{BB962C8B-B14F-4D97-AF65-F5344CB8AC3E}">
        <p14:creationId xmlns:p14="http://schemas.microsoft.com/office/powerpoint/2010/main" val="294202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3.2.28</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9196" y="2185022"/>
            <a:ext cx="8781101" cy="2605842"/>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每週基本規定授課時數</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請填報該類型教師之每週基本規定授課時數。</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，範例如下：</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若</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校醫學系</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B1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教師屬於教學型教授，其每週基本規定授課時數為「</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小時」，又因</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B1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教師指導學生論文</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3</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小時授課時數；另</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C1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教師屬於醫療型教授，其每週基本規定授課時數為「</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小時」，因開授課程修讀人數較多，故</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校醫學系填報如下：</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專任教師實際授課時數大於規定職級之基本授課時數資料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3" name="表格 2"/>
          <p:cNvGraphicFramePr>
            <a:graphicFrameLocks noGrp="1"/>
          </p:cNvGraphicFramePr>
          <p:nvPr>
            <p:extLst>
              <p:ext uri="{D42A27DB-BD31-4B8C-83A1-F6EECF244321}">
                <p14:modId xmlns:p14="http://schemas.microsoft.com/office/powerpoint/2010/main" val="2462512180"/>
              </p:ext>
            </p:extLst>
          </p:nvPr>
        </p:nvGraphicFramePr>
        <p:xfrm>
          <a:off x="54234" y="864055"/>
          <a:ext cx="8792689" cy="1371600"/>
        </p:xfrm>
        <a:graphic>
          <a:graphicData uri="http://schemas.openxmlformats.org/drawingml/2006/table">
            <a:tbl>
              <a:tblPr firstRow="1" firstCol="1" lastRow="1" lastCol="1" bandRow="1" bandCol="1"/>
              <a:tblGrid>
                <a:gridCol w="522391">
                  <a:extLst>
                    <a:ext uri="{9D8B030D-6E8A-4147-A177-3AD203B41FA5}">
                      <a16:colId xmlns:a16="http://schemas.microsoft.com/office/drawing/2014/main" val="2448827371"/>
                    </a:ext>
                  </a:extLst>
                </a:gridCol>
                <a:gridCol w="409821">
                  <a:extLst>
                    <a:ext uri="{9D8B030D-6E8A-4147-A177-3AD203B41FA5}">
                      <a16:colId xmlns:a16="http://schemas.microsoft.com/office/drawing/2014/main" val="1220291600"/>
                    </a:ext>
                  </a:extLst>
                </a:gridCol>
                <a:gridCol w="446758">
                  <a:extLst>
                    <a:ext uri="{9D8B030D-6E8A-4147-A177-3AD203B41FA5}">
                      <a16:colId xmlns:a16="http://schemas.microsoft.com/office/drawing/2014/main" val="1571584889"/>
                    </a:ext>
                  </a:extLst>
                </a:gridCol>
                <a:gridCol w="596264">
                  <a:extLst>
                    <a:ext uri="{9D8B030D-6E8A-4147-A177-3AD203B41FA5}">
                      <a16:colId xmlns:a16="http://schemas.microsoft.com/office/drawing/2014/main" val="3220506066"/>
                    </a:ext>
                  </a:extLst>
                </a:gridCol>
                <a:gridCol w="863614">
                  <a:extLst>
                    <a:ext uri="{9D8B030D-6E8A-4147-A177-3AD203B41FA5}">
                      <a16:colId xmlns:a16="http://schemas.microsoft.com/office/drawing/2014/main" val="4070351133"/>
                    </a:ext>
                  </a:extLst>
                </a:gridCol>
                <a:gridCol w="1000809">
                  <a:extLst>
                    <a:ext uri="{9D8B030D-6E8A-4147-A177-3AD203B41FA5}">
                      <a16:colId xmlns:a16="http://schemas.microsoft.com/office/drawing/2014/main" val="2237548136"/>
                    </a:ext>
                  </a:extLst>
                </a:gridCol>
                <a:gridCol w="1028950">
                  <a:extLst>
                    <a:ext uri="{9D8B030D-6E8A-4147-A177-3AD203B41FA5}">
                      <a16:colId xmlns:a16="http://schemas.microsoft.com/office/drawing/2014/main" val="2221213376"/>
                    </a:ext>
                  </a:extLst>
                </a:gridCol>
                <a:gridCol w="2666477">
                  <a:extLst>
                    <a:ext uri="{9D8B030D-6E8A-4147-A177-3AD203B41FA5}">
                      <a16:colId xmlns:a16="http://schemas.microsoft.com/office/drawing/2014/main" val="1309745595"/>
                    </a:ext>
                  </a:extLst>
                </a:gridCol>
                <a:gridCol w="1257605">
                  <a:extLst>
                    <a:ext uri="{9D8B030D-6E8A-4147-A177-3AD203B41FA5}">
                      <a16:colId xmlns:a16="http://schemas.microsoft.com/office/drawing/2014/main" val="1081402525"/>
                    </a:ext>
                  </a:extLst>
                </a:gridCol>
              </a:tblGrid>
              <a:tr h="423068">
                <a:tc>
                  <a:txBody>
                    <a:bodyPr/>
                    <a:lstStyle/>
                    <a:p>
                      <a:pPr algn="ctr">
                        <a:lnSpc>
                          <a:spcPts val="18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教師姓名</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每週基本規定授課時數</a:t>
                      </a:r>
                    </a:p>
                  </a:txBody>
                  <a:tcPr marL="67091" marR="6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每週實際授課時數</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複選</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7091" marR="6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實際情況說明</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535300"/>
                  </a:ext>
                </a:extLst>
              </a:tr>
              <a:tr h="699619">
                <a:tc>
                  <a:txBody>
                    <a:bodyPr/>
                    <a:lstStyle/>
                    <a:p>
                      <a:pPr algn="ctr">
                        <a:lnSpc>
                          <a:spcPts val="18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□教授</a:t>
                      </a:r>
                    </a:p>
                    <a:p>
                      <a:pPr marL="152400" indent="-152400" algn="just">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□副教授</a:t>
                      </a:r>
                    </a:p>
                    <a:p>
                      <a:pPr marL="152400" indent="-152400" algn="just">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□助理教授</a:t>
                      </a:r>
                    </a:p>
                    <a:p>
                      <a:pPr marL="152400" indent="-152400" algn="just">
                        <a:lnSpc>
                          <a:spcPts val="18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□講師</a:t>
                      </a: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just">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□因課程修讀學生人數較多</a:t>
                      </a:r>
                    </a:p>
                    <a:p>
                      <a:pPr marL="152400" indent="-152400" algn="just">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□帶領學生校外實習或課程安排</a:t>
                      </a:r>
                    </a:p>
                    <a:p>
                      <a:pPr marL="152400" indent="-152400" algn="just">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□帶領學生畢業專題或論文指導</a:t>
                      </a:r>
                    </a:p>
                    <a:p>
                      <a:pPr marL="152400" indent="-152400" algn="just">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67091" marR="67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just">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091" marR="67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79405"/>
                  </a:ext>
                </a:extLst>
              </a:tr>
            </a:tbl>
          </a:graphicData>
        </a:graphic>
      </p:graphicFrame>
      <p:graphicFrame>
        <p:nvGraphicFramePr>
          <p:cNvPr id="4" name="表格 3"/>
          <p:cNvGraphicFramePr>
            <a:graphicFrameLocks noGrp="1"/>
          </p:cNvGraphicFramePr>
          <p:nvPr>
            <p:extLst>
              <p:ext uri="{D42A27DB-BD31-4B8C-83A1-F6EECF244321}">
                <p14:modId xmlns:p14="http://schemas.microsoft.com/office/powerpoint/2010/main" val="3813220893"/>
              </p:ext>
            </p:extLst>
          </p:nvPr>
        </p:nvGraphicFramePr>
        <p:xfrm>
          <a:off x="57507" y="4746354"/>
          <a:ext cx="8870363" cy="1828800"/>
        </p:xfrm>
        <a:graphic>
          <a:graphicData uri="http://schemas.openxmlformats.org/drawingml/2006/table">
            <a:tbl>
              <a:tblPr firstRow="1" firstCol="1" bandRow="1"/>
              <a:tblGrid>
                <a:gridCol w="504521">
                  <a:extLst>
                    <a:ext uri="{9D8B030D-6E8A-4147-A177-3AD203B41FA5}">
                      <a16:colId xmlns:a16="http://schemas.microsoft.com/office/drawing/2014/main" val="3732185223"/>
                    </a:ext>
                  </a:extLst>
                </a:gridCol>
                <a:gridCol w="512231">
                  <a:extLst>
                    <a:ext uri="{9D8B030D-6E8A-4147-A177-3AD203B41FA5}">
                      <a16:colId xmlns:a16="http://schemas.microsoft.com/office/drawing/2014/main" val="2997889725"/>
                    </a:ext>
                  </a:extLst>
                </a:gridCol>
                <a:gridCol w="487040">
                  <a:extLst>
                    <a:ext uri="{9D8B030D-6E8A-4147-A177-3AD203B41FA5}">
                      <a16:colId xmlns:a16="http://schemas.microsoft.com/office/drawing/2014/main" val="3676370359"/>
                    </a:ext>
                  </a:extLst>
                </a:gridCol>
                <a:gridCol w="478642">
                  <a:extLst>
                    <a:ext uri="{9D8B030D-6E8A-4147-A177-3AD203B41FA5}">
                      <a16:colId xmlns:a16="http://schemas.microsoft.com/office/drawing/2014/main" val="46633018"/>
                    </a:ext>
                  </a:extLst>
                </a:gridCol>
                <a:gridCol w="864915">
                  <a:extLst>
                    <a:ext uri="{9D8B030D-6E8A-4147-A177-3AD203B41FA5}">
                      <a16:colId xmlns:a16="http://schemas.microsoft.com/office/drawing/2014/main" val="550597746"/>
                    </a:ext>
                  </a:extLst>
                </a:gridCol>
                <a:gridCol w="848120">
                  <a:extLst>
                    <a:ext uri="{9D8B030D-6E8A-4147-A177-3AD203B41FA5}">
                      <a16:colId xmlns:a16="http://schemas.microsoft.com/office/drawing/2014/main" val="4157652252"/>
                    </a:ext>
                  </a:extLst>
                </a:gridCol>
                <a:gridCol w="2149691">
                  <a:extLst>
                    <a:ext uri="{9D8B030D-6E8A-4147-A177-3AD203B41FA5}">
                      <a16:colId xmlns:a16="http://schemas.microsoft.com/office/drawing/2014/main" val="508862487"/>
                    </a:ext>
                  </a:extLst>
                </a:gridCol>
                <a:gridCol w="3025203">
                  <a:extLst>
                    <a:ext uri="{9D8B030D-6E8A-4147-A177-3AD203B41FA5}">
                      <a16:colId xmlns:a16="http://schemas.microsoft.com/office/drawing/2014/main" val="328366639"/>
                    </a:ext>
                  </a:extLst>
                </a:gridCol>
              </a:tblGrid>
              <a:tr h="0">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教師姓名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教師職級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每週基本規定時數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每週實際授課時數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ts val="18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實際情況說明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44410013"/>
                  </a:ext>
                </a:extLst>
              </a:tr>
              <a:tr h="0">
                <a:tc>
                  <a:txBody>
                    <a:bodyPr/>
                    <a:lstStyle/>
                    <a:p>
                      <a:pPr algn="l">
                        <a:lnSpc>
                          <a:spcPts val="1800"/>
                        </a:lnSpc>
                        <a:spcAft>
                          <a:spcPts val="0"/>
                        </a:spcAft>
                      </a:pPr>
                      <a:r>
                        <a:rPr kumimoji="0" lang="en-US"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lnSpc>
                          <a:spcPts val="1800"/>
                        </a:lnSpc>
                        <a:spcAft>
                          <a:spcPts val="0"/>
                        </a:spcAft>
                      </a:pP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醫學系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lnSpc>
                          <a:spcPts val="1800"/>
                        </a:lnSpc>
                        <a:spcAft>
                          <a:spcPts val="0"/>
                        </a:spcAft>
                      </a:pPr>
                      <a:r>
                        <a:rPr kumimoji="0" lang="en-US"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B1</a:t>
                      </a:r>
                      <a:endPar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lnSpc>
                          <a:spcPts val="1800"/>
                        </a:lnSpc>
                        <a:spcAft>
                          <a:spcPts val="0"/>
                        </a:spcAft>
                      </a:pP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ts val="1800"/>
                        </a:lnSpc>
                        <a:spcAft>
                          <a:spcPts val="0"/>
                        </a:spcAft>
                      </a:pPr>
                      <a:r>
                        <a:rPr kumimoji="0" lang="en-US"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endParaRPr kumimoji="0" lang="zh-TW"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ctr">
                        <a:lnSpc>
                          <a:spcPts val="1800"/>
                        </a:lnSpc>
                        <a:spcAft>
                          <a:spcPts val="0"/>
                        </a:spcAft>
                      </a:pPr>
                      <a:r>
                        <a:rPr kumimoji="0" lang="en-US"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lnSpc>
                          <a:spcPts val="1800"/>
                        </a:lnSpc>
                        <a:spcAft>
                          <a:spcPts val="0"/>
                        </a:spcAft>
                      </a:pP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帶領學生畢業專題或論文指導</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tc>
                  <a:txBody>
                    <a:bodyPr/>
                    <a:lstStyle/>
                    <a:p>
                      <a:pPr algn="l">
                        <a:lnSpc>
                          <a:spcPts val="1800"/>
                        </a:lnSpc>
                        <a:spcAft>
                          <a:spcPts val="0"/>
                        </a:spcAft>
                      </a:pP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en-US" alt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實際授課</a:t>
                      </a:r>
                      <a:r>
                        <a:rPr kumimoji="0" lang="zh-TW" alt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醫療社會學</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等</a:t>
                      </a: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門課程，又指導</a:t>
                      </a: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名研究生論文，致實際授課時數大於規定授課時數。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977651787"/>
                  </a:ext>
                </a:extLst>
              </a:tr>
              <a:tr h="0">
                <a:tc>
                  <a:txBody>
                    <a:bodyPr/>
                    <a:lstStyle/>
                    <a:p>
                      <a:pPr algn="l">
                        <a:lnSpc>
                          <a:spcPts val="1800"/>
                        </a:lnSpc>
                        <a:spcAft>
                          <a:spcPts val="0"/>
                        </a:spcAft>
                      </a:pPr>
                      <a:r>
                        <a:rPr kumimoji="0" lang="en-US"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ts val="1800"/>
                        </a:lnSpc>
                        <a:spcAft>
                          <a:spcPts val="0"/>
                        </a:spcAft>
                      </a:pP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醫學系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ts val="1800"/>
                        </a:lnSpc>
                        <a:spcAft>
                          <a:spcPts val="0"/>
                        </a:spcAft>
                      </a:pPr>
                      <a:r>
                        <a:rPr kumimoji="0" lang="en-US"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C1</a:t>
                      </a:r>
                      <a:endPar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ts val="1800"/>
                        </a:lnSpc>
                        <a:spcAft>
                          <a:spcPts val="0"/>
                        </a:spcAft>
                      </a:pP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ts val="1800"/>
                        </a:lnSpc>
                        <a:spcAft>
                          <a:spcPts val="0"/>
                        </a:spcAft>
                      </a:pPr>
                      <a:r>
                        <a:rPr kumimoji="0" lang="en-US"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ts val="1800"/>
                        </a:lnSpc>
                        <a:spcAft>
                          <a:spcPts val="0"/>
                        </a:spcAft>
                      </a:pPr>
                      <a:r>
                        <a:rPr kumimoji="0" lang="en-US"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endParaRPr kumimoji="0" lang="zh-TW" sz="18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ts val="1800"/>
                        </a:lnSpc>
                        <a:spcAft>
                          <a:spcPts val="0"/>
                        </a:spcAft>
                      </a:pPr>
                      <a:r>
                        <a:rPr kumimoji="0" lang="zh-TW" sz="14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因課程修讀學生人數較多</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ts val="1800"/>
                        </a:lnSpc>
                        <a:spcAft>
                          <a:spcPts val="0"/>
                        </a:spcAft>
                      </a:pP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en-US" alt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緊急醫療照護概論</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修讀人數較多，依校內</a:t>
                      </a: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OO</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規定計算，致實際授課時數高於規定時數</a:t>
                      </a:r>
                      <a:r>
                        <a:rPr kumimoji="0" lang="en-US"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sz="1200" b="0"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404847913"/>
                  </a:ext>
                </a:extLst>
              </a:tr>
            </a:tbl>
          </a:graphicData>
        </a:graphic>
      </p:graphicFrame>
    </p:spTree>
    <p:extLst>
      <p:ext uri="{BB962C8B-B14F-4D97-AF65-F5344CB8AC3E}">
        <p14:creationId xmlns:p14="http://schemas.microsoft.com/office/powerpoint/2010/main" val="368678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66" y="97692"/>
            <a:ext cx="7094837" cy="609600"/>
          </a:xfrm>
        </p:spPr>
        <p:txBody>
          <a:bodyPr/>
          <a:lstStyle/>
          <a:p>
            <a:pPr algn="l"/>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458553" y="2337310"/>
            <a:ext cx="8201373" cy="3068625"/>
            <a:chOff x="458553" y="2337310"/>
            <a:chExt cx="8201373" cy="3068625"/>
          </a:xfrm>
        </p:grpSpPr>
        <p:sp>
          <p:nvSpPr>
            <p:cNvPr id="6" name="文字方塊 5"/>
            <p:cNvSpPr txBox="1"/>
            <p:nvPr/>
          </p:nvSpPr>
          <p:spPr>
            <a:xfrm>
              <a:off x="458553" y="2974772"/>
              <a:ext cx="2055389" cy="1620957"/>
            </a:xfrm>
            <a:prstGeom prst="rect">
              <a:avLst/>
            </a:prstGeom>
            <a:solidFill>
              <a:srgbClr val="8CC7E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lvl="0">
                <a:lnSpc>
                  <a:spcPts val="2160"/>
                </a:lnSpc>
                <a:spcAft>
                  <a:spcPts val="0"/>
                </a:spcAft>
              </a:pP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800219"/>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立即可解決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800219"/>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1138773"/>
            </a:xfrm>
            <a:prstGeom prst="rect">
              <a:avLst/>
            </a:prstGeom>
            <a:solidFill>
              <a:srgbClr val="B2DE8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需與應用單位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審慎討論</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p>
          </p:txBody>
        </p:sp>
        <p:sp>
          <p:nvSpPr>
            <p:cNvPr id="10" name="文字方塊 9"/>
            <p:cNvSpPr txBox="1"/>
            <p:nvPr/>
          </p:nvSpPr>
          <p:spPr>
            <a:xfrm>
              <a:off x="6801961" y="4267162"/>
              <a:ext cx="1857965" cy="1138773"/>
            </a:xfrm>
            <a:prstGeom prst="rect">
              <a:avLst/>
            </a:prstGeom>
            <a:solidFill>
              <a:srgbClr val="E3BE9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定期檢討</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p>
          </p:txBody>
        </p:sp>
        <p:sp>
          <p:nvSpPr>
            <p:cNvPr id="11" name="向右箭號 10"/>
            <p:cNvSpPr/>
            <p:nvPr/>
          </p:nvSpPr>
          <p:spPr>
            <a:xfrm rot="19516874">
              <a:off x="2642991" y="2883151"/>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75000"/>
              </a:schemeClr>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397632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2388228"/>
            <a:ext cx="8781101" cy="422679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定義補充</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29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表冊名稱</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原為「</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專任教師減授授課時數資料</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」修正為「</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專任教師實際授課時數低於規定職級之基本授課時數資料</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ts val="29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每週基本規定授課時數</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請填報該類型教師之每週基本規定授課時數。</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ts val="29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僅蒐集</a:t>
            </a:r>
            <a:r>
              <a:rPr lang="zh-TW"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編制內專任教師</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減授後其實際授課時數低於規定職級之基本授課時數</a:t>
            </a:r>
            <a:r>
              <a:rPr lang="zh-TW"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資料</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kern="1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ts val="29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若同一名編制內專任教師同時有超過基本授課時數及減授授課時數的情況，</a:t>
            </a:r>
            <a:r>
              <a:rPr lang="zh-TW" altLang="zh-TW" sz="1800" b="1"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實際授課時數一增一減之情況下，等於規定職級之基本授課時數，則無需填報教</a:t>
            </a:r>
            <a:r>
              <a:rPr lang="en-US" altLang="zh-TW" sz="1800" b="1"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11</a:t>
            </a:r>
            <a:r>
              <a:rPr lang="zh-TW" altLang="zh-TW" sz="1800" b="1"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或教</a:t>
            </a:r>
            <a:r>
              <a:rPr lang="en-US" altLang="zh-TW" sz="1800" b="1"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。故是</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依據整體實際授課時數與規定職級之基本授課時數做判斷</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，若實際授課時數超過每週基本規定授課時數請填報教</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；實際授課時數低於每週基本規定授課時數，請填報教</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；故</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同一名專任教師不應同時填報教</a:t>
            </a:r>
            <a:r>
              <a:rPr lang="en-US"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11</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135351879"/>
              </p:ext>
            </p:extLst>
          </p:nvPr>
        </p:nvGraphicFramePr>
        <p:xfrm>
          <a:off x="80631" y="876605"/>
          <a:ext cx="8781102" cy="1603840"/>
        </p:xfrm>
        <a:graphic>
          <a:graphicData uri="http://schemas.openxmlformats.org/drawingml/2006/table">
            <a:tbl>
              <a:tblPr firstRow="1" firstCol="1" lastRow="1" lastCol="1" bandRow="1" bandCol="1"/>
              <a:tblGrid>
                <a:gridCol w="248883">
                  <a:extLst>
                    <a:ext uri="{9D8B030D-6E8A-4147-A177-3AD203B41FA5}">
                      <a16:colId xmlns:a16="http://schemas.microsoft.com/office/drawing/2014/main" val="20000"/>
                    </a:ext>
                  </a:extLst>
                </a:gridCol>
                <a:gridCol w="288324">
                  <a:extLst>
                    <a:ext uri="{9D8B030D-6E8A-4147-A177-3AD203B41FA5}">
                      <a16:colId xmlns:a16="http://schemas.microsoft.com/office/drawing/2014/main" val="20001"/>
                    </a:ext>
                  </a:extLst>
                </a:gridCol>
                <a:gridCol w="271848">
                  <a:extLst>
                    <a:ext uri="{9D8B030D-6E8A-4147-A177-3AD203B41FA5}">
                      <a16:colId xmlns:a16="http://schemas.microsoft.com/office/drawing/2014/main" val="20002"/>
                    </a:ext>
                  </a:extLst>
                </a:gridCol>
                <a:gridCol w="230660">
                  <a:extLst>
                    <a:ext uri="{9D8B030D-6E8A-4147-A177-3AD203B41FA5}">
                      <a16:colId xmlns:a16="http://schemas.microsoft.com/office/drawing/2014/main" val="20003"/>
                    </a:ext>
                  </a:extLst>
                </a:gridCol>
                <a:gridCol w="675503">
                  <a:extLst>
                    <a:ext uri="{9D8B030D-6E8A-4147-A177-3AD203B41FA5}">
                      <a16:colId xmlns:a16="http://schemas.microsoft.com/office/drawing/2014/main" val="20004"/>
                    </a:ext>
                  </a:extLst>
                </a:gridCol>
                <a:gridCol w="772784">
                  <a:extLst>
                    <a:ext uri="{9D8B030D-6E8A-4147-A177-3AD203B41FA5}">
                      <a16:colId xmlns:a16="http://schemas.microsoft.com/office/drawing/2014/main" val="20005"/>
                    </a:ext>
                  </a:extLst>
                </a:gridCol>
                <a:gridCol w="569983">
                  <a:extLst>
                    <a:ext uri="{9D8B030D-6E8A-4147-A177-3AD203B41FA5}">
                      <a16:colId xmlns:a16="http://schemas.microsoft.com/office/drawing/2014/main" val="20006"/>
                    </a:ext>
                  </a:extLst>
                </a:gridCol>
                <a:gridCol w="716692">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gridCol w="683741">
                  <a:extLst>
                    <a:ext uri="{9D8B030D-6E8A-4147-A177-3AD203B41FA5}">
                      <a16:colId xmlns:a16="http://schemas.microsoft.com/office/drawing/2014/main" val="20009"/>
                    </a:ext>
                  </a:extLst>
                </a:gridCol>
                <a:gridCol w="510746">
                  <a:extLst>
                    <a:ext uri="{9D8B030D-6E8A-4147-A177-3AD203B41FA5}">
                      <a16:colId xmlns:a16="http://schemas.microsoft.com/office/drawing/2014/main" val="20010"/>
                    </a:ext>
                  </a:extLst>
                </a:gridCol>
                <a:gridCol w="741405">
                  <a:extLst>
                    <a:ext uri="{9D8B030D-6E8A-4147-A177-3AD203B41FA5}">
                      <a16:colId xmlns:a16="http://schemas.microsoft.com/office/drawing/2014/main" val="20011"/>
                    </a:ext>
                  </a:extLst>
                </a:gridCol>
                <a:gridCol w="601362">
                  <a:extLst>
                    <a:ext uri="{9D8B030D-6E8A-4147-A177-3AD203B41FA5}">
                      <a16:colId xmlns:a16="http://schemas.microsoft.com/office/drawing/2014/main" val="20012"/>
                    </a:ext>
                  </a:extLst>
                </a:gridCol>
                <a:gridCol w="313038">
                  <a:extLst>
                    <a:ext uri="{9D8B030D-6E8A-4147-A177-3AD203B41FA5}">
                      <a16:colId xmlns:a16="http://schemas.microsoft.com/office/drawing/2014/main" val="20013"/>
                    </a:ext>
                  </a:extLst>
                </a:gridCol>
                <a:gridCol w="659027">
                  <a:extLst>
                    <a:ext uri="{9D8B030D-6E8A-4147-A177-3AD203B41FA5}">
                      <a16:colId xmlns:a16="http://schemas.microsoft.com/office/drawing/2014/main" val="20014"/>
                    </a:ext>
                  </a:extLst>
                </a:gridCol>
                <a:gridCol w="582706">
                  <a:extLst>
                    <a:ext uri="{9D8B030D-6E8A-4147-A177-3AD203B41FA5}">
                      <a16:colId xmlns:a16="http://schemas.microsoft.com/office/drawing/2014/main" val="20015"/>
                    </a:ext>
                  </a:extLst>
                </a:gridCol>
              </a:tblGrid>
              <a:tr h="244789">
                <a:tc rowSpan="2">
                  <a:txBody>
                    <a:bodyPr/>
                    <a:lstStyle/>
                    <a:p>
                      <a:pPr algn="ctr">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lnSpc>
                          <a:spcPts val="1200"/>
                        </a:lnSpc>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名稱</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教師職級（聘書）</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每週基本規定授課時數</a:t>
                      </a: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8">
                  <a:txBody>
                    <a:bodyPr/>
                    <a:lstStyle/>
                    <a:p>
                      <a:pPr marL="0" algn="ctr" defTabSz="914400" rtl="0" eaLnBrk="1" latinLnBrk="0" hangingPunct="1">
                        <a:lnSpc>
                          <a:spcPts val="1700"/>
                        </a:lnSpc>
                        <a:spcAft>
                          <a:spcPts val="0"/>
                        </a:spcAft>
                      </a:pP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可填至小數點第</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位</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5778" marR="657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7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校內減授時數規定</a:t>
                      </a:r>
                    </a:p>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（請上傳檔案）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876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兼任行政職或執行專案計畫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論文指導教授</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27305"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教學、研究、服務績效卓著者</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新進或擔任客、講座</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課程安排因素</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35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申請休假、進修或研究等</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7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借調或合聘教師</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1"/>
                  </a:ext>
                </a:extLst>
              </a:tr>
              <a:tr h="711351">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l">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778" marR="6577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3.2.29</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8" name="Rectangle 2"/>
          <p:cNvSpPr>
            <a:spLocks noGrp="1" noChangeArrowheads="1"/>
          </p:cNvSpPr>
          <p:nvPr>
            <p:ph type="title"/>
          </p:nvPr>
        </p:nvSpPr>
        <p:spPr>
          <a:xfrm>
            <a:off x="7336" y="213646"/>
            <a:ext cx="9136663" cy="609600"/>
          </a:xfrm>
        </p:spPr>
        <p:txBody>
          <a:bodyPr anchor="t"/>
          <a:lstStyle/>
          <a:p>
            <a:pPr algn="l">
              <a:defRPr/>
            </a:pP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專任教師實際授課時數低於規定職級之基本授課時數資料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Tree>
    <p:extLst>
      <p:ext uri="{BB962C8B-B14F-4D97-AF65-F5344CB8AC3E}">
        <p14:creationId xmlns:p14="http://schemas.microsoft.com/office/powerpoint/2010/main" val="2438830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3.2.30</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131885" y="753791"/>
            <a:ext cx="8656552" cy="5863144"/>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專任教師減授授課時數原因暨減授之授課時數</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範例說明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65113" lvl="1" indent="-173038"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專任副教授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每週基本規定授課時數為</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，兼任多個行政職務換算後可減授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小時授課時數，但依據校內減授規定上限僅能減授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小時，實際也僅減授時數為</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，則</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實際授課時數為</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5</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，故</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請填報減授授課時數原因：「兼任行政職或執行專案計畫」減授授課時數為</a:t>
            </a:r>
            <a:r>
              <a:rPr lang="en-US"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265113" lvl="1" indent="-173038"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專任副教授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B</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每週基本規定授課時數為</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，兼任</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個二級學術單位主管可減授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小時授課時數，實際減授時數為</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B</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實際授課時數為</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(9</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，故</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請填報減授授課時數原因：「兼任行政職或執行專案計畫」減授授課時數為</a:t>
            </a:r>
            <a:r>
              <a:rPr lang="en-US"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a:p>
            <a:pPr marL="265113" lvl="1" indent="-173038"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專任教授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C</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每週基本規定授課時數為</a:t>
            </a:r>
            <a:r>
              <a:rPr lang="en-US"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u="heavy"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，兼任</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個一級行政單位主管可減授</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小時授課時數，同時</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C</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教師因企業管理概論修讀人數較多，</a:t>
            </a:r>
            <a:r>
              <a:rPr lang="zh-TW" altLang="en-US"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授課時數增加</a:t>
            </a:r>
            <a:r>
              <a:rPr lang="en-US"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小時，故</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每週實際授課時數為</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小時</a:t>
            </a:r>
            <a:r>
              <a:rPr lang="en-US" altLang="zh-TW" sz="1800" u="heavy" kern="100" dirty="0">
                <a:solidFill>
                  <a:srgbClr val="7030A0"/>
                </a:solidFill>
                <a:latin typeface="Arial" panose="020B0604020202020204" pitchFamily="34" charset="0"/>
                <a:ea typeface="微軟正黑體" panose="020B0604030504040204" pitchFamily="34" charset="-120"/>
                <a:cs typeface="Arial" panose="020B0604020202020204" pitchFamily="34" charset="0"/>
              </a:rPr>
              <a:t>) </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，以教師該學期整體實際授課結果來看，於本表</a:t>
            </a:r>
            <a:r>
              <a:rPr lang="zh-TW" altLang="zh-TW" sz="1800" b="1"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應填報減授授課時數原因：</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「兼任行政職或執行專案計畫」減授授課時數為</a:t>
            </a:r>
            <a:r>
              <a:rPr lang="en-US"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u="heavy" kern="100" dirty="0">
                <a:solidFill>
                  <a:srgbClr val="FF0000"/>
                </a:solidFill>
                <a:latin typeface="Arial" panose="020B0604020202020204" pitchFamily="34" charset="0"/>
                <a:ea typeface="微軟正黑體" panose="020B0604030504040204" pitchFamily="34" charset="-120"/>
                <a:cs typeface="Arial" panose="020B0604020202020204" pitchFamily="34" charset="0"/>
              </a:rPr>
              <a:t>小時</a:t>
            </a:r>
            <a:r>
              <a:rPr lang="zh-TW" altLang="zh-TW" sz="1800"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，並</a:t>
            </a: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同時於補充說明欄位填寫：實際兼任行政職減授</a:t>
            </a:r>
            <a:r>
              <a:rPr lang="en-US"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4</a:t>
            </a: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小時，因企業管理概論修讀人數較多，</a:t>
            </a:r>
            <a:r>
              <a:rPr lang="zh-TW" altLang="en-US"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授課時數增加</a:t>
            </a:r>
            <a:r>
              <a:rPr lang="en-US"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小時，每週實際授課時數為</a:t>
            </a:r>
            <a:r>
              <a:rPr lang="en-US"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6</a:t>
            </a:r>
            <a:r>
              <a:rPr lang="zh-TW"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rPr>
              <a:t>小時。</a:t>
            </a:r>
            <a:endParaRPr lang="en-US" altLang="zh-TW" sz="1800" b="1" kern="100" dirty="0">
              <a:solidFill>
                <a:prstClr val="black"/>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Rectangle 2"/>
          <p:cNvSpPr>
            <a:spLocks noGrp="1" noChangeArrowheads="1"/>
          </p:cNvSpPr>
          <p:nvPr>
            <p:ph type="title"/>
          </p:nvPr>
        </p:nvSpPr>
        <p:spPr>
          <a:xfrm>
            <a:off x="7336" y="213646"/>
            <a:ext cx="9136663" cy="609600"/>
          </a:xfrm>
        </p:spPr>
        <p:txBody>
          <a:bodyPr anchor="t"/>
          <a:lstStyle/>
          <a:p>
            <a:pPr algn="l">
              <a:defRPr/>
            </a:pP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專任教師實際授課時數低於規定職級之基本授課時數資料</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Tree>
    <p:extLst>
      <p:ext uri="{BB962C8B-B14F-4D97-AF65-F5344CB8AC3E}">
        <p14:creationId xmlns:p14="http://schemas.microsoft.com/office/powerpoint/2010/main" val="148430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職技人員</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3.2.31</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1831260"/>
              </p:ext>
            </p:extLst>
          </p:nvPr>
        </p:nvGraphicFramePr>
        <p:xfrm>
          <a:off x="67482" y="867092"/>
          <a:ext cx="8786014" cy="2096092"/>
        </p:xfrm>
        <a:graphic>
          <a:graphicData uri="http://schemas.openxmlformats.org/drawingml/2006/table">
            <a:tbl>
              <a:tblPr firstRow="1" firstCol="1" bandRow="1"/>
              <a:tblGrid>
                <a:gridCol w="682180">
                  <a:extLst>
                    <a:ext uri="{9D8B030D-6E8A-4147-A177-3AD203B41FA5}">
                      <a16:colId xmlns:a16="http://schemas.microsoft.com/office/drawing/2014/main" val="20000"/>
                    </a:ext>
                  </a:extLst>
                </a:gridCol>
                <a:gridCol w="682180">
                  <a:extLst>
                    <a:ext uri="{9D8B030D-6E8A-4147-A177-3AD203B41FA5}">
                      <a16:colId xmlns:a16="http://schemas.microsoft.com/office/drawing/2014/main" val="20001"/>
                    </a:ext>
                  </a:extLst>
                </a:gridCol>
                <a:gridCol w="670419">
                  <a:extLst>
                    <a:ext uri="{9D8B030D-6E8A-4147-A177-3AD203B41FA5}">
                      <a16:colId xmlns:a16="http://schemas.microsoft.com/office/drawing/2014/main" val="20002"/>
                    </a:ext>
                  </a:extLst>
                </a:gridCol>
                <a:gridCol w="676298">
                  <a:extLst>
                    <a:ext uri="{9D8B030D-6E8A-4147-A177-3AD203B41FA5}">
                      <a16:colId xmlns:a16="http://schemas.microsoft.com/office/drawing/2014/main" val="20003"/>
                    </a:ext>
                  </a:extLst>
                </a:gridCol>
                <a:gridCol w="670419">
                  <a:extLst>
                    <a:ext uri="{9D8B030D-6E8A-4147-A177-3AD203B41FA5}">
                      <a16:colId xmlns:a16="http://schemas.microsoft.com/office/drawing/2014/main" val="20004"/>
                    </a:ext>
                  </a:extLst>
                </a:gridCol>
                <a:gridCol w="670419">
                  <a:extLst>
                    <a:ext uri="{9D8B030D-6E8A-4147-A177-3AD203B41FA5}">
                      <a16:colId xmlns:a16="http://schemas.microsoft.com/office/drawing/2014/main" val="20005"/>
                    </a:ext>
                  </a:extLst>
                </a:gridCol>
                <a:gridCol w="670419">
                  <a:extLst>
                    <a:ext uri="{9D8B030D-6E8A-4147-A177-3AD203B41FA5}">
                      <a16:colId xmlns:a16="http://schemas.microsoft.com/office/drawing/2014/main" val="20008"/>
                    </a:ext>
                  </a:extLst>
                </a:gridCol>
                <a:gridCol w="670419">
                  <a:extLst>
                    <a:ext uri="{9D8B030D-6E8A-4147-A177-3AD203B41FA5}">
                      <a16:colId xmlns:a16="http://schemas.microsoft.com/office/drawing/2014/main" val="20009"/>
                    </a:ext>
                  </a:extLst>
                </a:gridCol>
                <a:gridCol w="391925">
                  <a:extLst>
                    <a:ext uri="{9D8B030D-6E8A-4147-A177-3AD203B41FA5}">
                      <a16:colId xmlns:a16="http://schemas.microsoft.com/office/drawing/2014/main" val="20010"/>
                    </a:ext>
                  </a:extLst>
                </a:gridCol>
                <a:gridCol w="1619332">
                  <a:extLst>
                    <a:ext uri="{9D8B030D-6E8A-4147-A177-3AD203B41FA5}">
                      <a16:colId xmlns:a16="http://schemas.microsoft.com/office/drawing/2014/main" val="20006"/>
                    </a:ext>
                  </a:extLst>
                </a:gridCol>
                <a:gridCol w="711585">
                  <a:extLst>
                    <a:ext uri="{9D8B030D-6E8A-4147-A177-3AD203B41FA5}">
                      <a16:colId xmlns:a16="http://schemas.microsoft.com/office/drawing/2014/main" val="20011"/>
                    </a:ext>
                  </a:extLst>
                </a:gridCol>
                <a:gridCol w="670419">
                  <a:extLst>
                    <a:ext uri="{9D8B030D-6E8A-4147-A177-3AD203B41FA5}">
                      <a16:colId xmlns:a16="http://schemas.microsoft.com/office/drawing/2014/main" val="20012"/>
                    </a:ext>
                  </a:extLst>
                </a:gridCol>
              </a:tblGrid>
              <a:tr h="180196">
                <a:tc rowSpan="4">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類別</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學校任用</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聘僱職員人數</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156170">
                <a:tc vMerge="1">
                  <a:txBody>
                    <a:bodyPr/>
                    <a:lstStyle/>
                    <a:p>
                      <a:endParaRPr lang="zh-TW" altLang="en-US"/>
                    </a:p>
                  </a:txBody>
                  <a:tcPr/>
                </a:tc>
                <a:tc v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A1</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indent="-15240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退休再任人數</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52400" algn="ctr" defTabSz="914400" rtl="0" eaLnBrk="1" latinLnBrk="0" hangingPunct="1">
                        <a:lnSpc>
                          <a:spcPts val="1300"/>
                        </a:lnSpc>
                        <a:spcAft>
                          <a:spcPts val="0"/>
                        </a:spcAft>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僅私立大學校院填報</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2"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extLst>
                  <a:ext uri="{0D108BD9-81ED-4DB2-BD59-A6C34878D82A}">
                    <a16:rowId xmlns:a16="http://schemas.microsoft.com/office/drawing/2014/main" val="10001"/>
                  </a:ext>
                </a:extLst>
              </a:tr>
              <a:tr h="439292">
                <a:tc vMerge="1">
                  <a:txBody>
                    <a:bodyPr/>
                    <a:lstStyle/>
                    <a:p>
                      <a:endParaRPr lang="zh-TW" altLang="en-US"/>
                    </a:p>
                  </a:txBody>
                  <a:tcPr/>
                </a:tc>
                <a:tc v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秘書人員</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3">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職員小計</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marL="152400" marR="0" lvl="0" indent="-152400" algn="l" defTabSz="914400" rtl="0" eaLnBrk="1" fontAlgn="auto" latinLnBrk="0" hangingPunct="1">
                        <a:lnSpc>
                          <a:spcPts val="1700"/>
                        </a:lnSpc>
                        <a:spcBef>
                          <a:spcPts val="0"/>
                        </a:spcBef>
                        <a:spcAft>
                          <a:spcPts val="0"/>
                        </a:spcAft>
                        <a:buClrTx/>
                        <a:buSzTx/>
                        <a:buFontTx/>
                        <a:buNone/>
                        <a:tabLst/>
                        <a:defRPr/>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0002"/>
                  </a:ext>
                </a:extLst>
              </a:tr>
              <a:tr h="138324">
                <a:tc vMerge="1">
                  <a:txBody>
                    <a:bodyPr/>
                    <a:lstStyle/>
                    <a:p>
                      <a:endParaRPr lang="zh-TW" altLang="en-US"/>
                    </a:p>
                  </a:txBody>
                  <a:tcPr/>
                </a:tc>
                <a:tc vMerge="1">
                  <a:txBody>
                    <a:bodyPr/>
                    <a:lstStyle/>
                    <a:p>
                      <a:endParaRPr lang="zh-TW" altLang="en-US"/>
                    </a:p>
                  </a:txBody>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393">
                <a:tc rowSpan="3">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編制內職員</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52400" algn="ctr" defTabSz="914400" rtl="0" eaLnBrk="1" latinLnBrk="0" hangingPunct="1">
                        <a:lnSpc>
                          <a:spcPts val="13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indent="-152400" algn="ctr" defTabSz="914400" rtl="0" eaLnBrk="1" latinLnBrk="0" hangingPunct="1">
                        <a:lnSpc>
                          <a:spcPts val="13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64" marR="68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0393">
                <a:tc vMerge="1">
                  <a:txBody>
                    <a:bodyPr/>
                    <a:lstStyle/>
                    <a:p>
                      <a:endParaRPr lang="zh-TW" altLang="en-US"/>
                    </a:p>
                  </a:txBody>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編制外職員</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288314">
                <a:tc vMerge="1">
                  <a:txBody>
                    <a:bodyPr/>
                    <a:lstStyle/>
                    <a:p>
                      <a:endParaRPr lang="zh-TW" altLang="en-US"/>
                    </a:p>
                  </a:txBody>
                  <a:tcPr/>
                </a:tc>
                <a:tc>
                  <a:txBody>
                    <a:bodyPr/>
                    <a:lstStyle/>
                    <a:p>
                      <a:pPr marL="152400" indent="-152400" algn="l" defTabSz="914400" rtl="0" eaLnBrk="1" latinLnBrk="0" hangingPunct="1">
                        <a:lnSpc>
                          <a:spcPts val="17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派遣人力</a:t>
                      </a: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6350" cap="flat" cmpd="sng" algn="ctr">
                      <a:noFill/>
                      <a:prstDash val="solid"/>
                      <a:round/>
                      <a:headEnd type="none" w="med" len="med"/>
                      <a:tailEnd type="none" w="med" len="med"/>
                    </a:lnTlToBr>
                    <a:lnBlToTr w="12700" cmpd="sng">
                      <a:noFill/>
                      <a:prstDash val="solid"/>
                    </a:lnBlToTr>
                  </a:tcPr>
                </a:tc>
                <a:tc>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gridSpan="2">
                  <a:txBody>
                    <a:bodyPr/>
                    <a:lstStyle/>
                    <a:p>
                      <a:pPr marL="152400" indent="-152400" algn="l" defTabSz="914400" rtl="0" eaLnBrk="1" latinLnBrk="0" hangingPunct="1">
                        <a:lnSpc>
                          <a:spcPts val="17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64" marR="685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lnBlToTr w="6350" cap="flat" cmpd="sng" algn="ctr">
                      <a:solidFill>
                        <a:srgbClr val="000000"/>
                      </a:solidFill>
                      <a:prstDash val="solid"/>
                      <a:round/>
                      <a:headEnd type="none" w="med" len="med"/>
                      <a:tailEnd type="none" w="med" len="med"/>
                    </a:lnBlToTr>
                    <a:solidFill>
                      <a:srgbClr val="D9D9D9"/>
                    </a:solidFill>
                  </a:tcPr>
                </a:tc>
                <a:tc hMerge="1">
                  <a:txBody>
                    <a:bodyPr/>
                    <a:lstStyle/>
                    <a:p>
                      <a:endParaRPr lang="zh-TW" altLang="en-US"/>
                    </a:p>
                  </a:txBody>
                  <a:tcPr/>
                </a:tc>
                <a:extLst>
                  <a:ext uri="{0D108BD9-81ED-4DB2-BD59-A6C34878D82A}">
                    <a16:rowId xmlns:a16="http://schemas.microsoft.com/office/drawing/2014/main" val="10006"/>
                  </a:ext>
                </a:extLst>
              </a:tr>
            </a:tbl>
          </a:graphicData>
        </a:graphic>
      </p:graphicFrame>
      <p:sp>
        <p:nvSpPr>
          <p:cNvPr id="5" name="矩形 4"/>
          <p:cNvSpPr/>
          <p:nvPr/>
        </p:nvSpPr>
        <p:spPr>
          <a:xfrm>
            <a:off x="72395" y="2996902"/>
            <a:ext cx="8781101" cy="234404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退休再任人數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僅私立大學校院填報</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：請學校依前揭「編制內職員總人數」填報該等職員係</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由各級教育階段之公立學校、政府機關及其附屬機構與公立醫療院所等機關</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退休且領有退休金或退休俸，再至「私立大學」擔任編制內專任職員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之人數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；另本欄數據應小於等於編制內職員數。</a:t>
            </a:r>
          </a:p>
        </p:txBody>
      </p:sp>
    </p:spTree>
    <p:extLst>
      <p:ext uri="{BB962C8B-B14F-4D97-AF65-F5344CB8AC3E}">
        <p14:creationId xmlns:p14="http://schemas.microsoft.com/office/powerpoint/2010/main" val="445300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noChangeArrowheads="1"/>
          </p:cNvSpPr>
          <p:nvPr>
            <p:ph type="title"/>
          </p:nvPr>
        </p:nvSpPr>
        <p:spPr>
          <a:xfrm>
            <a:off x="7336" y="213646"/>
            <a:ext cx="9136663" cy="609600"/>
          </a:xfrm>
        </p:spPr>
        <p:txBody>
          <a:bodyPr anchor="t"/>
          <a:lstStyle/>
          <a:p>
            <a:pPr algn="l">
              <a:defRPr/>
            </a:pP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5.</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專任研究人員及博士後研究人員</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3.2.32</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13897244"/>
              </p:ext>
            </p:extLst>
          </p:nvPr>
        </p:nvGraphicFramePr>
        <p:xfrm>
          <a:off x="83963" y="872674"/>
          <a:ext cx="8779950" cy="1344677"/>
        </p:xfrm>
        <a:graphic>
          <a:graphicData uri="http://schemas.openxmlformats.org/drawingml/2006/table">
            <a:tbl>
              <a:tblPr firstRow="1" firstCol="1" lastRow="1" lastCol="1" bandRow="1" bandCol="1"/>
              <a:tblGrid>
                <a:gridCol w="459734">
                  <a:extLst>
                    <a:ext uri="{9D8B030D-6E8A-4147-A177-3AD203B41FA5}">
                      <a16:colId xmlns:a16="http://schemas.microsoft.com/office/drawing/2014/main" val="20000"/>
                    </a:ext>
                  </a:extLst>
                </a:gridCol>
                <a:gridCol w="345989">
                  <a:extLst>
                    <a:ext uri="{9D8B030D-6E8A-4147-A177-3AD203B41FA5}">
                      <a16:colId xmlns:a16="http://schemas.microsoft.com/office/drawing/2014/main" val="20001"/>
                    </a:ext>
                  </a:extLst>
                </a:gridCol>
                <a:gridCol w="576649">
                  <a:extLst>
                    <a:ext uri="{9D8B030D-6E8A-4147-A177-3AD203B41FA5}">
                      <a16:colId xmlns:a16="http://schemas.microsoft.com/office/drawing/2014/main" val="20002"/>
                    </a:ext>
                  </a:extLst>
                </a:gridCol>
                <a:gridCol w="724930">
                  <a:extLst>
                    <a:ext uri="{9D8B030D-6E8A-4147-A177-3AD203B41FA5}">
                      <a16:colId xmlns:a16="http://schemas.microsoft.com/office/drawing/2014/main" val="20003"/>
                    </a:ext>
                  </a:extLst>
                </a:gridCol>
                <a:gridCol w="403654">
                  <a:extLst>
                    <a:ext uri="{9D8B030D-6E8A-4147-A177-3AD203B41FA5}">
                      <a16:colId xmlns:a16="http://schemas.microsoft.com/office/drawing/2014/main" val="20004"/>
                    </a:ext>
                  </a:extLst>
                </a:gridCol>
                <a:gridCol w="1046205">
                  <a:extLst>
                    <a:ext uri="{9D8B030D-6E8A-4147-A177-3AD203B41FA5}">
                      <a16:colId xmlns:a16="http://schemas.microsoft.com/office/drawing/2014/main" val="20005"/>
                    </a:ext>
                  </a:extLst>
                </a:gridCol>
                <a:gridCol w="790833">
                  <a:extLst>
                    <a:ext uri="{9D8B030D-6E8A-4147-A177-3AD203B41FA5}">
                      <a16:colId xmlns:a16="http://schemas.microsoft.com/office/drawing/2014/main" val="20006"/>
                    </a:ext>
                  </a:extLst>
                </a:gridCol>
                <a:gridCol w="757881">
                  <a:extLst>
                    <a:ext uri="{9D8B030D-6E8A-4147-A177-3AD203B41FA5}">
                      <a16:colId xmlns:a16="http://schemas.microsoft.com/office/drawing/2014/main" val="20007"/>
                    </a:ext>
                  </a:extLst>
                </a:gridCol>
                <a:gridCol w="1845276">
                  <a:extLst>
                    <a:ext uri="{9D8B030D-6E8A-4147-A177-3AD203B41FA5}">
                      <a16:colId xmlns:a16="http://schemas.microsoft.com/office/drawing/2014/main" val="20008"/>
                    </a:ext>
                  </a:extLst>
                </a:gridCol>
                <a:gridCol w="1828799">
                  <a:extLst>
                    <a:ext uri="{9D8B030D-6E8A-4147-A177-3AD203B41FA5}">
                      <a16:colId xmlns:a16="http://schemas.microsoft.com/office/drawing/2014/main" val="20009"/>
                    </a:ext>
                  </a:extLst>
                </a:gridCol>
              </a:tblGrid>
              <a:tr h="711200">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等級</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是否支領彈性薪資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專任研究人員及博士後研究人員</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總人數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marR="0" lvl="0" indent="0" algn="ctr" defTabSz="914400" rtl="0" eaLnBrk="1" fontAlgn="auto" latinLnBrk="0" hangingPunct="1">
                        <a:lnSpc>
                          <a:spcPts val="1400"/>
                        </a:lnSpc>
                        <a:spcBef>
                          <a:spcPts val="0"/>
                        </a:spcBef>
                        <a:spcAft>
                          <a:spcPts val="0"/>
                        </a:spcAft>
                        <a:buClrTx/>
                        <a:buSzTx/>
                        <a:buFontTx/>
                        <a:buNone/>
                        <a:tabLst/>
                        <a:defRPr/>
                      </a:pP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退休</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再任</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「編制內」研究</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員數</a:t>
                      </a:r>
                      <a:endPar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ctr" defTabSz="914400" rtl="0" eaLnBrk="1" fontAlgn="auto" latinLnBrk="0" hangingPunct="1">
                        <a:lnSpc>
                          <a:spcPts val="1400"/>
                        </a:lnSpc>
                        <a:spcBef>
                          <a:spcPts val="0"/>
                        </a:spcBef>
                        <a:spcAft>
                          <a:spcPts val="0"/>
                        </a:spcAft>
                        <a:buClrTx/>
                        <a:buSzTx/>
                        <a:buFontTx/>
                        <a:buNone/>
                        <a:tabLst/>
                        <a:defRPr/>
                      </a:pP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僅私立大學校院填報</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a:ln>
                          <a:noFill/>
                        </a:ln>
                        <a:solidFill>
                          <a:srgbClr val="FF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extLst>
                  <a:ext uri="{0D108BD9-81ED-4DB2-BD59-A6C34878D82A}">
                    <a16:rowId xmlns:a16="http://schemas.microsoft.com/office/drawing/2014/main" val="10000"/>
                  </a:ext>
                </a:extLst>
              </a:tr>
              <a:tr h="27787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男</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4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10001"/>
                  </a:ext>
                </a:extLst>
              </a:tr>
              <a:tr h="355600">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106.10</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lnSpc>
                          <a:spcPts val="14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4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矩形 4"/>
          <p:cNvSpPr/>
          <p:nvPr/>
        </p:nvSpPr>
        <p:spPr>
          <a:xfrm>
            <a:off x="72395" y="2214300"/>
            <a:ext cx="8781101" cy="280570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退休再任「編制內」</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研究人員</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僅私立大學校院填報</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請學校依前揭「專任研究人員總人數」填報該等研究人員係</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由各級教育階段之公立學校、政府機關及其附屬機構與公立醫療院所等機關</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退休且領有退休金或退休俸，再至「私立大學」擔任「編制內」專任研究人員</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之【男、女】人數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；另本欄數據應小於等於專任研究人員及博士後研究人員數之總計。</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31210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3.2.33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4435" y="2111894"/>
            <a:ext cx="8925920" cy="4364336"/>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28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中文</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紙本</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圖書總</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以最有利標採購</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中文</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紙本</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圖書總</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請填報購買「</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中文紙本圖書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」之【總經費】</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以最有利標採購「</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中文紙本圖書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」之【總經費】，填報方式說明如下：</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8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國立大學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前一年度</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決算數（</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日）】填報</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8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前學年度</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決算數（</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日至</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31</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日）】填報</a:t>
            </a:r>
            <a:r>
              <a:rPr lang="zh-TW" altLang="en-US"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285750" lvl="0" indent="-285750">
              <a:lnSpc>
                <a:spcPts val="28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以最有利標採購</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中文</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紙本</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圖書之比例</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本欄學校無須填報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，依據學校填報前一年度</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前學年度「以最有利標採購中文紙本圖書總經費」除以「購買中文紙本圖書總經費」由系統自動計算其比例，並四捨五入計算至小數點第</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位。</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742950" lvl="1" indent="-285750">
              <a:lnSpc>
                <a:spcPts val="2800"/>
              </a:lnSpc>
              <a:buFont typeface="Wingdings" panose="05000000000000000000" pitchFamily="2" charset="2"/>
              <a:buChar char="l"/>
            </a:pP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例如：學校</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購置中文紙本圖書總經費為新臺幣</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1,155,000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元，其中以最有利標方式採購金額為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881,550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元，其比例則為</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(881,550/1,155,000)*100%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76.32%</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購買圖書經費及捐贈圖書冊數</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6" name="表格 5"/>
          <p:cNvGraphicFramePr>
            <a:graphicFrameLocks noGrp="1"/>
          </p:cNvGraphicFramePr>
          <p:nvPr>
            <p:extLst>
              <p:ext uri="{D42A27DB-BD31-4B8C-83A1-F6EECF244321}">
                <p14:modId xmlns:p14="http://schemas.microsoft.com/office/powerpoint/2010/main" val="2935871935"/>
              </p:ext>
            </p:extLst>
          </p:nvPr>
        </p:nvGraphicFramePr>
        <p:xfrm>
          <a:off x="38619" y="875871"/>
          <a:ext cx="8814825" cy="1236023"/>
        </p:xfrm>
        <a:graphic>
          <a:graphicData uri="http://schemas.openxmlformats.org/drawingml/2006/table">
            <a:tbl>
              <a:tblPr firstRow="1" firstCol="1" bandRow="1"/>
              <a:tblGrid>
                <a:gridCol w="1277936">
                  <a:extLst>
                    <a:ext uri="{9D8B030D-6E8A-4147-A177-3AD203B41FA5}">
                      <a16:colId xmlns:a16="http://schemas.microsoft.com/office/drawing/2014/main" val="3295709107"/>
                    </a:ext>
                  </a:extLst>
                </a:gridCol>
                <a:gridCol w="1024993">
                  <a:extLst>
                    <a:ext uri="{9D8B030D-6E8A-4147-A177-3AD203B41FA5}">
                      <a16:colId xmlns:a16="http://schemas.microsoft.com/office/drawing/2014/main" val="3773260849"/>
                    </a:ext>
                  </a:extLst>
                </a:gridCol>
                <a:gridCol w="1493308">
                  <a:extLst>
                    <a:ext uri="{9D8B030D-6E8A-4147-A177-3AD203B41FA5}">
                      <a16:colId xmlns:a16="http://schemas.microsoft.com/office/drawing/2014/main" val="4021217635"/>
                    </a:ext>
                  </a:extLst>
                </a:gridCol>
                <a:gridCol w="1752466">
                  <a:extLst>
                    <a:ext uri="{9D8B030D-6E8A-4147-A177-3AD203B41FA5}">
                      <a16:colId xmlns:a16="http://schemas.microsoft.com/office/drawing/2014/main" val="3515524158"/>
                    </a:ext>
                  </a:extLst>
                </a:gridCol>
                <a:gridCol w="1752466">
                  <a:extLst>
                    <a:ext uri="{9D8B030D-6E8A-4147-A177-3AD203B41FA5}">
                      <a16:colId xmlns:a16="http://schemas.microsoft.com/office/drawing/2014/main" val="2358503993"/>
                    </a:ext>
                  </a:extLst>
                </a:gridCol>
                <a:gridCol w="1513656">
                  <a:extLst>
                    <a:ext uri="{9D8B030D-6E8A-4147-A177-3AD203B41FA5}">
                      <a16:colId xmlns:a16="http://schemas.microsoft.com/office/drawing/2014/main" val="647920168"/>
                    </a:ext>
                  </a:extLst>
                </a:gridCol>
              </a:tblGrid>
              <a:tr h="533302">
                <a:tc rowSpan="2">
                  <a:txBody>
                    <a:bodyPr/>
                    <a:lstStyle/>
                    <a:p>
                      <a:pPr algn="ctr">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900"/>
                        </a:lnSpc>
                        <a:spcAft>
                          <a:spcPts val="0"/>
                        </a:spcAft>
                      </a:pPr>
                      <a:r>
                        <a:rPr kumimoji="0" lang="zh-TW" altLang="zh-TW" sz="15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國立大學：前一年度</a:t>
                      </a:r>
                    </a:p>
                    <a:p>
                      <a:pPr algn="ctr">
                        <a:lnSpc>
                          <a:spcPts val="1900"/>
                        </a:lnSpc>
                        <a:spcAft>
                          <a:spcPts val="0"/>
                        </a:spcAft>
                      </a:pPr>
                      <a:r>
                        <a:rPr kumimoji="0" lang="zh-TW" altLang="zh-TW" sz="15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私立大學：前學年度</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前學年度</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263455"/>
                  </a:ext>
                </a:extLst>
              </a:tr>
              <a:tr h="445264">
                <a:tc vMerge="1">
                  <a:txBody>
                    <a:bodyPr/>
                    <a:lstStyle/>
                    <a:p>
                      <a:endParaRPr lang="zh-TW" altLang="en-US"/>
                    </a:p>
                  </a:txBody>
                  <a:tcPr/>
                </a:tc>
                <a:tc>
                  <a:txBody>
                    <a:bodyPr/>
                    <a:lstStyle/>
                    <a:p>
                      <a:pPr algn="just">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購買圖書資料費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購買中文紙本圖書總經費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以最有利標採購中文紙本圖書總經費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以最有利標採購中文紙本圖書之比例</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just">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捐贈列入編目之圖書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冊</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125208"/>
                  </a:ext>
                </a:extLst>
              </a:tr>
              <a:tr h="257457">
                <a:tc>
                  <a:txBody>
                    <a:bodyPr/>
                    <a:lstStyle/>
                    <a:p>
                      <a:pPr algn="ctr">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5"/>
                    </a:solidFill>
                  </a:tcPr>
                </a:tc>
                <a:tc>
                  <a:txBody>
                    <a:bodyPr/>
                    <a:lstStyle/>
                    <a:p>
                      <a:pPr algn="ctr">
                        <a:lnSpc>
                          <a:spcPts val="13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788232"/>
                  </a:ext>
                </a:extLst>
              </a:tr>
            </a:tbl>
          </a:graphicData>
        </a:graphic>
      </p:graphicFrame>
    </p:spTree>
    <p:extLst>
      <p:ext uri="{BB962C8B-B14F-4D97-AF65-F5344CB8AC3E}">
        <p14:creationId xmlns:p14="http://schemas.microsoft.com/office/powerpoint/2010/main" val="3235379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noProof="0" dirty="0">
                <a:solidFill>
                  <a:srgbClr val="000000"/>
                </a:solidFill>
                <a:ea typeface="新細明體" panose="02020500000000000000" pitchFamily="18" charset="-120"/>
                <a:cs typeface="Arial" panose="020B0604020202020204" pitchFamily="34" charset="0"/>
              </a:rPr>
              <a:t>3.2.33</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5" name="矩形 4"/>
          <p:cNvSpPr/>
          <p:nvPr/>
        </p:nvSpPr>
        <p:spPr>
          <a:xfrm>
            <a:off x="-5434" y="2277868"/>
            <a:ext cx="8902930" cy="235449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表冊</a:t>
            </a:r>
            <a:r>
              <a:rPr lang="en-US"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P.260</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文字內容尚未修正，請參閱表冊夾帶資料</a:t>
            </a:r>
            <a:endParaRPr lang="en-US"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欄位定義調整：原表冊內容「</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購買中文</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紙本</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圖書總</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以最有利標採購中文</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紙本</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圖書總</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經費」及「</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以最有利標採購中文</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紙本</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圖書之比例</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」等三欄位皆以「前</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」為認列基準，</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修正填報方式為</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國立大學</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前一年度</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；私立大學：</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前學年度</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會後一併公告修正對照表。</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Rectangle 2"/>
          <p:cNvSpPr>
            <a:spLocks noGrp="1" noChangeArrowheads="1"/>
          </p:cNvSpPr>
          <p:nvPr>
            <p:ph type="title"/>
          </p:nvPr>
        </p:nvSpPr>
        <p:spPr>
          <a:xfrm>
            <a:off x="7336" y="213646"/>
            <a:ext cx="9136663" cy="609600"/>
          </a:xfrm>
        </p:spPr>
        <p:txBody>
          <a:bodyPr anchor="t"/>
          <a:lstStyle/>
          <a:p>
            <a:pPr algn="l">
              <a:defRPr/>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購買圖書經費及捐贈圖書冊數</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p>
        </p:txBody>
      </p:sp>
      <p:graphicFrame>
        <p:nvGraphicFramePr>
          <p:cNvPr id="3" name="表格 2"/>
          <p:cNvGraphicFramePr>
            <a:graphicFrameLocks noGrp="1"/>
          </p:cNvGraphicFramePr>
          <p:nvPr>
            <p:extLst>
              <p:ext uri="{D42A27DB-BD31-4B8C-83A1-F6EECF244321}">
                <p14:modId xmlns:p14="http://schemas.microsoft.com/office/powerpoint/2010/main" val="953265702"/>
              </p:ext>
            </p:extLst>
          </p:nvPr>
        </p:nvGraphicFramePr>
        <p:xfrm>
          <a:off x="38619" y="875871"/>
          <a:ext cx="8814825" cy="1236023"/>
        </p:xfrm>
        <a:graphic>
          <a:graphicData uri="http://schemas.openxmlformats.org/drawingml/2006/table">
            <a:tbl>
              <a:tblPr firstRow="1" firstCol="1" bandRow="1"/>
              <a:tblGrid>
                <a:gridCol w="1277936">
                  <a:extLst>
                    <a:ext uri="{9D8B030D-6E8A-4147-A177-3AD203B41FA5}">
                      <a16:colId xmlns:a16="http://schemas.microsoft.com/office/drawing/2014/main" val="3295709107"/>
                    </a:ext>
                  </a:extLst>
                </a:gridCol>
                <a:gridCol w="1033538">
                  <a:extLst>
                    <a:ext uri="{9D8B030D-6E8A-4147-A177-3AD203B41FA5}">
                      <a16:colId xmlns:a16="http://schemas.microsoft.com/office/drawing/2014/main" val="3773260849"/>
                    </a:ext>
                  </a:extLst>
                </a:gridCol>
                <a:gridCol w="1484763">
                  <a:extLst>
                    <a:ext uri="{9D8B030D-6E8A-4147-A177-3AD203B41FA5}">
                      <a16:colId xmlns:a16="http://schemas.microsoft.com/office/drawing/2014/main" val="4021217635"/>
                    </a:ext>
                  </a:extLst>
                </a:gridCol>
                <a:gridCol w="1752466">
                  <a:extLst>
                    <a:ext uri="{9D8B030D-6E8A-4147-A177-3AD203B41FA5}">
                      <a16:colId xmlns:a16="http://schemas.microsoft.com/office/drawing/2014/main" val="3515524158"/>
                    </a:ext>
                  </a:extLst>
                </a:gridCol>
                <a:gridCol w="1752466">
                  <a:extLst>
                    <a:ext uri="{9D8B030D-6E8A-4147-A177-3AD203B41FA5}">
                      <a16:colId xmlns:a16="http://schemas.microsoft.com/office/drawing/2014/main" val="2358503993"/>
                    </a:ext>
                  </a:extLst>
                </a:gridCol>
                <a:gridCol w="1513656">
                  <a:extLst>
                    <a:ext uri="{9D8B030D-6E8A-4147-A177-3AD203B41FA5}">
                      <a16:colId xmlns:a16="http://schemas.microsoft.com/office/drawing/2014/main" val="647920168"/>
                    </a:ext>
                  </a:extLst>
                </a:gridCol>
              </a:tblGrid>
              <a:tr h="533302">
                <a:tc rowSpan="2">
                  <a:txBody>
                    <a:bodyPr/>
                    <a:lstStyle/>
                    <a:p>
                      <a:pPr algn="ctr">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900"/>
                        </a:lnSpc>
                        <a:spcAft>
                          <a:spcPts val="0"/>
                        </a:spcAft>
                      </a:pPr>
                      <a:r>
                        <a:rPr kumimoji="0" lang="zh-TW" sz="15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國立大學：前一年度</a:t>
                      </a:r>
                    </a:p>
                    <a:p>
                      <a:pPr algn="ctr">
                        <a:lnSpc>
                          <a:spcPts val="1900"/>
                        </a:lnSpc>
                        <a:spcAft>
                          <a:spcPts val="0"/>
                        </a:spcAft>
                      </a:pPr>
                      <a:r>
                        <a:rPr kumimoji="0" lang="zh-TW" sz="15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私立大學：前學年度</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前學年度</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1263455"/>
                  </a:ext>
                </a:extLst>
              </a:tr>
              <a:tr h="445264">
                <a:tc vMerge="1">
                  <a:txBody>
                    <a:bodyPr/>
                    <a:lstStyle/>
                    <a:p>
                      <a:endParaRPr lang="zh-TW" altLang="en-US"/>
                    </a:p>
                  </a:txBody>
                  <a:tcPr/>
                </a:tc>
                <a:tc>
                  <a:txBody>
                    <a:bodyPr/>
                    <a:lstStyle/>
                    <a:p>
                      <a:pPr algn="just">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購買圖書資料費</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元</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購買中文紙本圖書總經費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以最有利標採購中文紙本圖書總經費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以最有利標採購中文紙本圖書之比例</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just">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捐贈列入編目之圖書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冊</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125208"/>
                  </a:ext>
                </a:extLst>
              </a:tr>
              <a:tr h="257457">
                <a:tc>
                  <a:txBody>
                    <a:bodyPr/>
                    <a:lstStyle/>
                    <a:p>
                      <a:pPr algn="ctr">
                        <a:lnSpc>
                          <a:spcPts val="13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50923" marR="509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p>
                  </a:txBody>
                  <a:tcPr marL="50923" marR="50923"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D5D5"/>
                    </a:solidFill>
                  </a:tcPr>
                </a:tc>
                <a:tc>
                  <a:txBody>
                    <a:bodyPr/>
                    <a:lstStyle/>
                    <a:p>
                      <a:pPr algn="ctr">
                        <a:lnSpc>
                          <a:spcPts val="13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0923" marR="50923"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788232"/>
                  </a:ext>
                </a:extLst>
              </a:tr>
            </a:tbl>
          </a:graphicData>
        </a:graphic>
      </p:graphicFrame>
    </p:spTree>
    <p:extLst>
      <p:ext uri="{BB962C8B-B14F-4D97-AF65-F5344CB8AC3E}">
        <p14:creationId xmlns:p14="http://schemas.microsoft.com/office/powerpoint/2010/main" val="83190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3.2.34</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私立學校董事會成員之配偶或三親等</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於學校之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任職情形</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0633" y="2923046"/>
            <a:ext cx="8781101" cy="3683060"/>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月填報，並以</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111</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15</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日現有資料為填報基準。</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人員姓名</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私立學校法第</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44</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條規定</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，學校法人之董事長、董事、監察人及校長之配偶及三親等以內血親、姻親，不得擔任所設私立學校承辦總務、會計、人事事項之職務。違反規定之人員，學校主管機關應命學校立即解職。</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請填報「校長、董事會成員</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包括董事、董事長、監察人</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」之配偶或三親等人員任職於學校各單位之【人員姓名】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前揭校長、董事會成員之配偶或三親等任職</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該人員任職於學校職員、技術員</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等身分或任職為學校教師但同時兼任行政職務者，皆須填報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505303175"/>
              </p:ext>
            </p:extLst>
          </p:nvPr>
        </p:nvGraphicFramePr>
        <p:xfrm>
          <a:off x="80632" y="922785"/>
          <a:ext cx="8781102" cy="1967292"/>
        </p:xfrm>
        <a:graphic>
          <a:graphicData uri="http://schemas.openxmlformats.org/drawingml/2006/table">
            <a:tbl>
              <a:tblPr firstRow="1" firstCol="1" lastRow="1" lastCol="1" bandRow="1" bandCol="1"/>
              <a:tblGrid>
                <a:gridCol w="334542">
                  <a:extLst>
                    <a:ext uri="{9D8B030D-6E8A-4147-A177-3AD203B41FA5}">
                      <a16:colId xmlns:a16="http://schemas.microsoft.com/office/drawing/2014/main" val="20000"/>
                    </a:ext>
                  </a:extLst>
                </a:gridCol>
                <a:gridCol w="690321">
                  <a:extLst>
                    <a:ext uri="{9D8B030D-6E8A-4147-A177-3AD203B41FA5}">
                      <a16:colId xmlns:a16="http://schemas.microsoft.com/office/drawing/2014/main" val="20001"/>
                    </a:ext>
                  </a:extLst>
                </a:gridCol>
                <a:gridCol w="949064">
                  <a:extLst>
                    <a:ext uri="{9D8B030D-6E8A-4147-A177-3AD203B41FA5}">
                      <a16:colId xmlns:a16="http://schemas.microsoft.com/office/drawing/2014/main" val="20002"/>
                    </a:ext>
                  </a:extLst>
                </a:gridCol>
                <a:gridCol w="1058710">
                  <a:extLst>
                    <a:ext uri="{9D8B030D-6E8A-4147-A177-3AD203B41FA5}">
                      <a16:colId xmlns:a16="http://schemas.microsoft.com/office/drawing/2014/main" val="20003"/>
                    </a:ext>
                  </a:extLst>
                </a:gridCol>
                <a:gridCol w="1315512">
                  <a:extLst>
                    <a:ext uri="{9D8B030D-6E8A-4147-A177-3AD203B41FA5}">
                      <a16:colId xmlns:a16="http://schemas.microsoft.com/office/drawing/2014/main" val="20004"/>
                    </a:ext>
                  </a:extLst>
                </a:gridCol>
                <a:gridCol w="787402">
                  <a:extLst>
                    <a:ext uri="{9D8B030D-6E8A-4147-A177-3AD203B41FA5}">
                      <a16:colId xmlns:a16="http://schemas.microsoft.com/office/drawing/2014/main" val="20007"/>
                    </a:ext>
                  </a:extLst>
                </a:gridCol>
                <a:gridCol w="1356018">
                  <a:extLst>
                    <a:ext uri="{9D8B030D-6E8A-4147-A177-3AD203B41FA5}">
                      <a16:colId xmlns:a16="http://schemas.microsoft.com/office/drawing/2014/main" val="20005"/>
                    </a:ext>
                  </a:extLst>
                </a:gridCol>
                <a:gridCol w="2289533">
                  <a:extLst>
                    <a:ext uri="{9D8B030D-6E8A-4147-A177-3AD203B41FA5}">
                      <a16:colId xmlns:a16="http://schemas.microsoft.com/office/drawing/2014/main" val="20006"/>
                    </a:ext>
                  </a:extLst>
                </a:gridCol>
              </a:tblGrid>
              <a:tr h="364004">
                <a:tc rowSpan="2">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gridSpan="4">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校長、董事會成員之配偶或三親等人員任職於學校之資訊</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左列人員與校長、董事會成員之關係</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00"/>
                  </a:ext>
                </a:extLst>
              </a:tr>
              <a:tr h="273114">
                <a:tc vMerge="1">
                  <a:txBody>
                    <a:bodyPr/>
                    <a:lstStyle/>
                    <a:p>
                      <a:endParaRPr lang="zh-TW" altLang="en-US"/>
                    </a:p>
                  </a:txBody>
                  <a:tcPr/>
                </a:tc>
                <a:tc>
                  <a:txBody>
                    <a:bodyPr/>
                    <a:lstStyle/>
                    <a:p>
                      <a:pPr algn="ctr">
                        <a:lnSpc>
                          <a:spcPts val="1600"/>
                        </a:lnSpc>
                        <a:spcAft>
                          <a:spcPts val="0"/>
                        </a:spcAft>
                      </a:pP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人員</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任職單位</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單位組別</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關係類別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校長、董事</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會成員、監察人之</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親等關係別</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196888">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□董事長</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□校長之配偶或三親等內血親、姻親</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長</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之配偶或三親等內血親、姻親</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□監察人之配偶或三親等內血親、姻親</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14617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3.2.35</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私立學校董事會成員之配偶或三親等</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於學校之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任職情形</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53740" y="2879946"/>
            <a:ext cx="8807994" cy="3683060"/>
          </a:xfrm>
          <a:prstGeom prst="rect">
            <a:avLst/>
          </a:prstGeom>
        </p:spPr>
        <p:txBody>
          <a:bodyPr wrap="square">
            <a:spAutoFit/>
          </a:bodyPr>
          <a:lstStyle/>
          <a:p>
            <a:pPr algn="just">
              <a:lnSpc>
                <a:spcPts val="28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任職單位</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請填報學校前揭人員任職於學校內之單位名稱</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，包括行政單位、學術單位</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等，例如國際事務處、圖書館、人事處、會計處、機械工程學系、企業管理學系等單位名稱。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單位組別</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請填前揭人員之【任職單位之組別】，例如：事務組、綜合業務組</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職稱</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請填報該人員任職單位職稱，並</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填報「職稱全銜」</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，例如：副校長、主任秘書、教務長、總務長、研發長、館長、處長、院長、所長、主任、專員、股長、科員、助理</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ts val="28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關係類別</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前揭該等人員與【校長；董事長；董事；監察人】之關係</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134006418"/>
              </p:ext>
            </p:extLst>
          </p:nvPr>
        </p:nvGraphicFramePr>
        <p:xfrm>
          <a:off x="80632" y="922785"/>
          <a:ext cx="8781102" cy="1960061"/>
        </p:xfrm>
        <a:graphic>
          <a:graphicData uri="http://schemas.openxmlformats.org/drawingml/2006/table">
            <a:tbl>
              <a:tblPr firstRow="1" firstCol="1" lastRow="1" lastCol="1" bandRow="1" bandCol="1"/>
              <a:tblGrid>
                <a:gridCol w="257119">
                  <a:extLst>
                    <a:ext uri="{9D8B030D-6E8A-4147-A177-3AD203B41FA5}">
                      <a16:colId xmlns:a16="http://schemas.microsoft.com/office/drawing/2014/main" val="20000"/>
                    </a:ext>
                  </a:extLst>
                </a:gridCol>
                <a:gridCol w="313038">
                  <a:extLst>
                    <a:ext uri="{9D8B030D-6E8A-4147-A177-3AD203B41FA5}">
                      <a16:colId xmlns:a16="http://schemas.microsoft.com/office/drawing/2014/main" val="20001"/>
                    </a:ext>
                  </a:extLst>
                </a:gridCol>
                <a:gridCol w="1136447">
                  <a:extLst>
                    <a:ext uri="{9D8B030D-6E8A-4147-A177-3AD203B41FA5}">
                      <a16:colId xmlns:a16="http://schemas.microsoft.com/office/drawing/2014/main" val="20002"/>
                    </a:ext>
                  </a:extLst>
                </a:gridCol>
                <a:gridCol w="1263535">
                  <a:extLst>
                    <a:ext uri="{9D8B030D-6E8A-4147-A177-3AD203B41FA5}">
                      <a16:colId xmlns:a16="http://schemas.microsoft.com/office/drawing/2014/main" val="20003"/>
                    </a:ext>
                  </a:extLst>
                </a:gridCol>
                <a:gridCol w="1249380">
                  <a:extLst>
                    <a:ext uri="{9D8B030D-6E8A-4147-A177-3AD203B41FA5}">
                      <a16:colId xmlns:a16="http://schemas.microsoft.com/office/drawing/2014/main" val="20004"/>
                    </a:ext>
                  </a:extLst>
                </a:gridCol>
                <a:gridCol w="774357">
                  <a:extLst>
                    <a:ext uri="{9D8B030D-6E8A-4147-A177-3AD203B41FA5}">
                      <a16:colId xmlns:a16="http://schemas.microsoft.com/office/drawing/2014/main" val="20007"/>
                    </a:ext>
                  </a:extLst>
                </a:gridCol>
                <a:gridCol w="1251477">
                  <a:extLst>
                    <a:ext uri="{9D8B030D-6E8A-4147-A177-3AD203B41FA5}">
                      <a16:colId xmlns:a16="http://schemas.microsoft.com/office/drawing/2014/main" val="20005"/>
                    </a:ext>
                  </a:extLst>
                </a:gridCol>
                <a:gridCol w="2535749">
                  <a:extLst>
                    <a:ext uri="{9D8B030D-6E8A-4147-A177-3AD203B41FA5}">
                      <a16:colId xmlns:a16="http://schemas.microsoft.com/office/drawing/2014/main" val="20006"/>
                    </a:ext>
                  </a:extLst>
                </a:gridCol>
              </a:tblGrid>
              <a:tr h="362318">
                <a:tc rowSpan="2">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校長、董事會成員之配偶或三親等人員任職於學校之資訊</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左列人員與校長、董事會成員之關係</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00"/>
                  </a:ext>
                </a:extLst>
              </a:tr>
              <a:tr h="271849">
                <a:tc vMerge="1">
                  <a:txBody>
                    <a:bodyPr/>
                    <a:lstStyle/>
                    <a:p>
                      <a:endParaRPr lang="zh-TW" altLang="en-US"/>
                    </a:p>
                  </a:txBody>
                  <a:tcPr/>
                </a:tc>
                <a:tc>
                  <a:txBody>
                    <a:bodyPr/>
                    <a:lstStyle/>
                    <a:p>
                      <a:pPr algn="ctr">
                        <a:lnSpc>
                          <a:spcPts val="1600"/>
                        </a:lnSpc>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任職單位</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單位組別</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職稱</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關係類別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校長、董事</a:t>
                      </a: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會成員、監察人之</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親等關係別</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191343">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a:t>
                      </a:r>
                    </a:p>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□董事長</a:t>
                      </a:r>
                    </a:p>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a:t>
                      </a:r>
                    </a:p>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□監察人</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□校長之配偶或三親等內血親、姻親</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長</a:t>
                      </a:r>
                      <a:r>
                        <a:rPr kumimoji="0" lang="en-US"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之配偶或三親等內血親、姻親</a:t>
                      </a:r>
                    </a:p>
                    <a:p>
                      <a:pPr marL="0" algn="l" defTabSz="914400" rtl="0" eaLnBrk="1" latinLnBrk="0" hangingPunct="1">
                        <a:lnSpc>
                          <a:spcPts val="1600"/>
                        </a:lnSpc>
                        <a:spcAft>
                          <a:spcPts val="0"/>
                        </a:spcAft>
                      </a:pPr>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□監察人之配偶或三親等內血親、姻親</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72004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50554" y="-61362"/>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TW" sz="2000" b="1" dirty="0">
                <a:solidFill>
                  <a:srgbClr val="000000"/>
                </a:solidFill>
                <a:ea typeface="新細明體" panose="02020500000000000000" pitchFamily="18" charset="-120"/>
                <a:cs typeface="Arial" panose="020B0604020202020204" pitchFamily="34" charset="0"/>
              </a:rPr>
              <a:t>3.2.36</a:t>
            </a:r>
            <a:endParaRPr kumimoji="0" lang="en-US" altLang="zh-TW" sz="2000" b="1" i="0" u="none" strike="noStrike" kern="1200" cap="none" spc="0" normalizeH="0" baseline="0" noProof="0" dirty="0">
              <a:ln>
                <a:noFill/>
              </a:ln>
              <a:solidFill>
                <a:srgbClr val="000000"/>
              </a:solidFill>
              <a:effectLst/>
              <a:uLnTx/>
              <a:uFillTx/>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6491" y="226382"/>
            <a:ext cx="9137509" cy="498548"/>
          </a:xfrm>
        </p:spPr>
        <p:txBody>
          <a:bodyPr anchor="t">
            <a:noAutofit/>
          </a:bodyPr>
          <a:lstStyle/>
          <a:p>
            <a:pPr algn="l">
              <a:defRPr/>
            </a:pP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私立學校董事會成員之配偶或三親等</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於學校之</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任職情形</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2000" i="0" dirty="0">
                <a:solidFill>
                  <a:srgbClr val="FF0000"/>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000" i="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0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2395" y="2756792"/>
            <a:ext cx="8807994"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111.10</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l"/>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校長、董事</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會成員</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、監察人</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姓名</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請學校填報前揭該等人員與關係人之姓名，亦即</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校長；董事長；董事；監察人之姓名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。學校所填資料【校長；董事長；董事；監察人之姓名】，將</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由系統與「職</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校長、一級行政主管及學術主管」及「校</a:t>
            </a:r>
            <a:r>
              <a:rPr lang="en-US"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25. </a:t>
            </a:r>
            <a:r>
              <a:rPr lang="zh-TW" altLang="zh-TW" sz="1800" u="heavy"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私立學校董事、監察人名單及其任期資訊」之【校長；董事長；董事；監察人之姓名】比對</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親等關係別</a:t>
            </a:r>
            <a:r>
              <a:rPr lang="zh-TW" altLang="en-US"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該人員與「校長、董事會成員</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包括董事、董事長、監察人</a:t>
            </a:r>
            <a:r>
              <a:rPr lang="en-US"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FF0000"/>
                </a:solidFill>
                <a:latin typeface="Arial" panose="020B0604020202020204" pitchFamily="34" charset="0"/>
                <a:ea typeface="微軟正黑體" panose="020B0604030504040204" pitchFamily="34" charset="-120"/>
                <a:cs typeface="Arial" panose="020B0604020202020204" pitchFamily="34" charset="0"/>
              </a:rPr>
              <a:t>」之關係</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為【校長之配偶或三親等內血親、姻親；董事</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長</a:t>
            </a:r>
            <a:r>
              <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之配偶或三親等內血親、姻親；監察人之配偶或三親等內血親、姻親】等選項。</a:t>
            </a:r>
            <a:endParaRPr lang="en-US" altLang="zh-TW" sz="1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398637351"/>
              </p:ext>
            </p:extLst>
          </p:nvPr>
        </p:nvGraphicFramePr>
        <p:xfrm>
          <a:off x="80632" y="922785"/>
          <a:ext cx="8781102" cy="1860143"/>
        </p:xfrm>
        <a:graphic>
          <a:graphicData uri="http://schemas.openxmlformats.org/drawingml/2006/table">
            <a:tbl>
              <a:tblPr firstRow="1" firstCol="1" lastRow="1" lastCol="1" bandRow="1" bandCol="1"/>
              <a:tblGrid>
                <a:gridCol w="334542">
                  <a:extLst>
                    <a:ext uri="{9D8B030D-6E8A-4147-A177-3AD203B41FA5}">
                      <a16:colId xmlns:a16="http://schemas.microsoft.com/office/drawing/2014/main" val="20000"/>
                    </a:ext>
                  </a:extLst>
                </a:gridCol>
                <a:gridCol w="690321">
                  <a:extLst>
                    <a:ext uri="{9D8B030D-6E8A-4147-A177-3AD203B41FA5}">
                      <a16:colId xmlns:a16="http://schemas.microsoft.com/office/drawing/2014/main" val="20001"/>
                    </a:ext>
                  </a:extLst>
                </a:gridCol>
                <a:gridCol w="949064">
                  <a:extLst>
                    <a:ext uri="{9D8B030D-6E8A-4147-A177-3AD203B41FA5}">
                      <a16:colId xmlns:a16="http://schemas.microsoft.com/office/drawing/2014/main" val="20002"/>
                    </a:ext>
                  </a:extLst>
                </a:gridCol>
                <a:gridCol w="762782">
                  <a:extLst>
                    <a:ext uri="{9D8B030D-6E8A-4147-A177-3AD203B41FA5}">
                      <a16:colId xmlns:a16="http://schemas.microsoft.com/office/drawing/2014/main" val="20003"/>
                    </a:ext>
                  </a:extLst>
                </a:gridCol>
                <a:gridCol w="568410">
                  <a:extLst>
                    <a:ext uri="{9D8B030D-6E8A-4147-A177-3AD203B41FA5}">
                      <a16:colId xmlns:a16="http://schemas.microsoft.com/office/drawing/2014/main" val="20004"/>
                    </a:ext>
                  </a:extLst>
                </a:gridCol>
                <a:gridCol w="790833">
                  <a:extLst>
                    <a:ext uri="{9D8B030D-6E8A-4147-A177-3AD203B41FA5}">
                      <a16:colId xmlns:a16="http://schemas.microsoft.com/office/drawing/2014/main" val="20007"/>
                    </a:ext>
                  </a:extLst>
                </a:gridCol>
                <a:gridCol w="1869989">
                  <a:extLst>
                    <a:ext uri="{9D8B030D-6E8A-4147-A177-3AD203B41FA5}">
                      <a16:colId xmlns:a16="http://schemas.microsoft.com/office/drawing/2014/main" val="20005"/>
                    </a:ext>
                  </a:extLst>
                </a:gridCol>
                <a:gridCol w="2815161">
                  <a:extLst>
                    <a:ext uri="{9D8B030D-6E8A-4147-A177-3AD203B41FA5}">
                      <a16:colId xmlns:a16="http://schemas.microsoft.com/office/drawing/2014/main" val="20006"/>
                    </a:ext>
                  </a:extLst>
                </a:gridCol>
              </a:tblGrid>
              <a:tr h="339017">
                <a:tc rowSpan="2">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4">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校長、董事會成員之配偶或三親等人員任職於學校之資訊</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左列人員與校長、董事會成員之關係</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hMerge="1">
                  <a:txBody>
                    <a:bodyPr/>
                    <a:lstStyle/>
                    <a:p>
                      <a:pPr algn="l">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10000"/>
                  </a:ext>
                </a:extLst>
              </a:tr>
              <a:tr h="380264">
                <a:tc vMerge="1">
                  <a:txBody>
                    <a:bodyPr/>
                    <a:lstStyle/>
                    <a:p>
                      <a:endParaRPr lang="zh-TW" altLang="en-US"/>
                    </a:p>
                  </a:txBody>
                  <a:tcPr/>
                </a:tc>
                <a:tc>
                  <a:txBody>
                    <a:bodyPr/>
                    <a:lstStyle/>
                    <a:p>
                      <a:pPr algn="ctr">
                        <a:lnSpc>
                          <a:spcPts val="1600"/>
                        </a:lnSpc>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人員</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任職單位</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單位組別</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關係類別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校長、董事</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會成員</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、監察人</a:t>
                      </a:r>
                      <a:r>
                        <a:rPr kumimoji="0" lang="zh-TW" alt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之</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姓名</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親等關係別</a:t>
                      </a: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10001"/>
                  </a:ext>
                </a:extLst>
              </a:tr>
              <a:tr h="1114726">
                <a:tc>
                  <a:txBody>
                    <a:bodyPr/>
                    <a:lstStyle/>
                    <a:p>
                      <a:pPr algn="ctr">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kumimoji="0" lang="en-US"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algn="l"/>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□董事長</a:t>
                      </a:r>
                    </a:p>
                    <a:p>
                      <a:pPr algn="l"/>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□董事</a:t>
                      </a:r>
                    </a:p>
                    <a:p>
                      <a:pPr algn="l"/>
                      <a:r>
                        <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□監察人</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1916" marR="319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□校長之配偶或三親等內血親、姻親</a:t>
                      </a:r>
                    </a:p>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□董事</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長</a:t>
                      </a:r>
                      <a:r>
                        <a:rPr kumimoji="0" lang="en-US"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之配偶或三親等內血親、姻親</a:t>
                      </a:r>
                    </a:p>
                    <a:p>
                      <a:pPr algn="l"/>
                      <a:r>
                        <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□監察人之配偶或三親等內血親、姻親</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1916" marR="3191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6339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710250" y="-32955"/>
            <a:ext cx="2866766" cy="683741"/>
          </a:xfrm>
        </p:spPr>
        <p:txBody>
          <a:bodyPr/>
          <a:lstStyle/>
          <a:p>
            <a:pPr algn="ctr"/>
            <a:r>
              <a:rPr lang="zh-TW" altLang="en-US" sz="48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聯絡資訊</a:t>
            </a:r>
            <a:endParaRPr lang="zh-TW" altLang="en-US" sz="4800" i="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661215" y="1392367"/>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sp>
        <p:nvSpPr>
          <p:cNvPr id="10" name="矩形 9"/>
          <p:cNvSpPr/>
          <p:nvPr/>
        </p:nvSpPr>
        <p:spPr>
          <a:xfrm>
            <a:off x="663926" y="3878635"/>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2452484" y="2159921"/>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5408613" y="14103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5384800"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6955711" y="1729217"/>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5408612" y="1902519"/>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5419586" y="2434014"/>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8000"/>
                </a:solidFill>
                <a:ea typeface="微軟正黑體" panose="020B0604030504040204" pitchFamily="34" charset="-120"/>
                <a:cs typeface="Arial" panose="020B0604020202020204" pitchFamily="34" charset="0"/>
              </a:rPr>
              <a:t># 5379</a:t>
            </a:r>
            <a:endParaRPr lang="zh-TW" altLang="en-US" sz="3600" b="1" dirty="0">
              <a:solidFill>
                <a:srgbClr val="008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5384800" y="2903106"/>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ea typeface="微軟正黑體" panose="020B0604030504040204" pitchFamily="34" charset="-120"/>
              </a:rPr>
              <a:t># 5380</a:t>
            </a:r>
            <a:endParaRPr lang="zh-TW" altLang="en-US" dirty="0">
              <a:ea typeface="微軟正黑體" panose="020B0604030504040204" pitchFamily="34" charset="-120"/>
            </a:endParaRPr>
          </a:p>
        </p:txBody>
      </p:sp>
      <p:sp>
        <p:nvSpPr>
          <p:cNvPr id="19" name="文字方塊 15"/>
          <p:cNvSpPr txBox="1">
            <a:spLocks noChangeArrowheads="1"/>
          </p:cNvSpPr>
          <p:nvPr/>
        </p:nvSpPr>
        <p:spPr bwMode="auto">
          <a:xfrm>
            <a:off x="6998628" y="2722152"/>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19" y="4100986"/>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2308225" y="4182333"/>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r>
              <a:rPr lang="en-US" altLang="zh-TW" sz="2800" b="1" dirty="0">
                <a:solidFill>
                  <a:srgbClr val="008000"/>
                </a:solidFill>
                <a:ea typeface="微軟正黑體" panose="020B0604030504040204" pitchFamily="34" charset="-120"/>
                <a:cs typeface="Arial" panose="020B0604020202020204" pitchFamily="34" charset="0"/>
              </a:rPr>
              <a:t>hedb2@yuntech.edu.tw</a:t>
            </a:r>
            <a:endParaRPr lang="zh-TW" altLang="en-US" sz="2800" b="1" dirty="0">
              <a:solidFill>
                <a:srgbClr val="008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01354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087" y="105630"/>
            <a:ext cx="7094837" cy="609600"/>
          </a:xfrm>
        </p:spPr>
        <p:txBody>
          <a:bodyPr/>
          <a:lstStyle/>
          <a:p>
            <a:pPr algn="l"/>
            <a:r>
              <a:rPr lang="en-US" altLang="zh-TW"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566351" y="1532240"/>
            <a:ext cx="3781167" cy="4216539"/>
          </a:xfrm>
          <a:prstGeom prst="rect">
            <a:avLst/>
          </a:prstGeom>
          <a:noFill/>
        </p:spPr>
        <p:txBody>
          <a:bodyPr wrap="square">
            <a:spAutoFit/>
          </a:bodyPr>
          <a:lstStyle/>
          <a:p>
            <a:pPr algn="just">
              <a:defRPr/>
            </a:pPr>
            <a:r>
              <a:rPr lang="zh-TW" altLang="en-US" sz="3200" b="1" u="sng" dirty="0">
                <a:solidFill>
                  <a:srgbClr val="FF0000"/>
                </a:solidFill>
                <a:latin typeface="微軟正黑體" panose="020B0604030504040204" pitchFamily="34" charset="-120"/>
                <a:ea typeface="微軟正黑體" panose="020B0604030504040204" pitchFamily="34" charset="-120"/>
                <a:cs typeface="華康中圓體" pitchFamily="49" charset="-120"/>
              </a:rPr>
              <a:t>本次說明會發言條</a:t>
            </a:r>
            <a:endParaRPr lang="en-US" altLang="zh-TW" sz="3200" b="1" u="sng" dirty="0">
              <a:solidFill>
                <a:srgbClr val="FF0000"/>
              </a:solidFill>
              <a:latin typeface="微軟正黑體" panose="020B0604030504040204" pitchFamily="34" charset="-120"/>
              <a:ea typeface="微軟正黑體" panose="020B0604030504040204" pitchFamily="34" charset="-120"/>
              <a:cs typeface="華康中圓體" pitchFamily="49" charset="-120"/>
            </a:endParaRPr>
          </a:p>
          <a:p>
            <a:pPr algn="just">
              <a:defRPr/>
            </a:pPr>
            <a:endParaRPr lang="en-US" altLang="zh-TW" sz="12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gn="just">
              <a:defRPr/>
            </a:pPr>
            <a:r>
              <a:rPr lang="zh-TW" altLang="en-US" sz="32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請參閱表冊最末頁（如右圖）；若對於本次會議有任何建議事項，請詳細填妥資訊，並於會議休息時間，提繳場邊工作人員</a:t>
            </a:r>
            <a:r>
              <a:rPr lang="zh-TW" altLang="en-US" sz="32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grpSp>
        <p:nvGrpSpPr>
          <p:cNvPr id="3" name="群組 2"/>
          <p:cNvGrpSpPr/>
          <p:nvPr/>
        </p:nvGrpSpPr>
        <p:grpSpPr>
          <a:xfrm>
            <a:off x="4723331" y="856211"/>
            <a:ext cx="3928977" cy="5848360"/>
            <a:chOff x="4723331" y="944627"/>
            <a:chExt cx="3928977" cy="5809372"/>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331" y="944627"/>
              <a:ext cx="3928977" cy="5695070"/>
            </a:xfrm>
            <a:prstGeom prst="rect">
              <a:avLst/>
            </a:prstGeom>
          </p:spPr>
        </p:pic>
        <p:sp>
          <p:nvSpPr>
            <p:cNvPr id="7" name="文字方塊 6"/>
            <p:cNvSpPr txBox="1"/>
            <p:nvPr/>
          </p:nvSpPr>
          <p:spPr>
            <a:xfrm>
              <a:off x="8025163" y="6477000"/>
              <a:ext cx="577402" cy="276999"/>
            </a:xfrm>
            <a:prstGeom prst="rect">
              <a:avLst/>
            </a:prstGeom>
            <a:solidFill>
              <a:srgbClr val="B2DE82"/>
            </a:solidFill>
            <a:ln>
              <a:noFill/>
            </a:ln>
          </p:spPr>
          <p:txBody>
            <a:bodyPr wrap="none" rtlCol="0">
              <a:spAutoFit/>
            </a:bodyPr>
            <a:lstStyle/>
            <a:p>
              <a:r>
                <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例圖</a:t>
              </a:r>
              <a:r>
                <a:rPr lang="en-US" altLang="zh-TW" sz="1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a:t>
              </a:r>
              <a:endParaRPr lang="zh-TW" altLang="en-US" sz="1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417641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454870" y="2075462"/>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6" name="Rectangle 8"/>
          <p:cNvSpPr txBox="1">
            <a:spLocks noChangeArrowheads="1"/>
          </p:cNvSpPr>
          <p:nvPr/>
        </p:nvSpPr>
        <p:spPr bwMode="auto">
          <a:xfrm>
            <a:off x="6101133" y="5199863"/>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6261599"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70797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 y="105931"/>
            <a:ext cx="8896864" cy="609600"/>
          </a:xfrm>
        </p:spPr>
        <p:txBody>
          <a:bodyPr/>
          <a:lstStyle/>
          <a:p>
            <a:pPr algn="l"/>
            <a:r>
              <a:rPr lang="en-US" altLang="zh-TW"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456706569"/>
              </p:ext>
            </p:extLst>
          </p:nvPr>
        </p:nvGraphicFramePr>
        <p:xfrm>
          <a:off x="584889" y="872609"/>
          <a:ext cx="8237838" cy="5644569"/>
        </p:xfrm>
        <a:graphic>
          <a:graphicData uri="http://schemas.openxmlformats.org/drawingml/2006/table">
            <a:tbl>
              <a:tblPr/>
              <a:tblGrid>
                <a:gridCol w="1112106">
                  <a:extLst>
                    <a:ext uri="{9D8B030D-6E8A-4147-A177-3AD203B41FA5}">
                      <a16:colId xmlns:a16="http://schemas.microsoft.com/office/drawing/2014/main" val="20000"/>
                    </a:ext>
                  </a:extLst>
                </a:gridCol>
                <a:gridCol w="4967416">
                  <a:extLst>
                    <a:ext uri="{9D8B030D-6E8A-4147-A177-3AD203B41FA5}">
                      <a16:colId xmlns:a16="http://schemas.microsoft.com/office/drawing/2014/main" val="20001"/>
                    </a:ext>
                  </a:extLst>
                </a:gridCol>
                <a:gridCol w="2158316">
                  <a:extLst>
                    <a:ext uri="{9D8B030D-6E8A-4147-A177-3AD203B41FA5}">
                      <a16:colId xmlns:a16="http://schemas.microsoft.com/office/drawing/2014/main" val="20002"/>
                    </a:ext>
                  </a:extLst>
                </a:gridCol>
              </a:tblGrid>
              <a:tr h="3716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371656">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2759">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2"/>
                  </a:ext>
                </a:extLst>
              </a:tr>
              <a:tr h="6291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64647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6"/>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4"/>
                  </a:ext>
                </a:extLst>
              </a:tr>
              <a:tr h="63660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66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375352416"/>
                  </a:ext>
                </a:extLst>
              </a:tr>
              <a:tr h="6464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3810288044"/>
              </p:ext>
            </p:extLst>
          </p:nvPr>
        </p:nvGraphicFramePr>
        <p:xfrm>
          <a:off x="207818" y="751440"/>
          <a:ext cx="8680805" cy="5763601"/>
        </p:xfrm>
        <a:graphic>
          <a:graphicData uri="http://schemas.openxmlformats.org/drawingml/2006/table">
            <a:tbl>
              <a:tblPr/>
              <a:tblGrid>
                <a:gridCol w="1072342">
                  <a:extLst>
                    <a:ext uri="{9D8B030D-6E8A-4147-A177-3AD203B41FA5}">
                      <a16:colId xmlns:a16="http://schemas.microsoft.com/office/drawing/2014/main" val="20000"/>
                    </a:ext>
                  </a:extLst>
                </a:gridCol>
                <a:gridCol w="5769033">
                  <a:extLst>
                    <a:ext uri="{9D8B030D-6E8A-4147-A177-3AD203B41FA5}">
                      <a16:colId xmlns:a16="http://schemas.microsoft.com/office/drawing/2014/main" val="20001"/>
                    </a:ext>
                  </a:extLst>
                </a:gridCol>
                <a:gridCol w="1839430">
                  <a:extLst>
                    <a:ext uri="{9D8B030D-6E8A-4147-A177-3AD203B41FA5}">
                      <a16:colId xmlns:a16="http://schemas.microsoft.com/office/drawing/2014/main" val="20002"/>
                    </a:ext>
                  </a:extLst>
                </a:gridCol>
              </a:tblGrid>
              <a:tr h="383860">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extLst>
                  <a:ext uri="{0D108BD9-81ED-4DB2-BD59-A6C34878D82A}">
                    <a16:rowId xmlns:a16="http://schemas.microsoft.com/office/drawing/2014/main" val="10000"/>
                  </a:ext>
                </a:extLst>
              </a:tr>
              <a:tr h="1131367">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DE82"/>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111.10</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111.03</a:t>
                      </a:r>
                      <a:r>
                        <a:rPr kumimoji="0" lang="zh-TW" altLang="en-US" sz="17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endPar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62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3319820161"/>
                  </a:ext>
                </a:extLst>
              </a:tr>
              <a:tr h="1513697">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2222">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1700" b="1" dirty="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10003"/>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altLang="en-US" sz="1700" b="1" dirty="0">
                        <a:effectLst/>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12627"/>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75000"/>
                      </a:schemeClr>
                    </a:solidFill>
                  </a:tcPr>
                </a:tc>
                <a:extLst>
                  <a:ext uri="{0D108BD9-81ED-4DB2-BD59-A6C34878D82A}">
                    <a16:rowId xmlns:a16="http://schemas.microsoft.com/office/drawing/2014/main" val="2338751629"/>
                  </a:ext>
                </a:extLst>
              </a:tr>
              <a:tr h="37843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17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7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7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958"/>
                  </a:ext>
                </a:extLst>
              </a:tr>
            </a:tbl>
          </a:graphicData>
        </a:graphic>
      </p:graphicFrame>
      <p:sp>
        <p:nvSpPr>
          <p:cNvPr id="7" name="Rectangle 2"/>
          <p:cNvSpPr>
            <a:spLocks noGrp="1" noChangeArrowheads="1"/>
          </p:cNvSpPr>
          <p:nvPr>
            <p:ph type="title"/>
          </p:nvPr>
        </p:nvSpPr>
        <p:spPr>
          <a:xfrm>
            <a:off x="-8240" y="105931"/>
            <a:ext cx="8896864" cy="609600"/>
          </a:xfrm>
        </p:spPr>
        <p:txBody>
          <a:bodyPr/>
          <a:lstStyle/>
          <a:p>
            <a:pPr algn="l"/>
            <a:r>
              <a:rPr lang="en-US" altLang="zh-TW"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4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34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041tgp_figure_blue">
  <a:themeElements>
    <a:clrScheme name="自訂 2">
      <a:dk1>
        <a:srgbClr val="AFCAC4"/>
      </a:dk1>
      <a:lt1>
        <a:sysClr val="window" lastClr="FFFFFF"/>
      </a:lt1>
      <a:dk2>
        <a:srgbClr val="775F55"/>
      </a:dk2>
      <a:lt2>
        <a:srgbClr val="EBDDC3"/>
      </a:lt2>
      <a:accent1>
        <a:srgbClr val="94B6D2"/>
      </a:accent1>
      <a:accent2>
        <a:srgbClr val="E7C298"/>
      </a:accent2>
      <a:accent3>
        <a:srgbClr val="A5AB81"/>
      </a:accent3>
      <a:accent4>
        <a:srgbClr val="D8B25C"/>
      </a:accent4>
      <a:accent5>
        <a:srgbClr val="7BA79D"/>
      </a:accent5>
      <a:accent6>
        <a:srgbClr val="968C8C"/>
      </a:accent6>
      <a:hlink>
        <a:srgbClr val="F7B615"/>
      </a:hlink>
      <a:folHlink>
        <a:srgbClr val="704404"/>
      </a:folHlink>
    </a:clrScheme>
    <a:fontScheme name="041tgp_figure_bl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1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041tgp_figure_blue 1">
        <a:dk1>
          <a:srgbClr val="000000"/>
        </a:dk1>
        <a:lt1>
          <a:srgbClr val="FFFFFF"/>
        </a:lt1>
        <a:dk2>
          <a:srgbClr val="000066"/>
        </a:dk2>
        <a:lt2>
          <a:srgbClr val="DDDDDD"/>
        </a:lt2>
        <a:accent1>
          <a:srgbClr val="E47F6E"/>
        </a:accent1>
        <a:accent2>
          <a:srgbClr val="0099CC"/>
        </a:accent2>
        <a:accent3>
          <a:srgbClr val="FFFFFF"/>
        </a:accent3>
        <a:accent4>
          <a:srgbClr val="000000"/>
        </a:accent4>
        <a:accent5>
          <a:srgbClr val="EFC0BA"/>
        </a:accent5>
        <a:accent6>
          <a:srgbClr val="008AB9"/>
        </a:accent6>
        <a:hlink>
          <a:srgbClr val="7648EA"/>
        </a:hlink>
        <a:folHlink>
          <a:srgbClr val="DFAE6D"/>
        </a:folHlink>
      </a:clrScheme>
      <a:clrMap bg1="lt1" tx1="dk1" bg2="lt2" tx2="dk2" accent1="accent1" accent2="accent2" accent3="accent3" accent4="accent4" accent5="accent5" accent6="accent6" hlink="hlink" folHlink="folHlink"/>
    </a:extraClrScheme>
    <a:extraClrScheme>
      <a:clrScheme name="041tgp_figure_blue 2">
        <a:dk1>
          <a:srgbClr val="333333"/>
        </a:dk1>
        <a:lt1>
          <a:srgbClr val="FFFFFF"/>
        </a:lt1>
        <a:dk2>
          <a:srgbClr val="003366"/>
        </a:dk2>
        <a:lt2>
          <a:srgbClr val="B2B2B2"/>
        </a:lt2>
        <a:accent1>
          <a:srgbClr val="4CA491"/>
        </a:accent1>
        <a:accent2>
          <a:srgbClr val="E2AF52"/>
        </a:accent2>
        <a:accent3>
          <a:srgbClr val="FFFFFF"/>
        </a:accent3>
        <a:accent4>
          <a:srgbClr val="2A2A2A"/>
        </a:accent4>
        <a:accent5>
          <a:srgbClr val="B2CFC7"/>
        </a:accent5>
        <a:accent6>
          <a:srgbClr val="CD9E49"/>
        </a:accent6>
        <a:hlink>
          <a:srgbClr val="576CD5"/>
        </a:hlink>
        <a:folHlink>
          <a:srgbClr val="D87252"/>
        </a:folHlink>
      </a:clrScheme>
      <a:clrMap bg1="lt1" tx1="dk1" bg2="lt2" tx2="dk2" accent1="accent1" accent2="accent2" accent3="accent3" accent4="accent4" accent5="accent5" accent6="accent6" hlink="hlink" folHlink="folHlink"/>
    </a:extraClrScheme>
    <a:extraClrScheme>
      <a:clrScheme name="041tgp_figure_blue 3">
        <a:dk1>
          <a:srgbClr val="0F1A81"/>
        </a:dk1>
        <a:lt1>
          <a:srgbClr val="FFFFFF"/>
        </a:lt1>
        <a:dk2>
          <a:srgbClr val="175B5B"/>
        </a:dk2>
        <a:lt2>
          <a:srgbClr val="DDDDDD"/>
        </a:lt2>
        <a:accent1>
          <a:srgbClr val="A4C226"/>
        </a:accent1>
        <a:accent2>
          <a:srgbClr val="6CA5D8"/>
        </a:accent2>
        <a:accent3>
          <a:srgbClr val="FFFFFF"/>
        </a:accent3>
        <a:accent4>
          <a:srgbClr val="0B146D"/>
        </a:accent4>
        <a:accent5>
          <a:srgbClr val="CFDDAC"/>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043tgp_diagram_light</Template>
  <TotalTime>28190</TotalTime>
  <Words>12891</Words>
  <Application>Microsoft Office PowerPoint</Application>
  <PresentationFormat>如螢幕大小 (4:3)</PresentationFormat>
  <Paragraphs>2014</Paragraphs>
  <Slides>70</Slides>
  <Notes>63</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70</vt:i4>
      </vt:variant>
    </vt:vector>
  </HeadingPairs>
  <TitlesOfParts>
    <vt:vector size="85" baseType="lpstr">
      <vt:lpstr>Arial Unicode MS</vt:lpstr>
      <vt:lpstr>Gulim</vt:lpstr>
      <vt:lpstr>Gulim</vt:lpstr>
      <vt:lpstr>華康中圓體</vt:lpstr>
      <vt:lpstr>微軟正黑體</vt:lpstr>
      <vt:lpstr>新細明體</vt:lpstr>
      <vt:lpstr>新細明體</vt:lpstr>
      <vt:lpstr>標楷體</vt:lpstr>
      <vt:lpstr>Arial</vt:lpstr>
      <vt:lpstr>Calibri</vt:lpstr>
      <vt:lpstr>Times New Roman</vt:lpstr>
      <vt:lpstr>Verdana</vt:lpstr>
      <vt:lpstr>Wingdings</vt:lpstr>
      <vt:lpstr>Wingdings 2</vt:lpstr>
      <vt:lpstr>041tgp_figure_blue</vt:lpstr>
      <vt:lpstr>歡迎蒞臨</vt:lpstr>
      <vt:lpstr>PowerPoint 簡報</vt:lpstr>
      <vt:lpstr>【111.10期】填表暨系統操作說明會</vt:lpstr>
      <vt:lpstr>PowerPoint 簡報</vt:lpstr>
      <vt:lpstr>1.1 校庫定位</vt:lpstr>
      <vt:lpstr>1.2 校庫定位-意見處理流程</vt:lpstr>
      <vt:lpstr>1.3 校庫定位-意見處理流程</vt:lpstr>
      <vt:lpstr>1.4 定期匯出-每年定期匯出資料予應用單位</vt:lpstr>
      <vt:lpstr>1.5 定期匯出-每年定期匯出資料予應用單位</vt:lpstr>
      <vt:lpstr>1.6 定期匯出-每年定期匯出資料予應用單位</vt:lpstr>
      <vt:lpstr>PowerPoint 簡報</vt:lpstr>
      <vt:lpstr>2.1 基本資料確認</vt:lpstr>
      <vt:lpstr>2.2 填表期間</vt:lpstr>
      <vt:lpstr>2.3 資料匯出</vt:lpstr>
      <vt:lpstr>2.4 統一期間資料修正</vt:lpstr>
      <vt:lpstr>2.5 統一修正申請-如何提出</vt:lpstr>
      <vt:lpstr>2.6 非統一修正申請-如何提出</vt:lpstr>
      <vt:lpstr>2.7 非統一修正申請</vt:lpstr>
      <vt:lpstr>2.8 非統一修正申請</vt:lpstr>
      <vt:lpstr>2.9 非統一修正申請-如何提出</vt:lpstr>
      <vt:lpstr>2.10 資料匯出</vt:lpstr>
      <vt:lpstr>2.11本期經應用單位通知-非統一資料修正</vt:lpstr>
      <vt:lpstr>2.12 資料匯出</vt:lpstr>
      <vt:lpstr>2.13 表冊檢核</vt:lpstr>
      <vt:lpstr>2.14 檢核表列印</vt:lpstr>
      <vt:lpstr>2.15 檢核表報部</vt:lpstr>
      <vt:lpstr>PowerPoint 簡報</vt:lpstr>
      <vt:lpstr>PowerPoint 簡報</vt:lpstr>
      <vt:lpstr>3.1.1 本期填報表冊</vt:lpstr>
      <vt:lpstr>3.1.2 本期免填表冊</vt:lpstr>
      <vt:lpstr>PowerPoint 簡報</vt:lpstr>
      <vt:lpstr>學4.僑生及港澳生學生 &amp; 學4-1.僑生及港澳生畢業學生</vt:lpstr>
      <vt:lpstr>學5.外國學生 &amp; 學5-1.外國畢業學生</vt:lpstr>
      <vt:lpstr>學10-1.學生實習之經費來源       (10月填報)</vt:lpstr>
      <vt:lpstr>學10-2.學生實習機構及權益保障       (10月填報)</vt:lpstr>
      <vt:lpstr>學10-3.實習人數統計            (111.10期首填，10月填報)</vt:lpstr>
      <vt:lpstr>學10-3.實習人數統計            (111.10期首填，10月填報)</vt:lpstr>
      <vt:lpstr>學29.學生修讀程式設計、科技相關課程情形          (3月、10月填報) </vt:lpstr>
      <vt:lpstr>教1.專兼任教師                    (3月、10月填報) </vt:lpstr>
      <vt:lpstr>教1.專兼任教師                    (3月、10月填報) </vt:lpstr>
      <vt:lpstr>教1.專兼任教師                    (3月、10月填報) </vt:lpstr>
      <vt:lpstr>教1.專兼任教師                    (3月、10月填報) </vt:lpstr>
      <vt:lpstr>教1.專兼任教師                    (3月、10月填報) </vt:lpstr>
      <vt:lpstr>教7.私立大專校院兼任教師鐘點費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教8.編制外專任教師薪酬標準                  (3月、10月填報) </vt:lpstr>
      <vt:lpstr>教10.專任教師基本授課時數                  (3月、10月填報) </vt:lpstr>
      <vt:lpstr>教11.專任教師實際授課時數大於規定職級之基本授課時數資料                   (3月、10月填報) </vt:lpstr>
      <vt:lpstr>教12.專任教師實際授課時數低於規定職級之基本授課時數資料                   (3月、10月填報) </vt:lpstr>
      <vt:lpstr>教12.專任教師實際授課時數低於規定職級之基本授課時數資料                   (3月、10月填報) </vt:lpstr>
      <vt:lpstr>職1.職技人員                         (10月填報) </vt:lpstr>
      <vt:lpstr>職5.專任研究人員及博士後研究人員      (3月、10月填報) </vt:lpstr>
      <vt:lpstr>校8.購買圖書經費及捐贈圖書冊數                      (10月填報) </vt:lpstr>
      <vt:lpstr>校8.購買圖書經費及捐贈圖書冊數                      (10月填報) </vt:lpstr>
      <vt:lpstr>校25-1.私立學校董事會成員之配偶或三親等於學校之任職情形                 (111.10期首填，10月填報)</vt:lpstr>
      <vt:lpstr>校25-1.私立學校董事會成員之配偶或三親等於學校之任職情形                 (111.10期首填，10月填報)</vt:lpstr>
      <vt:lpstr>校25-1.私立學校董事會成員之配偶或三親等於學校之任職情形                 (111.10期首填，10月填報)</vt:lpstr>
      <vt:lpstr>聯絡資訊</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HEDB</cp:lastModifiedBy>
  <cp:revision>4762</cp:revision>
  <cp:lastPrinted>2020-02-05T03:38:15Z</cp:lastPrinted>
  <dcterms:created xsi:type="dcterms:W3CDTF">2016-12-26T01:09:48Z</dcterms:created>
  <dcterms:modified xsi:type="dcterms:W3CDTF">2022-08-30T01:33:19Z</dcterms:modified>
</cp:coreProperties>
</file>