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8" r:id="rId1"/>
  </p:sldMasterIdLst>
  <p:notesMasterIdLst>
    <p:notesMasterId r:id="rId67"/>
  </p:notesMasterIdLst>
  <p:handoutMasterIdLst>
    <p:handoutMasterId r:id="rId68"/>
  </p:handoutMasterIdLst>
  <p:sldIdLst>
    <p:sldId id="1306" r:id="rId2"/>
    <p:sldId id="1305" r:id="rId3"/>
    <p:sldId id="1188" r:id="rId4"/>
    <p:sldId id="1131" r:id="rId5"/>
    <p:sldId id="1132" r:id="rId6"/>
    <p:sldId id="1133" r:id="rId7"/>
    <p:sldId id="1134" r:id="rId8"/>
    <p:sldId id="1260" r:id="rId9"/>
    <p:sldId id="1135" r:id="rId10"/>
    <p:sldId id="1136" r:id="rId11"/>
    <p:sldId id="1137" r:id="rId12"/>
    <p:sldId id="1138" r:id="rId13"/>
    <p:sldId id="1139" r:id="rId14"/>
    <p:sldId id="1140" r:id="rId15"/>
    <p:sldId id="1141" r:id="rId16"/>
    <p:sldId id="1142" r:id="rId17"/>
    <p:sldId id="1340" r:id="rId18"/>
    <p:sldId id="1341" r:id="rId19"/>
    <p:sldId id="1342" r:id="rId20"/>
    <p:sldId id="1343" r:id="rId21"/>
    <p:sldId id="1344" r:id="rId22"/>
    <p:sldId id="1148" r:id="rId23"/>
    <p:sldId id="1151" r:id="rId24"/>
    <p:sldId id="1152" r:id="rId25"/>
    <p:sldId id="1153" r:id="rId26"/>
    <p:sldId id="1154" r:id="rId27"/>
    <p:sldId id="1155" r:id="rId28"/>
    <p:sldId id="1156" r:id="rId29"/>
    <p:sldId id="1157" r:id="rId30"/>
    <p:sldId id="1161" r:id="rId31"/>
    <p:sldId id="1346" r:id="rId32"/>
    <p:sldId id="1347" r:id="rId33"/>
    <p:sldId id="1337" r:id="rId34"/>
    <p:sldId id="1309" r:id="rId35"/>
    <p:sldId id="1317" r:id="rId36"/>
    <p:sldId id="1332" r:id="rId37"/>
    <p:sldId id="1318" r:id="rId38"/>
    <p:sldId id="1319" r:id="rId39"/>
    <p:sldId id="1320" r:id="rId40"/>
    <p:sldId id="1310" r:id="rId41"/>
    <p:sldId id="1321" r:id="rId42"/>
    <p:sldId id="1336" r:id="rId43"/>
    <p:sldId id="1322" r:id="rId44"/>
    <p:sldId id="1323" r:id="rId45"/>
    <p:sldId id="1312" r:id="rId46"/>
    <p:sldId id="1314" r:id="rId47"/>
    <p:sldId id="1324" r:id="rId48"/>
    <p:sldId id="1313" r:id="rId49"/>
    <p:sldId id="1315" r:id="rId50"/>
    <p:sldId id="1316" r:id="rId51"/>
    <p:sldId id="1334" r:id="rId52"/>
    <p:sldId id="1335" r:id="rId53"/>
    <p:sldId id="1333" r:id="rId54"/>
    <p:sldId id="1311" r:id="rId55"/>
    <p:sldId id="1327" r:id="rId56"/>
    <p:sldId id="1326" r:id="rId57"/>
    <p:sldId id="1307" r:id="rId58"/>
    <p:sldId id="1308" r:id="rId59"/>
    <p:sldId id="1328" r:id="rId60"/>
    <p:sldId id="1329" r:id="rId61"/>
    <p:sldId id="1330" r:id="rId62"/>
    <p:sldId id="1325" r:id="rId63"/>
    <p:sldId id="1331" r:id="rId64"/>
    <p:sldId id="1184" r:id="rId65"/>
    <p:sldId id="1185" r:id="rId66"/>
  </p:sldIdLst>
  <p:sldSz cx="9144000" cy="6858000" type="screen4x3"/>
  <p:notesSz cx="6797675" cy="9926638"/>
  <p:defaultTextStyle>
    <a:defPPr>
      <a:defRPr lang="en-US"/>
    </a:defPPr>
    <a:lvl1pPr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44"/>
    <a:srgbClr val="FFFF75"/>
    <a:srgbClr val="B55EDC"/>
    <a:srgbClr val="A53BD5"/>
    <a:srgbClr val="00863D"/>
    <a:srgbClr val="006C31"/>
    <a:srgbClr val="0000FF"/>
    <a:srgbClr val="B2DE82"/>
    <a:srgbClr val="FFD5D5"/>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樣式 1 - 輔色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樣式 1 - 輔色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6" autoAdjust="0"/>
    <p:restoredTop sz="94622" autoAdjust="0"/>
  </p:normalViewPr>
  <p:slideViewPr>
    <p:cSldViewPr snapToGrid="0">
      <p:cViewPr varScale="1">
        <p:scale>
          <a:sx n="68" d="100"/>
          <a:sy n="68" d="100"/>
        </p:scale>
        <p:origin x="840" y="53"/>
      </p:cViewPr>
      <p:guideLst>
        <p:guide orient="horz" pos="2160"/>
        <p:guide pos="2880"/>
      </p:guideLst>
    </p:cSldViewPr>
  </p:slideViewPr>
  <p:notesTextViewPr>
    <p:cViewPr>
      <p:scale>
        <a:sx n="1" d="1"/>
        <a:sy n="1" d="1"/>
      </p:scale>
      <p:origin x="0" y="0"/>
    </p:cViewPr>
  </p:notesText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F1B4C9-7671-44D0-96A3-14F7E74961A0}" type="doc">
      <dgm:prSet loTypeId="urn:microsoft.com/office/officeart/2005/8/layout/process2" loCatId="process" qsTypeId="urn:microsoft.com/office/officeart/2005/8/quickstyle/3d2" qsCatId="3D" csTypeId="urn:microsoft.com/office/officeart/2005/8/colors/colorful5" csCatId="colorful" phldr="1"/>
      <dgm:spPr/>
      <dgm:t>
        <a:bodyPr/>
        <a:lstStyle/>
        <a:p>
          <a:endParaRPr lang="zh-TW" altLang="en-US"/>
        </a:p>
      </dgm:t>
    </dgm:pt>
    <dgm:pt modelId="{AE92464C-04AC-4CDF-8D54-2E2DCB9F5D6F}">
      <dgm:prSet phldrT="[文字]" custT="1"/>
      <dgm:spPr>
        <a:solidFill>
          <a:schemeClr val="accent4">
            <a:lumMod val="20000"/>
            <a:lumOff val="80000"/>
          </a:schemeClr>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校庫定位</a:t>
          </a:r>
        </a:p>
      </dgm:t>
    </dgm:pt>
    <dgm:pt modelId="{D8C18A87-D3B2-474B-AC09-17801BF0A311}" type="parTrans" cxnId="{1AED59FC-50DC-434F-8A8D-89D338A67665}">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F52FA1D8-33EF-44C8-942B-64C6567EDC98}" type="sibTrans" cxnId="{1AED59FC-50DC-434F-8A8D-89D338A67665}">
      <dgm:prSet custT="1"/>
      <dgm:spPr>
        <a:solidFill>
          <a:schemeClr val="bg1">
            <a:lumMod val="85000"/>
          </a:schemeClr>
        </a:solidFill>
        <a:ln w="28575">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7849E789-51D1-483E-B341-67CA9A8ECA74}">
      <dgm:prSet phldrT="[文字]" custT="1"/>
      <dgm:spPr>
        <a:solidFill>
          <a:srgbClr val="B2DE82"/>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本期填報表冊與注意事項</a:t>
          </a:r>
        </a:p>
      </dgm:t>
    </dgm:pt>
    <dgm:pt modelId="{BEDF4E4F-ED73-4E16-AF7A-58FC81F52438}" type="parTrans" cxnId="{6F1BB799-3B13-4339-9B21-3F14FAC77423}">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C3587BFA-3C2F-422A-9EE6-F2E1729D2E6A}" type="sibTrans" cxnId="{6F1BB799-3B13-4339-9B21-3F14FAC77423}">
      <dgm:prSet custT="1"/>
      <dgm:spPr>
        <a:solidFill>
          <a:schemeClr val="bg1">
            <a:lumMod val="85000"/>
          </a:schemeClr>
        </a:solidFill>
        <a:ln w="28575">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BCB44A10-724F-49BC-BD59-1D7AB7EC0321}">
      <dgm:prSet phldrT="[文字]" custT="1"/>
      <dgm:spPr>
        <a:solidFill>
          <a:srgbClr val="FFCCCC"/>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本期作業時程</a:t>
          </a:r>
        </a:p>
      </dgm:t>
    </dgm:pt>
    <dgm:pt modelId="{BF707CD8-FA2E-4553-A49D-1F5F0FA51C7D}" type="parTrans" cxnId="{7B0562C7-1F7B-4584-BB5C-F2E3BE613974}">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82E5ED1C-7AC4-40C5-85CF-B4B3FF85FB19}" type="sibTrans" cxnId="{7B0562C7-1F7B-4584-BB5C-F2E3BE613974}">
      <dgm:prSet custT="1"/>
      <dgm:spPr>
        <a:solidFill>
          <a:schemeClr val="bg1">
            <a:lumMod val="85000"/>
          </a:schemeClr>
        </a:solidFill>
        <a:ln w="28575">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EED411C5-5CA7-4F60-8B62-E7D82794E353}">
      <dgm:prSet phldrT="[文字]" custT="1"/>
      <dgm:spPr>
        <a:solidFill>
          <a:srgbClr val="CCCCFF"/>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下期表冊異動預告</a:t>
          </a:r>
        </a:p>
      </dgm:t>
    </dgm:pt>
    <dgm:pt modelId="{5BB50182-B22C-4AA7-8E3A-8A6BE6728ED1}" type="parTrans" cxnId="{29307913-99A0-4F58-8108-A4AF5059A685}">
      <dgm:prSet/>
      <dgm:spPr/>
      <dgm:t>
        <a:bodyPr/>
        <a:lstStyle/>
        <a:p>
          <a:endParaRPr lang="zh-TW" altLang="en-US"/>
        </a:p>
      </dgm:t>
    </dgm:pt>
    <dgm:pt modelId="{CD89BCFA-63DE-4493-B02A-D4A76BBAA70D}" type="sibTrans" cxnId="{29307913-99A0-4F58-8108-A4AF5059A685}">
      <dgm:prSet/>
      <dgm:spPr/>
      <dgm:t>
        <a:bodyPr/>
        <a:lstStyle/>
        <a:p>
          <a:endParaRPr lang="zh-TW" altLang="en-US"/>
        </a:p>
      </dgm:t>
    </dgm:pt>
    <dgm:pt modelId="{4AA1F18C-70C2-4AC4-A5E8-4528BD98C20E}" type="pres">
      <dgm:prSet presAssocID="{2DF1B4C9-7671-44D0-96A3-14F7E74961A0}" presName="linearFlow" presStyleCnt="0">
        <dgm:presLayoutVars>
          <dgm:resizeHandles val="exact"/>
        </dgm:presLayoutVars>
      </dgm:prSet>
      <dgm:spPr/>
    </dgm:pt>
    <dgm:pt modelId="{86A9C779-F9CF-483F-8653-D564FF534D32}" type="pres">
      <dgm:prSet presAssocID="{AE92464C-04AC-4CDF-8D54-2E2DCB9F5D6F}" presName="node" presStyleLbl="node1" presStyleIdx="0" presStyleCnt="4" custScaleX="145026" custLinFactNeighborX="-591" custLinFactNeighborY="1554">
        <dgm:presLayoutVars>
          <dgm:bulletEnabled val="1"/>
        </dgm:presLayoutVars>
      </dgm:prSet>
      <dgm:spPr/>
    </dgm:pt>
    <dgm:pt modelId="{55FB35D7-BD54-45A4-9DC2-DE43BA6C6FC5}" type="pres">
      <dgm:prSet presAssocID="{F52FA1D8-33EF-44C8-942B-64C6567EDC98}" presName="sibTrans" presStyleLbl="sibTrans2D1" presStyleIdx="0" presStyleCnt="3"/>
      <dgm:spPr/>
    </dgm:pt>
    <dgm:pt modelId="{61C43EF2-FB3E-4812-9E08-0F5EE95E71B5}" type="pres">
      <dgm:prSet presAssocID="{F52FA1D8-33EF-44C8-942B-64C6567EDC98}" presName="connectorText" presStyleLbl="sibTrans2D1" presStyleIdx="0" presStyleCnt="3"/>
      <dgm:spPr/>
    </dgm:pt>
    <dgm:pt modelId="{7BA3403B-3B12-41AE-9048-62FFED261545}" type="pres">
      <dgm:prSet presAssocID="{BCB44A10-724F-49BC-BD59-1D7AB7EC0321}" presName="node" presStyleLbl="node1" presStyleIdx="1" presStyleCnt="4" custScaleX="145026" custLinFactNeighborX="-591" custLinFactNeighborY="1554">
        <dgm:presLayoutVars>
          <dgm:bulletEnabled val="1"/>
        </dgm:presLayoutVars>
      </dgm:prSet>
      <dgm:spPr/>
    </dgm:pt>
    <dgm:pt modelId="{8141AFCB-BFAA-4BC0-B512-9CF4D382048D}" type="pres">
      <dgm:prSet presAssocID="{82E5ED1C-7AC4-40C5-85CF-B4B3FF85FB19}" presName="sibTrans" presStyleLbl="sibTrans2D1" presStyleIdx="1" presStyleCnt="3"/>
      <dgm:spPr/>
    </dgm:pt>
    <dgm:pt modelId="{C862B9CA-68CF-4EC6-A2F8-D24488DDDCE2}" type="pres">
      <dgm:prSet presAssocID="{82E5ED1C-7AC4-40C5-85CF-B4B3FF85FB19}" presName="connectorText" presStyleLbl="sibTrans2D1" presStyleIdx="1" presStyleCnt="3"/>
      <dgm:spPr/>
    </dgm:pt>
    <dgm:pt modelId="{71A57973-5DE8-431A-A352-7AF8422FCB1F}" type="pres">
      <dgm:prSet presAssocID="{7849E789-51D1-483E-B341-67CA9A8ECA74}" presName="node" presStyleLbl="node1" presStyleIdx="2" presStyleCnt="4" custScaleX="145026" custLinFactNeighborX="-591" custLinFactNeighborY="1554">
        <dgm:presLayoutVars>
          <dgm:bulletEnabled val="1"/>
        </dgm:presLayoutVars>
      </dgm:prSet>
      <dgm:spPr/>
    </dgm:pt>
    <dgm:pt modelId="{BF90D7C4-5990-403C-90B7-110A1D9FD7E1}" type="pres">
      <dgm:prSet presAssocID="{C3587BFA-3C2F-422A-9EE6-F2E1729D2E6A}" presName="sibTrans" presStyleLbl="sibTrans2D1" presStyleIdx="2" presStyleCnt="3"/>
      <dgm:spPr/>
    </dgm:pt>
    <dgm:pt modelId="{577D2D97-0949-4AEC-BCB4-D08BEA198170}" type="pres">
      <dgm:prSet presAssocID="{C3587BFA-3C2F-422A-9EE6-F2E1729D2E6A}" presName="connectorText" presStyleLbl="sibTrans2D1" presStyleIdx="2" presStyleCnt="3"/>
      <dgm:spPr/>
    </dgm:pt>
    <dgm:pt modelId="{58FE1C78-D7F0-40FD-A55D-3906A55A8E97}" type="pres">
      <dgm:prSet presAssocID="{EED411C5-5CA7-4F60-8B62-E7D82794E353}" presName="node" presStyleLbl="node1" presStyleIdx="3" presStyleCnt="4" custScaleX="146320">
        <dgm:presLayoutVars>
          <dgm:bulletEnabled val="1"/>
        </dgm:presLayoutVars>
      </dgm:prSet>
      <dgm:spPr/>
    </dgm:pt>
  </dgm:ptLst>
  <dgm:cxnLst>
    <dgm:cxn modelId="{29307913-99A0-4F58-8108-A4AF5059A685}" srcId="{2DF1B4C9-7671-44D0-96A3-14F7E74961A0}" destId="{EED411C5-5CA7-4F60-8B62-E7D82794E353}" srcOrd="3" destOrd="0" parTransId="{5BB50182-B22C-4AA7-8E3A-8A6BE6728ED1}" sibTransId="{CD89BCFA-63DE-4493-B02A-D4A76BBAA70D}"/>
    <dgm:cxn modelId="{A4AC6626-92CD-492C-9644-8E4908017D95}" type="presOf" srcId="{EED411C5-5CA7-4F60-8B62-E7D82794E353}" destId="{58FE1C78-D7F0-40FD-A55D-3906A55A8E97}" srcOrd="0" destOrd="0" presId="urn:microsoft.com/office/officeart/2005/8/layout/process2"/>
    <dgm:cxn modelId="{E7E67527-833E-46D2-B17A-6F1F17F2C71D}" type="presOf" srcId="{F52FA1D8-33EF-44C8-942B-64C6567EDC98}" destId="{55FB35D7-BD54-45A4-9DC2-DE43BA6C6FC5}" srcOrd="0" destOrd="0" presId="urn:microsoft.com/office/officeart/2005/8/layout/process2"/>
    <dgm:cxn modelId="{2D2D083A-541D-4187-9845-79D0383B14E0}" type="presOf" srcId="{82E5ED1C-7AC4-40C5-85CF-B4B3FF85FB19}" destId="{C862B9CA-68CF-4EC6-A2F8-D24488DDDCE2}" srcOrd="1" destOrd="0" presId="urn:microsoft.com/office/officeart/2005/8/layout/process2"/>
    <dgm:cxn modelId="{85BF136F-1B96-4A85-8B8E-BA3DE37A2568}" type="presOf" srcId="{C3587BFA-3C2F-422A-9EE6-F2E1729D2E6A}" destId="{BF90D7C4-5990-403C-90B7-110A1D9FD7E1}" srcOrd="0" destOrd="0" presId="urn:microsoft.com/office/officeart/2005/8/layout/process2"/>
    <dgm:cxn modelId="{F231447D-945F-4570-939A-0F42B9F97B03}" type="presOf" srcId="{7849E789-51D1-483E-B341-67CA9A8ECA74}" destId="{71A57973-5DE8-431A-A352-7AF8422FCB1F}" srcOrd="0" destOrd="0" presId="urn:microsoft.com/office/officeart/2005/8/layout/process2"/>
    <dgm:cxn modelId="{A98D868B-5112-490D-8C88-FF95273642F5}" type="presOf" srcId="{2DF1B4C9-7671-44D0-96A3-14F7E74961A0}" destId="{4AA1F18C-70C2-4AC4-A5E8-4528BD98C20E}" srcOrd="0" destOrd="0" presId="urn:microsoft.com/office/officeart/2005/8/layout/process2"/>
    <dgm:cxn modelId="{4B9BB28C-9908-47E0-9E0B-B27C00BD1392}" type="presOf" srcId="{BCB44A10-724F-49BC-BD59-1D7AB7EC0321}" destId="{7BA3403B-3B12-41AE-9048-62FFED261545}" srcOrd="0" destOrd="0" presId="urn:microsoft.com/office/officeart/2005/8/layout/process2"/>
    <dgm:cxn modelId="{9B604397-1FCA-4A84-B52F-30803313DE24}" type="presOf" srcId="{F52FA1D8-33EF-44C8-942B-64C6567EDC98}" destId="{61C43EF2-FB3E-4812-9E08-0F5EE95E71B5}" srcOrd="1" destOrd="0" presId="urn:microsoft.com/office/officeart/2005/8/layout/process2"/>
    <dgm:cxn modelId="{6F1BB799-3B13-4339-9B21-3F14FAC77423}" srcId="{2DF1B4C9-7671-44D0-96A3-14F7E74961A0}" destId="{7849E789-51D1-483E-B341-67CA9A8ECA74}" srcOrd="2" destOrd="0" parTransId="{BEDF4E4F-ED73-4E16-AF7A-58FC81F52438}" sibTransId="{C3587BFA-3C2F-422A-9EE6-F2E1729D2E6A}"/>
    <dgm:cxn modelId="{D385449E-0201-4040-88D0-00BC280D6A98}" type="presOf" srcId="{82E5ED1C-7AC4-40C5-85CF-B4B3FF85FB19}" destId="{8141AFCB-BFAA-4BC0-B512-9CF4D382048D}" srcOrd="0" destOrd="0" presId="urn:microsoft.com/office/officeart/2005/8/layout/process2"/>
    <dgm:cxn modelId="{FE4F3FA0-659D-43C7-9B63-B07F5CC75E77}" type="presOf" srcId="{AE92464C-04AC-4CDF-8D54-2E2DCB9F5D6F}" destId="{86A9C779-F9CF-483F-8653-D564FF534D32}" srcOrd="0" destOrd="0" presId="urn:microsoft.com/office/officeart/2005/8/layout/process2"/>
    <dgm:cxn modelId="{43F679A5-293D-4469-9C90-8DA8F12701FD}" type="presOf" srcId="{C3587BFA-3C2F-422A-9EE6-F2E1729D2E6A}" destId="{577D2D97-0949-4AEC-BCB4-D08BEA198170}" srcOrd="1" destOrd="0" presId="urn:microsoft.com/office/officeart/2005/8/layout/process2"/>
    <dgm:cxn modelId="{7B0562C7-1F7B-4584-BB5C-F2E3BE613974}" srcId="{2DF1B4C9-7671-44D0-96A3-14F7E74961A0}" destId="{BCB44A10-724F-49BC-BD59-1D7AB7EC0321}" srcOrd="1" destOrd="0" parTransId="{BF707CD8-FA2E-4553-A49D-1F5F0FA51C7D}" sibTransId="{82E5ED1C-7AC4-40C5-85CF-B4B3FF85FB19}"/>
    <dgm:cxn modelId="{1AED59FC-50DC-434F-8A8D-89D338A67665}" srcId="{2DF1B4C9-7671-44D0-96A3-14F7E74961A0}" destId="{AE92464C-04AC-4CDF-8D54-2E2DCB9F5D6F}" srcOrd="0" destOrd="0" parTransId="{D8C18A87-D3B2-474B-AC09-17801BF0A311}" sibTransId="{F52FA1D8-33EF-44C8-942B-64C6567EDC98}"/>
    <dgm:cxn modelId="{52550F97-1598-425D-BC4B-B35B246A911F}" type="presParOf" srcId="{4AA1F18C-70C2-4AC4-A5E8-4528BD98C20E}" destId="{86A9C779-F9CF-483F-8653-D564FF534D32}" srcOrd="0" destOrd="0" presId="urn:microsoft.com/office/officeart/2005/8/layout/process2"/>
    <dgm:cxn modelId="{1C288DEC-D1B9-41C7-9728-CCE91A823227}" type="presParOf" srcId="{4AA1F18C-70C2-4AC4-A5E8-4528BD98C20E}" destId="{55FB35D7-BD54-45A4-9DC2-DE43BA6C6FC5}" srcOrd="1" destOrd="0" presId="urn:microsoft.com/office/officeart/2005/8/layout/process2"/>
    <dgm:cxn modelId="{C31BFDA3-E06D-498A-BF2B-364A6A6156DF}" type="presParOf" srcId="{55FB35D7-BD54-45A4-9DC2-DE43BA6C6FC5}" destId="{61C43EF2-FB3E-4812-9E08-0F5EE95E71B5}" srcOrd="0" destOrd="0" presId="urn:microsoft.com/office/officeart/2005/8/layout/process2"/>
    <dgm:cxn modelId="{586E4916-C66B-444F-B536-CC57B039033D}" type="presParOf" srcId="{4AA1F18C-70C2-4AC4-A5E8-4528BD98C20E}" destId="{7BA3403B-3B12-41AE-9048-62FFED261545}" srcOrd="2" destOrd="0" presId="urn:microsoft.com/office/officeart/2005/8/layout/process2"/>
    <dgm:cxn modelId="{5AF6C036-DEF9-4D39-8191-169E3EF00427}" type="presParOf" srcId="{4AA1F18C-70C2-4AC4-A5E8-4528BD98C20E}" destId="{8141AFCB-BFAA-4BC0-B512-9CF4D382048D}" srcOrd="3" destOrd="0" presId="urn:microsoft.com/office/officeart/2005/8/layout/process2"/>
    <dgm:cxn modelId="{50DF8903-CD91-42FF-B3E6-DC66988FA990}" type="presParOf" srcId="{8141AFCB-BFAA-4BC0-B512-9CF4D382048D}" destId="{C862B9CA-68CF-4EC6-A2F8-D24488DDDCE2}" srcOrd="0" destOrd="0" presId="urn:microsoft.com/office/officeart/2005/8/layout/process2"/>
    <dgm:cxn modelId="{5E4286B0-DFE7-4562-8E77-652A6AB6B58B}" type="presParOf" srcId="{4AA1F18C-70C2-4AC4-A5E8-4528BD98C20E}" destId="{71A57973-5DE8-431A-A352-7AF8422FCB1F}" srcOrd="4" destOrd="0" presId="urn:microsoft.com/office/officeart/2005/8/layout/process2"/>
    <dgm:cxn modelId="{805D4054-D4AE-4096-A704-CA1B726B1BEF}" type="presParOf" srcId="{4AA1F18C-70C2-4AC4-A5E8-4528BD98C20E}" destId="{BF90D7C4-5990-403C-90B7-110A1D9FD7E1}" srcOrd="5" destOrd="0" presId="urn:microsoft.com/office/officeart/2005/8/layout/process2"/>
    <dgm:cxn modelId="{B5F41D18-92C3-4C59-AAA4-85B99665F46F}" type="presParOf" srcId="{BF90D7C4-5990-403C-90B7-110A1D9FD7E1}" destId="{577D2D97-0949-4AEC-BCB4-D08BEA198170}" srcOrd="0" destOrd="0" presId="urn:microsoft.com/office/officeart/2005/8/layout/process2"/>
    <dgm:cxn modelId="{A1F5943C-B49C-4F86-9D2A-901E5C32EDCB}" type="presParOf" srcId="{4AA1F18C-70C2-4AC4-A5E8-4528BD98C20E}" destId="{58FE1C78-D7F0-40FD-A55D-3906A55A8E97}"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A66AE95-FA3D-4D16-AD62-132B4E91E7F5}" type="doc">
      <dgm:prSet loTypeId="urn:microsoft.com/office/officeart/2005/8/layout/equation1" loCatId="process" qsTypeId="urn:microsoft.com/office/officeart/2005/8/quickstyle/3d2" qsCatId="3D" csTypeId="urn:microsoft.com/office/officeart/2005/8/colors/colorful5" csCatId="colorful" phldr="1"/>
      <dgm:spPr/>
      <dgm:t>
        <a:bodyPr/>
        <a:lstStyle/>
        <a:p>
          <a:endParaRPr lang="zh-TW" altLang="en-US"/>
        </a:p>
      </dgm:t>
    </dgm:pt>
    <dgm:pt modelId="{306725F0-CD8A-4BD6-890A-336B5BAC8EE9}">
      <dgm:prSet phldrT="[文字]" custT="1"/>
      <dgm:spPr>
        <a:solidFill>
          <a:srgbClr val="FFD5D5"/>
        </a:solidFill>
        <a:ln w="28575">
          <a:solidFill>
            <a:schemeClr val="tx1"/>
          </a:solidFill>
        </a:ln>
      </dgm:spPr>
      <dgm:t>
        <a:bodyPr/>
        <a:lstStyle/>
        <a:p>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 </a:t>
          </a:r>
          <a:endPar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gm:t>
    </dgm:pt>
    <dgm:pt modelId="{E86839D8-6A37-432F-83FB-52D3A3095BF0}" type="parTrans" cxnId="{4FDD2FA9-D7B5-49E1-A33E-55BB0F0A586C}">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DA2AB9B9-098E-44BE-A3FD-C6D33F7EC9CE}" type="sibTrans" cxnId="{4FDD2FA9-D7B5-49E1-A33E-55BB0F0A586C}">
      <dgm:prSet custT="1"/>
      <dgm:spPr>
        <a:solidFill>
          <a:schemeClr val="bg1">
            <a:lumMod val="85000"/>
          </a:schemeClr>
        </a:solidFill>
        <a:ln w="28575">
          <a:solidFill>
            <a:srgbClr val="000000"/>
          </a:solidFill>
        </a:ln>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57ABA92F-529F-4F3D-8D37-888D0D7B6F0C}">
      <dgm:prSet phldrT="[文字]" custT="1"/>
      <dgm:spPr>
        <a:solidFill>
          <a:srgbClr val="CCCCFF"/>
        </a:solidFill>
        <a:ln w="28575">
          <a:solidFill>
            <a:srgbClr val="000000"/>
          </a:solidFill>
        </a:ln>
      </dgm:spPr>
      <dgm:t>
        <a:bodyPr/>
        <a:lstStyle/>
        <a:p>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4</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30</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p>
      </dgm:t>
    </dgm:pt>
    <dgm:pt modelId="{3E955E71-B463-415B-8EEB-64AA790C5357}" type="parTrans" cxnId="{4024CEFD-D666-49DC-8E8D-BA0BF5A9FACE}">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47F9AAC2-E0DC-492D-8EBF-D4AA5A3B9839}" type="sibTrans" cxnId="{4024CEFD-D666-49DC-8E8D-BA0BF5A9FACE}">
      <dgm:prSet custT="1"/>
      <dgm:spPr>
        <a:solidFill>
          <a:schemeClr val="bg1">
            <a:lumMod val="85000"/>
          </a:schemeClr>
        </a:solidFill>
        <a:ln w="28575">
          <a:solidFill>
            <a:srgbClr val="000000"/>
          </a:solidFill>
        </a:ln>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EAB474AD-DB5C-44BB-8A51-1D128EAAE59B}">
      <dgm:prSet phldrT="[文字]" custT="1"/>
      <dgm:spPr>
        <a:solidFill>
          <a:schemeClr val="accent4">
            <a:lumMod val="20000"/>
            <a:lumOff val="80000"/>
          </a:schemeClr>
        </a:solidFill>
        <a:ln w="28575">
          <a:solidFill>
            <a:srgbClr val="000000"/>
          </a:solidFill>
        </a:ln>
      </dgm:spPr>
      <dgm:t>
        <a:bodyPr/>
        <a:lstStyle/>
        <a:p>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共計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64</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p>
      </dgm:t>
    </dgm:pt>
    <dgm:pt modelId="{CD2FEDB1-90CC-4C00-BB7F-E74BC2D518D8}" type="parTrans" cxnId="{9149ECC0-3BA2-46C9-9D32-58B62FBA866E}">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C59D36ED-8FC6-4F15-9D74-5D756218FD64}" type="sibTrans" cxnId="{9149ECC0-3BA2-46C9-9D32-58B62FBA866E}">
      <dgm:prSet/>
      <dgm:spPr>
        <a:solidFill>
          <a:schemeClr val="bg1">
            <a:lumMod val="85000"/>
          </a:schemeClr>
        </a:solidFill>
        <a:ln w="28575">
          <a:solidFill>
            <a:schemeClr val="tx1"/>
          </a:solidFill>
        </a:ln>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9C76B041-72B8-43DD-A2E7-C593E357F766}">
      <dgm:prSet phldrT="[文字]" custT="1"/>
      <dgm:spPr>
        <a:solidFill>
          <a:srgbClr val="B2DE82"/>
        </a:solidFill>
        <a:ln w="28575">
          <a:solidFill>
            <a:srgbClr val="000000"/>
          </a:solidFill>
        </a:ln>
      </dgm:spPr>
      <dgm:t>
        <a:bodyPr/>
        <a:lstStyle/>
        <a:p>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5</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p>
      </dgm:t>
    </dgm:pt>
    <dgm:pt modelId="{212CD25D-C881-4812-97EC-F558FCBEE08A}" type="parTrans" cxnId="{988DB0B5-B9B1-495D-A5F0-5AE893B8346E}">
      <dgm:prSet/>
      <dgm:spPr/>
      <dgm:t>
        <a:bodyPr/>
        <a:lstStyle/>
        <a:p>
          <a:endParaRPr lang="zh-TW" altLang="en-US"/>
        </a:p>
      </dgm:t>
    </dgm:pt>
    <dgm:pt modelId="{40BD3798-A77D-4A07-BC99-56DDA726AFED}" type="sibTrans" cxnId="{988DB0B5-B9B1-495D-A5F0-5AE893B8346E}">
      <dgm:prSet/>
      <dgm:spPr/>
      <dgm:t>
        <a:bodyPr/>
        <a:lstStyle/>
        <a:p>
          <a:endParaRPr lang="zh-TW" altLang="en-US"/>
        </a:p>
      </dgm:t>
    </dgm:pt>
    <dgm:pt modelId="{0856B4CD-757C-4EA4-8985-02E32C6B5490}" type="pres">
      <dgm:prSet presAssocID="{AA66AE95-FA3D-4D16-AD62-132B4E91E7F5}" presName="linearFlow" presStyleCnt="0">
        <dgm:presLayoutVars>
          <dgm:dir/>
          <dgm:resizeHandles val="exact"/>
        </dgm:presLayoutVars>
      </dgm:prSet>
      <dgm:spPr/>
    </dgm:pt>
    <dgm:pt modelId="{87C26CED-60C5-48A0-A97F-19DF1ECE9D68}" type="pres">
      <dgm:prSet presAssocID="{306725F0-CD8A-4BD6-890A-336B5BAC8EE9}" presName="node" presStyleLbl="node1" presStyleIdx="0" presStyleCnt="4" custScaleX="81725" custScaleY="288494">
        <dgm:presLayoutVars>
          <dgm:bulletEnabled val="1"/>
        </dgm:presLayoutVars>
      </dgm:prSet>
      <dgm:spPr>
        <a:prstGeom prst="verticalScroll">
          <a:avLst/>
        </a:prstGeom>
      </dgm:spPr>
    </dgm:pt>
    <dgm:pt modelId="{FC7CE061-2C80-4A6E-8FB2-49EE73CE8E4C}" type="pres">
      <dgm:prSet presAssocID="{DA2AB9B9-098E-44BE-A3FD-C6D33F7EC9CE}" presName="spacerL" presStyleCnt="0"/>
      <dgm:spPr/>
    </dgm:pt>
    <dgm:pt modelId="{A7701F85-28E3-4DE4-A95C-F335117D00EC}" type="pres">
      <dgm:prSet presAssocID="{DA2AB9B9-098E-44BE-A3FD-C6D33F7EC9CE}" presName="sibTrans" presStyleLbl="sibTrans2D1" presStyleIdx="0" presStyleCnt="3"/>
      <dgm:spPr/>
    </dgm:pt>
    <dgm:pt modelId="{02620EB0-A0E8-4149-B17B-31244BB779F4}" type="pres">
      <dgm:prSet presAssocID="{DA2AB9B9-098E-44BE-A3FD-C6D33F7EC9CE}" presName="spacerR" presStyleCnt="0"/>
      <dgm:spPr/>
    </dgm:pt>
    <dgm:pt modelId="{F671C467-44DF-4EDF-846B-4C8684CDC51E}" type="pres">
      <dgm:prSet presAssocID="{57ABA92F-529F-4F3D-8D37-888D0D7B6F0C}" presName="node" presStyleLbl="node1" presStyleIdx="1" presStyleCnt="4" custScaleX="81672" custScaleY="288600">
        <dgm:presLayoutVars>
          <dgm:bulletEnabled val="1"/>
        </dgm:presLayoutVars>
      </dgm:prSet>
      <dgm:spPr>
        <a:prstGeom prst="verticalScroll">
          <a:avLst/>
        </a:prstGeom>
      </dgm:spPr>
    </dgm:pt>
    <dgm:pt modelId="{8304F94F-7233-4DCA-BAB7-2E20B0B06665}" type="pres">
      <dgm:prSet presAssocID="{47F9AAC2-E0DC-492D-8EBF-D4AA5A3B9839}" presName="spacerL" presStyleCnt="0"/>
      <dgm:spPr/>
    </dgm:pt>
    <dgm:pt modelId="{3EB679C9-968A-4C14-BDAC-B9EE869F5F54}" type="pres">
      <dgm:prSet presAssocID="{47F9AAC2-E0DC-492D-8EBF-D4AA5A3B9839}" presName="sibTrans" presStyleLbl="sibTrans2D1" presStyleIdx="1" presStyleCnt="3"/>
      <dgm:spPr/>
    </dgm:pt>
    <dgm:pt modelId="{188B2E73-A09C-436F-857B-9C70C4B48C7D}" type="pres">
      <dgm:prSet presAssocID="{47F9AAC2-E0DC-492D-8EBF-D4AA5A3B9839}" presName="spacerR" presStyleCnt="0"/>
      <dgm:spPr/>
    </dgm:pt>
    <dgm:pt modelId="{51EE38A7-E3D1-46BB-93D4-5FBA1CEBE762}" type="pres">
      <dgm:prSet presAssocID="{EAB474AD-DB5C-44BB-8A51-1D128EAAE59B}" presName="node" presStyleLbl="node1" presStyleIdx="2" presStyleCnt="4" custScaleX="81725" custScaleY="288710" custLinFactX="141625" custLinFactNeighborX="200000" custLinFactNeighborY="-2536">
        <dgm:presLayoutVars>
          <dgm:bulletEnabled val="1"/>
        </dgm:presLayoutVars>
      </dgm:prSet>
      <dgm:spPr>
        <a:prstGeom prst="verticalScroll">
          <a:avLst/>
        </a:prstGeom>
      </dgm:spPr>
    </dgm:pt>
    <dgm:pt modelId="{1FD27F32-833D-468F-9952-36201B226286}" type="pres">
      <dgm:prSet presAssocID="{C59D36ED-8FC6-4F15-9D74-5D756218FD64}" presName="spacerL" presStyleCnt="0"/>
      <dgm:spPr/>
    </dgm:pt>
    <dgm:pt modelId="{A1711138-D36A-4BF8-B0E4-E6474204C2AA}" type="pres">
      <dgm:prSet presAssocID="{C59D36ED-8FC6-4F15-9D74-5D756218FD64}" presName="sibTrans" presStyleLbl="sibTrans2D1" presStyleIdx="2" presStyleCnt="3"/>
      <dgm:spPr/>
    </dgm:pt>
    <dgm:pt modelId="{68C090B7-4002-46A5-9C7A-25FA8B499EA0}" type="pres">
      <dgm:prSet presAssocID="{C59D36ED-8FC6-4F15-9D74-5D756218FD64}" presName="spacerR" presStyleCnt="0"/>
      <dgm:spPr/>
    </dgm:pt>
    <dgm:pt modelId="{7393A032-5B48-4A00-A598-335913DA11E3}" type="pres">
      <dgm:prSet presAssocID="{9C76B041-72B8-43DD-A2E7-C593E357F766}" presName="node" presStyleLbl="node1" presStyleIdx="3" presStyleCnt="4" custScaleX="81672" custScaleY="288600" custLinFactX="-139109" custLinFactNeighborX="-200000" custLinFactNeighborY="-2315">
        <dgm:presLayoutVars>
          <dgm:bulletEnabled val="1"/>
        </dgm:presLayoutVars>
      </dgm:prSet>
      <dgm:spPr>
        <a:prstGeom prst="verticalScroll">
          <a:avLst/>
        </a:prstGeom>
      </dgm:spPr>
    </dgm:pt>
  </dgm:ptLst>
  <dgm:cxnLst>
    <dgm:cxn modelId="{3BA40450-7817-4AA6-916D-15E4045386A3}" type="presOf" srcId="{57ABA92F-529F-4F3D-8D37-888D0D7B6F0C}" destId="{F671C467-44DF-4EDF-846B-4C8684CDC51E}" srcOrd="0" destOrd="0" presId="urn:microsoft.com/office/officeart/2005/8/layout/equation1"/>
    <dgm:cxn modelId="{4E32D586-C1A3-4B56-854C-22364B8F2538}" type="presOf" srcId="{9C76B041-72B8-43DD-A2E7-C593E357F766}" destId="{7393A032-5B48-4A00-A598-335913DA11E3}" srcOrd="0" destOrd="0" presId="urn:microsoft.com/office/officeart/2005/8/layout/equation1"/>
    <dgm:cxn modelId="{640B5F9A-29C0-4B80-BB91-09DFC9F7E373}" type="presOf" srcId="{C59D36ED-8FC6-4F15-9D74-5D756218FD64}" destId="{A1711138-D36A-4BF8-B0E4-E6474204C2AA}" srcOrd="0" destOrd="0" presId="urn:microsoft.com/office/officeart/2005/8/layout/equation1"/>
    <dgm:cxn modelId="{A17DECA4-F9F7-4099-9A3D-01A3EC9B11E1}" type="presOf" srcId="{EAB474AD-DB5C-44BB-8A51-1D128EAAE59B}" destId="{51EE38A7-E3D1-46BB-93D4-5FBA1CEBE762}" srcOrd="0" destOrd="0" presId="urn:microsoft.com/office/officeart/2005/8/layout/equation1"/>
    <dgm:cxn modelId="{4FDD2FA9-D7B5-49E1-A33E-55BB0F0A586C}" srcId="{AA66AE95-FA3D-4D16-AD62-132B4E91E7F5}" destId="{306725F0-CD8A-4BD6-890A-336B5BAC8EE9}" srcOrd="0" destOrd="0" parTransId="{E86839D8-6A37-432F-83FB-52D3A3095BF0}" sibTransId="{DA2AB9B9-098E-44BE-A3FD-C6D33F7EC9CE}"/>
    <dgm:cxn modelId="{988DB0B5-B9B1-495D-A5F0-5AE893B8346E}" srcId="{AA66AE95-FA3D-4D16-AD62-132B4E91E7F5}" destId="{9C76B041-72B8-43DD-A2E7-C593E357F766}" srcOrd="3" destOrd="0" parTransId="{212CD25D-C881-4812-97EC-F558FCBEE08A}" sibTransId="{40BD3798-A77D-4A07-BC99-56DDA726AFED}"/>
    <dgm:cxn modelId="{49492ABE-F56D-4291-8A6D-9C400DA24FA7}" type="presOf" srcId="{47F9AAC2-E0DC-492D-8EBF-D4AA5A3B9839}" destId="{3EB679C9-968A-4C14-BDAC-B9EE869F5F54}" srcOrd="0" destOrd="0" presId="urn:microsoft.com/office/officeart/2005/8/layout/equation1"/>
    <dgm:cxn modelId="{9149ECC0-3BA2-46C9-9D32-58B62FBA866E}" srcId="{AA66AE95-FA3D-4D16-AD62-132B4E91E7F5}" destId="{EAB474AD-DB5C-44BB-8A51-1D128EAAE59B}" srcOrd="2" destOrd="0" parTransId="{CD2FEDB1-90CC-4C00-BB7F-E74BC2D518D8}" sibTransId="{C59D36ED-8FC6-4F15-9D74-5D756218FD64}"/>
    <dgm:cxn modelId="{7B35A0DF-A5CC-4C3F-9589-392F33B7E75D}" type="presOf" srcId="{AA66AE95-FA3D-4D16-AD62-132B4E91E7F5}" destId="{0856B4CD-757C-4EA4-8985-02E32C6B5490}" srcOrd="0" destOrd="0" presId="urn:microsoft.com/office/officeart/2005/8/layout/equation1"/>
    <dgm:cxn modelId="{C15662E5-593B-4B6E-8693-DFFF3FA442F9}" type="presOf" srcId="{306725F0-CD8A-4BD6-890A-336B5BAC8EE9}" destId="{87C26CED-60C5-48A0-A97F-19DF1ECE9D68}" srcOrd="0" destOrd="0" presId="urn:microsoft.com/office/officeart/2005/8/layout/equation1"/>
    <dgm:cxn modelId="{047A6AFB-875D-490F-949D-BE3AB52802AB}" type="presOf" srcId="{DA2AB9B9-098E-44BE-A3FD-C6D33F7EC9CE}" destId="{A7701F85-28E3-4DE4-A95C-F335117D00EC}" srcOrd="0" destOrd="0" presId="urn:microsoft.com/office/officeart/2005/8/layout/equation1"/>
    <dgm:cxn modelId="{4024CEFD-D666-49DC-8E8D-BA0BF5A9FACE}" srcId="{AA66AE95-FA3D-4D16-AD62-132B4E91E7F5}" destId="{57ABA92F-529F-4F3D-8D37-888D0D7B6F0C}" srcOrd="1" destOrd="0" parTransId="{3E955E71-B463-415B-8EEB-64AA790C5357}" sibTransId="{47F9AAC2-E0DC-492D-8EBF-D4AA5A3B9839}"/>
    <dgm:cxn modelId="{E2236961-4805-4982-891E-876C7B5E4A28}" type="presParOf" srcId="{0856B4CD-757C-4EA4-8985-02E32C6B5490}" destId="{87C26CED-60C5-48A0-A97F-19DF1ECE9D68}" srcOrd="0" destOrd="0" presId="urn:microsoft.com/office/officeart/2005/8/layout/equation1"/>
    <dgm:cxn modelId="{DD624892-2B6E-4EC2-AAD4-177966C0D9EB}" type="presParOf" srcId="{0856B4CD-757C-4EA4-8985-02E32C6B5490}" destId="{FC7CE061-2C80-4A6E-8FB2-49EE73CE8E4C}" srcOrd="1" destOrd="0" presId="urn:microsoft.com/office/officeart/2005/8/layout/equation1"/>
    <dgm:cxn modelId="{12D137E2-82D5-4DC3-91D8-275CF8B43661}" type="presParOf" srcId="{0856B4CD-757C-4EA4-8985-02E32C6B5490}" destId="{A7701F85-28E3-4DE4-A95C-F335117D00EC}" srcOrd="2" destOrd="0" presId="urn:microsoft.com/office/officeart/2005/8/layout/equation1"/>
    <dgm:cxn modelId="{49BEE0E4-457B-465A-9D7A-DCD818611459}" type="presParOf" srcId="{0856B4CD-757C-4EA4-8985-02E32C6B5490}" destId="{02620EB0-A0E8-4149-B17B-31244BB779F4}" srcOrd="3" destOrd="0" presId="urn:microsoft.com/office/officeart/2005/8/layout/equation1"/>
    <dgm:cxn modelId="{6CC84B54-C1C1-4466-B9AA-E5CF3154713A}" type="presParOf" srcId="{0856B4CD-757C-4EA4-8985-02E32C6B5490}" destId="{F671C467-44DF-4EDF-846B-4C8684CDC51E}" srcOrd="4" destOrd="0" presId="urn:microsoft.com/office/officeart/2005/8/layout/equation1"/>
    <dgm:cxn modelId="{E509B1AC-440B-466D-B0DE-BD4F56DADAA2}" type="presParOf" srcId="{0856B4CD-757C-4EA4-8985-02E32C6B5490}" destId="{8304F94F-7233-4DCA-BAB7-2E20B0B06665}" srcOrd="5" destOrd="0" presId="urn:microsoft.com/office/officeart/2005/8/layout/equation1"/>
    <dgm:cxn modelId="{35760DEE-B1F0-4477-9B3D-8AAB68841E32}" type="presParOf" srcId="{0856B4CD-757C-4EA4-8985-02E32C6B5490}" destId="{3EB679C9-968A-4C14-BDAC-B9EE869F5F54}" srcOrd="6" destOrd="0" presId="urn:microsoft.com/office/officeart/2005/8/layout/equation1"/>
    <dgm:cxn modelId="{5B38CAEE-350D-48B9-A6FC-FC2214FD7167}" type="presParOf" srcId="{0856B4CD-757C-4EA4-8985-02E32C6B5490}" destId="{188B2E73-A09C-436F-857B-9C70C4B48C7D}" srcOrd="7" destOrd="0" presId="urn:microsoft.com/office/officeart/2005/8/layout/equation1"/>
    <dgm:cxn modelId="{62413571-481F-4BCC-9B27-8F57872AEFE6}" type="presParOf" srcId="{0856B4CD-757C-4EA4-8985-02E32C6B5490}" destId="{51EE38A7-E3D1-46BB-93D4-5FBA1CEBE762}" srcOrd="8" destOrd="0" presId="urn:microsoft.com/office/officeart/2005/8/layout/equation1"/>
    <dgm:cxn modelId="{428E10BC-0875-4A8F-B5CD-C578B7E43939}" type="presParOf" srcId="{0856B4CD-757C-4EA4-8985-02E32C6B5490}" destId="{1FD27F32-833D-468F-9952-36201B226286}" srcOrd="9" destOrd="0" presId="urn:microsoft.com/office/officeart/2005/8/layout/equation1"/>
    <dgm:cxn modelId="{0174B5DF-7563-4ED6-AB4B-A8308507C956}" type="presParOf" srcId="{0856B4CD-757C-4EA4-8985-02E32C6B5490}" destId="{A1711138-D36A-4BF8-B0E4-E6474204C2AA}" srcOrd="10" destOrd="0" presId="urn:microsoft.com/office/officeart/2005/8/layout/equation1"/>
    <dgm:cxn modelId="{90084CAA-075A-4017-8C60-0FA71F182033}" type="presParOf" srcId="{0856B4CD-757C-4EA4-8985-02E32C6B5490}" destId="{68C090B7-4002-46A5-9C7A-25FA8B499EA0}" srcOrd="11" destOrd="0" presId="urn:microsoft.com/office/officeart/2005/8/layout/equation1"/>
    <dgm:cxn modelId="{1A1FCA0F-6A48-431F-9A0A-E3D7C6E75859}" type="presParOf" srcId="{0856B4CD-757C-4EA4-8985-02E32C6B5490}" destId="{7393A032-5B48-4A00-A598-335913DA11E3}"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9C779-F9CF-483F-8653-D564FF534D32}">
      <dsp:nvSpPr>
        <dsp:cNvPr id="0" name=""/>
        <dsp:cNvSpPr/>
      </dsp:nvSpPr>
      <dsp:spPr>
        <a:xfrm>
          <a:off x="371042" y="13333"/>
          <a:ext cx="5882619" cy="1014062"/>
        </a:xfrm>
        <a:prstGeom prst="roundRect">
          <a:avLst>
            <a:gd name="adj" fmla="val 10000"/>
          </a:avLst>
        </a:prstGeom>
        <a:solidFill>
          <a:schemeClr val="accent4">
            <a:lumMod val="20000"/>
            <a:lumOff val="8000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校庫定位</a:t>
          </a:r>
        </a:p>
      </dsp:txBody>
      <dsp:txXfrm>
        <a:off x="400743" y="43034"/>
        <a:ext cx="5823217" cy="954660"/>
      </dsp:txXfrm>
    </dsp:sp>
    <dsp:sp modelId="{55FB35D7-BD54-45A4-9DC2-DE43BA6C6FC5}">
      <dsp:nvSpPr>
        <dsp:cNvPr id="0" name=""/>
        <dsp:cNvSpPr/>
      </dsp:nvSpPr>
      <dsp:spPr>
        <a:xfrm rot="5400000">
          <a:off x="3122215" y="1052748"/>
          <a:ext cx="380273" cy="456328"/>
        </a:xfrm>
        <a:prstGeom prst="rightArrow">
          <a:avLst>
            <a:gd name="adj1" fmla="val 60000"/>
            <a:gd name="adj2" fmla="val 50000"/>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1600200">
            <a:lnSpc>
              <a:spcPct val="90000"/>
            </a:lnSpc>
            <a:spcBef>
              <a:spcPct val="0"/>
            </a:spcBef>
            <a:spcAft>
              <a:spcPct val="35000"/>
            </a:spcAft>
            <a:buNone/>
          </a:pPr>
          <a:endParaRPr lang="zh-TW" altLang="en-US" sz="3600" b="1"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3175454" y="1090775"/>
        <a:ext cx="273796" cy="266191"/>
      </dsp:txXfrm>
    </dsp:sp>
    <dsp:sp modelId="{7BA3403B-3B12-41AE-9048-62FFED261545}">
      <dsp:nvSpPr>
        <dsp:cNvPr id="0" name=""/>
        <dsp:cNvSpPr/>
      </dsp:nvSpPr>
      <dsp:spPr>
        <a:xfrm>
          <a:off x="371042" y="1534428"/>
          <a:ext cx="5882619" cy="1014062"/>
        </a:xfrm>
        <a:prstGeom prst="roundRect">
          <a:avLst>
            <a:gd name="adj" fmla="val 10000"/>
          </a:avLst>
        </a:prstGeom>
        <a:solidFill>
          <a:srgbClr val="FFCCCC"/>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本期作業時程</a:t>
          </a:r>
        </a:p>
      </dsp:txBody>
      <dsp:txXfrm>
        <a:off x="400743" y="1564129"/>
        <a:ext cx="5823217" cy="954660"/>
      </dsp:txXfrm>
    </dsp:sp>
    <dsp:sp modelId="{8141AFCB-BFAA-4BC0-B512-9CF4D382048D}">
      <dsp:nvSpPr>
        <dsp:cNvPr id="0" name=""/>
        <dsp:cNvSpPr/>
      </dsp:nvSpPr>
      <dsp:spPr>
        <a:xfrm rot="5400000">
          <a:off x="3122215" y="2573842"/>
          <a:ext cx="380273" cy="456328"/>
        </a:xfrm>
        <a:prstGeom prst="rightArrow">
          <a:avLst>
            <a:gd name="adj1" fmla="val 60000"/>
            <a:gd name="adj2" fmla="val 50000"/>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1600200">
            <a:lnSpc>
              <a:spcPct val="90000"/>
            </a:lnSpc>
            <a:spcBef>
              <a:spcPct val="0"/>
            </a:spcBef>
            <a:spcAft>
              <a:spcPct val="35000"/>
            </a:spcAft>
            <a:buNone/>
          </a:pPr>
          <a:endParaRPr lang="zh-TW" altLang="en-US" sz="3600" b="1"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3175454" y="2611869"/>
        <a:ext cx="273796" cy="266191"/>
      </dsp:txXfrm>
    </dsp:sp>
    <dsp:sp modelId="{71A57973-5DE8-431A-A352-7AF8422FCB1F}">
      <dsp:nvSpPr>
        <dsp:cNvPr id="0" name=""/>
        <dsp:cNvSpPr/>
      </dsp:nvSpPr>
      <dsp:spPr>
        <a:xfrm>
          <a:off x="371042" y="3055522"/>
          <a:ext cx="5882619" cy="1014062"/>
        </a:xfrm>
        <a:prstGeom prst="roundRect">
          <a:avLst>
            <a:gd name="adj" fmla="val 10000"/>
          </a:avLst>
        </a:prstGeom>
        <a:solidFill>
          <a:srgbClr val="B2DE82"/>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本期填報表冊與注意事項</a:t>
          </a:r>
        </a:p>
      </dsp:txBody>
      <dsp:txXfrm>
        <a:off x="400743" y="3085223"/>
        <a:ext cx="5823217" cy="954660"/>
      </dsp:txXfrm>
    </dsp:sp>
    <dsp:sp modelId="{BF90D7C4-5990-403C-90B7-110A1D9FD7E1}">
      <dsp:nvSpPr>
        <dsp:cNvPr id="0" name=""/>
        <dsp:cNvSpPr/>
      </dsp:nvSpPr>
      <dsp:spPr>
        <a:xfrm rot="5345544">
          <a:off x="3137132" y="4090997"/>
          <a:ext cx="374411" cy="456328"/>
        </a:xfrm>
        <a:prstGeom prst="rightArrow">
          <a:avLst>
            <a:gd name="adj1" fmla="val 60000"/>
            <a:gd name="adj2" fmla="val 50000"/>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1600200">
            <a:lnSpc>
              <a:spcPct val="90000"/>
            </a:lnSpc>
            <a:spcBef>
              <a:spcPct val="0"/>
            </a:spcBef>
            <a:spcAft>
              <a:spcPct val="35000"/>
            </a:spcAft>
            <a:buNone/>
          </a:pPr>
          <a:endParaRPr lang="zh-TW" altLang="en-US" sz="3600" b="1"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3186550" y="4131963"/>
        <a:ext cx="273796" cy="262088"/>
      </dsp:txXfrm>
    </dsp:sp>
    <dsp:sp modelId="{58FE1C78-D7F0-40FD-A55D-3906A55A8E97}">
      <dsp:nvSpPr>
        <dsp:cNvPr id="0" name=""/>
        <dsp:cNvSpPr/>
      </dsp:nvSpPr>
      <dsp:spPr>
        <a:xfrm>
          <a:off x="368770" y="4568737"/>
          <a:ext cx="5935107" cy="1014062"/>
        </a:xfrm>
        <a:prstGeom prst="roundRect">
          <a:avLst>
            <a:gd name="adj" fmla="val 10000"/>
          </a:avLst>
        </a:prstGeom>
        <a:solidFill>
          <a:srgbClr val="CCCCFF"/>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 下期表冊異動預告</a:t>
          </a:r>
        </a:p>
      </dsp:txBody>
      <dsp:txXfrm>
        <a:off x="398471" y="4598438"/>
        <a:ext cx="5875705" cy="954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26CED-60C5-48A0-A97F-19DF1ECE9D68}">
      <dsp:nvSpPr>
        <dsp:cNvPr id="0" name=""/>
        <dsp:cNvSpPr/>
      </dsp:nvSpPr>
      <dsp:spPr>
        <a:xfrm>
          <a:off x="866931" y="3693"/>
          <a:ext cx="1101593" cy="3888690"/>
        </a:xfrm>
        <a:prstGeom prst="verticalScroll">
          <a:avLst/>
        </a:prstGeom>
        <a:solidFill>
          <a:srgbClr val="FFD5D5"/>
        </a:solidFill>
        <a:ln w="28575">
          <a:solidFill>
            <a:schemeClr val="tx1"/>
          </a:solid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 </a:t>
          </a:r>
          <a:endPar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sp:txBody>
      <dsp:txXfrm>
        <a:off x="1004630" y="141392"/>
        <a:ext cx="826195" cy="3682141"/>
      </dsp:txXfrm>
    </dsp:sp>
    <dsp:sp modelId="{A7701F85-28E3-4DE4-A95C-F335117D00EC}">
      <dsp:nvSpPr>
        <dsp:cNvPr id="0" name=""/>
        <dsp:cNvSpPr/>
      </dsp:nvSpPr>
      <dsp:spPr>
        <a:xfrm>
          <a:off x="2077976" y="1557139"/>
          <a:ext cx="781798" cy="781798"/>
        </a:xfrm>
        <a:prstGeom prst="mathPlus">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zh-TW" altLang="en-US" sz="4000"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a:off x="2181603" y="1856099"/>
        <a:ext cx="574544" cy="183878"/>
      </dsp:txXfrm>
    </dsp:sp>
    <dsp:sp modelId="{F671C467-44DF-4EDF-846B-4C8684CDC51E}">
      <dsp:nvSpPr>
        <dsp:cNvPr id="0" name=""/>
        <dsp:cNvSpPr/>
      </dsp:nvSpPr>
      <dsp:spPr>
        <a:xfrm>
          <a:off x="2969226" y="2979"/>
          <a:ext cx="1100879" cy="3890119"/>
        </a:xfrm>
        <a:prstGeom prst="verticalScroll">
          <a:avLst/>
        </a:prstGeom>
        <a:solidFill>
          <a:srgbClr val="CCCCFF"/>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4</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30</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p>
      </dsp:txBody>
      <dsp:txXfrm>
        <a:off x="3106836" y="140589"/>
        <a:ext cx="825659" cy="3683704"/>
      </dsp:txXfrm>
    </dsp:sp>
    <dsp:sp modelId="{3EB679C9-968A-4C14-BDAC-B9EE869F5F54}">
      <dsp:nvSpPr>
        <dsp:cNvPr id="0" name=""/>
        <dsp:cNvSpPr/>
      </dsp:nvSpPr>
      <dsp:spPr>
        <a:xfrm>
          <a:off x="4179557" y="1557139"/>
          <a:ext cx="781798" cy="781798"/>
        </a:xfrm>
        <a:prstGeom prst="mathPlus">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zh-TW" altLang="en-US" sz="4000"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a:off x="4283184" y="1856099"/>
        <a:ext cx="574544" cy="183878"/>
      </dsp:txXfrm>
    </dsp:sp>
    <dsp:sp modelId="{51EE38A7-E3D1-46BB-93D4-5FBA1CEBE762}">
      <dsp:nvSpPr>
        <dsp:cNvPr id="0" name=""/>
        <dsp:cNvSpPr/>
      </dsp:nvSpPr>
      <dsp:spPr>
        <a:xfrm>
          <a:off x="7198713" y="0"/>
          <a:ext cx="1101593" cy="3891601"/>
        </a:xfrm>
        <a:prstGeom prst="verticalScroll">
          <a:avLst/>
        </a:prstGeom>
        <a:solidFill>
          <a:schemeClr val="accent4">
            <a:lumMod val="20000"/>
            <a:lumOff val="80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共計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64</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p>
      </dsp:txBody>
      <dsp:txXfrm>
        <a:off x="7336412" y="137699"/>
        <a:ext cx="826195" cy="3685052"/>
      </dsp:txXfrm>
    </dsp:sp>
    <dsp:sp modelId="{A1711138-D36A-4BF8-B0E4-E6474204C2AA}">
      <dsp:nvSpPr>
        <dsp:cNvPr id="0" name=""/>
        <dsp:cNvSpPr/>
      </dsp:nvSpPr>
      <dsp:spPr>
        <a:xfrm>
          <a:off x="6281852" y="1557139"/>
          <a:ext cx="781798" cy="781798"/>
        </a:xfrm>
        <a:prstGeom prst="mathEqual">
          <a:avLst/>
        </a:prstGeom>
        <a:solidFill>
          <a:schemeClr val="bg1">
            <a:lumMod val="85000"/>
          </a:schemeClr>
        </a:solidFill>
        <a:ln w="28575">
          <a:solidFill>
            <a:schemeClr val="tx1"/>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zh-TW" altLang="en-US" sz="3400"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a:off x="6385479" y="1718189"/>
        <a:ext cx="574544" cy="459698"/>
      </dsp:txXfrm>
    </dsp:sp>
    <dsp:sp modelId="{7393A032-5B48-4A00-A598-335913DA11E3}">
      <dsp:nvSpPr>
        <dsp:cNvPr id="0" name=""/>
        <dsp:cNvSpPr/>
      </dsp:nvSpPr>
      <dsp:spPr>
        <a:xfrm>
          <a:off x="5079110" y="0"/>
          <a:ext cx="1100879" cy="3890119"/>
        </a:xfrm>
        <a:prstGeom prst="verticalScroll">
          <a:avLst/>
        </a:prstGeom>
        <a:solidFill>
          <a:srgbClr val="B2DE82"/>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5</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p>
      </dsp:txBody>
      <dsp:txXfrm>
        <a:off x="5216720" y="137610"/>
        <a:ext cx="825659" cy="36837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2"/>
            <a:ext cx="2945448" cy="497838"/>
          </a:xfrm>
          <a:prstGeom prst="rect">
            <a:avLst/>
          </a:prstGeom>
        </p:spPr>
        <p:txBody>
          <a:bodyPr vert="horz" lIns="91312" tIns="45656" rIns="91312" bIns="45656" rtlCol="0"/>
          <a:lstStyle>
            <a:lvl1pPr algn="l">
              <a:defRPr sz="1200"/>
            </a:lvl1pPr>
          </a:lstStyle>
          <a:p>
            <a:endParaRPr lang="zh-TW" altLang="en-US"/>
          </a:p>
        </p:txBody>
      </p:sp>
      <p:sp>
        <p:nvSpPr>
          <p:cNvPr id="3" name="日期版面配置區 2"/>
          <p:cNvSpPr>
            <a:spLocks noGrp="1"/>
          </p:cNvSpPr>
          <p:nvPr>
            <p:ph type="dt" sz="quarter" idx="1"/>
          </p:nvPr>
        </p:nvSpPr>
        <p:spPr>
          <a:xfrm>
            <a:off x="3850644" y="2"/>
            <a:ext cx="2945448" cy="497838"/>
          </a:xfrm>
          <a:prstGeom prst="rect">
            <a:avLst/>
          </a:prstGeom>
        </p:spPr>
        <p:txBody>
          <a:bodyPr vert="horz" lIns="91312" tIns="45656" rIns="91312" bIns="45656" rtlCol="0"/>
          <a:lstStyle>
            <a:lvl1pPr algn="r">
              <a:defRPr sz="1200"/>
            </a:lvl1pPr>
          </a:lstStyle>
          <a:p>
            <a:fld id="{262176C7-F690-4B3E-AAC9-163E562F48B8}" type="datetimeFigureOut">
              <a:rPr lang="zh-TW" altLang="en-US" smtClean="0"/>
              <a:t>2023/2/22</a:t>
            </a:fld>
            <a:endParaRPr lang="zh-TW" altLang="en-US"/>
          </a:p>
        </p:txBody>
      </p:sp>
      <p:sp>
        <p:nvSpPr>
          <p:cNvPr id="4" name="頁尾版面配置區 3"/>
          <p:cNvSpPr>
            <a:spLocks noGrp="1"/>
          </p:cNvSpPr>
          <p:nvPr>
            <p:ph type="ftr" sz="quarter" idx="2"/>
          </p:nvPr>
        </p:nvSpPr>
        <p:spPr>
          <a:xfrm>
            <a:off x="1" y="9428801"/>
            <a:ext cx="2945448" cy="497838"/>
          </a:xfrm>
          <a:prstGeom prst="rect">
            <a:avLst/>
          </a:prstGeom>
        </p:spPr>
        <p:txBody>
          <a:bodyPr vert="horz" lIns="91312" tIns="45656" rIns="91312" bIns="45656"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644" y="9428801"/>
            <a:ext cx="2945448" cy="497838"/>
          </a:xfrm>
          <a:prstGeom prst="rect">
            <a:avLst/>
          </a:prstGeom>
        </p:spPr>
        <p:txBody>
          <a:bodyPr vert="horz" lIns="91312" tIns="45656" rIns="91312" bIns="45656" rtlCol="0" anchor="b"/>
          <a:lstStyle>
            <a:lvl1pPr algn="r">
              <a:defRPr sz="1200"/>
            </a:lvl1pPr>
          </a:lstStyle>
          <a:p>
            <a:fld id="{EAE445A4-5129-47C9-B85E-C8D5CD2F8CEF}" type="slidenum">
              <a:rPr lang="zh-TW" altLang="en-US" smtClean="0"/>
              <a:t>‹#›</a:t>
            </a:fld>
            <a:endParaRPr lang="zh-TW" altLang="en-US"/>
          </a:p>
        </p:txBody>
      </p:sp>
    </p:spTree>
    <p:extLst>
      <p:ext uri="{BB962C8B-B14F-4D97-AF65-F5344CB8AC3E}">
        <p14:creationId xmlns:p14="http://schemas.microsoft.com/office/powerpoint/2010/main" val="2046794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45659" cy="498056"/>
          </a:xfrm>
          <a:prstGeom prst="rect">
            <a:avLst/>
          </a:prstGeom>
        </p:spPr>
        <p:txBody>
          <a:bodyPr vert="horz" lIns="91431" tIns="45715" rIns="91431" bIns="45715" rtlCol="0"/>
          <a:lstStyle>
            <a:lvl1pPr algn="l">
              <a:defRPr sz="1200"/>
            </a:lvl1pPr>
          </a:lstStyle>
          <a:p>
            <a:r>
              <a:rPr lang="zh-TW" altLang="en-US" dirty="0"/>
              <a:t>  </a:t>
            </a:r>
            <a:endParaRPr lang="en-US" altLang="zh-TW" dirty="0"/>
          </a:p>
          <a:p>
            <a:endParaRPr lang="zh-TW" altLang="en-US" dirty="0"/>
          </a:p>
        </p:txBody>
      </p:sp>
      <p:sp>
        <p:nvSpPr>
          <p:cNvPr id="3" name="日期版面配置區 2"/>
          <p:cNvSpPr>
            <a:spLocks noGrp="1"/>
          </p:cNvSpPr>
          <p:nvPr>
            <p:ph type="dt" idx="1"/>
          </p:nvPr>
        </p:nvSpPr>
        <p:spPr>
          <a:xfrm>
            <a:off x="3850443" y="0"/>
            <a:ext cx="2945659" cy="498056"/>
          </a:xfrm>
          <a:prstGeom prst="rect">
            <a:avLst/>
          </a:prstGeom>
        </p:spPr>
        <p:txBody>
          <a:bodyPr vert="horz" lIns="91431" tIns="45715" rIns="91431" bIns="45715" rtlCol="0"/>
          <a:lstStyle>
            <a:lvl1pPr algn="r">
              <a:defRPr sz="1200"/>
            </a:lvl1pPr>
          </a:lstStyle>
          <a:p>
            <a:fld id="{32E50594-3CAD-409A-98FC-80ECEB5B11CD}" type="datetimeFigureOut">
              <a:rPr lang="zh-TW" altLang="en-US" smtClean="0"/>
              <a:t>2023/2/22</a:t>
            </a:fld>
            <a:endParaRPr lang="zh-TW" altLang="en-US"/>
          </a:p>
        </p:txBody>
      </p:sp>
      <p:sp>
        <p:nvSpPr>
          <p:cNvPr id="4" name="投影片圖像版面配置區 3"/>
          <p:cNvSpPr>
            <a:spLocks noGrp="1" noRot="1" noChangeAspect="1"/>
          </p:cNvSpPr>
          <p:nvPr>
            <p:ph type="sldImg" idx="2"/>
          </p:nvPr>
        </p:nvSpPr>
        <p:spPr>
          <a:xfrm>
            <a:off x="1166813" y="1241425"/>
            <a:ext cx="4464050" cy="3348038"/>
          </a:xfrm>
          <a:prstGeom prst="rect">
            <a:avLst/>
          </a:prstGeom>
          <a:noFill/>
          <a:ln w="12700">
            <a:solidFill>
              <a:prstClr val="black"/>
            </a:solidFill>
          </a:ln>
        </p:spPr>
        <p:txBody>
          <a:bodyPr vert="horz" lIns="91431" tIns="45715" rIns="91431" bIns="45715" rtlCol="0" anchor="ctr"/>
          <a:lstStyle/>
          <a:p>
            <a:endParaRPr lang="zh-TW" altLang="en-US"/>
          </a:p>
        </p:txBody>
      </p:sp>
      <p:sp>
        <p:nvSpPr>
          <p:cNvPr id="5" name="備忘稿版面配置區 4"/>
          <p:cNvSpPr>
            <a:spLocks noGrp="1"/>
          </p:cNvSpPr>
          <p:nvPr>
            <p:ph type="body" sz="quarter" idx="3"/>
          </p:nvPr>
        </p:nvSpPr>
        <p:spPr>
          <a:xfrm>
            <a:off x="679768" y="4777195"/>
            <a:ext cx="5438140" cy="3908613"/>
          </a:xfrm>
          <a:prstGeom prst="rect">
            <a:avLst/>
          </a:prstGeom>
        </p:spPr>
        <p:txBody>
          <a:bodyPr vert="horz" lIns="91431" tIns="45715" rIns="91431" bIns="45715"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2" y="9428586"/>
            <a:ext cx="2945659" cy="498054"/>
          </a:xfrm>
          <a:prstGeom prst="rect">
            <a:avLst/>
          </a:prstGeom>
        </p:spPr>
        <p:txBody>
          <a:bodyPr vert="horz" lIns="91431" tIns="45715" rIns="91431" bIns="45715"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6"/>
            <a:ext cx="2945659" cy="498054"/>
          </a:xfrm>
          <a:prstGeom prst="rect">
            <a:avLst/>
          </a:prstGeom>
        </p:spPr>
        <p:txBody>
          <a:bodyPr vert="horz" lIns="91431" tIns="45715" rIns="91431" bIns="45715" rtlCol="0" anchor="b"/>
          <a:lstStyle>
            <a:lvl1pPr algn="r">
              <a:defRPr sz="1200"/>
            </a:lvl1pPr>
          </a:lstStyle>
          <a:p>
            <a:fld id="{198ABE63-F42F-4F3E-932F-A884111754D0}" type="slidenum">
              <a:rPr lang="zh-TW" altLang="en-US" smtClean="0"/>
              <a:t>‹#›</a:t>
            </a:fld>
            <a:endParaRPr lang="zh-TW" altLang="en-US"/>
          </a:p>
        </p:txBody>
      </p:sp>
    </p:spTree>
    <p:extLst>
      <p:ext uri="{BB962C8B-B14F-4D97-AF65-F5344CB8AC3E}">
        <p14:creationId xmlns:p14="http://schemas.microsoft.com/office/powerpoint/2010/main" val="803583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3</a:t>
            </a:fld>
            <a:endParaRPr lang="zh-TW" altLang="en-US"/>
          </a:p>
        </p:txBody>
      </p:sp>
    </p:spTree>
    <p:extLst>
      <p:ext uri="{BB962C8B-B14F-4D97-AF65-F5344CB8AC3E}">
        <p14:creationId xmlns:p14="http://schemas.microsoft.com/office/powerpoint/2010/main" val="79714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13</a:t>
            </a:fld>
            <a:endParaRPr lang="zh-TW" altLang="en-US"/>
          </a:p>
        </p:txBody>
      </p:sp>
    </p:spTree>
    <p:extLst>
      <p:ext uri="{BB962C8B-B14F-4D97-AF65-F5344CB8AC3E}">
        <p14:creationId xmlns:p14="http://schemas.microsoft.com/office/powerpoint/2010/main" val="1131023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14</a:t>
            </a:fld>
            <a:endParaRPr lang="zh-TW" altLang="en-US"/>
          </a:p>
        </p:txBody>
      </p:sp>
    </p:spTree>
    <p:extLst>
      <p:ext uri="{BB962C8B-B14F-4D97-AF65-F5344CB8AC3E}">
        <p14:creationId xmlns:p14="http://schemas.microsoft.com/office/powerpoint/2010/main" val="4273337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15</a:t>
            </a:fld>
            <a:endParaRPr lang="zh-TW" altLang="en-US"/>
          </a:p>
        </p:txBody>
      </p:sp>
    </p:spTree>
    <p:extLst>
      <p:ext uri="{BB962C8B-B14F-4D97-AF65-F5344CB8AC3E}">
        <p14:creationId xmlns:p14="http://schemas.microsoft.com/office/powerpoint/2010/main" val="2668663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16</a:t>
            </a:fld>
            <a:endParaRPr lang="zh-TW" altLang="en-US"/>
          </a:p>
        </p:txBody>
      </p:sp>
    </p:spTree>
    <p:extLst>
      <p:ext uri="{BB962C8B-B14F-4D97-AF65-F5344CB8AC3E}">
        <p14:creationId xmlns:p14="http://schemas.microsoft.com/office/powerpoint/2010/main" val="2229039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17</a:t>
            </a:fld>
            <a:endParaRPr lang="zh-TW" altLang="en-US"/>
          </a:p>
        </p:txBody>
      </p:sp>
    </p:spTree>
    <p:extLst>
      <p:ext uri="{BB962C8B-B14F-4D97-AF65-F5344CB8AC3E}">
        <p14:creationId xmlns:p14="http://schemas.microsoft.com/office/powerpoint/2010/main" val="3401200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18</a:t>
            </a:fld>
            <a:endParaRPr lang="zh-TW" altLang="en-US"/>
          </a:p>
        </p:txBody>
      </p:sp>
    </p:spTree>
    <p:extLst>
      <p:ext uri="{BB962C8B-B14F-4D97-AF65-F5344CB8AC3E}">
        <p14:creationId xmlns:p14="http://schemas.microsoft.com/office/powerpoint/2010/main" val="1141116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19</a:t>
            </a:fld>
            <a:endParaRPr lang="zh-TW" altLang="en-US"/>
          </a:p>
        </p:txBody>
      </p:sp>
    </p:spTree>
    <p:extLst>
      <p:ext uri="{BB962C8B-B14F-4D97-AF65-F5344CB8AC3E}">
        <p14:creationId xmlns:p14="http://schemas.microsoft.com/office/powerpoint/2010/main" val="1416713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20</a:t>
            </a:fld>
            <a:endParaRPr lang="zh-TW" altLang="en-US"/>
          </a:p>
        </p:txBody>
      </p:sp>
    </p:spTree>
    <p:extLst>
      <p:ext uri="{BB962C8B-B14F-4D97-AF65-F5344CB8AC3E}">
        <p14:creationId xmlns:p14="http://schemas.microsoft.com/office/powerpoint/2010/main" val="2410543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21</a:t>
            </a:fld>
            <a:endParaRPr lang="zh-TW" altLang="en-US"/>
          </a:p>
        </p:txBody>
      </p:sp>
    </p:spTree>
    <p:extLst>
      <p:ext uri="{BB962C8B-B14F-4D97-AF65-F5344CB8AC3E}">
        <p14:creationId xmlns:p14="http://schemas.microsoft.com/office/powerpoint/2010/main" val="1729072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22</a:t>
            </a:fld>
            <a:endParaRPr lang="zh-TW" altLang="en-US"/>
          </a:p>
        </p:txBody>
      </p:sp>
    </p:spTree>
    <p:extLst>
      <p:ext uri="{BB962C8B-B14F-4D97-AF65-F5344CB8AC3E}">
        <p14:creationId xmlns:p14="http://schemas.microsoft.com/office/powerpoint/2010/main" val="410486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4</a:t>
            </a:fld>
            <a:endParaRPr lang="zh-TW" altLang="en-US"/>
          </a:p>
        </p:txBody>
      </p:sp>
    </p:spTree>
    <p:extLst>
      <p:ext uri="{BB962C8B-B14F-4D97-AF65-F5344CB8AC3E}">
        <p14:creationId xmlns:p14="http://schemas.microsoft.com/office/powerpoint/2010/main" val="3824822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23</a:t>
            </a:fld>
            <a:endParaRPr lang="zh-TW" altLang="en-US"/>
          </a:p>
        </p:txBody>
      </p:sp>
    </p:spTree>
    <p:extLst>
      <p:ext uri="{BB962C8B-B14F-4D97-AF65-F5344CB8AC3E}">
        <p14:creationId xmlns:p14="http://schemas.microsoft.com/office/powerpoint/2010/main" val="3196274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24</a:t>
            </a:fld>
            <a:endParaRPr lang="zh-TW" altLang="en-US"/>
          </a:p>
        </p:txBody>
      </p:sp>
    </p:spTree>
    <p:extLst>
      <p:ext uri="{BB962C8B-B14F-4D97-AF65-F5344CB8AC3E}">
        <p14:creationId xmlns:p14="http://schemas.microsoft.com/office/powerpoint/2010/main" val="3894938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25</a:t>
            </a:fld>
            <a:endParaRPr lang="zh-TW" altLang="en-US"/>
          </a:p>
        </p:txBody>
      </p:sp>
    </p:spTree>
    <p:extLst>
      <p:ext uri="{BB962C8B-B14F-4D97-AF65-F5344CB8AC3E}">
        <p14:creationId xmlns:p14="http://schemas.microsoft.com/office/powerpoint/2010/main" val="154912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26</a:t>
            </a:fld>
            <a:endParaRPr lang="zh-TW" altLang="en-US"/>
          </a:p>
        </p:txBody>
      </p:sp>
    </p:spTree>
    <p:extLst>
      <p:ext uri="{BB962C8B-B14F-4D97-AF65-F5344CB8AC3E}">
        <p14:creationId xmlns:p14="http://schemas.microsoft.com/office/powerpoint/2010/main" val="2972639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28</a:t>
            </a:fld>
            <a:endParaRPr lang="zh-TW" altLang="en-US"/>
          </a:p>
        </p:txBody>
      </p:sp>
    </p:spTree>
    <p:extLst>
      <p:ext uri="{BB962C8B-B14F-4D97-AF65-F5344CB8AC3E}">
        <p14:creationId xmlns:p14="http://schemas.microsoft.com/office/powerpoint/2010/main" val="2641251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656445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924418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656371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911683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42933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5</a:t>
            </a:fld>
            <a:endParaRPr lang="zh-TW" altLang="en-US"/>
          </a:p>
        </p:txBody>
      </p:sp>
    </p:spTree>
    <p:extLst>
      <p:ext uri="{BB962C8B-B14F-4D97-AF65-F5344CB8AC3E}">
        <p14:creationId xmlns:p14="http://schemas.microsoft.com/office/powerpoint/2010/main" val="1337802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551034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515682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127779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961135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873566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719315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594877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3150446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626139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838165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6</a:t>
            </a:fld>
            <a:endParaRPr lang="zh-TW" altLang="en-US"/>
          </a:p>
        </p:txBody>
      </p:sp>
    </p:spTree>
    <p:extLst>
      <p:ext uri="{BB962C8B-B14F-4D97-AF65-F5344CB8AC3E}">
        <p14:creationId xmlns:p14="http://schemas.microsoft.com/office/powerpoint/2010/main" val="2414292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7028300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9240277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933132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5678102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1599215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1525142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6463143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3902333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1032576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35589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7</a:t>
            </a:fld>
            <a:endParaRPr lang="zh-TW" altLang="en-US"/>
          </a:p>
        </p:txBody>
      </p:sp>
    </p:spTree>
    <p:extLst>
      <p:ext uri="{BB962C8B-B14F-4D97-AF65-F5344CB8AC3E}">
        <p14:creationId xmlns:p14="http://schemas.microsoft.com/office/powerpoint/2010/main" val="17648433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2284162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57</a:t>
            </a:fld>
            <a:endParaRPr lang="zh-TW" altLang="en-US"/>
          </a:p>
        </p:txBody>
      </p:sp>
    </p:spTree>
    <p:extLst>
      <p:ext uri="{BB962C8B-B14F-4D97-AF65-F5344CB8AC3E}">
        <p14:creationId xmlns:p14="http://schemas.microsoft.com/office/powerpoint/2010/main" val="8875308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2834222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7251938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6299244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7031741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8054767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1164250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64</a:t>
            </a:fld>
            <a:endParaRPr lang="zh-TW" altLang="en-US"/>
          </a:p>
        </p:txBody>
      </p:sp>
    </p:spTree>
    <p:extLst>
      <p:ext uri="{BB962C8B-B14F-4D97-AF65-F5344CB8AC3E}">
        <p14:creationId xmlns:p14="http://schemas.microsoft.com/office/powerpoint/2010/main" val="18927392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65</a:t>
            </a:fld>
            <a:endParaRPr lang="zh-TW" altLang="en-US"/>
          </a:p>
        </p:txBody>
      </p:sp>
    </p:spTree>
    <p:extLst>
      <p:ext uri="{BB962C8B-B14F-4D97-AF65-F5344CB8AC3E}">
        <p14:creationId xmlns:p14="http://schemas.microsoft.com/office/powerpoint/2010/main" val="92271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9</a:t>
            </a:fld>
            <a:endParaRPr lang="zh-TW" altLang="en-US"/>
          </a:p>
        </p:txBody>
      </p:sp>
    </p:spTree>
    <p:extLst>
      <p:ext uri="{BB962C8B-B14F-4D97-AF65-F5344CB8AC3E}">
        <p14:creationId xmlns:p14="http://schemas.microsoft.com/office/powerpoint/2010/main" val="1869465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10</a:t>
            </a:fld>
            <a:endParaRPr lang="zh-TW" altLang="en-US"/>
          </a:p>
        </p:txBody>
      </p:sp>
    </p:spTree>
    <p:extLst>
      <p:ext uri="{BB962C8B-B14F-4D97-AF65-F5344CB8AC3E}">
        <p14:creationId xmlns:p14="http://schemas.microsoft.com/office/powerpoint/2010/main" val="1639174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11</a:t>
            </a:fld>
            <a:endParaRPr lang="zh-TW" altLang="en-US"/>
          </a:p>
        </p:txBody>
      </p:sp>
    </p:spTree>
    <p:extLst>
      <p:ext uri="{BB962C8B-B14F-4D97-AF65-F5344CB8AC3E}">
        <p14:creationId xmlns:p14="http://schemas.microsoft.com/office/powerpoint/2010/main" val="694957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12</a:t>
            </a:fld>
            <a:endParaRPr lang="zh-TW" altLang="en-US"/>
          </a:p>
        </p:txBody>
      </p:sp>
    </p:spTree>
    <p:extLst>
      <p:ext uri="{BB962C8B-B14F-4D97-AF65-F5344CB8AC3E}">
        <p14:creationId xmlns:p14="http://schemas.microsoft.com/office/powerpoint/2010/main" val="932576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zh-TW" altLang="en-US"/>
              <a:t>按一下以編輯母片標題樣式</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endParaRPr lang="en-US" altLang="ko-KR"/>
          </a:p>
        </p:txBody>
      </p:sp>
      <p:sp>
        <p:nvSpPr>
          <p:cNvPr id="5" name="Footer Placeholder 4"/>
          <p:cNvSpPr>
            <a:spLocks noGrp="1"/>
          </p:cNvSpPr>
          <p:nvPr>
            <p:ph type="ftr" sz="quarter" idx="11"/>
          </p:nvPr>
        </p:nvSpPr>
        <p:spPr/>
        <p:txBody>
          <a:bodyPr/>
          <a:lstStyle/>
          <a:p>
            <a:r>
              <a:rPr lang="en-US" altLang="ko-KR"/>
              <a:t>Logo</a:t>
            </a:r>
          </a:p>
        </p:txBody>
      </p:sp>
      <p:sp>
        <p:nvSpPr>
          <p:cNvPr id="6" name="Slide Number Placeholder 5"/>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331398609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r>
              <a:rPr lang="en-US" altLang="ko-KR"/>
              <a:t>www.themegallery.com</a:t>
            </a:r>
          </a:p>
        </p:txBody>
      </p:sp>
      <p:sp>
        <p:nvSpPr>
          <p:cNvPr id="6" name="Footer Placeholder 5"/>
          <p:cNvSpPr>
            <a:spLocks noGrp="1"/>
          </p:cNvSpPr>
          <p:nvPr>
            <p:ph type="ftr" sz="quarter" idx="11"/>
          </p:nvPr>
        </p:nvSpPr>
        <p:spPr/>
        <p:txBody>
          <a:bodyPr/>
          <a:lstStyle/>
          <a:p>
            <a:r>
              <a:rPr lang="en-US" altLang="ko-KR"/>
              <a:t>Logo</a:t>
            </a: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342367969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r>
              <a:rPr lang="en-US" altLang="ko-KR"/>
              <a:t>www.themegallery.com</a:t>
            </a:r>
          </a:p>
        </p:txBody>
      </p:sp>
      <p:sp>
        <p:nvSpPr>
          <p:cNvPr id="6" name="Footer Placeholder 5"/>
          <p:cNvSpPr>
            <a:spLocks noGrp="1"/>
          </p:cNvSpPr>
          <p:nvPr>
            <p:ph type="ftr" sz="quarter" idx="11"/>
          </p:nvPr>
        </p:nvSpPr>
        <p:spPr/>
        <p:txBody>
          <a:bodyPr/>
          <a:lstStyle/>
          <a:p>
            <a:r>
              <a:rPr lang="en-US" altLang="ko-KR"/>
              <a:t>Logo</a:t>
            </a: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322394470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r>
              <a:rPr lang="en-US" altLang="ko-KR"/>
              <a:t>www.themegallery.com</a:t>
            </a:r>
          </a:p>
        </p:txBody>
      </p:sp>
      <p:sp>
        <p:nvSpPr>
          <p:cNvPr id="6" name="Footer Placeholder 5"/>
          <p:cNvSpPr>
            <a:spLocks noGrp="1"/>
          </p:cNvSpPr>
          <p:nvPr>
            <p:ph type="ftr" sz="quarter" idx="11"/>
          </p:nvPr>
        </p:nvSpPr>
        <p:spPr/>
        <p:txBody>
          <a:bodyPr/>
          <a:lstStyle/>
          <a:p>
            <a:r>
              <a:rPr lang="en-US" altLang="ko-KR"/>
              <a:t>Logo</a:t>
            </a: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0890201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r>
              <a:rPr lang="en-US" altLang="ko-KR"/>
              <a:t>www.themegallery.com</a:t>
            </a:r>
          </a:p>
        </p:txBody>
      </p:sp>
      <p:sp>
        <p:nvSpPr>
          <p:cNvPr id="6" name="Footer Placeholder 5"/>
          <p:cNvSpPr>
            <a:spLocks noGrp="1"/>
          </p:cNvSpPr>
          <p:nvPr>
            <p:ph type="ftr" sz="quarter" idx="11"/>
          </p:nvPr>
        </p:nvSpPr>
        <p:spPr/>
        <p:txBody>
          <a:bodyPr/>
          <a:lstStyle/>
          <a:p>
            <a:r>
              <a:rPr lang="en-US" altLang="ko-KR"/>
              <a:t>Logo</a:t>
            </a: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37484106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r>
              <a:rPr lang="en-US" altLang="ko-KR"/>
              <a:t>www.themegallery.com</a:t>
            </a:r>
          </a:p>
        </p:txBody>
      </p:sp>
      <p:sp>
        <p:nvSpPr>
          <p:cNvPr id="4" name="Footer Placeholder 3"/>
          <p:cNvSpPr>
            <a:spLocks noGrp="1"/>
          </p:cNvSpPr>
          <p:nvPr>
            <p:ph type="ftr" sz="quarter" idx="11"/>
          </p:nvPr>
        </p:nvSpPr>
        <p:spPr/>
        <p:txBody>
          <a:bodyPr/>
          <a:lstStyle/>
          <a:p>
            <a:r>
              <a:rPr lang="en-US" altLang="ko-KR"/>
              <a:t>Logo</a:t>
            </a:r>
          </a:p>
        </p:txBody>
      </p:sp>
      <p:sp>
        <p:nvSpPr>
          <p:cNvPr id="5" name="Slide Number Placeholder 4"/>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349968478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r>
              <a:rPr lang="en-US" altLang="ko-KR"/>
              <a:t>www.themegallery.com</a:t>
            </a:r>
          </a:p>
        </p:txBody>
      </p:sp>
      <p:sp>
        <p:nvSpPr>
          <p:cNvPr id="4" name="Footer Placeholder 3"/>
          <p:cNvSpPr>
            <a:spLocks noGrp="1"/>
          </p:cNvSpPr>
          <p:nvPr>
            <p:ph type="ftr" sz="quarter" idx="11"/>
          </p:nvPr>
        </p:nvSpPr>
        <p:spPr/>
        <p:txBody>
          <a:bodyPr/>
          <a:lstStyle/>
          <a:p>
            <a:r>
              <a:rPr lang="en-US" altLang="ko-KR"/>
              <a:t>Logo</a:t>
            </a:r>
          </a:p>
        </p:txBody>
      </p:sp>
      <p:sp>
        <p:nvSpPr>
          <p:cNvPr id="5" name="Slide Number Placeholder 4"/>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90633292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r>
              <a:rPr lang="en-US" altLang="ko-KR"/>
              <a:t>www.themegallery.com</a:t>
            </a:r>
          </a:p>
        </p:txBody>
      </p:sp>
      <p:sp>
        <p:nvSpPr>
          <p:cNvPr id="5" name="Footer Placeholder 4"/>
          <p:cNvSpPr>
            <a:spLocks noGrp="1"/>
          </p:cNvSpPr>
          <p:nvPr>
            <p:ph type="ftr" sz="quarter" idx="11"/>
          </p:nvPr>
        </p:nvSpPr>
        <p:spPr/>
        <p:txBody>
          <a:bodyPr/>
          <a:lstStyle/>
          <a:p>
            <a:r>
              <a:rPr lang="en-US" altLang="ko-KR"/>
              <a:t>Logo</a:t>
            </a:r>
          </a:p>
        </p:txBody>
      </p:sp>
      <p:sp>
        <p:nvSpPr>
          <p:cNvPr id="6" name="Slide Number Placeholder 5"/>
          <p:cNvSpPr>
            <a:spLocks noGrp="1"/>
          </p:cNvSpPr>
          <p:nvPr>
            <p:ph type="sldNum" sz="quarter" idx="12"/>
          </p:nvPr>
        </p:nvSpPr>
        <p:spPr/>
        <p:txBody>
          <a:bodyPr/>
          <a:lstStyle/>
          <a:p>
            <a:fld id="{54C1F34C-6A9D-4862-9071-857C2D024C72}" type="slidenum">
              <a:rPr lang="ko-KR" altLang="en-US" smtClean="0"/>
              <a:pPr/>
              <a:t>‹#›</a:t>
            </a:fld>
            <a:endParaRPr lang="en-US" altLang="ko-KR"/>
          </a:p>
        </p:txBody>
      </p:sp>
    </p:spTree>
    <p:extLst>
      <p:ext uri="{BB962C8B-B14F-4D97-AF65-F5344CB8AC3E}">
        <p14:creationId xmlns:p14="http://schemas.microsoft.com/office/powerpoint/2010/main" val="8045043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r>
              <a:rPr lang="en-US" altLang="ko-KR"/>
              <a:t>www.themegallery.com</a:t>
            </a:r>
          </a:p>
        </p:txBody>
      </p:sp>
      <p:sp>
        <p:nvSpPr>
          <p:cNvPr id="5" name="Footer Placeholder 4"/>
          <p:cNvSpPr>
            <a:spLocks noGrp="1"/>
          </p:cNvSpPr>
          <p:nvPr>
            <p:ph type="ftr" sz="quarter" idx="11"/>
          </p:nvPr>
        </p:nvSpPr>
        <p:spPr/>
        <p:txBody>
          <a:bodyPr/>
          <a:lstStyle/>
          <a:p>
            <a:r>
              <a:rPr lang="en-US" altLang="ko-KR"/>
              <a:t>Logo</a:t>
            </a:r>
          </a:p>
        </p:txBody>
      </p:sp>
      <p:sp>
        <p:nvSpPr>
          <p:cNvPr id="6" name="Slide Number Placeholder 5"/>
          <p:cNvSpPr>
            <a:spLocks noGrp="1"/>
          </p:cNvSpPr>
          <p:nvPr>
            <p:ph type="sldNum" sz="quarter" idx="12"/>
          </p:nvPr>
        </p:nvSpPr>
        <p:spPr/>
        <p:txBody>
          <a:bodyPr/>
          <a:lstStyle/>
          <a:p>
            <a:fld id="{D1C04121-A1E6-4ECC-AD48-CBFA13D58894}" type="slidenum">
              <a:rPr lang="ko-KR" altLang="en-US" smtClean="0"/>
              <a:pPr/>
              <a:t>‹#›</a:t>
            </a:fld>
            <a:endParaRPr lang="en-US" altLang="ko-KR"/>
          </a:p>
        </p:txBody>
      </p:sp>
    </p:spTree>
    <p:extLst>
      <p:ext uri="{BB962C8B-B14F-4D97-AF65-F5344CB8AC3E}">
        <p14:creationId xmlns:p14="http://schemas.microsoft.com/office/powerpoint/2010/main" val="144562429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r>
              <a:rPr lang="en-US" altLang="ko-KR"/>
              <a:t>www.themegallery.com</a:t>
            </a:r>
          </a:p>
        </p:txBody>
      </p:sp>
      <p:sp>
        <p:nvSpPr>
          <p:cNvPr id="5" name="Footer Placeholder 4"/>
          <p:cNvSpPr>
            <a:spLocks noGrp="1"/>
          </p:cNvSpPr>
          <p:nvPr>
            <p:ph type="ftr" sz="quarter" idx="11"/>
          </p:nvPr>
        </p:nvSpPr>
        <p:spPr/>
        <p:txBody>
          <a:bodyPr/>
          <a:lstStyle/>
          <a:p>
            <a:r>
              <a:rPr lang="en-US" altLang="ko-KR"/>
              <a:t>Logo</a:t>
            </a:r>
          </a:p>
        </p:txBody>
      </p:sp>
      <p:sp>
        <p:nvSpPr>
          <p:cNvPr id="6" name="Slide Number Placeholder 5"/>
          <p:cNvSpPr>
            <a:spLocks noGrp="1"/>
          </p:cNvSpPr>
          <p:nvPr>
            <p:ph type="sldNum" sz="quarter" idx="12"/>
          </p:nvPr>
        </p:nvSpPr>
        <p:spPr/>
        <p:txBody>
          <a:bodyPr/>
          <a:lstStyle/>
          <a:p>
            <a:fld id="{959FC5CA-0244-4580-8BBB-BB799F8FAEAC}" type="slidenum">
              <a:rPr lang="ko-KR" altLang="en-US" smtClean="0"/>
              <a:pPr/>
              <a:t>‹#›</a:t>
            </a:fld>
            <a:endParaRPr lang="en-US" altLang="ko-KR"/>
          </a:p>
        </p:txBody>
      </p:sp>
    </p:spTree>
    <p:extLst>
      <p:ext uri="{BB962C8B-B14F-4D97-AF65-F5344CB8AC3E}">
        <p14:creationId xmlns:p14="http://schemas.microsoft.com/office/powerpoint/2010/main" val="355053774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zh-TW" altLang="en-US"/>
              <a:t>按一下以編輯母片標題樣式</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r>
              <a:rPr lang="en-US" altLang="ko-KR"/>
              <a:t>www.themegallery.com</a:t>
            </a:r>
          </a:p>
        </p:txBody>
      </p:sp>
      <p:sp>
        <p:nvSpPr>
          <p:cNvPr id="5" name="Footer Placeholder 4"/>
          <p:cNvSpPr>
            <a:spLocks noGrp="1"/>
          </p:cNvSpPr>
          <p:nvPr>
            <p:ph type="ftr" sz="quarter" idx="11"/>
          </p:nvPr>
        </p:nvSpPr>
        <p:spPr/>
        <p:txBody>
          <a:bodyPr/>
          <a:lstStyle/>
          <a:p>
            <a:r>
              <a:rPr lang="en-US" altLang="ko-KR"/>
              <a:t>Logo</a:t>
            </a:r>
          </a:p>
        </p:txBody>
      </p:sp>
      <p:sp>
        <p:nvSpPr>
          <p:cNvPr id="6" name="Slide Number Placeholder 5"/>
          <p:cNvSpPr>
            <a:spLocks noGrp="1"/>
          </p:cNvSpPr>
          <p:nvPr>
            <p:ph type="sldNum" sz="quarter" idx="12"/>
          </p:nvPr>
        </p:nvSpPr>
        <p:spPr/>
        <p:txBody>
          <a:bodyPr/>
          <a:lstStyle/>
          <a:p>
            <a:fld id="{C81E638B-BE56-4E00-9C2C-2A9BC8BF9743}" type="slidenum">
              <a:rPr lang="ko-KR" altLang="en-US" smtClean="0"/>
              <a:pPr/>
              <a:t>‹#›</a:t>
            </a:fld>
            <a:endParaRPr lang="en-US" altLang="ko-KR"/>
          </a:p>
        </p:txBody>
      </p:sp>
    </p:spTree>
    <p:extLst>
      <p:ext uri="{BB962C8B-B14F-4D97-AF65-F5344CB8AC3E}">
        <p14:creationId xmlns:p14="http://schemas.microsoft.com/office/powerpoint/2010/main" val="168157783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r>
              <a:rPr lang="en-US" altLang="ko-KR"/>
              <a:t>www.themegallery.com</a:t>
            </a:r>
          </a:p>
        </p:txBody>
      </p:sp>
      <p:sp>
        <p:nvSpPr>
          <p:cNvPr id="6" name="Footer Placeholder 5"/>
          <p:cNvSpPr>
            <a:spLocks noGrp="1"/>
          </p:cNvSpPr>
          <p:nvPr>
            <p:ph type="ftr" sz="quarter" idx="11"/>
          </p:nvPr>
        </p:nvSpPr>
        <p:spPr/>
        <p:txBody>
          <a:bodyPr/>
          <a:lstStyle/>
          <a:p>
            <a:r>
              <a:rPr lang="en-US" altLang="ko-KR"/>
              <a:t>Logo</a:t>
            </a:r>
          </a:p>
        </p:txBody>
      </p:sp>
      <p:sp>
        <p:nvSpPr>
          <p:cNvPr id="7" name="Slide Number Placeholder 6"/>
          <p:cNvSpPr>
            <a:spLocks noGrp="1"/>
          </p:cNvSpPr>
          <p:nvPr>
            <p:ph type="sldNum" sz="quarter" idx="12"/>
          </p:nvPr>
        </p:nvSpPr>
        <p:spPr/>
        <p:txBody>
          <a:bodyPr/>
          <a:lstStyle/>
          <a:p>
            <a:fld id="{B78C3B5C-4EB6-4BE0-8D2B-4ABEAC5F9D42}" type="slidenum">
              <a:rPr lang="ko-KR" altLang="en-US" smtClean="0"/>
              <a:pPr/>
              <a:t>‹#›</a:t>
            </a:fld>
            <a:endParaRPr lang="en-US" altLang="ko-KR"/>
          </a:p>
        </p:txBody>
      </p:sp>
      <p:sp>
        <p:nvSpPr>
          <p:cNvPr id="10" name="投影片編號版面配置區 3"/>
          <p:cNvSpPr txBox="1">
            <a:spLocks/>
          </p:cNvSpPr>
          <p:nvPr userDrawn="1"/>
        </p:nvSpPr>
        <p:spPr bwMode="auto">
          <a:xfrm>
            <a:off x="8558893" y="6599464"/>
            <a:ext cx="585107" cy="2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b="1" kern="1200">
                <a:solidFill>
                  <a:srgbClr val="000000"/>
                </a:solidFill>
                <a:effectLst>
                  <a:outerShdw blurRad="38100" dist="38100" dir="2700000" algn="tl">
                    <a:srgbClr val="C0C0C0"/>
                  </a:outerShdw>
                </a:effectLst>
                <a:latin typeface="Arial" panose="020B0604020202020204" pitchFamily="34" charset="0"/>
                <a:ea typeface="Gulim" panose="020B0600000101010101" pitchFamily="34" charset="-127"/>
                <a:cs typeface="Arial" panose="020B0604020202020204" pitchFamily="34" charset="0"/>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a:lstStyle>
          <a:p>
            <a:fld id="{1220322E-3FC9-43A6-8DF7-24B762F5AFCE}" type="slidenum">
              <a:rPr lang="ko-KR" altLang="en-US" smtClean="0"/>
              <a:pPr/>
              <a:t>‹#›</a:t>
            </a:fld>
            <a:endParaRPr lang="en-US" altLang="ko-KR" dirty="0"/>
          </a:p>
        </p:txBody>
      </p:sp>
    </p:spTree>
    <p:extLst>
      <p:ext uri="{BB962C8B-B14F-4D97-AF65-F5344CB8AC3E}">
        <p14:creationId xmlns:p14="http://schemas.microsoft.com/office/powerpoint/2010/main" val="411171418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Content Placeholder 3"/>
          <p:cNvSpPr>
            <a:spLocks noGrp="1"/>
          </p:cNvSpPr>
          <p:nvPr>
            <p:ph sz="quarter" idx="13"/>
          </p:nvPr>
        </p:nvSpPr>
        <p:spPr>
          <a:xfrm>
            <a:off x="685331" y="3051013"/>
            <a:ext cx="3829520"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3" name="Content Placeholder 5"/>
          <p:cNvSpPr>
            <a:spLocks noGrp="1"/>
          </p:cNvSpPr>
          <p:nvPr>
            <p:ph sz="quarter" idx="14"/>
          </p:nvPr>
        </p:nvSpPr>
        <p:spPr>
          <a:xfrm>
            <a:off x="4629150" y="3051013"/>
            <a:ext cx="3829051"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r>
              <a:rPr lang="en-US" altLang="ko-KR"/>
              <a:t>www.themegallery.com</a:t>
            </a:r>
          </a:p>
        </p:txBody>
      </p:sp>
      <p:sp>
        <p:nvSpPr>
          <p:cNvPr id="8" name="Footer Placeholder 7"/>
          <p:cNvSpPr>
            <a:spLocks noGrp="1"/>
          </p:cNvSpPr>
          <p:nvPr>
            <p:ph type="ftr" sz="quarter" idx="11"/>
          </p:nvPr>
        </p:nvSpPr>
        <p:spPr/>
        <p:txBody>
          <a:bodyPr/>
          <a:lstStyle/>
          <a:p>
            <a:r>
              <a:rPr lang="en-US" altLang="ko-KR"/>
              <a:t>Logo</a:t>
            </a:r>
          </a:p>
        </p:txBody>
      </p:sp>
      <p:sp>
        <p:nvSpPr>
          <p:cNvPr id="9" name="Slide Number Placeholder 8"/>
          <p:cNvSpPr>
            <a:spLocks noGrp="1"/>
          </p:cNvSpPr>
          <p:nvPr>
            <p:ph type="sldNum" sz="quarter" idx="12"/>
          </p:nvPr>
        </p:nvSpPr>
        <p:spPr/>
        <p:txBody>
          <a:bodyPr/>
          <a:lstStyle/>
          <a:p>
            <a:fld id="{52A9BD7C-CC04-4EEF-9EB8-9AE19026511E}" type="slidenum">
              <a:rPr lang="ko-KR" altLang="en-US" smtClean="0"/>
              <a:pPr/>
              <a:t>‹#›</a:t>
            </a:fld>
            <a:endParaRPr lang="en-US" altLang="ko-KR"/>
          </a:p>
        </p:txBody>
      </p:sp>
    </p:spTree>
    <p:extLst>
      <p:ext uri="{BB962C8B-B14F-4D97-AF65-F5344CB8AC3E}">
        <p14:creationId xmlns:p14="http://schemas.microsoft.com/office/powerpoint/2010/main" val="21511998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r>
              <a:rPr lang="en-US" altLang="ko-KR"/>
              <a:t>www.themegallery.com</a:t>
            </a:r>
          </a:p>
        </p:txBody>
      </p:sp>
      <p:sp>
        <p:nvSpPr>
          <p:cNvPr id="4" name="Footer Placeholder 3"/>
          <p:cNvSpPr>
            <a:spLocks noGrp="1"/>
          </p:cNvSpPr>
          <p:nvPr>
            <p:ph type="ftr" sz="quarter" idx="11"/>
          </p:nvPr>
        </p:nvSpPr>
        <p:spPr/>
        <p:txBody>
          <a:bodyPr/>
          <a:lstStyle/>
          <a:p>
            <a:r>
              <a:rPr lang="en-US" altLang="ko-KR"/>
              <a:t>Logo</a:t>
            </a:r>
          </a:p>
        </p:txBody>
      </p:sp>
      <p:sp>
        <p:nvSpPr>
          <p:cNvPr id="5" name="Slide Number Placeholder 4"/>
          <p:cNvSpPr>
            <a:spLocks noGrp="1"/>
          </p:cNvSpPr>
          <p:nvPr>
            <p:ph type="sldNum" sz="quarter" idx="12"/>
          </p:nvPr>
        </p:nvSpPr>
        <p:spPr/>
        <p:txBody>
          <a:bodyPr/>
          <a:lstStyle/>
          <a:p>
            <a:fld id="{85900920-E1BD-4687-8C02-33639DDFC912}" type="slidenum">
              <a:rPr lang="ko-KR" altLang="en-US" smtClean="0"/>
              <a:pPr/>
              <a:t>‹#›</a:t>
            </a:fld>
            <a:endParaRPr lang="en-US" altLang="ko-KR"/>
          </a:p>
        </p:txBody>
      </p:sp>
    </p:spTree>
    <p:extLst>
      <p:ext uri="{BB962C8B-B14F-4D97-AF65-F5344CB8AC3E}">
        <p14:creationId xmlns:p14="http://schemas.microsoft.com/office/powerpoint/2010/main" val="70118582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altLang="ko-KR"/>
              <a:t>www.themegallery.com</a:t>
            </a:r>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E0D03CAC-9962-46D8-8887-6790ACC517D6}" type="slidenum">
              <a:rPr lang="en-US" altLang="en-US" smtClean="0"/>
              <a:pPr>
                <a:defRPr/>
              </a:pPr>
              <a:t>‹#›</a:t>
            </a:fld>
            <a:endParaRPr lang="en-US" altLang="en-US"/>
          </a:p>
        </p:txBody>
      </p:sp>
    </p:spTree>
    <p:extLst>
      <p:ext uri="{BB962C8B-B14F-4D97-AF65-F5344CB8AC3E}">
        <p14:creationId xmlns:p14="http://schemas.microsoft.com/office/powerpoint/2010/main" val="4013821403"/>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r>
              <a:rPr lang="en-US" altLang="ko-KR"/>
              <a:t>www.themegallery.com</a:t>
            </a:r>
          </a:p>
        </p:txBody>
      </p:sp>
      <p:sp>
        <p:nvSpPr>
          <p:cNvPr id="6" name="Footer Placeholder 5"/>
          <p:cNvSpPr>
            <a:spLocks noGrp="1"/>
          </p:cNvSpPr>
          <p:nvPr>
            <p:ph type="ftr" sz="quarter" idx="11"/>
          </p:nvPr>
        </p:nvSpPr>
        <p:spPr/>
        <p:txBody>
          <a:bodyPr/>
          <a:lstStyle/>
          <a:p>
            <a:r>
              <a:rPr lang="en-US" altLang="ko-KR"/>
              <a:t>Logo</a:t>
            </a:r>
          </a:p>
        </p:txBody>
      </p:sp>
      <p:sp>
        <p:nvSpPr>
          <p:cNvPr id="7" name="Slide Number Placeholder 6"/>
          <p:cNvSpPr>
            <a:spLocks noGrp="1"/>
          </p:cNvSpPr>
          <p:nvPr>
            <p:ph type="sldNum" sz="quarter" idx="12"/>
          </p:nvPr>
        </p:nvSpPr>
        <p:spPr/>
        <p:txBody>
          <a:bodyPr/>
          <a:lstStyle/>
          <a:p>
            <a:fld id="{BECCC593-A287-4698-8A49-DFBF94CD396B}" type="slidenum">
              <a:rPr lang="ko-KR" altLang="en-US" smtClean="0"/>
              <a:pPr/>
              <a:t>‹#›</a:t>
            </a:fld>
            <a:endParaRPr lang="en-US" altLang="ko-KR"/>
          </a:p>
        </p:txBody>
      </p:sp>
    </p:spTree>
    <p:extLst>
      <p:ext uri="{BB962C8B-B14F-4D97-AF65-F5344CB8AC3E}">
        <p14:creationId xmlns:p14="http://schemas.microsoft.com/office/powerpoint/2010/main" val="362535157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r>
              <a:rPr lang="en-US" altLang="ko-KR"/>
              <a:t>www.themegallery.com</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E32F75-6AEE-4132-BDBC-B9FF8E1E5573}" type="slidenum">
              <a:rPr lang="ko-KR" altLang="en-US" smtClean="0"/>
              <a:pPr/>
              <a:t>‹#›</a:t>
            </a:fld>
            <a:endParaRPr lang="en-US" altLang="ko-KR"/>
          </a:p>
        </p:txBody>
      </p:sp>
    </p:spTree>
    <p:extLst>
      <p:ext uri="{BB962C8B-B14F-4D97-AF65-F5344CB8AC3E}">
        <p14:creationId xmlns:p14="http://schemas.microsoft.com/office/powerpoint/2010/main" val="2462373819"/>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1000">
              <a:schemeClr val="bg1">
                <a:lumMod val="95000"/>
              </a:schemeClr>
            </a:gs>
            <a:gs pos="74000">
              <a:srgbClr val="D7EEF5"/>
            </a:gs>
            <a:gs pos="83000">
              <a:srgbClr val="DAEFF6"/>
            </a:gs>
            <a:gs pos="100000">
              <a:srgbClr val="DDF1F7"/>
            </a:gs>
          </a:gsLst>
          <a:lin ang="16200000" scaled="1"/>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r>
              <a:rPr lang="en-US" altLang="ko-KR"/>
              <a:t>www.themegallery.com</a:t>
            </a: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r>
              <a:rPr lang="en-US" altLang="ko-KR"/>
              <a:t>Logo</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441F834E-A691-4709-BFE2-649B3DFCA7F1}" type="slidenum">
              <a:rPr lang="ko-KR" altLang="en-US" smtClean="0"/>
              <a:pPr/>
              <a:t>‹#›</a:t>
            </a:fld>
            <a:endParaRPr lang="en-US" altLang="ko-KR"/>
          </a:p>
        </p:txBody>
      </p:sp>
      <p:sp>
        <p:nvSpPr>
          <p:cNvPr id="8" name="投影片編號版面配置區 3"/>
          <p:cNvSpPr txBox="1">
            <a:spLocks/>
          </p:cNvSpPr>
          <p:nvPr userDrawn="1"/>
        </p:nvSpPr>
        <p:spPr bwMode="auto">
          <a:xfrm>
            <a:off x="8558893" y="6599464"/>
            <a:ext cx="585107" cy="2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b="1" kern="1200">
                <a:solidFill>
                  <a:srgbClr val="000000"/>
                </a:solidFill>
                <a:effectLst>
                  <a:outerShdw blurRad="38100" dist="38100" dir="2700000" algn="tl">
                    <a:srgbClr val="C0C0C0"/>
                  </a:outerShdw>
                </a:effectLst>
                <a:latin typeface="Arial" panose="020B0604020202020204" pitchFamily="34" charset="0"/>
                <a:ea typeface="Gulim" panose="020B0600000101010101" pitchFamily="34" charset="-127"/>
                <a:cs typeface="Arial" panose="020B0604020202020204" pitchFamily="34" charset="0"/>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a:lstStyle>
          <a:p>
            <a:fld id="{1220322E-3FC9-43A6-8DF7-24B762F5AFCE}" type="slidenum">
              <a:rPr lang="ko-KR" altLang="en-US" smtClean="0"/>
              <a:pPr/>
              <a:t>‹#›</a:t>
            </a:fld>
            <a:endParaRPr lang="en-US" altLang="ko-KR" dirty="0"/>
          </a:p>
        </p:txBody>
      </p:sp>
    </p:spTree>
    <p:extLst>
      <p:ext uri="{BB962C8B-B14F-4D97-AF65-F5344CB8AC3E}">
        <p14:creationId xmlns:p14="http://schemas.microsoft.com/office/powerpoint/2010/main" val="1498113243"/>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 id="2147484181" r:id="rId13"/>
    <p:sldLayoutId id="2147484182" r:id="rId14"/>
    <p:sldLayoutId id="2147484183" r:id="rId15"/>
    <p:sldLayoutId id="2147484184" r:id="rId16"/>
    <p:sldLayoutId id="2147484185" r:id="rId17"/>
  </p:sldLayoutIdLst>
  <p:transition>
    <p:wipe dir="r"/>
  </p:transition>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1093723658"/>
              </p:ext>
            </p:extLst>
          </p:nvPr>
        </p:nvGraphicFramePr>
        <p:xfrm>
          <a:off x="49875" y="923612"/>
          <a:ext cx="9017213" cy="5574888"/>
        </p:xfrm>
        <a:graphic>
          <a:graphicData uri="http://schemas.openxmlformats.org/drawingml/2006/table">
            <a:tbl>
              <a:tblPr firstRow="1" firstCol="1" bandRow="1">
                <a:tableStyleId>{5DA37D80-6434-44D0-A028-1B22A696006F}</a:tableStyleId>
              </a:tblPr>
              <a:tblGrid>
                <a:gridCol w="1985583">
                  <a:extLst>
                    <a:ext uri="{9D8B030D-6E8A-4147-A177-3AD203B41FA5}">
                      <a16:colId xmlns:a16="http://schemas.microsoft.com/office/drawing/2014/main" val="20000"/>
                    </a:ext>
                  </a:extLst>
                </a:gridCol>
                <a:gridCol w="3226569">
                  <a:extLst>
                    <a:ext uri="{9D8B030D-6E8A-4147-A177-3AD203B41FA5}">
                      <a16:colId xmlns:a16="http://schemas.microsoft.com/office/drawing/2014/main" val="20001"/>
                    </a:ext>
                  </a:extLst>
                </a:gridCol>
                <a:gridCol w="3805061">
                  <a:extLst>
                    <a:ext uri="{9D8B030D-6E8A-4147-A177-3AD203B41FA5}">
                      <a16:colId xmlns:a16="http://schemas.microsoft.com/office/drawing/2014/main" val="20002"/>
                    </a:ext>
                  </a:extLst>
                </a:gridCol>
              </a:tblGrid>
              <a:tr h="476546">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時間</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議程</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內容</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備註</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0"/>
                  </a:ext>
                </a:extLst>
              </a:tr>
              <a:tr h="593854">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830"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報到</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830"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報到及領取會議資料</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05651">
                <a:tc>
                  <a:txBody>
                    <a:bodyPr/>
                    <a:lstStyle/>
                    <a:p>
                      <a:pPr algn="ctr">
                        <a:spcAft>
                          <a:spcPts val="0"/>
                        </a:spcAft>
                      </a:pP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0-1</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填表說明</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施學琦 主</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任</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r h="363824">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0-1</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休</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息</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Aft>
                          <a:spcPts val="0"/>
                        </a:spcAft>
                      </a:pP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56419">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0-11:</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系統操作說明及意見交流</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林明龍 先</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生</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4"/>
                  </a:ext>
                </a:extLst>
              </a:tr>
              <a:tr h="1163825">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0-12:</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綜合座談</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施學琦 主</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任</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4769">
                <a:tc>
                  <a:txBody>
                    <a:bodyPr/>
                    <a:lstStyle/>
                    <a:p>
                      <a:pPr marL="0" algn="ctr" defTabSz="914400" rtl="0" eaLnBrk="1" latinLnBrk="0" hangingPunct="1">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gridSpan="2">
                  <a:txBody>
                    <a:bodyPr/>
                    <a:lstStyle/>
                    <a:p>
                      <a:pPr marL="0" algn="ctr" defTabSz="914400" rtl="0" eaLnBrk="1" latinLnBrk="0" hangingPunct="1">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賦</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歸</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algn="just">
                        <a:spcAft>
                          <a:spcPts val="0"/>
                        </a:spcAft>
                      </a:pPr>
                      <a:endParaRPr lang="zh-TW" sz="1800" b="1" kern="100" dirty="0">
                        <a:effectLst/>
                        <a:latin typeface="華康中圓體" panose="020F0509000000000000" pitchFamily="49" charset="-120"/>
                        <a:ea typeface="華康中圓體" panose="020F0509000000000000" pitchFamily="49" charset="-120"/>
                      </a:endParaRPr>
                    </a:p>
                  </a:txBody>
                  <a:tcPr marL="17780" marR="17780" marT="0" marB="0" anchor="ctr">
                    <a:blipFill dpi="0" rotWithShape="1">
                      <a:blip r:embed="rId2"/>
                      <a:srcRect/>
                      <a:tile tx="0" ty="0" sx="100000" sy="100000" flip="none" algn="tl"/>
                    </a:blipFill>
                  </a:tcPr>
                </a:tc>
                <a:extLst>
                  <a:ext uri="{0D108BD9-81ED-4DB2-BD59-A6C34878D82A}">
                    <a16:rowId xmlns:a16="http://schemas.microsoft.com/office/drawing/2014/main" val="10006"/>
                  </a:ext>
                </a:extLst>
              </a:tr>
            </a:tbl>
          </a:graphicData>
        </a:graphic>
      </p:graphicFrame>
      <p:sp>
        <p:nvSpPr>
          <p:cNvPr id="7" name="Rectangle 2"/>
          <p:cNvSpPr>
            <a:spLocks noGrp="1" noChangeArrowheads="1"/>
          </p:cNvSpPr>
          <p:nvPr>
            <p:ph type="title"/>
          </p:nvPr>
        </p:nvSpPr>
        <p:spPr>
          <a:xfrm>
            <a:off x="0" y="108067"/>
            <a:ext cx="9144000" cy="609600"/>
          </a:xfrm>
        </p:spPr>
        <p:txBody>
          <a:bodyPr anchor="ctr" anchorCtr="0">
            <a:noAutofit/>
          </a:bodyPr>
          <a:lstStyle/>
          <a:p>
            <a:pPr>
              <a:lnSpc>
                <a:spcPct val="150000"/>
              </a:lnSpc>
              <a:defRPr/>
            </a:pPr>
            <a:r>
              <a:rPr lang="zh-TW" altLang="en-US" sz="5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歡迎蒞臨</a:t>
            </a:r>
            <a:r>
              <a:rPr lang="en-US" altLang="zh-TW" sz="5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5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南區</a:t>
            </a:r>
            <a:r>
              <a:rPr lang="en-US" altLang="zh-TW" sz="5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endParaRPr lang="zh-TW" altLang="en-US" sz="5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598233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4271600341"/>
              </p:ext>
            </p:extLst>
          </p:nvPr>
        </p:nvGraphicFramePr>
        <p:xfrm>
          <a:off x="207818" y="751440"/>
          <a:ext cx="8680805" cy="5763601"/>
        </p:xfrm>
        <a:graphic>
          <a:graphicData uri="http://schemas.openxmlformats.org/drawingml/2006/table">
            <a:tbl>
              <a:tblPr/>
              <a:tblGrid>
                <a:gridCol w="1072342">
                  <a:extLst>
                    <a:ext uri="{9D8B030D-6E8A-4147-A177-3AD203B41FA5}">
                      <a16:colId xmlns:a16="http://schemas.microsoft.com/office/drawing/2014/main" val="20000"/>
                    </a:ext>
                  </a:extLst>
                </a:gridCol>
                <a:gridCol w="5769033">
                  <a:extLst>
                    <a:ext uri="{9D8B030D-6E8A-4147-A177-3AD203B41FA5}">
                      <a16:colId xmlns:a16="http://schemas.microsoft.com/office/drawing/2014/main" val="20001"/>
                    </a:ext>
                  </a:extLst>
                </a:gridCol>
                <a:gridCol w="1839430">
                  <a:extLst>
                    <a:ext uri="{9D8B030D-6E8A-4147-A177-3AD203B41FA5}">
                      <a16:colId xmlns:a16="http://schemas.microsoft.com/office/drawing/2014/main" val="20002"/>
                    </a:ext>
                  </a:extLst>
                </a:gridCol>
              </a:tblGrid>
              <a:tr h="38386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匯出時程</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extLst>
                  <a:ext uri="{0D108BD9-81ED-4DB2-BD59-A6C34878D82A}">
                    <a16:rowId xmlns:a16="http://schemas.microsoft.com/office/drawing/2014/main" val="10000"/>
                  </a:ext>
                </a:extLst>
              </a:tr>
              <a:tr h="1131367">
                <a:tc rowSpan="7">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en-US" altLang="zh-TW"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112.03</a:t>
                      </a:r>
                      <a:r>
                        <a:rPr kumimoji="0" lang="zh-TW" altLang="en-US"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：研</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9</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13)</a:t>
                      </a:r>
                      <a:endPar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私立大學校院獎補助小組</a:t>
                      </a:r>
                      <a:endParaRPr kumimoji="0" lang="en-US" altLang="zh-TW"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062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1" i="0" u="none" strike="noStrike" kern="1200"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大專校院一覽表</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19820161"/>
                  </a:ext>
                </a:extLst>
              </a:tr>
              <a:tr h="1513697">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33)</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17</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教育部統計處</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2222">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endPar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大專校院學生基本資料庫</a:t>
                      </a:r>
                      <a:endParaRPr lang="zh-TW" altLang="en-US" sz="1700" b="1" dirty="0">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378433">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endParaRPr lang="zh-TW" altLang="en-US" sz="1700" b="1" dirty="0">
                        <a:effectLst/>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教育部人事處</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6812627"/>
                  </a:ext>
                </a:extLst>
              </a:tr>
              <a:tr h="378433">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1800" b="1" i="0" u="none" strike="noStrike" kern="1200" cap="none" normalizeH="0" baseline="0" dirty="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endPar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兼任助理承辦單位</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2338751629"/>
                  </a:ext>
                </a:extLst>
              </a:tr>
              <a:tr h="378433">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1800" b="1" i="0" u="none" strike="noStrike" kern="1200" cap="none" normalizeH="0" baseline="0" dirty="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10-2)</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教育部國際司</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417958"/>
                  </a:ext>
                </a:extLst>
              </a:tr>
            </a:tbl>
          </a:graphicData>
        </a:graphic>
      </p:graphicFrame>
      <p:sp>
        <p:nvSpPr>
          <p:cNvPr id="7" name="Rectangle 2"/>
          <p:cNvSpPr>
            <a:spLocks noGrp="1" noChangeArrowheads="1"/>
          </p:cNvSpPr>
          <p:nvPr>
            <p:ph type="title"/>
          </p:nvPr>
        </p:nvSpPr>
        <p:spPr>
          <a:xfrm>
            <a:off x="-8240" y="105931"/>
            <a:ext cx="8896864" cy="609600"/>
          </a:xfrm>
        </p:spPr>
        <p:txBody>
          <a:bodyPr>
            <a:normAutofit/>
          </a:bodyPr>
          <a:lstStyle/>
          <a:p>
            <a:pPr algn="l"/>
            <a:r>
              <a:rPr lang="en-US" altLang="zh-TW"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1.5</a:t>
            </a:r>
            <a:r>
              <a:rPr lang="zh-TW" altLang="en-US"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定期匯出</a:t>
            </a:r>
            <a:r>
              <a:rPr lang="en-US" altLang="zh-TW"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每年定期匯出資料予應用單位</a:t>
            </a:r>
            <a:endParaRPr lang="zh-TW" altLang="en-US"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706570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243789394"/>
              </p:ext>
            </p:extLst>
          </p:nvPr>
        </p:nvGraphicFramePr>
        <p:xfrm>
          <a:off x="182881" y="689303"/>
          <a:ext cx="8648082" cy="5819220"/>
        </p:xfrm>
        <a:graphic>
          <a:graphicData uri="http://schemas.openxmlformats.org/drawingml/2006/table">
            <a:tbl>
              <a:tblPr/>
              <a:tblGrid>
                <a:gridCol w="1095314">
                  <a:extLst>
                    <a:ext uri="{9D8B030D-6E8A-4147-A177-3AD203B41FA5}">
                      <a16:colId xmlns:a16="http://schemas.microsoft.com/office/drawing/2014/main" val="20000"/>
                    </a:ext>
                  </a:extLst>
                </a:gridCol>
                <a:gridCol w="5338736">
                  <a:extLst>
                    <a:ext uri="{9D8B030D-6E8A-4147-A177-3AD203B41FA5}">
                      <a16:colId xmlns:a16="http://schemas.microsoft.com/office/drawing/2014/main" val="20001"/>
                    </a:ext>
                  </a:extLst>
                </a:gridCol>
                <a:gridCol w="2214032">
                  <a:extLst>
                    <a:ext uri="{9D8B030D-6E8A-4147-A177-3AD203B41FA5}">
                      <a16:colId xmlns:a16="http://schemas.microsoft.com/office/drawing/2014/main" val="20002"/>
                    </a:ext>
                  </a:extLst>
                </a:gridCol>
              </a:tblGrid>
              <a:tr h="22509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匯出時程</a:t>
                      </a:r>
                    </a:p>
                  </a:txBody>
                  <a:tcPr marL="91439" marR="91439"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9" marR="91439"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9" marR="91439"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extLst>
                  <a:ext uri="{0D108BD9-81ED-4DB2-BD59-A6C34878D82A}">
                    <a16:rowId xmlns:a16="http://schemas.microsoft.com/office/drawing/2014/main" val="10000"/>
                  </a:ext>
                </a:extLst>
              </a:tr>
              <a:tr h="881576">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27</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28)</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en-US" altLang="zh-TW"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教育部國際化調查</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8847519"/>
                  </a:ext>
                </a:extLst>
              </a:tr>
              <a:tr h="589117">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endPar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大學總量管制小組</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706002376"/>
                  </a:ext>
                </a:extLst>
              </a:tr>
              <a:tr h="2194725">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4-2</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4-3</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9</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10-2</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12</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19</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20-1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20-2</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20-3</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24-A</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24-2</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9</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職</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研</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9</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10-2</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14</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15</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19</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22</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25</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25-1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112.03</a:t>
                      </a:r>
                      <a:r>
                        <a:rPr kumimoji="0" lang="zh-TW" altLang="en-US"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職</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大專校院校務資訊公開平臺</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6392608"/>
                  </a:ext>
                </a:extLst>
              </a:tr>
              <a:tr h="1554438">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17</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a:t>
                      </a: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112.03</a:t>
                      </a:r>
                      <a:r>
                        <a:rPr kumimoji="0" lang="zh-TW" altLang="en-US"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高教深耕計畫小組</a:t>
                      </a:r>
                      <a:endPar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782857313"/>
                  </a:ext>
                </a:extLst>
              </a:tr>
            </a:tbl>
          </a:graphicData>
        </a:graphic>
      </p:graphicFrame>
      <p:sp>
        <p:nvSpPr>
          <p:cNvPr id="7" name="Rectangle 2"/>
          <p:cNvSpPr>
            <a:spLocks noGrp="1" noChangeArrowheads="1"/>
          </p:cNvSpPr>
          <p:nvPr>
            <p:ph type="title"/>
          </p:nvPr>
        </p:nvSpPr>
        <p:spPr>
          <a:xfrm>
            <a:off x="8235" y="97693"/>
            <a:ext cx="8896864" cy="609600"/>
          </a:xfrm>
        </p:spPr>
        <p:txBody>
          <a:bodyPr>
            <a:normAutofit/>
          </a:bodyPr>
          <a:lstStyle/>
          <a:p>
            <a:pPr algn="l"/>
            <a:r>
              <a:rPr lang="en-US" altLang="zh-TW"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1.6</a:t>
            </a:r>
            <a:r>
              <a:rPr lang="zh-TW" altLang="en-US"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定期匯出</a:t>
            </a:r>
            <a:r>
              <a:rPr lang="en-US" altLang="zh-TW"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每年定期匯出資料予應用單位</a:t>
            </a:r>
            <a:endParaRPr lang="zh-TW" altLang="en-US"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325683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txBox="1">
            <a:spLocks noChangeArrowheads="1"/>
          </p:cNvSpPr>
          <p:nvPr/>
        </p:nvSpPr>
        <p:spPr bwMode="gray">
          <a:xfrm>
            <a:off x="671388" y="1979327"/>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本期作業時程</a:t>
            </a:r>
          </a:p>
        </p:txBody>
      </p:sp>
      <p:sp>
        <p:nvSpPr>
          <p:cNvPr id="5" name="Rectangle 8"/>
          <p:cNvSpPr txBox="1">
            <a:spLocks noChangeArrowheads="1"/>
          </p:cNvSpPr>
          <p:nvPr/>
        </p:nvSpPr>
        <p:spPr bwMode="auto">
          <a:xfrm>
            <a:off x="-573" y="5199863"/>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6" name="Rectangle 17"/>
          <p:cNvSpPr>
            <a:spLocks noChangeArrowheads="1"/>
          </p:cNvSpPr>
          <p:nvPr/>
        </p:nvSpPr>
        <p:spPr bwMode="auto">
          <a:xfrm>
            <a:off x="159893"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3572355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11943"/>
            <a:ext cx="7094837" cy="609600"/>
          </a:xfrm>
        </p:spPr>
        <p:txBody>
          <a:bodyPr>
            <a:noAutofit/>
          </a:bodyPr>
          <a:lstStyle/>
          <a:p>
            <a:pPr algn="l"/>
            <a:r>
              <a:rPr lang="en-US" altLang="zh-TW" sz="4400" b="1"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a:t>
            </a:r>
            <a:r>
              <a:rPr lang="zh-TW" altLang="en-US" sz="4400" b="1"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基本資料確認</a:t>
            </a:r>
          </a:p>
        </p:txBody>
      </p:sp>
      <p:sp>
        <p:nvSpPr>
          <p:cNvPr id="3" name="文字方塊 35"/>
          <p:cNvSpPr txBox="1">
            <a:spLocks noChangeArrowheads="1"/>
          </p:cNvSpPr>
          <p:nvPr/>
        </p:nvSpPr>
        <p:spPr bwMode="auto">
          <a:xfrm>
            <a:off x="467496" y="848439"/>
            <a:ext cx="8178842" cy="615553"/>
          </a:xfrm>
          <a:prstGeom prst="rect">
            <a:avLst/>
          </a:prstGeom>
          <a:noFill/>
          <a:ln w="9525">
            <a:noFill/>
            <a:miter lim="800000"/>
            <a:headEnd/>
            <a:tailEnd/>
          </a:ln>
        </p:spPr>
        <p:txBody>
          <a:bodyPr wrap="none">
            <a:spAutoFit/>
          </a:bodyPr>
          <a:lstStyle/>
          <a:p>
            <a:pPr algn="ctr">
              <a:defRPr/>
            </a:pP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日上午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起</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至 </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日下午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止</a:t>
            </a:r>
          </a:p>
        </p:txBody>
      </p:sp>
      <p:sp>
        <p:nvSpPr>
          <p:cNvPr id="8" name="矩形 7"/>
          <p:cNvSpPr/>
          <p:nvPr/>
        </p:nvSpPr>
        <p:spPr>
          <a:xfrm>
            <a:off x="307649" y="4828236"/>
            <a:ext cx="8646337" cy="1631216"/>
          </a:xfrm>
          <a:prstGeom prst="rect">
            <a:avLst/>
          </a:prstGeom>
        </p:spPr>
        <p:txBody>
          <a:bodyPr wrap="square">
            <a:spAutoFit/>
          </a:bodyPr>
          <a:lstStyle/>
          <a:p>
            <a:pPr marL="342900" indent="-342900">
              <a:lnSpc>
                <a:spcPts val="4000"/>
              </a:lnSpc>
              <a:buFont typeface="Wingdings" panose="05000000000000000000" pitchFamily="2" charset="2"/>
              <a:buChar char="l"/>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本期基本資料請學校依「</a:t>
            </a:r>
            <a:r>
              <a:rPr lang="zh-TW" altLang="en-US" sz="24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教育部</a:t>
            </a:r>
            <a:r>
              <a:rPr lang="en-US" altLang="zh-TW" sz="24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111</a:t>
            </a:r>
            <a:r>
              <a:rPr lang="zh-TW" altLang="en-US" sz="24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學年度招生名額核定表</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(ex:</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總量內核定系所</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學校組織規程</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僅限基本資料</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、學院資料等</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及</a:t>
            </a:r>
            <a:r>
              <a:rPr lang="zh-TW" altLang="en-US" sz="24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其他相關佐證文件</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(ex:</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特殊專班核定函文</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填載。</a:t>
            </a:r>
            <a:endParaRPr lang="zh-TW" altLang="en-US" sz="24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11" name="表格 17"/>
          <p:cNvGraphicFramePr>
            <a:graphicFrameLocks noGrp="1"/>
          </p:cNvGraphicFramePr>
          <p:nvPr>
            <p:extLst>
              <p:ext uri="{D42A27DB-BD31-4B8C-83A1-F6EECF244321}">
                <p14:modId xmlns:p14="http://schemas.microsoft.com/office/powerpoint/2010/main" val="2626412700"/>
              </p:ext>
            </p:extLst>
          </p:nvPr>
        </p:nvGraphicFramePr>
        <p:xfrm>
          <a:off x="980700" y="2081081"/>
          <a:ext cx="3284484" cy="2665851"/>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469212">
                  <a:extLst>
                    <a:ext uri="{9D8B030D-6E8A-4147-A177-3AD203B41FA5}">
                      <a16:colId xmlns:a16="http://schemas.microsoft.com/office/drawing/2014/main" val="256846026"/>
                    </a:ext>
                  </a:extLst>
                </a:gridCol>
                <a:gridCol w="469212">
                  <a:extLst>
                    <a:ext uri="{9D8B030D-6E8A-4147-A177-3AD203B41FA5}">
                      <a16:colId xmlns:a16="http://schemas.microsoft.com/office/drawing/2014/main" val="2257527877"/>
                    </a:ext>
                  </a:extLst>
                </a:gridCol>
                <a:gridCol w="469212">
                  <a:extLst>
                    <a:ext uri="{9D8B030D-6E8A-4147-A177-3AD203B41FA5}">
                      <a16:colId xmlns:a16="http://schemas.microsoft.com/office/drawing/2014/main" val="4145448609"/>
                    </a:ext>
                  </a:extLst>
                </a:gridCol>
                <a:gridCol w="469212">
                  <a:extLst>
                    <a:ext uri="{9D8B030D-6E8A-4147-A177-3AD203B41FA5}">
                      <a16:colId xmlns:a16="http://schemas.microsoft.com/office/drawing/2014/main" val="835481753"/>
                    </a:ext>
                  </a:extLst>
                </a:gridCol>
                <a:gridCol w="469212">
                  <a:extLst>
                    <a:ext uri="{9D8B030D-6E8A-4147-A177-3AD203B41FA5}">
                      <a16:colId xmlns:a16="http://schemas.microsoft.com/office/drawing/2014/main" val="3853400446"/>
                    </a:ext>
                  </a:extLst>
                </a:gridCol>
                <a:gridCol w="469212">
                  <a:extLst>
                    <a:ext uri="{9D8B030D-6E8A-4147-A177-3AD203B41FA5}">
                      <a16:colId xmlns:a16="http://schemas.microsoft.com/office/drawing/2014/main" val="1113717072"/>
                    </a:ext>
                  </a:extLst>
                </a:gridCol>
                <a:gridCol w="469212">
                  <a:extLst>
                    <a:ext uri="{9D8B030D-6E8A-4147-A177-3AD203B41FA5}">
                      <a16:colId xmlns:a16="http://schemas.microsoft.com/office/drawing/2014/main" val="3757867286"/>
                    </a:ext>
                  </a:extLst>
                </a:gridCol>
              </a:tblGrid>
              <a:tr h="430151">
                <a:tc>
                  <a:txBody>
                    <a:bodyPr/>
                    <a:lstStyle/>
                    <a:p>
                      <a:pPr marL="0" lvl="0" algn="ctr" defTabSz="914400" rtl="0" eaLnBrk="1" fontAlgn="ctr" latinLnBrk="0" hangingPunct="1"/>
                      <a:r>
                        <a:rPr lang="zh-TW" alt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alt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47140">
                <a:tc>
                  <a:txBody>
                    <a:bodyPr/>
                    <a:lstStyle/>
                    <a:p>
                      <a:pPr marL="0" lvl="0" algn="ctr" defTabSz="914400" rtl="0" eaLnBrk="1" fontAlgn="ctr" latinLnBrk="0" hangingPunct="1"/>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altLang="zh-TW" b="1" dirty="0">
                          <a:solidFill>
                            <a:schemeClr val="bg1">
                              <a:lumMod val="50000"/>
                            </a:schemeClr>
                          </a:solidFill>
                          <a:latin typeface="Arial" panose="020B0604020202020204" pitchFamily="34" charset="0"/>
                          <a:cs typeface="Arial" panose="020B0604020202020204" pitchFamily="34" charset="0"/>
                        </a:rPr>
                        <a:t>1</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altLang="zh-TW" b="1" dirty="0">
                          <a:solidFill>
                            <a:schemeClr val="bg1">
                              <a:lumMod val="50000"/>
                            </a:schemeClr>
                          </a:solidFill>
                          <a:latin typeface="Arial" panose="020B0604020202020204" pitchFamily="34" charset="0"/>
                          <a:cs typeface="Arial" panose="020B0604020202020204" pitchFamily="34" charset="0"/>
                        </a:rPr>
                        <a:t>2</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altLang="zh-TW" b="1">
                          <a:solidFill>
                            <a:schemeClr val="bg1">
                              <a:lumMod val="50000"/>
                            </a:schemeClr>
                          </a:solidFill>
                          <a:latin typeface="Arial" panose="020B0604020202020204" pitchFamily="34" charset="0"/>
                          <a:cs typeface="Arial" panose="020B0604020202020204" pitchFamily="34" charset="0"/>
                        </a:rPr>
                        <a:t>3</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b="1" dirty="0">
                          <a:solidFill>
                            <a:schemeClr val="bg1">
                              <a:lumMod val="50000"/>
                            </a:schemeClr>
                          </a:solidFill>
                          <a:latin typeface="Arial" panose="020B0604020202020204" pitchFamily="34" charset="0"/>
                          <a:cs typeface="Arial" panose="020B0604020202020204" pitchFamily="34" charset="0"/>
                        </a:rPr>
                        <a:t>4</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47140">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5</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447140">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15</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47869064"/>
                  </a:ext>
                </a:extLst>
              </a:tr>
              <a:tr h="447140">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21</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22</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23</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24</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25</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400703856"/>
                  </a:ext>
                </a:extLst>
              </a:tr>
              <a:tr h="447140">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26</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27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28</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9090484"/>
                  </a:ext>
                </a:extLst>
              </a:tr>
            </a:tbl>
          </a:graphicData>
        </a:graphic>
      </p:graphicFrame>
      <p:sp>
        <p:nvSpPr>
          <p:cNvPr id="13" name="矩形 12"/>
          <p:cNvSpPr/>
          <p:nvPr/>
        </p:nvSpPr>
        <p:spPr>
          <a:xfrm>
            <a:off x="980701" y="1610997"/>
            <a:ext cx="3284482" cy="431179"/>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a:solidFill>
                  <a:srgbClr val="000000"/>
                </a:solidFill>
                <a:ea typeface="標楷體" panose="03000509000000000000" pitchFamily="65" charset="-120"/>
              </a:rPr>
              <a:t>112.02</a:t>
            </a:r>
            <a:endParaRPr lang="zh-TW" altLang="en-US" sz="2800" b="1" dirty="0">
              <a:solidFill>
                <a:srgbClr val="000000"/>
              </a:solidFill>
              <a:ea typeface="標楷體" panose="03000509000000000000" pitchFamily="65" charset="-120"/>
            </a:endParaRPr>
          </a:p>
        </p:txBody>
      </p:sp>
      <p:graphicFrame>
        <p:nvGraphicFramePr>
          <p:cNvPr id="7" name="表格 17"/>
          <p:cNvGraphicFramePr>
            <a:graphicFrameLocks noGrp="1"/>
          </p:cNvGraphicFramePr>
          <p:nvPr>
            <p:extLst>
              <p:ext uri="{D42A27DB-BD31-4B8C-83A1-F6EECF244321}">
                <p14:modId xmlns:p14="http://schemas.microsoft.com/office/powerpoint/2010/main" val="2488458460"/>
              </p:ext>
            </p:extLst>
          </p:nvPr>
        </p:nvGraphicFramePr>
        <p:xfrm>
          <a:off x="4927433" y="2088203"/>
          <a:ext cx="3284484" cy="2665851"/>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469212">
                  <a:extLst>
                    <a:ext uri="{9D8B030D-6E8A-4147-A177-3AD203B41FA5}">
                      <a16:colId xmlns:a16="http://schemas.microsoft.com/office/drawing/2014/main" val="256846026"/>
                    </a:ext>
                  </a:extLst>
                </a:gridCol>
                <a:gridCol w="469212">
                  <a:extLst>
                    <a:ext uri="{9D8B030D-6E8A-4147-A177-3AD203B41FA5}">
                      <a16:colId xmlns:a16="http://schemas.microsoft.com/office/drawing/2014/main" val="2257527877"/>
                    </a:ext>
                  </a:extLst>
                </a:gridCol>
                <a:gridCol w="469212">
                  <a:extLst>
                    <a:ext uri="{9D8B030D-6E8A-4147-A177-3AD203B41FA5}">
                      <a16:colId xmlns:a16="http://schemas.microsoft.com/office/drawing/2014/main" val="4145448609"/>
                    </a:ext>
                  </a:extLst>
                </a:gridCol>
                <a:gridCol w="469212">
                  <a:extLst>
                    <a:ext uri="{9D8B030D-6E8A-4147-A177-3AD203B41FA5}">
                      <a16:colId xmlns:a16="http://schemas.microsoft.com/office/drawing/2014/main" val="835481753"/>
                    </a:ext>
                  </a:extLst>
                </a:gridCol>
                <a:gridCol w="469212">
                  <a:extLst>
                    <a:ext uri="{9D8B030D-6E8A-4147-A177-3AD203B41FA5}">
                      <a16:colId xmlns:a16="http://schemas.microsoft.com/office/drawing/2014/main" val="3853400446"/>
                    </a:ext>
                  </a:extLst>
                </a:gridCol>
                <a:gridCol w="469212">
                  <a:extLst>
                    <a:ext uri="{9D8B030D-6E8A-4147-A177-3AD203B41FA5}">
                      <a16:colId xmlns:a16="http://schemas.microsoft.com/office/drawing/2014/main" val="1113717072"/>
                    </a:ext>
                  </a:extLst>
                </a:gridCol>
                <a:gridCol w="469212">
                  <a:extLst>
                    <a:ext uri="{9D8B030D-6E8A-4147-A177-3AD203B41FA5}">
                      <a16:colId xmlns:a16="http://schemas.microsoft.com/office/drawing/2014/main" val="3757867286"/>
                    </a:ext>
                  </a:extLst>
                </a:gridCol>
              </a:tblGrid>
              <a:tr h="430151">
                <a:tc>
                  <a:txBody>
                    <a:bodyPr/>
                    <a:lstStyle/>
                    <a:p>
                      <a:pPr marL="0" lvl="0" algn="ctr" defTabSz="914400" rtl="0" eaLnBrk="1" fontAlgn="ctr" latinLnBrk="0" hangingPunct="1"/>
                      <a:r>
                        <a:rPr lang="zh-TW" alt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alt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47140">
                <a:tc>
                  <a:txBody>
                    <a:bodyPr/>
                    <a:lstStyle/>
                    <a:p>
                      <a:pPr marL="0" lvl="0" algn="ctr" defTabSz="914400" rtl="0" eaLnBrk="1" fontAlgn="ctr" latinLnBrk="0" hangingPunct="1"/>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altLang="zh-TW" b="1" dirty="0">
                          <a:solidFill>
                            <a:srgbClr val="FF0000"/>
                          </a:solidFill>
                          <a:latin typeface="Arial" panose="020B0604020202020204" pitchFamily="34" charset="0"/>
                          <a:cs typeface="Arial" panose="020B0604020202020204" pitchFamily="34" charset="0"/>
                        </a:rPr>
                        <a:t>1</a:t>
                      </a:r>
                      <a:endParaRPr lang="zh-TW" altLang="en-US" b="1" dirty="0">
                        <a:solidFill>
                          <a:srgbClr val="FF0000"/>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algn="ctr"/>
                      <a:r>
                        <a:rPr lang="en-US" altLang="zh-TW" b="1" dirty="0">
                          <a:solidFill>
                            <a:srgbClr val="FF0000"/>
                          </a:solidFill>
                          <a:latin typeface="Arial" panose="020B0604020202020204" pitchFamily="34" charset="0"/>
                          <a:cs typeface="Arial" panose="020B0604020202020204" pitchFamily="34" charset="0"/>
                        </a:rPr>
                        <a:t>2</a:t>
                      </a:r>
                      <a:endParaRPr lang="zh-TW" altLang="en-US" b="1" dirty="0">
                        <a:solidFill>
                          <a:srgbClr val="FF0000"/>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algn="ctr"/>
                      <a:r>
                        <a:rPr lang="en-US" altLang="zh-TW" b="1" dirty="0">
                          <a:solidFill>
                            <a:srgbClr val="FF0000"/>
                          </a:solidFill>
                          <a:latin typeface="Arial" panose="020B0604020202020204" pitchFamily="34" charset="0"/>
                          <a:cs typeface="Arial" panose="020B0604020202020204" pitchFamily="34" charset="0"/>
                        </a:rPr>
                        <a:t>3</a:t>
                      </a:r>
                      <a:endParaRPr lang="zh-TW" altLang="en-US" b="1" dirty="0">
                        <a:solidFill>
                          <a:srgbClr val="FF0000"/>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algn="ctr"/>
                      <a:r>
                        <a:rPr lang="en-US" altLang="zh-TW" b="1" dirty="0">
                          <a:solidFill>
                            <a:schemeClr val="bg1">
                              <a:lumMod val="50000"/>
                            </a:schemeClr>
                          </a:solidFill>
                          <a:latin typeface="Arial" panose="020B0604020202020204" pitchFamily="34" charset="0"/>
                          <a:cs typeface="Arial" panose="020B0604020202020204" pitchFamily="34" charset="0"/>
                        </a:rPr>
                        <a:t>4</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47140">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5</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447140">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15</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47869064"/>
                  </a:ext>
                </a:extLst>
              </a:tr>
              <a:tr h="447140">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25</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00703856"/>
                  </a:ext>
                </a:extLst>
              </a:tr>
              <a:tr h="447140">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9090484"/>
                  </a:ext>
                </a:extLst>
              </a:tr>
            </a:tbl>
          </a:graphicData>
        </a:graphic>
      </p:graphicFrame>
      <p:sp>
        <p:nvSpPr>
          <p:cNvPr id="9" name="矩形 8"/>
          <p:cNvSpPr/>
          <p:nvPr/>
        </p:nvSpPr>
        <p:spPr>
          <a:xfrm>
            <a:off x="4927434" y="1618119"/>
            <a:ext cx="3284482" cy="431179"/>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a:solidFill>
                  <a:srgbClr val="000000"/>
                </a:solidFill>
                <a:ea typeface="標楷體" panose="03000509000000000000" pitchFamily="65" charset="-120"/>
              </a:rPr>
              <a:t>112.03</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3452371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12241"/>
            <a:ext cx="7094837" cy="609600"/>
          </a:xfrm>
        </p:spPr>
        <p:txBody>
          <a:bodyPr>
            <a:noAutofit/>
          </a:bodyPr>
          <a:lstStyle/>
          <a:p>
            <a:pPr algn="l"/>
            <a:r>
              <a:rPr lang="en-US" altLang="zh-TW" sz="4400" b="1"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2.2</a:t>
            </a:r>
            <a:r>
              <a:rPr lang="zh-TW" altLang="en-US" sz="4400" b="1"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填表期間</a:t>
            </a:r>
          </a:p>
        </p:txBody>
      </p:sp>
      <p:sp>
        <p:nvSpPr>
          <p:cNvPr id="3" name="文字方塊 35"/>
          <p:cNvSpPr txBox="1">
            <a:spLocks noChangeArrowheads="1"/>
          </p:cNvSpPr>
          <p:nvPr/>
        </p:nvSpPr>
        <p:spPr bwMode="auto">
          <a:xfrm>
            <a:off x="529546" y="856759"/>
            <a:ext cx="8058616" cy="615553"/>
          </a:xfrm>
          <a:prstGeom prst="rect">
            <a:avLst/>
          </a:prstGeom>
          <a:noFill/>
          <a:ln w="9525">
            <a:noFill/>
            <a:miter lim="800000"/>
            <a:headEnd/>
            <a:tailEnd/>
          </a:ln>
        </p:spPr>
        <p:txBody>
          <a:bodyPr wrap="none">
            <a:spAutoFit/>
          </a:bodyPr>
          <a:lstStyle/>
          <a:p>
            <a:pPr algn="ctr">
              <a:defRPr/>
            </a:pPr>
            <a:r>
              <a:rPr lang="zh-TW" altLang="en-US" sz="3400" dirty="0">
                <a:solidFill>
                  <a:srgbClr val="0000FF"/>
                </a:solidFill>
                <a:latin typeface="Arial" panose="020B0604020202020204" pitchFamily="34" charset="0"/>
                <a:ea typeface="微軟正黑體" panose="020B0604030504040204" pitchFamily="34" charset="-120"/>
                <a:cs typeface="Arial" panose="020B0604020202020204" pitchFamily="34" charset="0"/>
              </a:rPr>
              <a:t> </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日上午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起</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至 </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5</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日下午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止</a:t>
            </a:r>
          </a:p>
        </p:txBody>
      </p:sp>
      <p:graphicFrame>
        <p:nvGraphicFramePr>
          <p:cNvPr id="9" name="資料庫圖表 8"/>
          <p:cNvGraphicFramePr/>
          <p:nvPr>
            <p:extLst>
              <p:ext uri="{D42A27DB-BD31-4B8C-83A1-F6EECF244321}">
                <p14:modId xmlns:p14="http://schemas.microsoft.com/office/powerpoint/2010/main" val="3189482667"/>
              </p:ext>
            </p:extLst>
          </p:nvPr>
        </p:nvGraphicFramePr>
        <p:xfrm>
          <a:off x="3086" y="1977082"/>
          <a:ext cx="9140913" cy="3896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0643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11203"/>
            <a:ext cx="7094837"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2.3</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資料匯出</a:t>
            </a:r>
          </a:p>
        </p:txBody>
      </p:sp>
      <p:sp>
        <p:nvSpPr>
          <p:cNvPr id="6" name="文字方塊 21"/>
          <p:cNvSpPr txBox="1">
            <a:spLocks noChangeArrowheads="1"/>
          </p:cNvSpPr>
          <p:nvPr/>
        </p:nvSpPr>
        <p:spPr bwMode="auto">
          <a:xfrm>
            <a:off x="3888492" y="1463534"/>
            <a:ext cx="5085409" cy="3323987"/>
          </a:xfrm>
          <a:prstGeom prst="rect">
            <a:avLst/>
          </a:prstGeom>
          <a:noFill/>
          <a:ln w="9525">
            <a:noFill/>
            <a:miter lim="800000"/>
            <a:headEnd/>
            <a:tailEnd/>
          </a:ln>
        </p:spPr>
        <p:txBody>
          <a:bodyPr wrap="square">
            <a:spAutoFit/>
          </a:bodyPr>
          <a:lstStyle/>
          <a:p>
            <a:pPr marL="342900" indent="-342900">
              <a:lnSpc>
                <a:spcPct val="150000"/>
              </a:lnSpc>
              <a:buFont typeface="Wingdings" panose="05000000000000000000" pitchFamily="2" charset="2"/>
              <a:buChar char="l"/>
              <a:defRPr/>
            </a:pPr>
            <a:r>
              <a:rPr lang="en-US" altLang="zh-TW"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112.05.05</a:t>
            </a:r>
            <a:r>
              <a:rPr lang="zh-TW" altLang="en-US"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教育部統計處</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大學總量管制小組</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產學合作績效評量</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私立大學校院獎補助小組</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17"/>
          <p:cNvGraphicFramePr>
            <a:graphicFrameLocks noGrp="1"/>
          </p:cNvGraphicFramePr>
          <p:nvPr>
            <p:extLst>
              <p:ext uri="{D42A27DB-BD31-4B8C-83A1-F6EECF244321}">
                <p14:modId xmlns:p14="http://schemas.microsoft.com/office/powerpoint/2010/main" val="3503539149"/>
              </p:ext>
            </p:extLst>
          </p:nvPr>
        </p:nvGraphicFramePr>
        <p:xfrm>
          <a:off x="212792" y="2146576"/>
          <a:ext cx="3675700" cy="2480611"/>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72571">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5</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518692">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8</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9</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15</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29</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9" name="矩形 8"/>
          <p:cNvSpPr/>
          <p:nvPr/>
        </p:nvSpPr>
        <p:spPr>
          <a:xfrm>
            <a:off x="212792" y="1584204"/>
            <a:ext cx="3675700" cy="562372"/>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a:solidFill>
                  <a:srgbClr val="000000"/>
                </a:solidFill>
                <a:ea typeface="標楷體" panose="03000509000000000000" pitchFamily="65" charset="-120"/>
              </a:rPr>
              <a:t>112.05</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2210446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7894"/>
            <a:ext cx="7094837"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2.4</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統一期間</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資料修正</a:t>
            </a:r>
          </a:p>
        </p:txBody>
      </p:sp>
      <p:sp>
        <p:nvSpPr>
          <p:cNvPr id="8" name="文字方塊 21"/>
          <p:cNvSpPr txBox="1">
            <a:spLocks noChangeArrowheads="1"/>
          </p:cNvSpPr>
          <p:nvPr/>
        </p:nvSpPr>
        <p:spPr bwMode="auto">
          <a:xfrm>
            <a:off x="74142" y="858977"/>
            <a:ext cx="900268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8</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日上午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起 至 </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19</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日下午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止</a:t>
            </a:r>
          </a:p>
        </p:txBody>
      </p:sp>
      <p:sp>
        <p:nvSpPr>
          <p:cNvPr id="9" name="文字方塊 21"/>
          <p:cNvSpPr txBox="1">
            <a:spLocks noChangeArrowheads="1"/>
          </p:cNvSpPr>
          <p:nvPr/>
        </p:nvSpPr>
        <p:spPr bwMode="auto">
          <a:xfrm>
            <a:off x="3832168" y="1882284"/>
            <a:ext cx="5153890" cy="2492990"/>
          </a:xfrm>
          <a:prstGeom prst="rect">
            <a:avLst/>
          </a:prstGeom>
          <a:noFill/>
          <a:ln w="9525">
            <a:noFill/>
            <a:miter lim="800000"/>
            <a:headEnd/>
            <a:tailEnd/>
          </a:ln>
        </p:spPr>
        <p:txBody>
          <a:bodyPr wrap="square">
            <a:spAutoFit/>
          </a:bodyPr>
          <a:lstStyle/>
          <a:p>
            <a:pPr marL="457200" indent="-457200">
              <a:lnSpc>
                <a:spcPct val="150000"/>
              </a:lnSpc>
              <a:buFont typeface="Wingdings" panose="05000000000000000000" pitchFamily="2" charset="2"/>
              <a:buChar char="l"/>
              <a:defRPr/>
            </a:pP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需</a:t>
            </a:r>
            <a:r>
              <a:rPr lang="zh-TW" altLang="en-US" sz="2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申請</a:t>
            </a:r>
            <a:r>
              <a:rPr lang="zh-TW" altLang="en-US" sz="26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修正本期</a:t>
            </a:r>
            <a:r>
              <a:rPr lang="en-US" altLang="zh-TW" sz="2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2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表冊資料</a:t>
            </a:r>
            <a:r>
              <a:rPr lang="zh-TW"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之學校</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請於</a:t>
            </a: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5/8-5/19</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間提出申請並</a:t>
            </a:r>
            <a:r>
              <a:rPr lang="zh-TW" altLang="en-US" sz="2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務必於</a:t>
            </a:r>
            <a:r>
              <a:rPr lang="en-US" altLang="zh-TW" sz="26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5/19</a:t>
            </a:r>
            <a:r>
              <a:rPr lang="zh-TW" altLang="en-US" sz="26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下午</a:t>
            </a:r>
            <a:r>
              <a:rPr lang="en-US" altLang="zh-TW" sz="26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26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時前</a:t>
            </a:r>
            <a:r>
              <a:rPr lang="zh-TW" altLang="zh-TW" sz="26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完成修正作業</a:t>
            </a:r>
            <a:r>
              <a:rPr lang="zh-TW"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11" name="表格 17"/>
          <p:cNvGraphicFramePr>
            <a:graphicFrameLocks noGrp="1"/>
          </p:cNvGraphicFramePr>
          <p:nvPr>
            <p:extLst>
              <p:ext uri="{D42A27DB-BD31-4B8C-83A1-F6EECF244321}">
                <p14:modId xmlns:p14="http://schemas.microsoft.com/office/powerpoint/2010/main" val="1817140323"/>
              </p:ext>
            </p:extLst>
          </p:nvPr>
        </p:nvGraphicFramePr>
        <p:xfrm>
          <a:off x="212792" y="2524947"/>
          <a:ext cx="3675700" cy="2480611"/>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72571">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15709961"/>
                  </a:ext>
                </a:extLst>
              </a:tr>
              <a:tr h="5186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8</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9</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10</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11</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12</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a:solidFill>
                            <a:srgbClr val="FF0000"/>
                          </a:solidFill>
                          <a:latin typeface="Arial" panose="020B0604020202020204" pitchFamily="34" charset="0"/>
                          <a:ea typeface="+mn-ea"/>
                          <a:cs typeface="Arial" panose="020B0604020202020204" pitchFamily="34" charset="0"/>
                        </a:rPr>
                        <a:t>13</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4076629822"/>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14</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15</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16</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17</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18</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19</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29</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12" name="矩形 11"/>
          <p:cNvSpPr/>
          <p:nvPr/>
        </p:nvSpPr>
        <p:spPr>
          <a:xfrm>
            <a:off x="212792" y="1962575"/>
            <a:ext cx="3675700" cy="562372"/>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a:solidFill>
                  <a:srgbClr val="000000"/>
                </a:solidFill>
                <a:ea typeface="標楷體" panose="03000509000000000000" pitchFamily="65" charset="-120"/>
              </a:rPr>
              <a:t>112.05</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1397349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5625"/>
            <a:ext cx="7094837" cy="609600"/>
          </a:xfrm>
        </p:spPr>
        <p:txBody>
          <a:bodyPr>
            <a:noAutofit/>
          </a:bodyPr>
          <a:lstStyle/>
          <a:p>
            <a:pPr algn="l"/>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2.5 </a:t>
            </a:r>
            <a:r>
              <a:rPr lang="zh-TW" altLang="en-US" sz="4400" b="1" i="0"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統一修正申請</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如何提出</a:t>
            </a:r>
          </a:p>
        </p:txBody>
      </p:sp>
      <p:sp>
        <p:nvSpPr>
          <p:cNvPr id="4" name="文字方塊 27"/>
          <p:cNvSpPr txBox="1">
            <a:spLocks noChangeArrowheads="1"/>
          </p:cNvSpPr>
          <p:nvPr/>
        </p:nvSpPr>
        <p:spPr bwMode="auto">
          <a:xfrm>
            <a:off x="480931" y="865008"/>
            <a:ext cx="8195525"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a:spcBef>
                <a:spcPct val="0"/>
              </a:spcBef>
              <a:buFontTx/>
              <a:buAutoNum type="arabicPeriod"/>
            </a:pPr>
            <a:r>
              <a:rPr lang="zh-TW" altLang="en-US" sz="2800" b="1" dirty="0">
                <a:solidFill>
                  <a:srgbClr val="000000"/>
                </a:solidFill>
                <a:ea typeface="微軟正黑體" panose="020B0604030504040204" pitchFamily="34" charset="-120"/>
                <a:cs typeface="Arial" panose="020B0604020202020204" pitchFamily="34" charset="0"/>
              </a:rPr>
              <a:t>請至</a:t>
            </a:r>
            <a:r>
              <a:rPr lang="zh-TW" altLang="en-US" sz="2800" b="1" dirty="0">
                <a:solidFill>
                  <a:srgbClr val="FF0000"/>
                </a:solidFill>
                <a:ea typeface="微軟正黑體" panose="020B0604030504040204" pitchFamily="34" charset="-120"/>
                <a:cs typeface="Arial" panose="020B0604020202020204" pitchFamily="34" charset="0"/>
              </a:rPr>
              <a:t>校庫首頁</a:t>
            </a:r>
            <a:r>
              <a:rPr lang="zh-TW" altLang="en-US" sz="2800" b="1" dirty="0">
                <a:solidFill>
                  <a:srgbClr val="000000"/>
                </a:solidFill>
                <a:ea typeface="微軟正黑體" panose="020B0604030504040204" pitchFamily="34" charset="-120"/>
                <a:cs typeface="Arial" panose="020B0604020202020204" pitchFamily="34" charset="0"/>
              </a:rPr>
              <a:t>點選             。</a:t>
            </a:r>
            <a:endParaRPr lang="en-US" altLang="zh-TW" sz="2800" b="1" dirty="0">
              <a:solidFill>
                <a:srgbClr val="000000"/>
              </a:solidFill>
              <a:ea typeface="微軟正黑體" panose="020B0604030504040204" pitchFamily="34" charset="-120"/>
              <a:cs typeface="Arial" panose="020B0604020202020204" pitchFamily="34" charset="0"/>
            </a:endParaRPr>
          </a:p>
          <a:p>
            <a:pPr marL="514350" indent="-514350">
              <a:spcBef>
                <a:spcPct val="0"/>
              </a:spcBef>
              <a:buFontTx/>
              <a:buAutoNum type="arabicPeriod"/>
            </a:pPr>
            <a:r>
              <a:rPr lang="zh-TW" altLang="en-US" sz="2800" b="1" dirty="0">
                <a:solidFill>
                  <a:srgbClr val="000000"/>
                </a:solidFill>
                <a:ea typeface="微軟正黑體" panose="020B0604030504040204" pitchFamily="34" charset="-120"/>
                <a:cs typeface="Arial" panose="020B0604020202020204" pitchFamily="34" charset="0"/>
              </a:rPr>
              <a:t>進入修正系統頁面後，輸入帳號密碼登入。</a:t>
            </a:r>
            <a:endParaRPr lang="en-US" altLang="zh-TW" sz="2800" b="1" dirty="0">
              <a:solidFill>
                <a:srgbClr val="000000"/>
              </a:solidFill>
              <a:ea typeface="微軟正黑體" panose="020B0604030504040204" pitchFamily="34" charset="-120"/>
              <a:cs typeface="Arial" panose="020B0604020202020204" pitchFamily="34" charset="0"/>
            </a:endParaRPr>
          </a:p>
          <a:p>
            <a:pPr>
              <a:spcBef>
                <a:spcPct val="0"/>
              </a:spcBef>
              <a:buNone/>
            </a:pPr>
            <a:endParaRPr lang="en-US" altLang="zh-TW" sz="1000" b="1" dirty="0">
              <a:solidFill>
                <a:srgbClr val="000000"/>
              </a:solidFill>
              <a:ea typeface="微軟正黑體" panose="020B0604030504040204" pitchFamily="34" charset="-120"/>
              <a:cs typeface="Arial" panose="020B0604020202020204" pitchFamily="34" charset="0"/>
            </a:endParaRPr>
          </a:p>
          <a:p>
            <a:pPr marL="514350" indent="-514350">
              <a:spcBef>
                <a:spcPct val="0"/>
              </a:spcBef>
              <a:buFont typeface="+mj-lt"/>
              <a:buAutoNum type="arabicPeriod" startAt="3"/>
            </a:pPr>
            <a:r>
              <a:rPr lang="zh-TW" altLang="en-US" sz="2800" b="1" dirty="0">
                <a:solidFill>
                  <a:srgbClr val="000000"/>
                </a:solidFill>
                <a:ea typeface="微軟正黑體" panose="020B0604030504040204" pitchFamily="34" charset="-120"/>
                <a:cs typeface="Arial" panose="020B0604020202020204" pitchFamily="34" charset="0"/>
              </a:rPr>
              <a:t>點選             於     選擇表冊，並於</a:t>
            </a:r>
            <a:r>
              <a:rPr lang="zh-TW" altLang="en-US" sz="2800" b="1" dirty="0">
                <a:solidFill>
                  <a:srgbClr val="FF0000"/>
                </a:solidFill>
                <a:ea typeface="微軟正黑體" panose="020B0604030504040204" pitchFamily="34" charset="-120"/>
                <a:cs typeface="Arial" panose="020B0604020202020204" pitchFamily="34" charset="0"/>
              </a:rPr>
              <a:t>「修改原因」欄位敘明具體理由</a:t>
            </a:r>
            <a:r>
              <a:rPr lang="zh-TW" altLang="en-US" sz="2800" b="1" dirty="0">
                <a:solidFill>
                  <a:srgbClr val="000000"/>
                </a:solidFill>
                <a:ea typeface="微軟正黑體" panose="020B0604030504040204" pitchFamily="34" charset="-120"/>
                <a:cs typeface="Arial" panose="020B0604020202020204" pitchFamily="34" charset="0"/>
              </a:rPr>
              <a:t>後送出選單。</a:t>
            </a:r>
          </a:p>
          <a:p>
            <a:pPr marL="514350" indent="-514350">
              <a:spcBef>
                <a:spcPct val="0"/>
              </a:spcBef>
              <a:buFontTx/>
              <a:buAutoNum type="arabicPeriod" startAt="3"/>
            </a:pPr>
            <a:r>
              <a:rPr lang="zh-TW" altLang="en-US" sz="2800" b="1" dirty="0">
                <a:solidFill>
                  <a:srgbClr val="000000"/>
                </a:solidFill>
                <a:ea typeface="微軟正黑體" panose="020B0604030504040204" pitchFamily="34" charset="-120"/>
                <a:cs typeface="Arial" panose="020B0604020202020204" pitchFamily="34" charset="0"/>
              </a:rPr>
              <a:t>成功送出之表冊會在確認鍵上方顯示「已申請表冊：</a:t>
            </a:r>
            <a:r>
              <a:rPr lang="en-US" altLang="zh-TW" sz="2800" b="1" dirty="0">
                <a:solidFill>
                  <a:srgbClr val="000000"/>
                </a:solidFill>
                <a:ea typeface="微軟正黑體" panose="020B0604030504040204" pitchFamily="34" charset="-120"/>
                <a:cs typeface="Arial" panose="020B0604020202020204" pitchFamily="34" charset="0"/>
              </a:rPr>
              <a:t>…</a:t>
            </a:r>
            <a:r>
              <a:rPr lang="zh-TW" altLang="en-US" sz="2800" b="1" dirty="0">
                <a:solidFill>
                  <a:srgbClr val="000000"/>
                </a:solidFill>
                <a:ea typeface="微軟正黑體" panose="020B0604030504040204" pitchFamily="34" charset="-120"/>
                <a:cs typeface="Arial" panose="020B0604020202020204" pitchFamily="34" charset="0"/>
              </a:rPr>
              <a:t>」。</a:t>
            </a:r>
            <a:endParaRPr lang="zh-TW" altLang="en-US" sz="2800" b="1" dirty="0">
              <a:ea typeface="微軟正黑體" panose="020B0604030504040204" pitchFamily="34" charset="-120"/>
              <a:cs typeface="Arial" panose="020B0604020202020204" pitchFamily="34" charset="0"/>
            </a:endParaRPr>
          </a:p>
        </p:txBody>
      </p:sp>
      <p:pic>
        <p:nvPicPr>
          <p:cNvPr id="10" name="圖片 22"/>
          <p:cNvPicPr>
            <a:picLocks noChangeAspect="1"/>
          </p:cNvPicPr>
          <p:nvPr/>
        </p:nvPicPr>
        <p:blipFill>
          <a:blip r:embed="rId3">
            <a:extLst>
              <a:ext uri="{28A0092B-C50C-407E-A947-70E740481C1C}">
                <a14:useLocalDpi xmlns:a14="http://schemas.microsoft.com/office/drawing/2010/main" val="0"/>
              </a:ext>
            </a:extLst>
          </a:blip>
          <a:srcRect l="76057" t="2" r="13612" b="94362"/>
          <a:stretch>
            <a:fillRect/>
          </a:stretch>
        </p:blipFill>
        <p:spPr bwMode="auto">
          <a:xfrm>
            <a:off x="4053192" y="873239"/>
            <a:ext cx="1022864" cy="47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26"/>
          <p:cNvPicPr>
            <a:picLocks noChangeAspect="1"/>
          </p:cNvPicPr>
          <p:nvPr/>
        </p:nvPicPr>
        <p:blipFill>
          <a:blip r:embed="rId4">
            <a:extLst>
              <a:ext uri="{28A0092B-C50C-407E-A947-70E740481C1C}">
                <a14:useLocalDpi xmlns:a14="http://schemas.microsoft.com/office/drawing/2010/main" val="0"/>
              </a:ext>
            </a:extLst>
          </a:blip>
          <a:srcRect t="4291" r="91383" b="92300"/>
          <a:stretch>
            <a:fillRect/>
          </a:stretch>
        </p:blipFill>
        <p:spPr bwMode="auto">
          <a:xfrm>
            <a:off x="1880211" y="1967178"/>
            <a:ext cx="1082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29"/>
          <p:cNvPicPr>
            <a:picLocks noChangeAspect="1"/>
          </p:cNvPicPr>
          <p:nvPr/>
        </p:nvPicPr>
        <p:blipFill>
          <a:blip r:embed="rId4">
            <a:extLst>
              <a:ext uri="{28A0092B-C50C-407E-A947-70E740481C1C}">
                <a14:useLocalDpi xmlns:a14="http://schemas.microsoft.com/office/drawing/2010/main" val="0"/>
              </a:ext>
            </a:extLst>
          </a:blip>
          <a:srcRect l="46307" t="28149" r="50191" b="63141"/>
          <a:stretch>
            <a:fillRect/>
          </a:stretch>
        </p:blipFill>
        <p:spPr bwMode="auto">
          <a:xfrm>
            <a:off x="3555575" y="1864290"/>
            <a:ext cx="265026" cy="49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群組 17"/>
          <p:cNvGrpSpPr/>
          <p:nvPr/>
        </p:nvGrpSpPr>
        <p:grpSpPr>
          <a:xfrm>
            <a:off x="430531" y="3770263"/>
            <a:ext cx="8356844" cy="2054940"/>
            <a:chOff x="521149" y="4272773"/>
            <a:chExt cx="8356844" cy="2054940"/>
          </a:xfrm>
        </p:grpSpPr>
        <p:grpSp>
          <p:nvGrpSpPr>
            <p:cNvPr id="16" name="群組 15"/>
            <p:cNvGrpSpPr/>
            <p:nvPr/>
          </p:nvGrpSpPr>
          <p:grpSpPr>
            <a:xfrm>
              <a:off x="521149" y="4272773"/>
              <a:ext cx="8356844" cy="2054940"/>
              <a:chOff x="521149" y="4272773"/>
              <a:chExt cx="8356844" cy="2054940"/>
            </a:xfrm>
          </p:grpSpPr>
          <p:grpSp>
            <p:nvGrpSpPr>
              <p:cNvPr id="14" name="群組 13"/>
              <p:cNvGrpSpPr/>
              <p:nvPr/>
            </p:nvGrpSpPr>
            <p:grpSpPr>
              <a:xfrm>
                <a:off x="550734" y="4272773"/>
                <a:ext cx="8327259" cy="2054940"/>
                <a:chOff x="550734" y="4272773"/>
                <a:chExt cx="8327259" cy="2054940"/>
              </a:xfrm>
            </p:grpSpPr>
            <p:grpSp>
              <p:nvGrpSpPr>
                <p:cNvPr id="8" name="群組 7"/>
                <p:cNvGrpSpPr/>
                <p:nvPr/>
              </p:nvGrpSpPr>
              <p:grpSpPr>
                <a:xfrm>
                  <a:off x="550734" y="4272773"/>
                  <a:ext cx="8327259" cy="2054940"/>
                  <a:chOff x="403433" y="4695569"/>
                  <a:chExt cx="8364202" cy="1707005"/>
                </a:xfrm>
              </p:grpSpPr>
              <p:grpSp>
                <p:nvGrpSpPr>
                  <p:cNvPr id="6" name="群組 5"/>
                  <p:cNvGrpSpPr/>
                  <p:nvPr/>
                </p:nvGrpSpPr>
                <p:grpSpPr>
                  <a:xfrm>
                    <a:off x="403433" y="4695569"/>
                    <a:ext cx="8364202" cy="1476906"/>
                    <a:chOff x="403433" y="4695569"/>
                    <a:chExt cx="8364202" cy="1476906"/>
                  </a:xfrm>
                </p:grpSpPr>
                <p:pic>
                  <p:nvPicPr>
                    <p:cNvPr id="5" name="圖片 2"/>
                    <p:cNvPicPr>
                      <a:picLocks noChangeAspect="1"/>
                    </p:cNvPicPr>
                    <p:nvPr/>
                  </p:nvPicPr>
                  <p:blipFill>
                    <a:blip r:embed="rId5">
                      <a:extLst>
                        <a:ext uri="{28A0092B-C50C-407E-A947-70E740481C1C}">
                          <a14:useLocalDpi xmlns:a14="http://schemas.microsoft.com/office/drawing/2010/main" val="0"/>
                        </a:ext>
                      </a:extLst>
                    </a:blip>
                    <a:srcRect r="39787"/>
                    <a:stretch>
                      <a:fillRect/>
                    </a:stretch>
                  </p:blipFill>
                  <p:spPr bwMode="auto">
                    <a:xfrm>
                      <a:off x="403433" y="4695569"/>
                      <a:ext cx="8364202" cy="147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字方塊 4"/>
                    <p:cNvSpPr txBox="1">
                      <a:spLocks noChangeArrowheads="1"/>
                    </p:cNvSpPr>
                    <p:nvPr/>
                  </p:nvSpPr>
                  <p:spPr bwMode="auto">
                    <a:xfrm>
                      <a:off x="998740" y="4921105"/>
                      <a:ext cx="821164" cy="2180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TW" altLang="en-US" sz="1200" b="1">
                        <a:solidFill>
                          <a:srgbClr val="FF0000"/>
                        </a:solidFill>
                        <a:ea typeface="微軟正黑體" panose="020B0604030504040204" pitchFamily="34" charset="-120"/>
                        <a:cs typeface="Arial" panose="020B0604020202020204" pitchFamily="34" charset="0"/>
                      </a:endParaRPr>
                    </a:p>
                  </p:txBody>
                </p:sp>
              </p:grpSp>
              <p:sp>
                <p:nvSpPr>
                  <p:cNvPr id="13" name="文字方塊 12"/>
                  <p:cNvSpPr txBox="1"/>
                  <p:nvPr/>
                </p:nvSpPr>
                <p:spPr>
                  <a:xfrm>
                    <a:off x="4464419" y="6172475"/>
                    <a:ext cx="579964" cy="230099"/>
                  </a:xfrm>
                  <a:prstGeom prst="rect">
                    <a:avLst/>
                  </a:prstGeom>
                  <a:solidFill>
                    <a:srgbClr val="B2DE82"/>
                  </a:solidFill>
                  <a:ln>
                    <a:noFill/>
                  </a:ln>
                </p:spPr>
                <p:txBody>
                  <a:bodyPr wrap="none" rtlCol="0">
                    <a:spAutoFit/>
                  </a:bodyPr>
                  <a:lstStyle/>
                  <a:p>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sp>
              <p:nvSpPr>
                <p:cNvPr id="3" name="矩形 2"/>
                <p:cNvSpPr/>
                <p:nvPr/>
              </p:nvSpPr>
              <p:spPr bwMode="auto">
                <a:xfrm>
                  <a:off x="4705004" y="4813070"/>
                  <a:ext cx="307571" cy="1163782"/>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900" b="0" i="0" u="none" strike="noStrike" cap="none" normalizeH="0" baseline="0">
                    <a:ln>
                      <a:noFill/>
                    </a:ln>
                    <a:noFill/>
                    <a:effectLst/>
                    <a:latin typeface="Times New Roman" panose="02020603050405020304" pitchFamily="18" charset="0"/>
                  </a:endParaRPr>
                </a:p>
              </p:txBody>
            </p:sp>
          </p:grpSp>
          <p:sp>
            <p:nvSpPr>
              <p:cNvPr id="17" name="矩形 16"/>
              <p:cNvSpPr/>
              <p:nvPr/>
            </p:nvSpPr>
            <p:spPr bwMode="auto">
              <a:xfrm rot="5400000">
                <a:off x="912466" y="3881459"/>
                <a:ext cx="540296" cy="132293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900" b="0" i="0" u="none" strike="noStrike" cap="none" normalizeH="0" baseline="0">
                  <a:ln>
                    <a:noFill/>
                  </a:ln>
                  <a:noFill/>
                  <a:effectLst/>
                  <a:latin typeface="Times New Roman" panose="02020603050405020304" pitchFamily="18" charset="0"/>
                </a:endParaRPr>
              </a:p>
            </p:txBody>
          </p:sp>
        </p:grpSp>
        <p:sp>
          <p:nvSpPr>
            <p:cNvPr id="15" name="矩形 14"/>
            <p:cNvSpPr/>
            <p:nvPr/>
          </p:nvSpPr>
          <p:spPr bwMode="auto">
            <a:xfrm>
              <a:off x="5067742" y="4804757"/>
              <a:ext cx="3801937" cy="415635"/>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900" b="0" i="0" u="none" strike="noStrike" cap="none" normalizeH="0" baseline="0">
                <a:ln>
                  <a:noFill/>
                </a:ln>
                <a:solidFill>
                  <a:schemeClr val="tx1"/>
                </a:solidFill>
                <a:effectLst/>
                <a:latin typeface="Times New Roman" panose="02020603050405020304" pitchFamily="18" charset="0"/>
              </a:endParaRPr>
            </a:p>
          </p:txBody>
        </p:sp>
      </p:grpSp>
    </p:spTree>
    <p:extLst>
      <p:ext uri="{BB962C8B-B14F-4D97-AF65-F5344CB8AC3E}">
        <p14:creationId xmlns:p14="http://schemas.microsoft.com/office/powerpoint/2010/main" val="2798479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5846"/>
            <a:ext cx="7534041" cy="609600"/>
          </a:xfrm>
        </p:spPr>
        <p:txBody>
          <a:bodyPr>
            <a:noAutofit/>
          </a:bodyPr>
          <a:lstStyle/>
          <a:p>
            <a:pPr algn="l"/>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2.6 </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非統一修正申請</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如何提出</a:t>
            </a:r>
          </a:p>
        </p:txBody>
      </p:sp>
      <p:sp>
        <p:nvSpPr>
          <p:cNvPr id="5" name="文字方塊 27"/>
          <p:cNvSpPr txBox="1">
            <a:spLocks noChangeArrowheads="1"/>
          </p:cNvSpPr>
          <p:nvPr/>
        </p:nvSpPr>
        <p:spPr bwMode="auto">
          <a:xfrm>
            <a:off x="579239" y="855249"/>
            <a:ext cx="8045727" cy="568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a:lnSpc>
                <a:spcPts val="4000"/>
              </a:lnSpc>
              <a:spcBef>
                <a:spcPct val="0"/>
              </a:spcBef>
              <a:buFont typeface="+mj-lt"/>
              <a:buAutoNum type="arabicPeriod"/>
            </a:pPr>
            <a:r>
              <a:rPr lang="zh-TW" altLang="en-US" sz="2800" b="1" dirty="0">
                <a:solidFill>
                  <a:srgbClr val="000000"/>
                </a:solidFill>
                <a:ea typeface="微軟正黑體" panose="020B0604030504040204" pitchFamily="34" charset="-120"/>
                <a:cs typeface="Arial" panose="020B0604020202020204" pitchFamily="34" charset="0"/>
              </a:rPr>
              <a:t>若超過「統一修正期間」後，學校仍有資料需要修正或需要修正前幾期資料，則請提出「非統一修正」。</a:t>
            </a:r>
            <a:endParaRPr lang="en-US" altLang="zh-TW" sz="2800" b="1" dirty="0">
              <a:solidFill>
                <a:srgbClr val="000000"/>
              </a:solidFill>
              <a:ea typeface="微軟正黑體" panose="020B0604030504040204" pitchFamily="34" charset="-120"/>
              <a:cs typeface="Arial" panose="020B0604020202020204" pitchFamily="34" charset="0"/>
            </a:endParaRPr>
          </a:p>
          <a:p>
            <a:pPr marL="514350" indent="-514350">
              <a:lnSpc>
                <a:spcPts val="4000"/>
              </a:lnSpc>
              <a:spcBef>
                <a:spcPct val="0"/>
              </a:spcBef>
              <a:buFont typeface="+mj-lt"/>
              <a:buAutoNum type="arabicPeriod"/>
            </a:pPr>
            <a:r>
              <a:rPr lang="zh-TW" altLang="en-US" sz="2800" b="1" dirty="0">
                <a:solidFill>
                  <a:srgbClr val="000000"/>
                </a:solidFill>
                <a:ea typeface="微軟正黑體" panose="020B0604030504040204" pitchFamily="34" charset="-120"/>
                <a:cs typeface="Arial" panose="020B0604020202020204" pitchFamily="34" charset="0"/>
              </a:rPr>
              <a:t>如需於「非統一修正期間」提出資料修正申請，請事先填寫「</a:t>
            </a:r>
            <a:r>
              <a:rPr lang="zh-TW" altLang="en-US" sz="2800" b="1" dirty="0">
                <a:solidFill>
                  <a:srgbClr val="FF0000"/>
                </a:solidFill>
                <a:ea typeface="微軟正黑體" panose="020B0604030504040204" pitchFamily="34" charset="-120"/>
                <a:cs typeface="Arial" panose="020B0604020202020204" pitchFamily="34" charset="0"/>
              </a:rPr>
              <a:t>修正申請對照表</a:t>
            </a:r>
            <a:r>
              <a:rPr lang="zh-TW" altLang="en-US" sz="2800" b="1" dirty="0">
                <a:solidFill>
                  <a:srgbClr val="000000"/>
                </a:solidFill>
                <a:ea typeface="微軟正黑體" panose="020B0604030504040204" pitchFamily="34" charset="-120"/>
                <a:cs typeface="Arial" panose="020B0604020202020204" pitchFamily="34" charset="0"/>
              </a:rPr>
              <a:t>」</a:t>
            </a:r>
            <a:r>
              <a:rPr lang="en-US" altLang="zh-TW" sz="2800" b="1" dirty="0">
                <a:solidFill>
                  <a:srgbClr val="000000"/>
                </a:solidFill>
                <a:ea typeface="微軟正黑體" panose="020B0604030504040204" pitchFamily="34" charset="-120"/>
                <a:cs typeface="Arial" panose="020B0604020202020204" pitchFamily="34" charset="0"/>
              </a:rPr>
              <a:t>(</a:t>
            </a:r>
            <a:r>
              <a:rPr lang="zh-TW" altLang="en-US" sz="2800" b="1" dirty="0">
                <a:solidFill>
                  <a:srgbClr val="000000"/>
                </a:solidFill>
                <a:ea typeface="微軟正黑體" panose="020B0604030504040204" pitchFamily="34" charset="-120"/>
                <a:cs typeface="Arial" panose="020B0604020202020204" pitchFamily="34" charset="0"/>
              </a:rPr>
              <a:t>務必於「修正說明」欄</a:t>
            </a:r>
            <a:r>
              <a:rPr lang="zh-TW" altLang="en-US" sz="2800" b="1" dirty="0">
                <a:solidFill>
                  <a:srgbClr val="FF0000"/>
                </a:solidFill>
                <a:ea typeface="微軟正黑體" panose="020B0604030504040204" pitchFamily="34" charset="-120"/>
                <a:cs typeface="Arial" panose="020B0604020202020204" pitchFamily="34" charset="0"/>
              </a:rPr>
              <a:t>敘明具體修改理由</a:t>
            </a:r>
            <a:r>
              <a:rPr lang="en-US" altLang="zh-TW" sz="2800" b="1" dirty="0">
                <a:solidFill>
                  <a:srgbClr val="000000"/>
                </a:solidFill>
                <a:ea typeface="微軟正黑體" panose="020B0604030504040204" pitchFamily="34" charset="-120"/>
                <a:cs typeface="Arial" panose="020B0604020202020204" pitchFamily="34" charset="0"/>
              </a:rPr>
              <a:t>)</a:t>
            </a:r>
            <a:r>
              <a:rPr lang="zh-TW" altLang="en-US" sz="2800" b="1" dirty="0">
                <a:solidFill>
                  <a:srgbClr val="000000"/>
                </a:solidFill>
                <a:ea typeface="微軟正黑體" panose="020B0604030504040204" pitchFamily="34" charset="-120"/>
                <a:cs typeface="Arial" panose="020B0604020202020204" pitchFamily="34" charset="0"/>
              </a:rPr>
              <a:t>，並</a:t>
            </a:r>
            <a:r>
              <a:rPr lang="zh-TW" altLang="en-US" sz="2800" b="1" dirty="0">
                <a:solidFill>
                  <a:srgbClr val="FF0000"/>
                </a:solidFill>
                <a:ea typeface="微軟正黑體" panose="020B0604030504040204" pitchFamily="34" charset="-120"/>
                <a:cs typeface="Arial" panose="020B0604020202020204" pitchFamily="34" charset="0"/>
              </a:rPr>
              <a:t>核章後發文至教育部高教司</a:t>
            </a:r>
            <a:r>
              <a:rPr lang="zh-TW" altLang="en-US" sz="2800" b="1" dirty="0">
                <a:solidFill>
                  <a:srgbClr val="000000"/>
                </a:solidFill>
                <a:ea typeface="微軟正黑體" panose="020B0604030504040204" pitchFamily="34" charset="-120"/>
                <a:cs typeface="Arial" panose="020B0604020202020204" pitchFamily="34" charset="0"/>
              </a:rPr>
              <a:t>，待教育部回函後，方可至校庫提出申請開放修改權限</a:t>
            </a:r>
            <a:r>
              <a:rPr lang="en-US" altLang="zh-TW" sz="2800" b="1" dirty="0">
                <a:solidFill>
                  <a:srgbClr val="000000"/>
                </a:solidFill>
                <a:ea typeface="微軟正黑體" panose="020B0604030504040204" pitchFamily="34" charset="-120"/>
                <a:cs typeface="Arial" panose="020B0604020202020204" pitchFamily="34" charset="0"/>
              </a:rPr>
              <a:t>(</a:t>
            </a:r>
            <a:r>
              <a:rPr lang="zh-TW" altLang="en-US" sz="2800" b="1" dirty="0">
                <a:solidFill>
                  <a:srgbClr val="000000"/>
                </a:solidFill>
                <a:ea typeface="微軟正黑體" panose="020B0604030504040204" pitchFamily="34" charset="-120"/>
                <a:cs typeface="Arial" panose="020B0604020202020204" pitchFamily="34" charset="0"/>
              </a:rPr>
              <a:t>系統申請可供</a:t>
            </a:r>
            <a:r>
              <a:rPr lang="zh-TW" altLang="en-US" sz="2800" b="1" dirty="0">
                <a:solidFill>
                  <a:srgbClr val="FF0000"/>
                </a:solidFill>
                <a:ea typeface="微軟正黑體" panose="020B0604030504040204" pitchFamily="34" charset="-120"/>
                <a:cs typeface="Arial" panose="020B0604020202020204" pitchFamily="34" charset="0"/>
              </a:rPr>
              <a:t>修正時間以</a:t>
            </a:r>
            <a:r>
              <a:rPr lang="en-US" altLang="zh-TW" sz="2800" b="1" dirty="0">
                <a:solidFill>
                  <a:srgbClr val="FF0000"/>
                </a:solidFill>
                <a:ea typeface="微軟正黑體" panose="020B0604030504040204" pitchFamily="34" charset="-120"/>
                <a:cs typeface="Arial" panose="020B0604020202020204" pitchFamily="34" charset="0"/>
              </a:rPr>
              <a:t>2</a:t>
            </a:r>
            <a:r>
              <a:rPr lang="zh-TW" altLang="en-US" sz="2800" b="1" dirty="0">
                <a:solidFill>
                  <a:srgbClr val="FF0000"/>
                </a:solidFill>
                <a:ea typeface="微軟正黑體" panose="020B0604030504040204" pitchFamily="34" charset="-120"/>
                <a:cs typeface="Arial" panose="020B0604020202020204" pitchFamily="34" charset="0"/>
              </a:rPr>
              <a:t>小時為限</a:t>
            </a:r>
            <a:r>
              <a:rPr lang="en-US" altLang="zh-TW" sz="2800" b="1" dirty="0">
                <a:solidFill>
                  <a:srgbClr val="000000"/>
                </a:solidFill>
                <a:ea typeface="微軟正黑體" panose="020B0604030504040204" pitchFamily="34" charset="-120"/>
                <a:cs typeface="Arial" panose="020B0604020202020204" pitchFamily="34" charset="0"/>
              </a:rPr>
              <a:t>)</a:t>
            </a:r>
            <a:r>
              <a:rPr lang="zh-TW" altLang="en-US" sz="2800" b="1" dirty="0">
                <a:solidFill>
                  <a:srgbClr val="000000"/>
                </a:solidFill>
                <a:ea typeface="微軟正黑體" panose="020B0604030504040204" pitchFamily="34" charset="-120"/>
                <a:cs typeface="Arial" panose="020B0604020202020204" pitchFamily="34" charset="0"/>
              </a:rPr>
              <a:t>。</a:t>
            </a:r>
            <a:endParaRPr lang="en-US" altLang="zh-TW" sz="2800" b="1" dirty="0">
              <a:solidFill>
                <a:srgbClr val="000000"/>
              </a:solidFill>
              <a:ea typeface="微軟正黑體" panose="020B0604030504040204" pitchFamily="34" charset="-120"/>
              <a:cs typeface="Arial" panose="020B0604020202020204" pitchFamily="34" charset="0"/>
            </a:endParaRPr>
          </a:p>
          <a:p>
            <a:pPr>
              <a:lnSpc>
                <a:spcPts val="4000"/>
              </a:lnSpc>
              <a:spcBef>
                <a:spcPct val="0"/>
              </a:spcBef>
              <a:buNone/>
            </a:pPr>
            <a:r>
              <a:rPr lang="zh-TW" altLang="en-US" sz="2800" b="1" dirty="0">
                <a:solidFill>
                  <a:srgbClr val="0000FF"/>
                </a:solidFill>
                <a:ea typeface="微軟正黑體" panose="020B0604030504040204" pitchFamily="34" charset="-120"/>
                <a:cs typeface="Arial" panose="020B0604020202020204" pitchFamily="34" charset="0"/>
                <a:sym typeface="Wingdings 2" panose="05020102010507070707" pitchFamily="18" charset="2"/>
              </a:rPr>
              <a:t></a:t>
            </a:r>
            <a:r>
              <a:rPr lang="zh-TW" altLang="en-US" sz="2800" b="1" dirty="0">
                <a:solidFill>
                  <a:srgbClr val="0000FF"/>
                </a:solidFill>
                <a:ea typeface="微軟正黑體" panose="020B0604030504040204" pitchFamily="34" charset="-120"/>
                <a:cs typeface="Arial" panose="020B0604020202020204" pitchFamily="34" charset="0"/>
              </a:rPr>
              <a:t>修正申請對照表之「</a:t>
            </a:r>
            <a:r>
              <a:rPr lang="zh-TW" altLang="zh-TW" sz="2800" b="1" dirty="0">
                <a:solidFill>
                  <a:srgbClr val="0000FF"/>
                </a:solidFill>
                <a:ea typeface="微軟正黑體" panose="020B0604030504040204" pitchFamily="34" charset="-120"/>
                <a:cs typeface="Arial" panose="020B0604020202020204" pitchFamily="34" charset="0"/>
              </a:rPr>
              <a:t>學校未來如何提升填報資料庫正確性及完整性之策略</a:t>
            </a:r>
            <a:r>
              <a:rPr lang="zh-TW" altLang="en-US" sz="2800" b="1" dirty="0">
                <a:solidFill>
                  <a:srgbClr val="0000FF"/>
                </a:solidFill>
                <a:ea typeface="微軟正黑體" panose="020B0604030504040204" pitchFamily="34" charset="-120"/>
                <a:cs typeface="Arial" panose="020B0604020202020204" pitchFamily="34" charset="0"/>
              </a:rPr>
              <a:t>」</a:t>
            </a:r>
            <a:r>
              <a:rPr lang="zh-TW" altLang="zh-TW" sz="2800" b="1" dirty="0">
                <a:solidFill>
                  <a:srgbClr val="0000FF"/>
                </a:solidFill>
                <a:ea typeface="微軟正黑體" panose="020B0604030504040204" pitchFamily="34" charset="-120"/>
                <a:cs typeface="Arial" panose="020B0604020202020204" pitchFamily="34" charset="0"/>
              </a:rPr>
              <a:t>至少</a:t>
            </a:r>
            <a:r>
              <a:rPr lang="en-US" altLang="zh-TW" sz="2800" b="1" dirty="0">
                <a:solidFill>
                  <a:srgbClr val="0000FF"/>
                </a:solidFill>
                <a:ea typeface="微軟正黑體" panose="020B0604030504040204" pitchFamily="34" charset="-120"/>
                <a:cs typeface="Arial" panose="020B0604020202020204" pitchFamily="34" charset="0"/>
              </a:rPr>
              <a:t>100</a:t>
            </a:r>
            <a:r>
              <a:rPr lang="zh-TW" altLang="zh-TW" sz="2800" b="1" dirty="0">
                <a:solidFill>
                  <a:srgbClr val="0000FF"/>
                </a:solidFill>
                <a:ea typeface="微軟正黑體" panose="020B0604030504040204" pitchFamily="34" charset="-120"/>
                <a:cs typeface="Arial" panose="020B0604020202020204" pitchFamily="34" charset="0"/>
              </a:rPr>
              <a:t>字</a:t>
            </a:r>
            <a:r>
              <a:rPr lang="zh-TW" altLang="en-US" sz="2800" b="1" dirty="0">
                <a:solidFill>
                  <a:srgbClr val="0000FF"/>
                </a:solidFill>
                <a:ea typeface="微軟正黑體" panose="020B0604030504040204" pitchFamily="34" charset="-120"/>
                <a:cs typeface="Arial" panose="020B0604020202020204" pitchFamily="34" charset="0"/>
              </a:rPr>
              <a:t>。</a:t>
            </a:r>
          </a:p>
        </p:txBody>
      </p:sp>
    </p:spTree>
    <p:extLst>
      <p:ext uri="{BB962C8B-B14F-4D97-AF65-F5344CB8AC3E}">
        <p14:creationId xmlns:p14="http://schemas.microsoft.com/office/powerpoint/2010/main" val="452872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310" y="105770"/>
            <a:ext cx="7094837" cy="609600"/>
          </a:xfrm>
        </p:spPr>
        <p:txBody>
          <a:bodyPr>
            <a:noAutofit/>
          </a:bodyPr>
          <a:lstStyle/>
          <a:p>
            <a:pPr algn="l"/>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2.7 </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非統一修正申請</a:t>
            </a:r>
          </a:p>
        </p:txBody>
      </p:sp>
      <p:sp>
        <p:nvSpPr>
          <p:cNvPr id="4" name="文字方塊 27"/>
          <p:cNvSpPr txBox="1">
            <a:spLocks noChangeArrowheads="1"/>
          </p:cNvSpPr>
          <p:nvPr/>
        </p:nvSpPr>
        <p:spPr bwMode="auto">
          <a:xfrm>
            <a:off x="360752" y="667462"/>
            <a:ext cx="881976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zh-TW" altLang="en-US" sz="2800" b="1" dirty="0">
                <a:solidFill>
                  <a:srgbClr val="FF0000"/>
                </a:solidFill>
                <a:ea typeface="微軟正黑體" panose="020B0604030504040204" pitchFamily="34" charset="-120"/>
                <a:cs typeface="Arial" panose="020B0604020202020204" pitchFamily="34" charset="0"/>
              </a:rPr>
              <a:t>填寫「修正申請對照表」</a:t>
            </a:r>
            <a:endParaRPr lang="en-US" altLang="zh-TW" sz="2800" b="1" dirty="0">
              <a:solidFill>
                <a:srgbClr val="FF0000"/>
              </a:solidFill>
              <a:ea typeface="微軟正黑體" panose="020B0604030504040204" pitchFamily="34" charset="-120"/>
              <a:cs typeface="Arial" panose="020B0604020202020204" pitchFamily="34" charset="0"/>
            </a:endParaRPr>
          </a:p>
          <a:p>
            <a:pPr marL="514350" indent="-514350">
              <a:lnSpc>
                <a:spcPct val="150000"/>
              </a:lnSpc>
              <a:spcBef>
                <a:spcPct val="0"/>
              </a:spcBef>
              <a:buClr>
                <a:srgbClr val="000000"/>
              </a:buClr>
              <a:buFont typeface="Wingdings" panose="05000000000000000000" pitchFamily="2" charset="2"/>
              <a:buChar char="l"/>
            </a:pPr>
            <a:r>
              <a:rPr lang="zh-TW" altLang="en-US" sz="2800" b="1" dirty="0">
                <a:solidFill>
                  <a:srgbClr val="000000"/>
                </a:solidFill>
                <a:ea typeface="微軟正黑體" panose="020B0604030504040204" pitchFamily="34" charset="-120"/>
                <a:cs typeface="Arial" panose="020B0604020202020204" pitchFamily="34" charset="0"/>
              </a:rPr>
              <a:t>「修正申請對照表」格式可由修正申請系統內</a:t>
            </a:r>
            <a:endParaRPr lang="en-US" altLang="zh-TW" sz="2800" b="1" dirty="0">
              <a:solidFill>
                <a:srgbClr val="000000"/>
              </a:solidFill>
              <a:ea typeface="微軟正黑體" panose="020B0604030504040204" pitchFamily="34" charset="-120"/>
              <a:cs typeface="Arial" panose="020B0604020202020204" pitchFamily="34" charset="0"/>
            </a:endParaRPr>
          </a:p>
          <a:p>
            <a:pPr lvl="1" indent="0">
              <a:lnSpc>
                <a:spcPct val="150000"/>
              </a:lnSpc>
              <a:spcBef>
                <a:spcPct val="0"/>
              </a:spcBef>
              <a:buClr>
                <a:srgbClr val="000000"/>
              </a:buClr>
              <a:buNone/>
            </a:pPr>
            <a:r>
              <a:rPr lang="en-US" altLang="zh-TW" b="1" u="heavy" dirty="0">
                <a:solidFill>
                  <a:srgbClr val="0000FF"/>
                </a:solidFill>
                <a:ea typeface="微軟正黑體" panose="020B0604030504040204" pitchFamily="34" charset="-120"/>
                <a:cs typeface="Arial" panose="020B0604020202020204" pitchFamily="34" charset="0"/>
              </a:rPr>
              <a:t>【</a:t>
            </a:r>
            <a:r>
              <a:rPr lang="zh-TW" altLang="en-US" b="1" u="heavy" dirty="0">
                <a:solidFill>
                  <a:srgbClr val="0000FF"/>
                </a:solidFill>
                <a:ea typeface="微軟正黑體" panose="020B0604030504040204" pitchFamily="34" charset="-120"/>
                <a:cs typeface="Arial" panose="020B0604020202020204" pitchFamily="34" charset="0"/>
              </a:rPr>
              <a:t>常用</a:t>
            </a:r>
            <a:r>
              <a:rPr lang="en-US" altLang="zh-TW" b="1" u="heavy" dirty="0">
                <a:solidFill>
                  <a:srgbClr val="0000FF"/>
                </a:solidFill>
                <a:ea typeface="微軟正黑體" panose="020B0604030504040204" pitchFamily="34" charset="-120"/>
                <a:cs typeface="Arial" panose="020B0604020202020204" pitchFamily="34" charset="0"/>
              </a:rPr>
              <a:t>】</a:t>
            </a:r>
            <a:r>
              <a:rPr lang="zh-TW" altLang="en-US" b="1" u="heavy" dirty="0">
                <a:solidFill>
                  <a:srgbClr val="0000FF"/>
                </a:solidFill>
                <a:ea typeface="微軟正黑體" panose="020B0604030504040204" pitchFamily="34" charset="-120"/>
                <a:cs typeface="Arial" panose="020B0604020202020204" pitchFamily="34" charset="0"/>
              </a:rPr>
              <a:t>校庫修正申請對照表</a:t>
            </a:r>
            <a:r>
              <a:rPr lang="zh-TW" altLang="en-US" b="1" dirty="0">
                <a:solidFill>
                  <a:srgbClr val="000000"/>
                </a:solidFill>
                <a:ea typeface="微軟正黑體" panose="020B0604030504040204" pitchFamily="34" charset="-120"/>
                <a:cs typeface="Arial" panose="020B0604020202020204" pitchFamily="34" charset="0"/>
              </a:rPr>
              <a:t>連結下載</a:t>
            </a:r>
            <a:r>
              <a:rPr lang="zh-TW" altLang="en-US" sz="2400" b="1" dirty="0">
                <a:solidFill>
                  <a:srgbClr val="000000"/>
                </a:solidFill>
                <a:ea typeface="微軟正黑體" panose="020B0604030504040204" pitchFamily="34" charset="-120"/>
                <a:cs typeface="Arial" panose="020B0604020202020204" pitchFamily="34" charset="0"/>
              </a:rPr>
              <a:t>            </a:t>
            </a:r>
          </a:p>
        </p:txBody>
      </p:sp>
      <p:grpSp>
        <p:nvGrpSpPr>
          <p:cNvPr id="14" name="群組 13"/>
          <p:cNvGrpSpPr/>
          <p:nvPr/>
        </p:nvGrpSpPr>
        <p:grpSpPr>
          <a:xfrm>
            <a:off x="24939" y="2703878"/>
            <a:ext cx="4625380" cy="3864281"/>
            <a:chOff x="24939" y="2951018"/>
            <a:chExt cx="4625380" cy="3864281"/>
          </a:xfrm>
        </p:grpSpPr>
        <p:pic>
          <p:nvPicPr>
            <p:cNvPr id="8" name="圖片 7"/>
            <p:cNvPicPr>
              <a:picLocks noChangeAspect="1"/>
            </p:cNvPicPr>
            <p:nvPr/>
          </p:nvPicPr>
          <p:blipFill>
            <a:blip r:embed="rId3"/>
            <a:stretch>
              <a:fillRect/>
            </a:stretch>
          </p:blipFill>
          <p:spPr>
            <a:xfrm>
              <a:off x="24939" y="2951018"/>
              <a:ext cx="4625380" cy="3577180"/>
            </a:xfrm>
            <a:prstGeom prst="rect">
              <a:avLst/>
            </a:prstGeom>
          </p:spPr>
        </p:pic>
        <p:sp>
          <p:nvSpPr>
            <p:cNvPr id="2" name="文字方塊 1"/>
            <p:cNvSpPr txBox="1"/>
            <p:nvPr/>
          </p:nvSpPr>
          <p:spPr>
            <a:xfrm>
              <a:off x="1957756" y="6538300"/>
              <a:ext cx="577402" cy="276999"/>
            </a:xfrm>
            <a:prstGeom prst="rect">
              <a:avLst/>
            </a:prstGeom>
            <a:solidFill>
              <a:srgbClr val="B2DE82"/>
            </a:solidFill>
            <a:ln>
              <a:noFill/>
            </a:ln>
          </p:spPr>
          <p:txBody>
            <a:bodyPr wrap="none" rtlCol="0">
              <a:spAutoFit/>
            </a:bodyPr>
            <a:lstStyle/>
            <a:p>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grpSp>
        <p:nvGrpSpPr>
          <p:cNvPr id="16" name="群組 15"/>
          <p:cNvGrpSpPr/>
          <p:nvPr/>
        </p:nvGrpSpPr>
        <p:grpSpPr>
          <a:xfrm>
            <a:off x="4687604" y="2698884"/>
            <a:ext cx="4422371" cy="3879419"/>
            <a:chOff x="4687604" y="2946024"/>
            <a:chExt cx="4422371" cy="3879419"/>
          </a:xfrm>
          <a:solidFill>
            <a:srgbClr val="FFC000"/>
          </a:solidFill>
        </p:grpSpPr>
        <p:pic>
          <p:nvPicPr>
            <p:cNvPr id="15" name="圖片 14"/>
            <p:cNvPicPr>
              <a:picLocks noChangeAspect="1"/>
            </p:cNvPicPr>
            <p:nvPr/>
          </p:nvPicPr>
          <p:blipFill>
            <a:blip r:embed="rId4"/>
            <a:stretch>
              <a:fillRect/>
            </a:stretch>
          </p:blipFill>
          <p:spPr>
            <a:xfrm>
              <a:off x="4687604" y="2946024"/>
              <a:ext cx="4422371" cy="3582173"/>
            </a:xfrm>
            <a:prstGeom prst="rect">
              <a:avLst/>
            </a:prstGeom>
            <a:grpFill/>
            <a:ln>
              <a:noFill/>
            </a:ln>
          </p:spPr>
        </p:pic>
        <p:sp>
          <p:nvSpPr>
            <p:cNvPr id="10" name="文字方塊 9"/>
            <p:cNvSpPr txBox="1"/>
            <p:nvPr/>
          </p:nvSpPr>
          <p:spPr>
            <a:xfrm>
              <a:off x="6812446" y="6548444"/>
              <a:ext cx="577402" cy="276999"/>
            </a:xfrm>
            <a:prstGeom prst="rect">
              <a:avLst/>
            </a:prstGeom>
            <a:solidFill>
              <a:srgbClr val="B2DE82"/>
            </a:solidFill>
            <a:ln>
              <a:noFill/>
            </a:ln>
          </p:spPr>
          <p:txBody>
            <a:bodyPr wrap="none" rtlCol="0">
              <a:spAutoFit/>
            </a:bodyPr>
            <a:lstStyle/>
            <a:p>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1149931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305759457"/>
              </p:ext>
            </p:extLst>
          </p:nvPr>
        </p:nvGraphicFramePr>
        <p:xfrm>
          <a:off x="49876" y="923612"/>
          <a:ext cx="9017212" cy="5574888"/>
        </p:xfrm>
        <a:graphic>
          <a:graphicData uri="http://schemas.openxmlformats.org/drawingml/2006/table">
            <a:tbl>
              <a:tblPr firstRow="1" firstCol="1" bandRow="1">
                <a:tableStyleId>{5DA37D80-6434-44D0-A028-1B22A696006F}</a:tableStyleId>
              </a:tblPr>
              <a:tblGrid>
                <a:gridCol w="1985583">
                  <a:extLst>
                    <a:ext uri="{9D8B030D-6E8A-4147-A177-3AD203B41FA5}">
                      <a16:colId xmlns:a16="http://schemas.microsoft.com/office/drawing/2014/main" val="20000"/>
                    </a:ext>
                  </a:extLst>
                </a:gridCol>
                <a:gridCol w="3226568">
                  <a:extLst>
                    <a:ext uri="{9D8B030D-6E8A-4147-A177-3AD203B41FA5}">
                      <a16:colId xmlns:a16="http://schemas.microsoft.com/office/drawing/2014/main" val="20001"/>
                    </a:ext>
                  </a:extLst>
                </a:gridCol>
                <a:gridCol w="3805061">
                  <a:extLst>
                    <a:ext uri="{9D8B030D-6E8A-4147-A177-3AD203B41FA5}">
                      <a16:colId xmlns:a16="http://schemas.microsoft.com/office/drawing/2014/main" val="20002"/>
                    </a:ext>
                  </a:extLst>
                </a:gridCol>
              </a:tblGrid>
              <a:tr h="476546">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時間</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議程</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內容</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備註</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0"/>
                  </a:ext>
                </a:extLst>
              </a:tr>
              <a:tr h="593854">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09:00-09:30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830"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報到</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830"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報到及領取會議資料</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05651">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09:30-10:30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填表說明</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施學琦 主</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任</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2"/>
                  </a:ext>
                </a:extLst>
              </a:tr>
              <a:tr h="363824">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10:30-10:40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休</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息</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Aft>
                          <a:spcPts val="0"/>
                        </a:spcAft>
                      </a:pP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56419">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10:40-11:20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系統操作說明及意見交流</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林明龍 先</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生</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4"/>
                  </a:ext>
                </a:extLst>
              </a:tr>
              <a:tr h="1163825">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11:20-12:00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綜合座談</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施學琦 主</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任</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4769">
                <a:tc>
                  <a:txBody>
                    <a:bodyPr/>
                    <a:lstStyle/>
                    <a:p>
                      <a:pPr marL="0" algn="ctr" defTabSz="914400" rtl="0" eaLnBrk="1" latinLnBrk="0" hangingPunct="1">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12:00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gridSpan="2">
                  <a:txBody>
                    <a:bodyPr/>
                    <a:lstStyle/>
                    <a:p>
                      <a:pPr marL="0" algn="ctr" defTabSz="914400" rtl="0" eaLnBrk="1" latinLnBrk="0" hangingPunct="1">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賦</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歸</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algn="just">
                        <a:spcAft>
                          <a:spcPts val="0"/>
                        </a:spcAft>
                      </a:pPr>
                      <a:endParaRPr lang="zh-TW" sz="1800" b="1" kern="100" dirty="0">
                        <a:effectLst/>
                        <a:latin typeface="華康中圓體" panose="020F0509000000000000" pitchFamily="49" charset="-120"/>
                        <a:ea typeface="華康中圓體" panose="020F0509000000000000" pitchFamily="49" charset="-120"/>
                      </a:endParaRPr>
                    </a:p>
                  </a:txBody>
                  <a:tcPr marL="17780" marR="17780" marT="0" marB="0" anchor="ctr">
                    <a:blipFill dpi="0" rotWithShape="1">
                      <a:blip r:embed="rId2"/>
                      <a:srcRect/>
                      <a:tile tx="0" ty="0" sx="100000" sy="100000" flip="none" algn="tl"/>
                    </a:blipFill>
                  </a:tcPr>
                </a:tc>
                <a:extLst>
                  <a:ext uri="{0D108BD9-81ED-4DB2-BD59-A6C34878D82A}">
                    <a16:rowId xmlns:a16="http://schemas.microsoft.com/office/drawing/2014/main" val="10006"/>
                  </a:ext>
                </a:extLst>
              </a:tr>
            </a:tbl>
          </a:graphicData>
        </a:graphic>
      </p:graphicFrame>
      <p:sp>
        <p:nvSpPr>
          <p:cNvPr id="7" name="Rectangle 2"/>
          <p:cNvSpPr>
            <a:spLocks noGrp="1" noChangeArrowheads="1"/>
          </p:cNvSpPr>
          <p:nvPr>
            <p:ph type="title"/>
          </p:nvPr>
        </p:nvSpPr>
        <p:spPr>
          <a:xfrm>
            <a:off x="0" y="108067"/>
            <a:ext cx="9144000" cy="609600"/>
          </a:xfrm>
        </p:spPr>
        <p:txBody>
          <a:bodyPr anchor="ctr" anchorCtr="0">
            <a:noAutofit/>
          </a:bodyPr>
          <a:lstStyle/>
          <a:p>
            <a:pPr>
              <a:lnSpc>
                <a:spcPct val="150000"/>
              </a:lnSpc>
              <a:defRPr/>
            </a:pPr>
            <a:r>
              <a:rPr lang="zh-TW" altLang="en-US" sz="5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歡迎蒞臨</a:t>
            </a:r>
            <a:r>
              <a:rPr lang="en-US" altLang="zh-TW" sz="5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5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北區</a:t>
            </a:r>
            <a:r>
              <a:rPr lang="en-US" altLang="zh-TW" sz="5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endParaRPr lang="zh-TW" altLang="en-US" sz="5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0768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12165"/>
            <a:ext cx="7094837" cy="609600"/>
          </a:xfrm>
        </p:spPr>
        <p:txBody>
          <a:bodyPr>
            <a:noAutofit/>
          </a:bodyPr>
          <a:lstStyle/>
          <a:p>
            <a:pPr algn="l"/>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2.8 </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非統一修正申請</a:t>
            </a:r>
          </a:p>
        </p:txBody>
      </p:sp>
      <p:sp>
        <p:nvSpPr>
          <p:cNvPr id="5" name="文字方塊 27"/>
          <p:cNvSpPr txBox="1">
            <a:spLocks noChangeArrowheads="1"/>
          </p:cNvSpPr>
          <p:nvPr/>
        </p:nvSpPr>
        <p:spPr bwMode="auto">
          <a:xfrm>
            <a:off x="157942" y="1019528"/>
            <a:ext cx="8673649" cy="483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nSpc>
                <a:spcPts val="3000"/>
              </a:lnSpc>
              <a:spcBef>
                <a:spcPts val="600"/>
              </a:spcBef>
              <a:spcAft>
                <a:spcPts val="600"/>
              </a:spcAft>
              <a:buFont typeface="Wingdings" panose="05000000000000000000" pitchFamily="2" charset="2"/>
              <a:buChar char="l"/>
            </a:pPr>
            <a:r>
              <a:rPr lang="zh-TW" altLang="en-US" sz="2400" b="1" dirty="0">
                <a:solidFill>
                  <a:srgbClr val="000000"/>
                </a:solidFill>
                <a:ea typeface="微軟正黑體" panose="020B0604030504040204" pitchFamily="34" charset="-120"/>
                <a:cs typeface="Arial" panose="020B0604020202020204" pitchFamily="34" charset="0"/>
              </a:rPr>
              <a:t>修正申請涉及計畫</a:t>
            </a:r>
            <a:r>
              <a:rPr lang="en-US" altLang="zh-TW" sz="2400" b="1" dirty="0">
                <a:solidFill>
                  <a:srgbClr val="000000"/>
                </a:solidFill>
                <a:ea typeface="微軟正黑體" panose="020B0604030504040204" pitchFamily="34" charset="-120"/>
                <a:cs typeface="Arial" panose="020B0604020202020204" pitchFamily="34" charset="0"/>
              </a:rPr>
              <a:t>(</a:t>
            </a:r>
            <a:r>
              <a:rPr lang="zh-TW" altLang="en-US" sz="2400" b="1" dirty="0">
                <a:solidFill>
                  <a:srgbClr val="000000"/>
                </a:solidFill>
                <a:ea typeface="微軟正黑體" panose="020B0604030504040204" pitchFamily="34" charset="-120"/>
                <a:cs typeface="Arial" panose="020B0604020202020204" pitchFamily="34" charset="0"/>
              </a:rPr>
              <a:t>包含學術研究、產學合作等</a:t>
            </a:r>
            <a:r>
              <a:rPr lang="en-US" altLang="zh-TW" sz="2400" b="1" dirty="0">
                <a:solidFill>
                  <a:srgbClr val="000000"/>
                </a:solidFill>
                <a:ea typeface="微軟正黑體" panose="020B0604030504040204" pitchFamily="34" charset="-120"/>
                <a:cs typeface="Arial" panose="020B0604020202020204" pitchFamily="34" charset="0"/>
              </a:rPr>
              <a:t>)</a:t>
            </a:r>
            <a:r>
              <a:rPr lang="zh-TW" altLang="en-US" sz="2400" b="1" dirty="0">
                <a:solidFill>
                  <a:srgbClr val="000000"/>
                </a:solidFill>
                <a:ea typeface="微軟正黑體" panose="020B0604030504040204" pitchFamily="34" charset="-120"/>
                <a:cs typeface="Arial" panose="020B0604020202020204" pitchFamily="34" charset="0"/>
              </a:rPr>
              <a:t>經費等數據：</a:t>
            </a:r>
            <a:endParaRPr lang="en-US" altLang="zh-TW" sz="2400" b="1" dirty="0">
              <a:solidFill>
                <a:srgbClr val="000000"/>
              </a:solidFill>
              <a:ea typeface="微軟正黑體" panose="020B0604030504040204" pitchFamily="34" charset="-120"/>
              <a:cs typeface="Arial" panose="020B0604020202020204" pitchFamily="34" charset="0"/>
            </a:endParaRPr>
          </a:p>
          <a:p>
            <a:pPr marL="1200150" lvl="1" indent="-457200">
              <a:lnSpc>
                <a:spcPts val="3000"/>
              </a:lnSpc>
              <a:spcBef>
                <a:spcPts val="600"/>
              </a:spcBef>
              <a:spcAft>
                <a:spcPts val="600"/>
              </a:spcAft>
              <a:buFont typeface="+mj-lt"/>
              <a:buAutoNum type="arabicPeriod"/>
            </a:pPr>
            <a:r>
              <a:rPr lang="zh-TW" altLang="en-US" sz="2400" b="1" dirty="0">
                <a:solidFill>
                  <a:srgbClr val="000000"/>
                </a:solidFill>
                <a:ea typeface="微軟正黑體" panose="020B0604030504040204" pitchFamily="34" charset="-120"/>
                <a:cs typeface="Arial" panose="020B0604020202020204" pitchFamily="34" charset="0"/>
              </a:rPr>
              <a:t>提出</a:t>
            </a:r>
            <a:r>
              <a:rPr lang="zh-TW" altLang="en-US" sz="2400" b="1" dirty="0">
                <a:solidFill>
                  <a:srgbClr val="FF0000"/>
                </a:solidFill>
                <a:ea typeface="微軟正黑體" panose="020B0604030504040204" pitchFamily="34" charset="-120"/>
                <a:cs typeface="Arial" panose="020B0604020202020204" pitchFamily="34" charset="0"/>
              </a:rPr>
              <a:t>核章之修正前後對照表</a:t>
            </a:r>
            <a:r>
              <a:rPr lang="zh-TW" altLang="en-US" sz="2400" b="1" dirty="0">
                <a:solidFill>
                  <a:srgbClr val="000000"/>
                </a:solidFill>
                <a:ea typeface="微軟正黑體" panose="020B0604030504040204" pitchFamily="34" charset="-120"/>
                <a:cs typeface="Arial" panose="020B0604020202020204" pitchFamily="34" charset="0"/>
              </a:rPr>
              <a:t>及相關佐證資料</a:t>
            </a:r>
            <a:endParaRPr lang="en-US" altLang="zh-TW" sz="2400" b="1" dirty="0">
              <a:solidFill>
                <a:srgbClr val="000000"/>
              </a:solidFill>
              <a:ea typeface="微軟正黑體" panose="020B0604030504040204" pitchFamily="34" charset="-120"/>
              <a:cs typeface="Arial" panose="020B0604020202020204" pitchFamily="34" charset="0"/>
            </a:endParaRPr>
          </a:p>
          <a:p>
            <a:pPr marL="1200150" lvl="1" indent="-457200">
              <a:lnSpc>
                <a:spcPts val="3000"/>
              </a:lnSpc>
              <a:spcBef>
                <a:spcPts val="600"/>
              </a:spcBef>
              <a:spcAft>
                <a:spcPts val="600"/>
              </a:spcAft>
              <a:buFont typeface="+mj-lt"/>
              <a:buAutoNum type="arabicPeriod"/>
            </a:pPr>
            <a:r>
              <a:rPr lang="zh-TW" altLang="en-US" sz="2400" b="1" dirty="0">
                <a:solidFill>
                  <a:srgbClr val="000000"/>
                </a:solidFill>
                <a:ea typeface="微軟正黑體" panose="020B0604030504040204" pitchFamily="34" charset="-120"/>
                <a:cs typeface="Arial" panose="020B0604020202020204" pitchFamily="34" charset="0"/>
              </a:rPr>
              <a:t>對照表上請臚列出</a:t>
            </a:r>
            <a:r>
              <a:rPr lang="zh-TW" altLang="en-US" sz="2400" b="1" dirty="0">
                <a:solidFill>
                  <a:srgbClr val="FF0000"/>
                </a:solidFill>
                <a:ea typeface="微軟正黑體" panose="020B0604030504040204" pitchFamily="34" charset="-120"/>
                <a:cs typeface="Arial" panose="020B0604020202020204" pitchFamily="34" charset="0"/>
              </a:rPr>
              <a:t>修改前、後的計畫明細與經費數據</a:t>
            </a:r>
            <a:endParaRPr lang="en-US" altLang="zh-TW" sz="2400" b="1" dirty="0">
              <a:solidFill>
                <a:srgbClr val="FF0000"/>
              </a:solidFill>
              <a:ea typeface="微軟正黑體" panose="020B0604030504040204" pitchFamily="34" charset="-120"/>
              <a:cs typeface="Arial" panose="020B0604020202020204" pitchFamily="34" charset="0"/>
            </a:endParaRPr>
          </a:p>
          <a:p>
            <a:pPr marL="1200150" lvl="1" indent="-457200">
              <a:lnSpc>
                <a:spcPts val="3000"/>
              </a:lnSpc>
              <a:spcBef>
                <a:spcPts val="600"/>
              </a:spcBef>
              <a:spcAft>
                <a:spcPts val="600"/>
              </a:spcAft>
              <a:buClr>
                <a:srgbClr val="000000"/>
              </a:buClr>
              <a:buFont typeface="+mj-lt"/>
              <a:buAutoNum type="arabicPeriod"/>
            </a:pPr>
            <a:r>
              <a:rPr lang="zh-TW" altLang="en-US" sz="2400" b="1" dirty="0">
                <a:solidFill>
                  <a:srgbClr val="FF0000"/>
                </a:solidFill>
                <a:ea typeface="微軟正黑體" panose="020B0604030504040204" pitchFamily="34" charset="-120"/>
                <a:cs typeface="Arial" panose="020B0604020202020204" pitchFamily="34" charset="0"/>
              </a:rPr>
              <a:t>敘明</a:t>
            </a:r>
            <a:r>
              <a:rPr lang="zh-TW" altLang="en-US" sz="2400" b="1" dirty="0">
                <a:solidFill>
                  <a:srgbClr val="000000"/>
                </a:solidFill>
                <a:ea typeface="微軟正黑體" panose="020B0604030504040204" pitchFamily="34" charset="-120"/>
                <a:cs typeface="Arial" panose="020B0604020202020204" pitchFamily="34" charset="0"/>
              </a:rPr>
              <a:t>係依據表冊何項</a:t>
            </a:r>
            <a:r>
              <a:rPr lang="zh-TW" altLang="en-US" sz="2400" b="1" dirty="0">
                <a:solidFill>
                  <a:srgbClr val="FF0000"/>
                </a:solidFill>
                <a:ea typeface="微軟正黑體" panose="020B0604030504040204" pitchFamily="34" charset="-120"/>
                <a:cs typeface="Arial" panose="020B0604020202020204" pitchFamily="34" charset="0"/>
              </a:rPr>
              <a:t>定義</a:t>
            </a:r>
            <a:r>
              <a:rPr lang="zh-TW" altLang="en-US" sz="2400" b="1" dirty="0">
                <a:solidFill>
                  <a:srgbClr val="000000"/>
                </a:solidFill>
                <a:ea typeface="微軟正黑體" panose="020B0604030504040204" pitchFamily="34" charset="-120"/>
                <a:cs typeface="Arial" panose="020B0604020202020204" pitchFamily="34" charset="0"/>
              </a:rPr>
              <a:t>而修正</a:t>
            </a:r>
            <a:endParaRPr lang="en-US" altLang="zh-TW" sz="2400" b="1" dirty="0">
              <a:solidFill>
                <a:srgbClr val="000000"/>
              </a:solidFill>
              <a:ea typeface="微軟正黑體" panose="020B0604030504040204" pitchFamily="34" charset="-120"/>
              <a:cs typeface="Arial" panose="020B0604020202020204" pitchFamily="34" charset="0"/>
            </a:endParaRPr>
          </a:p>
          <a:p>
            <a:pPr marL="342900" indent="-342900">
              <a:lnSpc>
                <a:spcPts val="3000"/>
              </a:lnSpc>
              <a:spcBef>
                <a:spcPts val="600"/>
              </a:spcBef>
              <a:spcAft>
                <a:spcPts val="600"/>
              </a:spcAft>
              <a:buFont typeface="Wingdings" panose="05000000000000000000" pitchFamily="2" charset="2"/>
              <a:buChar char="l"/>
            </a:pPr>
            <a:r>
              <a:rPr lang="zh-TW" altLang="zh-TW" sz="2400" b="1" dirty="0">
                <a:solidFill>
                  <a:srgbClr val="000000"/>
                </a:solidFill>
                <a:ea typeface="微軟正黑體" panose="020B0604030504040204" pitchFamily="34" charset="-120"/>
                <a:cs typeface="Arial" panose="020B0604020202020204" pitchFamily="34" charset="0"/>
              </a:rPr>
              <a:t>範例</a:t>
            </a:r>
            <a:endParaRPr lang="en-US" altLang="zh-TW" sz="2400" b="1" dirty="0">
              <a:solidFill>
                <a:srgbClr val="000000"/>
              </a:solidFill>
              <a:ea typeface="微軟正黑體" panose="020B0604030504040204" pitchFamily="34" charset="-120"/>
              <a:cs typeface="Arial" panose="020B0604020202020204" pitchFamily="34" charset="0"/>
            </a:endParaRPr>
          </a:p>
          <a:p>
            <a:pPr marL="457200" indent="-457200">
              <a:lnSpc>
                <a:spcPts val="3000"/>
              </a:lnSpc>
              <a:spcBef>
                <a:spcPts val="600"/>
              </a:spcBef>
              <a:spcAft>
                <a:spcPts val="600"/>
              </a:spcAft>
              <a:buFont typeface="+mj-lt"/>
              <a:buAutoNum type="arabicParenR"/>
            </a:pPr>
            <a:r>
              <a:rPr lang="zh-TW" altLang="zh-TW" sz="2400" b="1" dirty="0">
                <a:solidFill>
                  <a:srgbClr val="000000"/>
                </a:solidFill>
                <a:ea typeface="微軟正黑體" panose="020B0604030504040204" pitchFamily="34" charset="-120"/>
                <a:cs typeface="Arial" panose="020B0604020202020204" pitchFamily="34" charset="0"/>
              </a:rPr>
              <a:t>企業部門資助產學合作計畫，有一件「</a:t>
            </a:r>
            <a:r>
              <a:rPr lang="zh-TW" altLang="zh-TW" sz="2400" b="1" u="sng" dirty="0">
                <a:solidFill>
                  <a:srgbClr val="000000"/>
                </a:solidFill>
                <a:ea typeface="微軟正黑體" panose="020B0604030504040204" pitchFamily="34" charset="-120"/>
                <a:cs typeface="Arial" panose="020B0604020202020204" pitchFamily="34" charset="0"/>
              </a:rPr>
              <a:t>光纖有線電視與光通訊產學聯盟計畫案</a:t>
            </a:r>
            <a:r>
              <a:rPr lang="zh-TW" altLang="zh-TW" sz="2400" b="1" dirty="0">
                <a:solidFill>
                  <a:srgbClr val="000000"/>
                </a:solidFill>
                <a:ea typeface="微軟正黑體" panose="020B0604030504040204" pitchFamily="34" charset="-120"/>
                <a:cs typeface="Arial" panose="020B0604020202020204" pitchFamily="34" charset="0"/>
              </a:rPr>
              <a:t>」金額填報有誤</a:t>
            </a:r>
            <a:r>
              <a:rPr lang="en-US" altLang="zh-TW" sz="2400" b="1" dirty="0">
                <a:solidFill>
                  <a:srgbClr val="000000"/>
                </a:solidFill>
                <a:ea typeface="微軟正黑體" panose="020B0604030504040204" pitchFamily="34" charset="-120"/>
                <a:cs typeface="Arial" panose="020B0604020202020204" pitchFamily="34" charset="0"/>
              </a:rPr>
              <a:t>(</a:t>
            </a:r>
            <a:r>
              <a:rPr lang="zh-TW" altLang="zh-TW" sz="2400" b="1" u="sng" dirty="0">
                <a:solidFill>
                  <a:srgbClr val="000000"/>
                </a:solidFill>
                <a:ea typeface="微軟正黑體" panose="020B0604030504040204" pitchFamily="34" charset="-120"/>
                <a:cs typeface="Arial" panose="020B0604020202020204" pitchFamily="34" charset="0"/>
              </a:rPr>
              <a:t>正確應為</a:t>
            </a:r>
            <a:r>
              <a:rPr lang="en-US" altLang="zh-TW" sz="2400" b="1" u="sng" dirty="0">
                <a:solidFill>
                  <a:srgbClr val="000000"/>
                </a:solidFill>
                <a:ea typeface="微軟正黑體" panose="020B0604030504040204" pitchFamily="34" charset="-120"/>
                <a:cs typeface="Arial" panose="020B0604020202020204" pitchFamily="34" charset="0"/>
              </a:rPr>
              <a:t>4,200,000</a:t>
            </a:r>
            <a:r>
              <a:rPr lang="zh-TW" altLang="zh-TW" sz="2400" b="1" u="sng" dirty="0">
                <a:solidFill>
                  <a:srgbClr val="000000"/>
                </a:solidFill>
                <a:ea typeface="微軟正黑體" panose="020B0604030504040204" pitchFamily="34" charset="-120"/>
                <a:cs typeface="Arial" panose="020B0604020202020204" pitchFamily="34" charset="0"/>
              </a:rPr>
              <a:t>，誤填報為</a:t>
            </a:r>
            <a:r>
              <a:rPr lang="en-US" altLang="zh-TW" sz="2400" b="1" u="sng" dirty="0">
                <a:solidFill>
                  <a:srgbClr val="000000"/>
                </a:solidFill>
                <a:ea typeface="微軟正黑體" panose="020B0604030504040204" pitchFamily="34" charset="-120"/>
                <a:cs typeface="Arial" panose="020B0604020202020204" pitchFamily="34" charset="0"/>
              </a:rPr>
              <a:t>4,000,000</a:t>
            </a:r>
            <a:r>
              <a:rPr lang="en-US" altLang="zh-TW" sz="2400" b="1" dirty="0">
                <a:solidFill>
                  <a:srgbClr val="000000"/>
                </a:solidFill>
                <a:ea typeface="微軟正黑體" panose="020B0604030504040204" pitchFamily="34" charset="-120"/>
                <a:cs typeface="Arial" panose="020B0604020202020204" pitchFamily="34" charset="0"/>
              </a:rPr>
              <a:t>)</a:t>
            </a:r>
            <a:r>
              <a:rPr lang="zh-TW" altLang="en-US" sz="2400" b="1" dirty="0">
                <a:solidFill>
                  <a:srgbClr val="000000"/>
                </a:solidFill>
                <a:ea typeface="微軟正黑體" panose="020B0604030504040204" pitchFamily="34" charset="-120"/>
                <a:cs typeface="Arial" panose="020B0604020202020204" pitchFamily="34" charset="0"/>
              </a:rPr>
              <a:t>。</a:t>
            </a:r>
            <a:endParaRPr lang="en-US" altLang="zh-TW" sz="2400" b="1" dirty="0">
              <a:solidFill>
                <a:srgbClr val="000000"/>
              </a:solidFill>
              <a:ea typeface="微軟正黑體" panose="020B0604030504040204" pitchFamily="34" charset="-120"/>
              <a:cs typeface="Arial" panose="020B0604020202020204" pitchFamily="34" charset="0"/>
            </a:endParaRPr>
          </a:p>
          <a:p>
            <a:pPr marL="457200" indent="-457200">
              <a:lnSpc>
                <a:spcPts val="3000"/>
              </a:lnSpc>
              <a:spcBef>
                <a:spcPts val="600"/>
              </a:spcBef>
              <a:spcAft>
                <a:spcPts val="600"/>
              </a:spcAft>
              <a:buFont typeface="+mj-lt"/>
              <a:buAutoNum type="arabicParenR"/>
            </a:pPr>
            <a:r>
              <a:rPr lang="zh-TW" altLang="zh-TW" sz="2400" b="1" dirty="0">
                <a:solidFill>
                  <a:srgbClr val="000000"/>
                </a:solidFill>
                <a:ea typeface="微軟正黑體" panose="020B0604030504040204" pitchFamily="34" charset="-120"/>
                <a:cs typeface="Arial" panose="020B0604020202020204" pitchFamily="34" charset="0"/>
              </a:rPr>
              <a:t>依據</a:t>
            </a:r>
            <a:r>
              <a:rPr lang="zh-TW" altLang="zh-TW" sz="2400" b="1" u="sng" dirty="0">
                <a:solidFill>
                  <a:srgbClr val="000000"/>
                </a:solidFill>
                <a:ea typeface="微軟正黑體" panose="020B0604030504040204" pitchFamily="34" charset="-120"/>
                <a:cs typeface="Arial" panose="020B0604020202020204" pitchFamily="34" charset="0"/>
              </a:rPr>
              <a:t>合約書</a:t>
            </a:r>
            <a:r>
              <a:rPr lang="zh-TW" altLang="zh-TW" sz="2400" b="1" dirty="0">
                <a:solidFill>
                  <a:srgbClr val="000000"/>
                </a:solidFill>
                <a:ea typeface="微軟正黑體" panose="020B0604030504040204" pitchFamily="34" charset="-120"/>
                <a:cs typeface="Arial" panose="020B0604020202020204" pitchFamily="34" charset="0"/>
              </a:rPr>
              <a:t>佐證文件修正，故企業部門資助產學合作</a:t>
            </a:r>
            <a:r>
              <a:rPr lang="zh-TW" altLang="zh-TW" sz="2400" b="1" u="sng" dirty="0">
                <a:solidFill>
                  <a:srgbClr val="000000"/>
                </a:solidFill>
                <a:ea typeface="微軟正黑體" panose="020B0604030504040204" pitchFamily="34" charset="-120"/>
                <a:cs typeface="Arial" panose="020B0604020202020204" pitchFamily="34" charset="0"/>
              </a:rPr>
              <a:t>原本填報金額</a:t>
            </a:r>
            <a:r>
              <a:rPr lang="en-US" altLang="zh-TW" sz="2400" b="1" u="sng" dirty="0">
                <a:solidFill>
                  <a:srgbClr val="000000"/>
                </a:solidFill>
                <a:ea typeface="微軟正黑體" panose="020B0604030504040204" pitchFamily="34" charset="-120"/>
                <a:cs typeface="Arial" panose="020B0604020202020204" pitchFamily="34" charset="0"/>
              </a:rPr>
              <a:t>44,475,997</a:t>
            </a:r>
            <a:r>
              <a:rPr lang="zh-TW" altLang="zh-TW" sz="2400" b="1" u="sng" dirty="0">
                <a:solidFill>
                  <a:srgbClr val="000000"/>
                </a:solidFill>
                <a:ea typeface="微軟正黑體" panose="020B0604030504040204" pitchFamily="34" charset="-120"/>
                <a:cs typeface="Arial" panose="020B0604020202020204" pitchFamily="34" charset="0"/>
              </a:rPr>
              <a:t>元，應修正為</a:t>
            </a:r>
            <a:r>
              <a:rPr lang="en-US" altLang="zh-TW" sz="2400" b="1" u="sng" dirty="0">
                <a:solidFill>
                  <a:srgbClr val="000000"/>
                </a:solidFill>
                <a:ea typeface="微軟正黑體" panose="020B0604030504040204" pitchFamily="34" charset="-120"/>
                <a:cs typeface="Arial" panose="020B0604020202020204" pitchFamily="34" charset="0"/>
              </a:rPr>
              <a:t>44,675,997</a:t>
            </a:r>
            <a:r>
              <a:rPr lang="zh-TW" altLang="zh-TW" sz="2400" b="1" u="sng" dirty="0">
                <a:solidFill>
                  <a:srgbClr val="000000"/>
                </a:solidFill>
                <a:ea typeface="微軟正黑體" panose="020B0604030504040204" pitchFamily="34" charset="-120"/>
                <a:cs typeface="Arial" panose="020B0604020202020204" pitchFamily="34" charset="0"/>
              </a:rPr>
              <a:t>元</a:t>
            </a:r>
            <a:r>
              <a:rPr lang="zh-TW" altLang="en-US" sz="2400" b="1" dirty="0">
                <a:solidFill>
                  <a:srgbClr val="000000"/>
                </a:solidFill>
                <a:ea typeface="微軟正黑體" panose="020B0604030504040204" pitchFamily="34" charset="-120"/>
                <a:cs typeface="Arial" panose="020B0604020202020204" pitchFamily="34" charset="0"/>
              </a:rPr>
              <a:t>。</a:t>
            </a:r>
            <a:endParaRPr lang="zh-TW" altLang="en-US" sz="2400" b="1" u="sng" dirty="0">
              <a:solidFill>
                <a:srgbClr val="000000"/>
              </a:solidFill>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083843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6748"/>
            <a:ext cx="7938457" cy="609600"/>
          </a:xfrm>
        </p:spPr>
        <p:txBody>
          <a:bodyPr>
            <a:noAutofit/>
          </a:bodyPr>
          <a:lstStyle/>
          <a:p>
            <a:pPr algn="l"/>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2.9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非統一修正申請</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如何提出</a:t>
            </a:r>
          </a:p>
        </p:txBody>
      </p:sp>
      <p:grpSp>
        <p:nvGrpSpPr>
          <p:cNvPr id="11" name="群組 10"/>
          <p:cNvGrpSpPr/>
          <p:nvPr/>
        </p:nvGrpSpPr>
        <p:grpSpPr>
          <a:xfrm>
            <a:off x="8518" y="919006"/>
            <a:ext cx="8895622" cy="5324535"/>
            <a:chOff x="86995" y="1565686"/>
            <a:chExt cx="8698006" cy="5359445"/>
          </a:xfrm>
        </p:grpSpPr>
        <p:sp>
          <p:nvSpPr>
            <p:cNvPr id="4" name="文字方塊 27"/>
            <p:cNvSpPr txBox="1">
              <a:spLocks noChangeArrowheads="1"/>
            </p:cNvSpPr>
            <p:nvPr/>
          </p:nvSpPr>
          <p:spPr bwMode="auto">
            <a:xfrm>
              <a:off x="86995" y="1565686"/>
              <a:ext cx="8698006" cy="535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algn="just">
                <a:lnSpc>
                  <a:spcPts val="3360"/>
                </a:lnSpc>
                <a:spcBef>
                  <a:spcPct val="0"/>
                </a:spcBef>
                <a:buFont typeface="+mj-lt"/>
                <a:buAutoNum type="arabicPeriod" startAt="3"/>
              </a:pPr>
              <a:r>
                <a:rPr lang="zh-TW" altLang="en-US" sz="2400" b="1" dirty="0">
                  <a:solidFill>
                    <a:srgbClr val="000000"/>
                  </a:solidFill>
                  <a:ea typeface="微軟正黑體" panose="020B0604030504040204" pitchFamily="34" charset="-120"/>
                  <a:cs typeface="Arial" panose="020B0604020202020204" pitchFamily="34" charset="0"/>
                </a:rPr>
                <a:t>獲教育部回文核准後，請至</a:t>
              </a:r>
              <a:r>
                <a:rPr lang="zh-TW" altLang="en-US" sz="2400" b="1" dirty="0">
                  <a:solidFill>
                    <a:srgbClr val="FF0000"/>
                  </a:solidFill>
                  <a:ea typeface="微軟正黑體" panose="020B0604030504040204" pitchFamily="34" charset="-120"/>
                  <a:cs typeface="Arial" panose="020B0604020202020204" pitchFamily="34" charset="0"/>
                </a:rPr>
                <a:t>校庫首頁</a:t>
              </a:r>
              <a:r>
                <a:rPr lang="zh-TW" altLang="en-US" sz="2400" b="1" dirty="0">
                  <a:solidFill>
                    <a:srgbClr val="000000"/>
                  </a:solidFill>
                  <a:ea typeface="微軟正黑體" panose="020B0604030504040204" pitchFamily="34" charset="-120"/>
                  <a:cs typeface="Arial" panose="020B0604020202020204" pitchFamily="34" charset="0"/>
                </a:rPr>
                <a:t>點選     </a:t>
              </a:r>
              <a:r>
                <a:rPr lang="en-US" altLang="zh-TW" sz="2400" b="1" dirty="0">
                  <a:solidFill>
                    <a:srgbClr val="000000"/>
                  </a:solidFill>
                  <a:ea typeface="微軟正黑體" panose="020B0604030504040204" pitchFamily="34" charset="-120"/>
                  <a:cs typeface="Arial" panose="020B0604020202020204" pitchFamily="34" charset="0"/>
                </a:rPr>
                <a:t>    </a:t>
              </a:r>
              <a:r>
                <a:rPr lang="zh-TW" altLang="en-US" sz="2400" b="1" dirty="0">
                  <a:solidFill>
                    <a:srgbClr val="000000"/>
                  </a:solidFill>
                  <a:ea typeface="微軟正黑體" panose="020B0604030504040204" pitchFamily="34" charset="-120"/>
                  <a:cs typeface="Arial" panose="020B0604020202020204" pitchFamily="34" charset="0"/>
                </a:rPr>
                <a:t>  登入修正申請系統。</a:t>
              </a:r>
              <a:endParaRPr lang="en-US" altLang="zh-TW" sz="2400" b="1" dirty="0">
                <a:solidFill>
                  <a:srgbClr val="000000"/>
                </a:solidFill>
                <a:ea typeface="微軟正黑體" panose="020B0604030504040204" pitchFamily="34" charset="-120"/>
                <a:cs typeface="Arial" panose="020B0604020202020204" pitchFamily="34" charset="0"/>
              </a:endParaRPr>
            </a:p>
            <a:p>
              <a:pPr marL="514350" indent="-514350" algn="just">
                <a:lnSpc>
                  <a:spcPts val="3360"/>
                </a:lnSpc>
                <a:spcBef>
                  <a:spcPct val="0"/>
                </a:spcBef>
                <a:buFont typeface="+mj-lt"/>
                <a:buAutoNum type="arabicPeriod" startAt="3"/>
              </a:pPr>
              <a:r>
                <a:rPr lang="zh-TW" altLang="en-US" sz="2400" b="1" dirty="0">
                  <a:solidFill>
                    <a:srgbClr val="000000"/>
                  </a:solidFill>
                  <a:ea typeface="微軟正黑體" panose="020B0604030504040204" pitchFamily="34" charset="-120"/>
                  <a:cs typeface="Arial" panose="020B0604020202020204" pitchFamily="34" charset="0"/>
                </a:rPr>
                <a:t>點選                拉選「期數」及「表冊」，再點選預計至填報系統</a:t>
              </a:r>
              <a:r>
                <a:rPr lang="zh-TW" altLang="en-US" sz="2400" b="1" dirty="0">
                  <a:solidFill>
                    <a:srgbClr val="FF0000"/>
                  </a:solidFill>
                  <a:ea typeface="微軟正黑體" panose="020B0604030504040204" pitchFamily="34" charset="-120"/>
                  <a:cs typeface="Arial" panose="020B0604020202020204" pitchFamily="34" charset="0"/>
                </a:rPr>
                <a:t>修正的時間</a:t>
              </a:r>
              <a:r>
                <a:rPr lang="en-US" altLang="zh-TW" sz="2400" b="1" dirty="0">
                  <a:solidFill>
                    <a:srgbClr val="FF0000"/>
                  </a:solidFill>
                  <a:ea typeface="微軟正黑體" panose="020B0604030504040204" pitchFamily="34" charset="-120"/>
                  <a:cs typeface="Arial" panose="020B0604020202020204" pitchFamily="34" charset="0"/>
                </a:rPr>
                <a:t>(</a:t>
              </a:r>
              <a:r>
                <a:rPr lang="zh-TW" altLang="en-US" sz="2400" b="1" dirty="0">
                  <a:solidFill>
                    <a:srgbClr val="FF0000"/>
                  </a:solidFill>
                  <a:ea typeface="微軟正黑體" panose="020B0604030504040204" pitchFamily="34" charset="-120"/>
                  <a:cs typeface="Arial" panose="020B0604020202020204" pitchFamily="34" charset="0"/>
                </a:rPr>
                <a:t>以</a:t>
              </a:r>
              <a:r>
                <a:rPr lang="en-US" altLang="zh-TW" sz="2400" b="1" dirty="0">
                  <a:solidFill>
                    <a:srgbClr val="FF0000"/>
                  </a:solidFill>
                  <a:ea typeface="微軟正黑體" panose="020B0604030504040204" pitchFamily="34" charset="-120"/>
                  <a:cs typeface="Arial" panose="020B0604020202020204" pitchFamily="34" charset="0"/>
                </a:rPr>
                <a:t>2</a:t>
              </a:r>
              <a:r>
                <a:rPr lang="zh-TW" altLang="en-US" sz="2400" b="1" dirty="0">
                  <a:solidFill>
                    <a:srgbClr val="FF0000"/>
                  </a:solidFill>
                  <a:ea typeface="微軟正黑體" panose="020B0604030504040204" pitchFamily="34" charset="-120"/>
                  <a:cs typeface="Arial" panose="020B0604020202020204" pitchFamily="34" charset="0"/>
                </a:rPr>
                <a:t>小時為限</a:t>
              </a:r>
              <a:r>
                <a:rPr lang="en-US" altLang="zh-TW" sz="2400" b="1" dirty="0">
                  <a:solidFill>
                    <a:srgbClr val="FF0000"/>
                  </a:solidFill>
                  <a:ea typeface="微軟正黑體" panose="020B0604030504040204" pitchFamily="34" charset="-120"/>
                  <a:cs typeface="Arial" panose="020B0604020202020204" pitchFamily="34" charset="0"/>
                </a:rPr>
                <a:t>)</a:t>
              </a:r>
              <a:r>
                <a:rPr lang="zh-TW" altLang="en-US" sz="2400" b="1" dirty="0">
                  <a:solidFill>
                    <a:srgbClr val="000000"/>
                  </a:solidFill>
                  <a:ea typeface="微軟正黑體" panose="020B0604030504040204" pitchFamily="34" charset="-120"/>
                  <a:cs typeface="Arial" panose="020B0604020202020204" pitchFamily="34" charset="0"/>
                </a:rPr>
                <a:t>，並請確實</a:t>
              </a:r>
              <a:r>
                <a:rPr lang="zh-TW" altLang="en-US" sz="2400" b="1" dirty="0">
                  <a:solidFill>
                    <a:srgbClr val="FF0000"/>
                  </a:solidFill>
                  <a:ea typeface="微軟正黑體" panose="020B0604030504040204" pitchFamily="34" charset="-120"/>
                  <a:cs typeface="Arial" panose="020B0604020202020204" pitchFamily="34" charset="0"/>
                </a:rPr>
                <a:t>敘明具體的修正原因</a:t>
              </a:r>
              <a:r>
                <a:rPr lang="zh-TW" altLang="en-US" sz="2400" b="1" dirty="0">
                  <a:solidFill>
                    <a:srgbClr val="000000"/>
                  </a:solidFill>
                  <a:ea typeface="微軟正黑體" panose="020B0604030504040204" pitchFamily="34" charset="-120"/>
                  <a:cs typeface="Arial" panose="020B0604020202020204" pitchFamily="34" charset="0"/>
                </a:rPr>
                <a:t>，按下「確定」鍵完成新增申請。</a:t>
              </a:r>
              <a:endParaRPr lang="en-US" altLang="zh-TW" sz="2400" b="1" dirty="0">
                <a:solidFill>
                  <a:srgbClr val="000000"/>
                </a:solidFill>
                <a:ea typeface="微軟正黑體" panose="020B0604030504040204" pitchFamily="34" charset="-120"/>
                <a:cs typeface="Arial" panose="020B0604020202020204" pitchFamily="34" charset="0"/>
              </a:endParaRPr>
            </a:p>
            <a:p>
              <a:pPr marL="514350" indent="-514350" algn="just">
                <a:lnSpc>
                  <a:spcPts val="3360"/>
                </a:lnSpc>
                <a:spcBef>
                  <a:spcPct val="0"/>
                </a:spcBef>
                <a:buFont typeface="+mj-lt"/>
                <a:buAutoNum type="arabicPeriod" startAt="3"/>
              </a:pPr>
              <a:r>
                <a:rPr lang="zh-TW" altLang="en-US" sz="2400" b="1" dirty="0">
                  <a:solidFill>
                    <a:srgbClr val="000000"/>
                  </a:solidFill>
                  <a:ea typeface="微軟正黑體" panose="020B0604030504040204" pitchFamily="34" charset="-120"/>
                  <a:cs typeface="Arial" panose="020B0604020202020204" pitchFamily="34" charset="0"/>
                </a:rPr>
                <a:t>完成非統一期間修正申請後，請進行附檔「</a:t>
              </a:r>
              <a:r>
                <a:rPr lang="zh-TW" altLang="en-US" sz="2400" b="1" dirty="0">
                  <a:solidFill>
                    <a:srgbClr val="FF0000"/>
                  </a:solidFill>
                  <a:ea typeface="微軟正黑體" panose="020B0604030504040204" pitchFamily="34" charset="-120"/>
                  <a:cs typeface="Arial" panose="020B0604020202020204" pitchFamily="34" charset="0"/>
                </a:rPr>
                <a:t>核章修正前後對照表</a:t>
              </a:r>
              <a:r>
                <a:rPr lang="zh-TW" altLang="en-US" sz="2400" b="1" dirty="0">
                  <a:solidFill>
                    <a:srgbClr val="000000"/>
                  </a:solidFill>
                  <a:ea typeface="微軟正黑體" panose="020B0604030504040204" pitchFamily="34" charset="-120"/>
                  <a:cs typeface="Arial" panose="020B0604020202020204" pitchFamily="34" charset="0"/>
                </a:rPr>
                <a:t>」</a:t>
              </a:r>
              <a:r>
                <a:rPr lang="zh-TW" altLang="en-US" sz="2400" b="1" dirty="0">
                  <a:solidFill>
                    <a:srgbClr val="FF0000"/>
                  </a:solidFill>
                  <a:ea typeface="微軟正黑體" panose="020B0604030504040204" pitchFamily="34" charset="-120"/>
                  <a:cs typeface="Arial" panose="020B0604020202020204" pitchFamily="34" charset="0"/>
                </a:rPr>
                <a:t>上傳</a:t>
              </a:r>
              <a:r>
                <a:rPr lang="zh-TW" altLang="en-US" sz="2400" b="1" dirty="0">
                  <a:solidFill>
                    <a:srgbClr val="000000"/>
                  </a:solidFill>
                  <a:ea typeface="微軟正黑體" panose="020B0604030504040204" pitchFamily="34" charset="-120"/>
                  <a:cs typeface="Arial" panose="020B0604020202020204" pitchFamily="34" charset="0"/>
                </a:rPr>
                <a:t>。</a:t>
              </a:r>
              <a:endParaRPr lang="en-US" altLang="zh-TW" sz="2400" b="1" dirty="0">
                <a:solidFill>
                  <a:srgbClr val="000000"/>
                </a:solidFill>
                <a:ea typeface="微軟正黑體" panose="020B0604030504040204" pitchFamily="34" charset="-120"/>
                <a:cs typeface="Arial" panose="020B0604020202020204" pitchFamily="34" charset="0"/>
              </a:endParaRPr>
            </a:p>
            <a:p>
              <a:pPr marL="514350" indent="-514350">
                <a:lnSpc>
                  <a:spcPts val="3360"/>
                </a:lnSpc>
                <a:spcBef>
                  <a:spcPct val="0"/>
                </a:spcBef>
                <a:buFont typeface="+mj-lt"/>
                <a:buAutoNum type="arabicPeriod" startAt="3"/>
              </a:pPr>
              <a:endParaRPr lang="en-US" altLang="zh-TW" sz="2800" b="1" dirty="0">
                <a:solidFill>
                  <a:srgbClr val="000000"/>
                </a:solidFill>
                <a:ea typeface="微軟正黑體" panose="020B0604030504040204" pitchFamily="34" charset="-120"/>
                <a:cs typeface="Arial" panose="020B0604020202020204" pitchFamily="34" charset="0"/>
              </a:endParaRPr>
            </a:p>
            <a:p>
              <a:pPr marL="514350" indent="-514350">
                <a:lnSpc>
                  <a:spcPts val="3360"/>
                </a:lnSpc>
                <a:spcBef>
                  <a:spcPct val="0"/>
                </a:spcBef>
                <a:buFont typeface="+mj-lt"/>
                <a:buAutoNum type="arabicPeriod" startAt="3"/>
              </a:pPr>
              <a:endParaRPr lang="en-US" altLang="zh-TW" sz="2800" b="1" dirty="0">
                <a:solidFill>
                  <a:srgbClr val="000000"/>
                </a:solidFill>
                <a:ea typeface="微軟正黑體" panose="020B0604030504040204" pitchFamily="34" charset="-120"/>
                <a:cs typeface="Arial" panose="020B0604020202020204" pitchFamily="34" charset="0"/>
              </a:endParaRPr>
            </a:p>
            <a:p>
              <a:pPr marL="514350" indent="-514350">
                <a:lnSpc>
                  <a:spcPts val="3360"/>
                </a:lnSpc>
                <a:spcBef>
                  <a:spcPct val="0"/>
                </a:spcBef>
                <a:buClr>
                  <a:srgbClr val="000000"/>
                </a:buClr>
                <a:buFont typeface="+mj-lt"/>
                <a:buAutoNum type="arabicPeriod" startAt="3"/>
              </a:pPr>
              <a:r>
                <a:rPr lang="zh-TW" altLang="en-US" sz="2400" b="1" dirty="0">
                  <a:solidFill>
                    <a:srgbClr val="0000FF"/>
                  </a:solidFill>
                  <a:ea typeface="微軟正黑體" panose="020B0604030504040204" pitchFamily="34" charset="-120"/>
                  <a:cs typeface="Arial" panose="020B0604020202020204" pitchFamily="34" charset="0"/>
                </a:rPr>
                <a:t>學校申請修正校庫表冊數據，若有因爭取計畫經費或招生名額等案而有資料填報不實者，教育部將視情況要求學校限期改善或予以糾正，並納入相關專案計畫審查參考。</a:t>
              </a:r>
            </a:p>
          </p:txBody>
        </p:sp>
        <p:pic>
          <p:nvPicPr>
            <p:cNvPr id="7" name="圖片 28"/>
            <p:cNvPicPr>
              <a:picLocks noChangeAspect="1"/>
            </p:cNvPicPr>
            <p:nvPr/>
          </p:nvPicPr>
          <p:blipFill>
            <a:blip r:embed="rId3">
              <a:extLst>
                <a:ext uri="{28A0092B-C50C-407E-A947-70E740481C1C}">
                  <a14:useLocalDpi xmlns:a14="http://schemas.microsoft.com/office/drawing/2010/main" val="0"/>
                </a:ext>
              </a:extLst>
            </a:blip>
            <a:srcRect l="76057" t="890" r="13612" b="95000"/>
            <a:stretch>
              <a:fillRect/>
            </a:stretch>
          </p:blipFill>
          <p:spPr bwMode="auto">
            <a:xfrm>
              <a:off x="6214208" y="1658388"/>
              <a:ext cx="939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24"/>
            <p:cNvPicPr>
              <a:picLocks noChangeAspect="1"/>
            </p:cNvPicPr>
            <p:nvPr/>
          </p:nvPicPr>
          <p:blipFill>
            <a:blip r:embed="rId4">
              <a:extLst>
                <a:ext uri="{28A0092B-C50C-407E-A947-70E740481C1C}">
                  <a14:useLocalDpi xmlns:a14="http://schemas.microsoft.com/office/drawing/2010/main" val="0"/>
                </a:ext>
              </a:extLst>
            </a:blip>
            <a:srcRect l="13016" t="8212" r="71844" b="85628"/>
            <a:stretch>
              <a:fillRect/>
            </a:stretch>
          </p:blipFill>
          <p:spPr bwMode="auto">
            <a:xfrm>
              <a:off x="1345608" y="2519369"/>
              <a:ext cx="1330325" cy="32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群組 11"/>
          <p:cNvGrpSpPr/>
          <p:nvPr/>
        </p:nvGrpSpPr>
        <p:grpSpPr>
          <a:xfrm>
            <a:off x="504951" y="3980432"/>
            <a:ext cx="8280921" cy="866512"/>
            <a:chOff x="124691" y="5542581"/>
            <a:chExt cx="8909421" cy="766016"/>
          </a:xfrm>
        </p:grpSpPr>
        <p:grpSp>
          <p:nvGrpSpPr>
            <p:cNvPr id="10" name="群組 9"/>
            <p:cNvGrpSpPr/>
            <p:nvPr/>
          </p:nvGrpSpPr>
          <p:grpSpPr>
            <a:xfrm>
              <a:off x="124691" y="5542581"/>
              <a:ext cx="8909421" cy="647127"/>
              <a:chOff x="190500" y="5632450"/>
              <a:chExt cx="8838814" cy="458788"/>
            </a:xfrm>
          </p:grpSpPr>
          <p:grpSp>
            <p:nvGrpSpPr>
              <p:cNvPr id="2" name="群組 1"/>
              <p:cNvGrpSpPr/>
              <p:nvPr/>
            </p:nvGrpSpPr>
            <p:grpSpPr>
              <a:xfrm>
                <a:off x="190500" y="5632450"/>
                <a:ext cx="8807450" cy="458788"/>
                <a:chOff x="190500" y="5632450"/>
                <a:chExt cx="8807450" cy="458788"/>
              </a:xfrm>
            </p:grpSpPr>
            <p:pic>
              <p:nvPicPr>
                <p:cNvPr id="5" name="圖片 33"/>
                <p:cNvPicPr>
                  <a:picLocks noChangeAspect="1"/>
                </p:cNvPicPr>
                <p:nvPr/>
              </p:nvPicPr>
              <p:blipFill>
                <a:blip r:embed="rId5">
                  <a:extLst>
                    <a:ext uri="{28A0092B-C50C-407E-A947-70E740481C1C}">
                      <a14:useLocalDpi xmlns:a14="http://schemas.microsoft.com/office/drawing/2010/main" val="0"/>
                    </a:ext>
                  </a:extLst>
                </a:blip>
                <a:srcRect l="378" t="82104" r="74007" b="133"/>
                <a:stretch>
                  <a:fillRect/>
                </a:stretch>
              </p:blipFill>
              <p:spPr bwMode="auto">
                <a:xfrm>
                  <a:off x="190500" y="5632450"/>
                  <a:ext cx="32527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32"/>
                <p:cNvPicPr>
                  <a:picLocks noChangeAspect="1"/>
                </p:cNvPicPr>
                <p:nvPr/>
              </p:nvPicPr>
              <p:blipFill>
                <a:blip r:embed="rId5">
                  <a:extLst>
                    <a:ext uri="{28A0092B-C50C-407E-A947-70E740481C1C}">
                      <a14:useLocalDpi xmlns:a14="http://schemas.microsoft.com/office/drawing/2010/main" val="0"/>
                    </a:ext>
                  </a:extLst>
                </a:blip>
                <a:srcRect l="56238" t="82104" r="221" b="-348"/>
                <a:stretch>
                  <a:fillRect/>
                </a:stretch>
              </p:blipFill>
              <p:spPr bwMode="auto">
                <a:xfrm>
                  <a:off x="3443288" y="5632450"/>
                  <a:ext cx="5554662" cy="4587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9" name="矩形 8"/>
              <p:cNvSpPr/>
              <p:nvPr/>
            </p:nvSpPr>
            <p:spPr>
              <a:xfrm>
                <a:off x="8598040" y="5870157"/>
                <a:ext cx="431274" cy="20679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b="1">
                  <a:solidFill>
                    <a:srgbClr val="FFFFFF"/>
                  </a:solidFill>
                  <a:ea typeface="微軟正黑體" panose="020B0604030504040204" pitchFamily="34" charset="-120"/>
                </a:endParaRPr>
              </a:p>
            </p:txBody>
          </p:sp>
        </p:grpSp>
        <p:sp>
          <p:nvSpPr>
            <p:cNvPr id="13" name="文字方塊 12"/>
            <p:cNvSpPr txBox="1"/>
            <p:nvPr/>
          </p:nvSpPr>
          <p:spPr>
            <a:xfrm>
              <a:off x="4214466" y="6063724"/>
              <a:ext cx="621225" cy="244873"/>
            </a:xfrm>
            <a:prstGeom prst="rect">
              <a:avLst/>
            </a:prstGeom>
            <a:solidFill>
              <a:srgbClr val="B2DE82"/>
            </a:solidFill>
            <a:ln>
              <a:noFill/>
            </a:ln>
          </p:spPr>
          <p:txBody>
            <a:bodyPr wrap="none" rtlCol="0">
              <a:spAutoFit/>
            </a:bodyPr>
            <a:lstStyle/>
            <a:p>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2445215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38060"/>
            <a:ext cx="7094837"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2.10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資料匯出</a:t>
            </a:r>
          </a:p>
        </p:txBody>
      </p:sp>
      <p:sp>
        <p:nvSpPr>
          <p:cNvPr id="11" name="文字方塊 21"/>
          <p:cNvSpPr txBox="1">
            <a:spLocks noChangeArrowheads="1"/>
          </p:cNvSpPr>
          <p:nvPr/>
        </p:nvSpPr>
        <p:spPr bwMode="auto">
          <a:xfrm>
            <a:off x="4000317" y="1127698"/>
            <a:ext cx="4812755" cy="5678478"/>
          </a:xfrm>
          <a:prstGeom prst="rect">
            <a:avLst/>
          </a:prstGeom>
          <a:noFill/>
          <a:ln w="9525">
            <a:noFill/>
            <a:miter lim="800000"/>
            <a:headEnd/>
            <a:tailEnd/>
          </a:ln>
        </p:spPr>
        <p:txBody>
          <a:bodyPr wrap="square">
            <a:spAutoFit/>
          </a:bodyPr>
          <a:lstStyle/>
          <a:p>
            <a:pPr marL="342900" indent="-342900">
              <a:lnSpc>
                <a:spcPct val="150000"/>
              </a:lnSpc>
              <a:buFont typeface="Wingdings" panose="05000000000000000000" pitchFamily="2" charset="2"/>
              <a:buChar char="l"/>
              <a:defRPr/>
            </a:pPr>
            <a:r>
              <a:rPr lang="en-US" altLang="zh-TW" sz="22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112.05.23</a:t>
            </a:r>
            <a:r>
              <a:rPr lang="zh-TW" altLang="en-US" sz="22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2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2</a:t>
            </a:r>
            <a:r>
              <a:rPr lang="zh-TW" altLang="en-US" sz="22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2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教育部統計處</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大學總量管制小組</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產學合作績效評量</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私立大學校院獎補助小組</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50000"/>
              </a:lnSpc>
              <a:buFont typeface="Wingdings" panose="05000000000000000000" pitchFamily="2" charset="2"/>
              <a:buChar char="l"/>
              <a:defRPr/>
            </a:pPr>
            <a:r>
              <a:rPr lang="en-US" altLang="zh-TW" sz="22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112.05.23</a:t>
            </a:r>
            <a:r>
              <a:rPr lang="zh-TW" altLang="en-US" sz="22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2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sz="22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2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教育部人事處</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國際司</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教育部會計處</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教育部國際化調查</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高教深耕計畫小組</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6" name="表格 17"/>
          <p:cNvGraphicFramePr>
            <a:graphicFrameLocks noGrp="1"/>
          </p:cNvGraphicFramePr>
          <p:nvPr>
            <p:extLst>
              <p:ext uri="{D42A27DB-BD31-4B8C-83A1-F6EECF244321}">
                <p14:modId xmlns:p14="http://schemas.microsoft.com/office/powerpoint/2010/main" val="1739843458"/>
              </p:ext>
            </p:extLst>
          </p:nvPr>
        </p:nvGraphicFramePr>
        <p:xfrm>
          <a:off x="212792" y="2146576"/>
          <a:ext cx="3675700" cy="2480611"/>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72571">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518692">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8</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9</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15</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23</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29</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7" name="矩形 6"/>
          <p:cNvSpPr/>
          <p:nvPr/>
        </p:nvSpPr>
        <p:spPr>
          <a:xfrm>
            <a:off x="212792" y="1584204"/>
            <a:ext cx="3675700" cy="562372"/>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a:solidFill>
                  <a:srgbClr val="000000"/>
                </a:solidFill>
                <a:ea typeface="標楷體" panose="03000509000000000000" pitchFamily="65" charset="-120"/>
              </a:rPr>
              <a:t>112.05</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2959458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17856"/>
            <a:ext cx="7094837" cy="609600"/>
          </a:xfrm>
        </p:spPr>
        <p:txBody>
          <a:bodyPr>
            <a:noAutofit/>
          </a:bodyPr>
          <a:lstStyle/>
          <a:p>
            <a:pPr algn="l"/>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2.11 </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表冊檢核</a:t>
            </a:r>
          </a:p>
        </p:txBody>
      </p:sp>
      <p:grpSp>
        <p:nvGrpSpPr>
          <p:cNvPr id="2" name="群組 1"/>
          <p:cNvGrpSpPr/>
          <p:nvPr/>
        </p:nvGrpSpPr>
        <p:grpSpPr>
          <a:xfrm>
            <a:off x="25114" y="2782971"/>
            <a:ext cx="9063388" cy="2703429"/>
            <a:chOff x="25114" y="2782971"/>
            <a:chExt cx="9063388" cy="2703429"/>
          </a:xfrm>
        </p:grpSpPr>
        <p:pic>
          <p:nvPicPr>
            <p:cNvPr id="7" name="圖片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114" y="2782971"/>
              <a:ext cx="9063388" cy="238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p:nvPr/>
          </p:nvSpPr>
          <p:spPr>
            <a:xfrm>
              <a:off x="4243785" y="5189758"/>
              <a:ext cx="597414" cy="296642"/>
            </a:xfrm>
            <a:prstGeom prst="rect">
              <a:avLst/>
            </a:prstGeom>
            <a:solidFill>
              <a:srgbClr val="B2DE82"/>
            </a:solidFill>
            <a:ln>
              <a:noFill/>
            </a:ln>
          </p:spPr>
          <p:txBody>
            <a:bodyPr wrap="none" rtlCol="0">
              <a:spAutoFit/>
            </a:bodyPr>
            <a:lstStyle/>
            <a:p>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sp>
        <p:nvSpPr>
          <p:cNvPr id="8" name="矩形 23"/>
          <p:cNvSpPr>
            <a:spLocks noChangeArrowheads="1"/>
          </p:cNvSpPr>
          <p:nvPr/>
        </p:nvSpPr>
        <p:spPr bwMode="auto">
          <a:xfrm>
            <a:off x="0" y="736248"/>
            <a:ext cx="88968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FontTx/>
              <a:buNone/>
            </a:pPr>
            <a:r>
              <a:rPr lang="zh-TW" altLang="en-US" sz="2600" b="1" dirty="0">
                <a:solidFill>
                  <a:srgbClr val="000000"/>
                </a:solidFill>
                <a:ea typeface="微軟正黑體" panose="020B0604030504040204" pitchFamily="34" charset="-120"/>
                <a:cs typeface="Arial" panose="020B0604020202020204" pitchFamily="34" charset="0"/>
              </a:rPr>
              <a:t>於本期填表期間陸續</a:t>
            </a:r>
            <a:r>
              <a:rPr lang="zh-TW" altLang="zh-TW" sz="2600" b="1" dirty="0">
                <a:solidFill>
                  <a:srgbClr val="000000"/>
                </a:solidFill>
                <a:ea typeface="微軟正黑體" panose="020B0604030504040204" pitchFamily="34" charset="-120"/>
                <a:cs typeface="Arial" panose="020B0604020202020204" pitchFamily="34" charset="0"/>
              </a:rPr>
              <a:t>開放</a:t>
            </a:r>
            <a:r>
              <a:rPr lang="en-US" altLang="zh-TW" sz="2600" b="1" dirty="0">
                <a:solidFill>
                  <a:srgbClr val="000000"/>
                </a:solidFill>
                <a:ea typeface="微軟正黑體" panose="020B0604030504040204" pitchFamily="34" charset="-120"/>
                <a:cs typeface="Arial" panose="020B0604020202020204" pitchFamily="34" charset="0"/>
              </a:rPr>
              <a:t>【</a:t>
            </a:r>
            <a:r>
              <a:rPr lang="zh-TW" altLang="en-US" sz="2600" b="1" dirty="0">
                <a:solidFill>
                  <a:srgbClr val="000000"/>
                </a:solidFill>
                <a:ea typeface="微軟正黑體" panose="020B0604030504040204" pitchFamily="34" charset="-120"/>
                <a:cs typeface="Arial" panose="020B0604020202020204" pitchFamily="34" charset="0"/>
              </a:rPr>
              <a:t>表冊</a:t>
            </a:r>
            <a:r>
              <a:rPr lang="zh-TW" altLang="zh-TW" sz="2600" b="1" dirty="0">
                <a:solidFill>
                  <a:srgbClr val="000000"/>
                </a:solidFill>
                <a:ea typeface="微軟正黑體" panose="020B0604030504040204" pitchFamily="34" charset="-120"/>
                <a:cs typeface="Arial" panose="020B0604020202020204" pitchFamily="34" charset="0"/>
              </a:rPr>
              <a:t>檢核</a:t>
            </a:r>
            <a:r>
              <a:rPr lang="en-US" altLang="zh-TW" sz="2600" b="1" dirty="0">
                <a:solidFill>
                  <a:srgbClr val="000000"/>
                </a:solidFill>
                <a:ea typeface="微軟正黑體" panose="020B0604030504040204" pitchFamily="34" charset="-120"/>
                <a:cs typeface="Arial" panose="020B0604020202020204" pitchFamily="34" charset="0"/>
              </a:rPr>
              <a:t>】</a:t>
            </a:r>
            <a:r>
              <a:rPr lang="zh-TW" altLang="zh-TW" sz="2600" b="1" dirty="0">
                <a:solidFill>
                  <a:srgbClr val="000000"/>
                </a:solidFill>
                <a:ea typeface="微軟正黑體" panose="020B0604030504040204" pitchFamily="34" charset="-120"/>
                <a:cs typeface="Arial" panose="020B0604020202020204" pitchFamily="34" charset="0"/>
              </a:rPr>
              <a:t>及</a:t>
            </a:r>
            <a:r>
              <a:rPr lang="en-US" altLang="zh-TW" sz="2600" b="1" dirty="0">
                <a:solidFill>
                  <a:srgbClr val="000000"/>
                </a:solidFill>
                <a:ea typeface="微軟正黑體" panose="020B0604030504040204" pitchFamily="34" charset="-120"/>
                <a:cs typeface="Arial" panose="020B0604020202020204" pitchFamily="34" charset="0"/>
              </a:rPr>
              <a:t>【</a:t>
            </a:r>
            <a:r>
              <a:rPr lang="zh-TW" altLang="zh-TW" sz="2600" b="1" dirty="0">
                <a:solidFill>
                  <a:srgbClr val="000000"/>
                </a:solidFill>
                <a:ea typeface="微軟正黑體" panose="020B0604030504040204" pitchFamily="34" charset="-120"/>
                <a:cs typeface="Arial" panose="020B0604020202020204" pitchFamily="34" charset="0"/>
              </a:rPr>
              <a:t>檢核表列印</a:t>
            </a:r>
            <a:r>
              <a:rPr lang="en-US" altLang="zh-TW" sz="2600" b="1" dirty="0">
                <a:solidFill>
                  <a:srgbClr val="000000"/>
                </a:solidFill>
                <a:ea typeface="微軟正黑體" panose="020B0604030504040204" pitchFamily="34" charset="-120"/>
                <a:cs typeface="Arial" panose="020B0604020202020204" pitchFamily="34" charset="0"/>
              </a:rPr>
              <a:t>】</a:t>
            </a:r>
            <a:r>
              <a:rPr lang="zh-TW" altLang="en-US" sz="2600" b="1" dirty="0">
                <a:solidFill>
                  <a:srgbClr val="000000"/>
                </a:solidFill>
                <a:ea typeface="微軟正黑體" panose="020B0604030504040204" pitchFamily="34" charset="-120"/>
                <a:cs typeface="Arial" panose="020B0604020202020204" pitchFamily="34" charset="0"/>
              </a:rPr>
              <a:t>等</a:t>
            </a:r>
            <a:r>
              <a:rPr lang="zh-TW" altLang="zh-TW" sz="2600" b="1" dirty="0">
                <a:solidFill>
                  <a:srgbClr val="000000"/>
                </a:solidFill>
                <a:ea typeface="微軟正黑體" panose="020B0604030504040204" pitchFamily="34" charset="-120"/>
                <a:cs typeface="Arial" panose="020B0604020202020204" pitchFamily="34" charset="0"/>
              </a:rPr>
              <a:t>功能</a:t>
            </a:r>
            <a:r>
              <a:rPr lang="zh-TW" altLang="en-US" sz="2600" b="1" dirty="0">
                <a:solidFill>
                  <a:srgbClr val="FF0000"/>
                </a:solidFill>
                <a:ea typeface="微軟正黑體" panose="020B0604030504040204" pitchFamily="34" charset="-120"/>
                <a:cs typeface="Arial" panose="020B0604020202020204" pitchFamily="34" charset="0"/>
              </a:rPr>
              <a:t>至</a:t>
            </a:r>
            <a:r>
              <a:rPr lang="en-US" altLang="zh-TW" sz="2600" b="1" dirty="0">
                <a:solidFill>
                  <a:srgbClr val="FF0000"/>
                </a:solidFill>
                <a:ea typeface="微軟正黑體" panose="020B0604030504040204" pitchFamily="34" charset="-120"/>
                <a:cs typeface="Arial" panose="020B0604020202020204" pitchFamily="34" charset="0"/>
              </a:rPr>
              <a:t>6</a:t>
            </a:r>
            <a:r>
              <a:rPr lang="zh-TW" altLang="en-US" sz="2600" b="1" dirty="0">
                <a:solidFill>
                  <a:srgbClr val="FF0000"/>
                </a:solidFill>
                <a:ea typeface="微軟正黑體" panose="020B0604030504040204" pitchFamily="34" charset="-120"/>
                <a:cs typeface="Arial" panose="020B0604020202020204" pitchFamily="34" charset="0"/>
              </a:rPr>
              <a:t>月</a:t>
            </a:r>
            <a:r>
              <a:rPr lang="en-US" altLang="zh-TW" sz="2600" b="1" dirty="0">
                <a:solidFill>
                  <a:srgbClr val="FF0000"/>
                </a:solidFill>
                <a:ea typeface="微軟正黑體" panose="020B0604030504040204" pitchFamily="34" charset="-120"/>
                <a:cs typeface="Arial" panose="020B0604020202020204" pitchFamily="34" charset="0"/>
              </a:rPr>
              <a:t>2</a:t>
            </a:r>
            <a:r>
              <a:rPr lang="zh-TW" altLang="en-US" sz="2600" b="1" dirty="0">
                <a:solidFill>
                  <a:srgbClr val="FF0000"/>
                </a:solidFill>
                <a:ea typeface="微軟正黑體" panose="020B0604030504040204" pitchFamily="34" charset="-120"/>
                <a:cs typeface="Arial" panose="020B0604020202020204" pitchFamily="34" charset="0"/>
              </a:rPr>
              <a:t>日止</a:t>
            </a:r>
            <a:r>
              <a:rPr lang="zh-TW" altLang="en-US" sz="2600" b="1" dirty="0">
                <a:solidFill>
                  <a:srgbClr val="000000"/>
                </a:solidFill>
                <a:ea typeface="微軟正黑體" panose="020B0604030504040204" pitchFamily="34" charset="-120"/>
                <a:cs typeface="Arial" panose="020B0604020202020204" pitchFamily="34" charset="0"/>
              </a:rPr>
              <a:t>。</a:t>
            </a:r>
            <a:endParaRPr lang="en-US" altLang="zh-TW" sz="2600" b="1" dirty="0">
              <a:solidFill>
                <a:srgbClr val="000000"/>
              </a:solidFill>
              <a:ea typeface="微軟正黑體" panose="020B0604030504040204" pitchFamily="34" charset="-120"/>
              <a:cs typeface="Arial" panose="020B0604020202020204" pitchFamily="34" charset="0"/>
            </a:endParaRPr>
          </a:p>
          <a:p>
            <a:pPr algn="just">
              <a:lnSpc>
                <a:spcPct val="150000"/>
              </a:lnSpc>
              <a:spcBef>
                <a:spcPct val="0"/>
              </a:spcBef>
              <a:buFontTx/>
              <a:buNone/>
            </a:pPr>
            <a:r>
              <a:rPr lang="zh-TW" altLang="en-US" sz="2800" b="1" dirty="0">
                <a:solidFill>
                  <a:srgbClr val="0000FF"/>
                </a:solidFill>
                <a:ea typeface="微軟正黑體" panose="020B0604030504040204" pitchFamily="34" charset="-120"/>
                <a:cs typeface="Arial" panose="020B0604020202020204" pitchFamily="34" charset="0"/>
                <a:sym typeface="Wingdings 2" panose="05020102010507070707" pitchFamily="18" charset="2"/>
              </a:rPr>
              <a:t></a:t>
            </a:r>
            <a:r>
              <a:rPr lang="zh-TW" altLang="en-US" sz="2600" b="1" dirty="0">
                <a:solidFill>
                  <a:srgbClr val="0000FF"/>
                </a:solidFill>
                <a:latin typeface="PMingLiU" panose="02020500000000000000" pitchFamily="18" charset="-120"/>
                <a:ea typeface="微軟正黑體" panose="020B0604030504040204" pitchFamily="34" charset="-120"/>
                <a:cs typeface="Arial" panose="020B0604020202020204" pitchFamily="34" charset="0"/>
              </a:rPr>
              <a:t>表冊</a:t>
            </a:r>
            <a:r>
              <a:rPr lang="zh-TW" altLang="en-US" sz="2600" b="1" dirty="0">
                <a:solidFill>
                  <a:srgbClr val="0000FF"/>
                </a:solidFill>
                <a:ea typeface="微軟正黑體" panose="020B0604030504040204" pitchFamily="34" charset="-120"/>
                <a:cs typeface="Arial" panose="020B0604020202020204" pitchFamily="34" charset="0"/>
              </a:rPr>
              <a:t>檢核完成後才能列印檢核表。</a:t>
            </a:r>
          </a:p>
        </p:txBody>
      </p:sp>
    </p:spTree>
    <p:extLst>
      <p:ext uri="{BB962C8B-B14F-4D97-AF65-F5344CB8AC3E}">
        <p14:creationId xmlns:p14="http://schemas.microsoft.com/office/powerpoint/2010/main" val="3765142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85764"/>
            <a:ext cx="7094837" cy="609600"/>
          </a:xfrm>
        </p:spPr>
        <p:txBody>
          <a:bodyPr>
            <a:noAutofit/>
          </a:bodyPr>
          <a:lstStyle/>
          <a:p>
            <a:pPr algn="l"/>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2.12</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檢核表列印</a:t>
            </a:r>
          </a:p>
        </p:txBody>
      </p:sp>
      <p:sp>
        <p:nvSpPr>
          <p:cNvPr id="15" name="矩形 23"/>
          <p:cNvSpPr>
            <a:spLocks noChangeArrowheads="1"/>
          </p:cNvSpPr>
          <p:nvPr/>
        </p:nvSpPr>
        <p:spPr bwMode="auto">
          <a:xfrm>
            <a:off x="0" y="695364"/>
            <a:ext cx="887215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zh-TW" altLang="en-US" sz="2600" b="1" dirty="0">
                <a:solidFill>
                  <a:srgbClr val="000000"/>
                </a:solidFill>
                <a:ea typeface="微軟正黑體" panose="020B0604030504040204" pitchFamily="34" charset="-120"/>
                <a:cs typeface="Arial" panose="020B0604020202020204" pitchFamily="34" charset="0"/>
              </a:rPr>
              <a:t>於本期填表期間陸續</a:t>
            </a:r>
            <a:r>
              <a:rPr lang="zh-TW" altLang="zh-TW" sz="2600" b="1" dirty="0">
                <a:solidFill>
                  <a:srgbClr val="000000"/>
                </a:solidFill>
                <a:ea typeface="微軟正黑體" panose="020B0604030504040204" pitchFamily="34" charset="-120"/>
                <a:cs typeface="Arial" panose="020B0604020202020204" pitchFamily="34" charset="0"/>
              </a:rPr>
              <a:t>開放</a:t>
            </a:r>
            <a:r>
              <a:rPr lang="en-US" altLang="zh-TW" sz="2600" b="1" dirty="0">
                <a:solidFill>
                  <a:srgbClr val="000000"/>
                </a:solidFill>
                <a:ea typeface="微軟正黑體" panose="020B0604030504040204" pitchFamily="34" charset="-120"/>
                <a:cs typeface="Arial" panose="020B0604020202020204" pitchFamily="34" charset="0"/>
              </a:rPr>
              <a:t>【</a:t>
            </a:r>
            <a:r>
              <a:rPr lang="zh-TW" altLang="en-US" sz="2600" b="1" dirty="0">
                <a:solidFill>
                  <a:srgbClr val="000000"/>
                </a:solidFill>
                <a:ea typeface="微軟正黑體" panose="020B0604030504040204" pitchFamily="34" charset="-120"/>
                <a:cs typeface="Arial" panose="020B0604020202020204" pitchFamily="34" charset="0"/>
              </a:rPr>
              <a:t>表冊</a:t>
            </a:r>
            <a:r>
              <a:rPr lang="zh-TW" altLang="zh-TW" sz="2600" b="1" dirty="0">
                <a:solidFill>
                  <a:srgbClr val="000000"/>
                </a:solidFill>
                <a:ea typeface="微軟正黑體" panose="020B0604030504040204" pitchFamily="34" charset="-120"/>
                <a:cs typeface="Arial" panose="020B0604020202020204" pitchFamily="34" charset="0"/>
              </a:rPr>
              <a:t>檢核</a:t>
            </a:r>
            <a:r>
              <a:rPr lang="en-US" altLang="zh-TW" sz="2600" b="1" dirty="0">
                <a:solidFill>
                  <a:srgbClr val="000000"/>
                </a:solidFill>
                <a:ea typeface="微軟正黑體" panose="020B0604030504040204" pitchFamily="34" charset="-120"/>
                <a:cs typeface="Arial" panose="020B0604020202020204" pitchFamily="34" charset="0"/>
              </a:rPr>
              <a:t>】</a:t>
            </a:r>
            <a:r>
              <a:rPr lang="zh-TW" altLang="zh-TW" sz="2600" b="1" dirty="0">
                <a:solidFill>
                  <a:srgbClr val="000000"/>
                </a:solidFill>
                <a:ea typeface="微軟正黑體" panose="020B0604030504040204" pitchFamily="34" charset="-120"/>
                <a:cs typeface="Arial" panose="020B0604020202020204" pitchFamily="34" charset="0"/>
              </a:rPr>
              <a:t>及</a:t>
            </a:r>
            <a:r>
              <a:rPr lang="en-US" altLang="zh-TW" sz="2600" b="1" dirty="0">
                <a:solidFill>
                  <a:srgbClr val="000000"/>
                </a:solidFill>
                <a:ea typeface="微軟正黑體" panose="020B0604030504040204" pitchFamily="34" charset="-120"/>
                <a:cs typeface="Arial" panose="020B0604020202020204" pitchFamily="34" charset="0"/>
              </a:rPr>
              <a:t>【</a:t>
            </a:r>
            <a:r>
              <a:rPr lang="zh-TW" altLang="zh-TW" sz="2600" b="1" dirty="0">
                <a:solidFill>
                  <a:srgbClr val="000000"/>
                </a:solidFill>
                <a:ea typeface="微軟正黑體" panose="020B0604030504040204" pitchFamily="34" charset="-120"/>
                <a:cs typeface="Arial" panose="020B0604020202020204" pitchFamily="34" charset="0"/>
              </a:rPr>
              <a:t>檢核表列印</a:t>
            </a:r>
            <a:r>
              <a:rPr lang="en-US" altLang="zh-TW" sz="2600" b="1" dirty="0">
                <a:solidFill>
                  <a:srgbClr val="000000"/>
                </a:solidFill>
                <a:ea typeface="微軟正黑體" panose="020B0604030504040204" pitchFamily="34" charset="-120"/>
                <a:cs typeface="Arial" panose="020B0604020202020204" pitchFamily="34" charset="0"/>
              </a:rPr>
              <a:t>】</a:t>
            </a:r>
            <a:r>
              <a:rPr lang="zh-TW" altLang="en-US" sz="2600" b="1" dirty="0">
                <a:solidFill>
                  <a:srgbClr val="000000"/>
                </a:solidFill>
                <a:ea typeface="微軟正黑體" panose="020B0604030504040204" pitchFamily="34" charset="-120"/>
                <a:cs typeface="Arial" panose="020B0604020202020204" pitchFamily="34" charset="0"/>
              </a:rPr>
              <a:t>等</a:t>
            </a:r>
            <a:r>
              <a:rPr lang="zh-TW" altLang="zh-TW" sz="2600" b="1" dirty="0">
                <a:solidFill>
                  <a:srgbClr val="000000"/>
                </a:solidFill>
                <a:ea typeface="微軟正黑體" panose="020B0604030504040204" pitchFamily="34" charset="-120"/>
                <a:cs typeface="Arial" panose="020B0604020202020204" pitchFamily="34" charset="0"/>
              </a:rPr>
              <a:t>功能</a:t>
            </a:r>
            <a:r>
              <a:rPr lang="zh-TW" altLang="en-US" sz="2600" b="1" dirty="0">
                <a:solidFill>
                  <a:srgbClr val="FF0000"/>
                </a:solidFill>
                <a:ea typeface="微軟正黑體" panose="020B0604030504040204" pitchFamily="34" charset="-120"/>
                <a:cs typeface="Arial" panose="020B0604020202020204" pitchFamily="34" charset="0"/>
              </a:rPr>
              <a:t>至</a:t>
            </a:r>
            <a:r>
              <a:rPr lang="en-US" altLang="zh-TW" sz="2600" b="1" dirty="0">
                <a:solidFill>
                  <a:srgbClr val="FF0000"/>
                </a:solidFill>
                <a:ea typeface="微軟正黑體" panose="020B0604030504040204" pitchFamily="34" charset="-120"/>
                <a:cs typeface="Arial" panose="020B0604020202020204" pitchFamily="34" charset="0"/>
              </a:rPr>
              <a:t>6</a:t>
            </a:r>
            <a:r>
              <a:rPr lang="zh-TW" altLang="en-US" sz="2600" b="1" dirty="0">
                <a:solidFill>
                  <a:srgbClr val="FF0000"/>
                </a:solidFill>
                <a:ea typeface="微軟正黑體" panose="020B0604030504040204" pitchFamily="34" charset="-120"/>
                <a:cs typeface="Arial" panose="020B0604020202020204" pitchFamily="34" charset="0"/>
              </a:rPr>
              <a:t>月</a:t>
            </a:r>
            <a:r>
              <a:rPr lang="en-US" altLang="zh-TW" sz="2600" b="1" dirty="0">
                <a:solidFill>
                  <a:srgbClr val="FF0000"/>
                </a:solidFill>
                <a:ea typeface="微軟正黑體" panose="020B0604030504040204" pitchFamily="34" charset="-120"/>
                <a:cs typeface="Arial" panose="020B0604020202020204" pitchFamily="34" charset="0"/>
              </a:rPr>
              <a:t>2</a:t>
            </a:r>
            <a:r>
              <a:rPr lang="zh-TW" altLang="en-US" sz="2600" b="1" dirty="0">
                <a:solidFill>
                  <a:srgbClr val="FF0000"/>
                </a:solidFill>
                <a:ea typeface="微軟正黑體" panose="020B0604030504040204" pitchFamily="34" charset="-120"/>
                <a:cs typeface="Arial" panose="020B0604020202020204" pitchFamily="34" charset="0"/>
              </a:rPr>
              <a:t>日止</a:t>
            </a:r>
            <a:r>
              <a:rPr lang="zh-TW" altLang="en-US" sz="2600" b="1" dirty="0">
                <a:solidFill>
                  <a:srgbClr val="000000"/>
                </a:solidFill>
                <a:ea typeface="微軟正黑體" panose="020B0604030504040204" pitchFamily="34" charset="-120"/>
                <a:cs typeface="Arial" panose="020B0604020202020204" pitchFamily="34" charset="0"/>
              </a:rPr>
              <a:t>。</a:t>
            </a:r>
            <a:endParaRPr lang="en-US" altLang="zh-TW" sz="2600" b="1" dirty="0">
              <a:solidFill>
                <a:srgbClr val="000000"/>
              </a:solidFill>
              <a:ea typeface="微軟正黑體" panose="020B0604030504040204" pitchFamily="34" charset="-120"/>
              <a:cs typeface="Arial" panose="020B0604020202020204" pitchFamily="34" charset="0"/>
            </a:endParaRPr>
          </a:p>
          <a:p>
            <a:pPr>
              <a:lnSpc>
                <a:spcPct val="150000"/>
              </a:lnSpc>
              <a:spcBef>
                <a:spcPct val="0"/>
              </a:spcBef>
              <a:buFontTx/>
              <a:buNone/>
            </a:pPr>
            <a:r>
              <a:rPr lang="zh-TW" altLang="en-US" sz="2800" b="1" dirty="0">
                <a:solidFill>
                  <a:srgbClr val="0000FF"/>
                </a:solidFill>
                <a:ea typeface="微軟正黑體" panose="020B0604030504040204" pitchFamily="34" charset="-120"/>
                <a:cs typeface="Arial" panose="020B0604020202020204" pitchFamily="34" charset="0"/>
                <a:sym typeface="Wingdings 2" panose="05020102010507070707" pitchFamily="18" charset="2"/>
              </a:rPr>
              <a:t></a:t>
            </a:r>
            <a:r>
              <a:rPr lang="zh-TW" altLang="en-US" sz="2600" b="1" dirty="0">
                <a:solidFill>
                  <a:srgbClr val="0000FF"/>
                </a:solidFill>
                <a:ea typeface="微軟正黑體" panose="020B0604030504040204" pitchFamily="34" charset="-120"/>
                <a:cs typeface="Arial" panose="020B0604020202020204" pitchFamily="34" charset="0"/>
              </a:rPr>
              <a:t>表冊檢核完成後才能列印檢核表。</a:t>
            </a:r>
          </a:p>
        </p:txBody>
      </p:sp>
      <p:grpSp>
        <p:nvGrpSpPr>
          <p:cNvPr id="2" name="群組 1"/>
          <p:cNvGrpSpPr/>
          <p:nvPr/>
        </p:nvGrpSpPr>
        <p:grpSpPr>
          <a:xfrm>
            <a:off x="69916" y="2800664"/>
            <a:ext cx="8988626" cy="3133650"/>
            <a:chOff x="69916" y="2800664"/>
            <a:chExt cx="8988626" cy="313365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6" y="2800664"/>
              <a:ext cx="8988626" cy="2850462"/>
            </a:xfrm>
            <a:prstGeom prst="rect">
              <a:avLst/>
            </a:prstGeom>
          </p:spPr>
        </p:pic>
        <p:sp>
          <p:nvSpPr>
            <p:cNvPr id="22" name="文字方塊 21"/>
            <p:cNvSpPr txBox="1"/>
            <p:nvPr/>
          </p:nvSpPr>
          <p:spPr>
            <a:xfrm>
              <a:off x="3841518" y="3841852"/>
              <a:ext cx="2448183" cy="175294"/>
            </a:xfrm>
            <a:prstGeom prst="rect">
              <a:avLst/>
            </a:prstGeom>
            <a:solidFill>
              <a:srgbClr val="ADD8E6"/>
            </a:solidFill>
            <a:ln>
              <a:noFill/>
            </a:ln>
          </p:spPr>
          <p:txBody>
            <a:bodyPr wrap="square" lIns="0" tIns="72000" rIns="0" bIns="0" rtlCol="0">
              <a:spAutoFit/>
            </a:bodyPr>
            <a:lstStyle/>
            <a:p>
              <a:pPr>
                <a:lnSpc>
                  <a:spcPts val="800"/>
                </a:lnSpc>
              </a:pPr>
              <a:r>
                <a:rPr lang="en-US" altLang="zh-TW"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2023</a:t>
              </a:r>
              <a:r>
                <a:rPr lang="zh-TW" altLang="en-US"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23</a:t>
              </a:r>
              <a:r>
                <a:rPr lang="zh-TW" altLang="en-US"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日至</a:t>
              </a:r>
              <a:r>
                <a:rPr lang="en-US" altLang="zh-TW"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2023</a:t>
              </a:r>
              <a:r>
                <a:rPr lang="zh-TW" altLang="en-US"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p>
          </p:txBody>
        </p:sp>
        <p:sp>
          <p:nvSpPr>
            <p:cNvPr id="10" name="文字方塊 9"/>
            <p:cNvSpPr txBox="1"/>
            <p:nvPr/>
          </p:nvSpPr>
          <p:spPr>
            <a:xfrm>
              <a:off x="4275527" y="5657315"/>
              <a:ext cx="577402" cy="276999"/>
            </a:xfrm>
            <a:prstGeom prst="rect">
              <a:avLst/>
            </a:prstGeom>
            <a:solidFill>
              <a:srgbClr val="B2DE82"/>
            </a:solidFill>
            <a:ln>
              <a:noFill/>
            </a:ln>
          </p:spPr>
          <p:txBody>
            <a:bodyPr wrap="none" rtlCol="0">
              <a:spAutoFit/>
            </a:bodyPr>
            <a:lstStyle/>
            <a:p>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1139814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44327"/>
            <a:ext cx="7094837" cy="609600"/>
          </a:xfrm>
        </p:spPr>
        <p:txBody>
          <a:bodyPr>
            <a:noAutofit/>
          </a:bodyPr>
          <a:lstStyle/>
          <a:p>
            <a:pPr algn="l"/>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2.13</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檢核表報部</a:t>
            </a:r>
          </a:p>
        </p:txBody>
      </p:sp>
      <p:sp>
        <p:nvSpPr>
          <p:cNvPr id="10" name="文字方塊 30"/>
          <p:cNvSpPr txBox="1">
            <a:spLocks noChangeArrowheads="1"/>
          </p:cNvSpPr>
          <p:nvPr/>
        </p:nvSpPr>
        <p:spPr bwMode="auto">
          <a:xfrm>
            <a:off x="85461" y="4335924"/>
            <a:ext cx="7094837" cy="2380139"/>
          </a:xfrm>
          <a:prstGeom prst="rect">
            <a:avLst/>
          </a:prstGeom>
          <a:noFill/>
          <a:ln w="9525">
            <a:noFill/>
            <a:miter lim="800000"/>
            <a:headEnd/>
            <a:tailEnd/>
          </a:ln>
        </p:spPr>
        <p:txBody>
          <a:bodyPr wrap="square">
            <a:spAutoFit/>
          </a:bodyPr>
          <a:lstStyle/>
          <a:p>
            <a:pPr marL="457200" indent="-457200">
              <a:spcBef>
                <a:spcPts val="200"/>
              </a:spcBef>
              <a:spcAft>
                <a:spcPts val="200"/>
              </a:spcAft>
              <a:buClr>
                <a:srgbClr val="000000"/>
              </a:buClr>
              <a:buAutoNum type="arabicPeriod"/>
              <a:defRPr/>
            </a:pP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線上填妥檢核表</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457200" indent="-457200">
              <a:spcBef>
                <a:spcPts val="200"/>
              </a:spcBef>
              <a:spcAft>
                <a:spcPts val="200"/>
              </a:spcAft>
              <a:buClr>
                <a:srgbClr val="000000"/>
              </a:buClr>
              <a:buAutoNum type="arabicPeriod"/>
              <a:defRPr/>
            </a:pP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電子公文</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方式函送核章版檢核表報部</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spcBef>
                <a:spcPts val="200"/>
              </a:spcBef>
              <a:spcAft>
                <a:spcPts val="200"/>
              </a:spcAft>
              <a:buClr>
                <a:srgbClr val="000000"/>
              </a:buClr>
              <a:buFont typeface="+mj-lt"/>
              <a:buAutoNum type="arabicParenR"/>
              <a:defRPr/>
            </a:pP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公文正本</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spcBef>
                <a:spcPts val="200"/>
              </a:spcBef>
              <a:spcAft>
                <a:spcPts val="200"/>
              </a:spcAft>
              <a:buClr>
                <a:srgbClr val="000000"/>
              </a:buClr>
              <a:buAutoNum type="arabicParenR"/>
              <a:defRPr/>
            </a:pPr>
            <a:r>
              <a:rPr lang="zh-TW" altLang="en-US" sz="2200" dirty="0">
                <a:solidFill>
                  <a:srgbClr val="FF0000"/>
                </a:solidFill>
                <a:latin typeface="Arial" panose="020B0604020202020204" pitchFamily="34" charset="0"/>
                <a:ea typeface="微軟正黑體" panose="020B0604030504040204" pitchFamily="34" charset="-120"/>
                <a:cs typeface="Arial" panose="020B0604020202020204" pitchFamily="34" charset="0"/>
              </a:rPr>
              <a:t>公文副本</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國立雲林科技大學</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spcBef>
                <a:spcPts val="200"/>
              </a:spcBef>
              <a:spcAft>
                <a:spcPts val="200"/>
              </a:spcAft>
              <a:buClr>
                <a:srgbClr val="000000"/>
              </a:buClr>
              <a:defRPr/>
            </a:pPr>
            <a:r>
              <a:rPr lang="zh-TW" altLang="en-US" sz="2200" b="1" dirty="0">
                <a:solidFill>
                  <a:srgbClr val="000000"/>
                </a:solidFill>
                <a:ea typeface="微軟正黑體" panose="020B0604030504040204" pitchFamily="34" charset="-120"/>
                <a:cs typeface="Arial" panose="020B0604020202020204" pitchFamily="34" charset="0"/>
                <a:sym typeface="Wingdings 2" panose="05020102010507070707" pitchFamily="18" charset="2"/>
              </a:rPr>
              <a:t></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正、副本公文皆需檢附「核章版」檢核表</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spcBef>
                <a:spcPts val="200"/>
              </a:spcBef>
              <a:spcAft>
                <a:spcPts val="200"/>
              </a:spcAft>
              <a:buClr>
                <a:srgbClr val="000000"/>
              </a:buClr>
              <a:defRPr/>
            </a:pPr>
            <a:r>
              <a:rPr lang="zh-TW" altLang="en-US" sz="2200" b="1" dirty="0">
                <a:solidFill>
                  <a:srgbClr val="FF0000"/>
                </a:solidFill>
                <a:ea typeface="微軟正黑體" panose="020B0604030504040204" pitchFamily="34" charset="-120"/>
                <a:cs typeface="Arial" panose="020B0604020202020204" pitchFamily="34" charset="0"/>
                <a:sym typeface="Wingdings 2" panose="05020102010507070707" pitchFamily="18" charset="2"/>
              </a:rPr>
              <a:t> </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檢核表檔案大小限制為</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5MB</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以內</a:t>
            </a:r>
            <a:endParaRPr lang="en-US" altLang="zh-TW" sz="2200" u="sng" strike="dblStrike"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 name="矩形 1"/>
          <p:cNvSpPr/>
          <p:nvPr/>
        </p:nvSpPr>
        <p:spPr>
          <a:xfrm>
            <a:off x="234958" y="607448"/>
            <a:ext cx="8729530" cy="830997"/>
          </a:xfrm>
          <a:prstGeom prst="rect">
            <a:avLst/>
          </a:prstGeom>
        </p:spPr>
        <p:txBody>
          <a:bodyPr wrap="square">
            <a:spAutoFit/>
          </a:bodyPr>
          <a:lstStyle/>
          <a:p>
            <a:pPr algn="ctr">
              <a:lnSpc>
                <a:spcPct val="150000"/>
              </a:lnSpc>
              <a:defRPr/>
            </a:pPr>
            <a:r>
              <a:rPr lang="en-US" altLang="zh-TW"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a:t>
            </a:r>
            <a:r>
              <a:rPr lang="zh-TW" altLang="en-US"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23</a:t>
            </a:r>
            <a:r>
              <a:rPr lang="zh-TW" altLang="en-US"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日上午</a:t>
            </a:r>
            <a:r>
              <a:rPr lang="en-US" altLang="zh-TW"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8:00</a:t>
            </a:r>
            <a:r>
              <a:rPr lang="zh-TW" altLang="en-US"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起 至 </a:t>
            </a:r>
            <a:r>
              <a:rPr lang="en-US" altLang="zh-TW"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6</a:t>
            </a:r>
            <a:r>
              <a:rPr lang="zh-TW" altLang="en-US"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2</a:t>
            </a:r>
            <a:r>
              <a:rPr lang="zh-TW" altLang="en-US"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日下午</a:t>
            </a:r>
            <a:r>
              <a:rPr lang="en-US" altLang="zh-TW"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5:00</a:t>
            </a:r>
            <a:r>
              <a:rPr lang="zh-TW" altLang="en-US"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止</a:t>
            </a:r>
            <a:endParaRPr lang="en-US" altLang="zh-TW"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graphicFrame>
        <p:nvGraphicFramePr>
          <p:cNvPr id="9" name="表格 17"/>
          <p:cNvGraphicFramePr>
            <a:graphicFrameLocks noGrp="1"/>
          </p:cNvGraphicFramePr>
          <p:nvPr>
            <p:extLst>
              <p:ext uri="{D42A27DB-BD31-4B8C-83A1-F6EECF244321}">
                <p14:modId xmlns:p14="http://schemas.microsoft.com/office/powerpoint/2010/main" val="3253282467"/>
              </p:ext>
            </p:extLst>
          </p:nvPr>
        </p:nvGraphicFramePr>
        <p:xfrm>
          <a:off x="751179" y="2026931"/>
          <a:ext cx="3675700" cy="2214550"/>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84003">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29800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367507">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8</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9</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35039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15</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35039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23</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24</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25</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26</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27</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400703856"/>
                  </a:ext>
                </a:extLst>
              </a:tr>
              <a:tr h="35039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28</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29</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30</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31</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11" name="矩形 10"/>
          <p:cNvSpPr/>
          <p:nvPr/>
        </p:nvSpPr>
        <p:spPr>
          <a:xfrm>
            <a:off x="751179" y="1464560"/>
            <a:ext cx="3675700" cy="472365"/>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a:solidFill>
                  <a:srgbClr val="000000"/>
                </a:solidFill>
                <a:ea typeface="標楷體" panose="03000509000000000000" pitchFamily="65" charset="-120"/>
              </a:rPr>
              <a:t>112.05</a:t>
            </a:r>
            <a:endParaRPr lang="zh-TW" altLang="en-US" sz="2800" b="1" dirty="0">
              <a:solidFill>
                <a:srgbClr val="000000"/>
              </a:solidFill>
              <a:ea typeface="標楷體" panose="03000509000000000000" pitchFamily="65" charset="-120"/>
            </a:endParaRPr>
          </a:p>
        </p:txBody>
      </p:sp>
      <p:graphicFrame>
        <p:nvGraphicFramePr>
          <p:cNvPr id="8" name="表格 17"/>
          <p:cNvGraphicFramePr>
            <a:graphicFrameLocks noGrp="1"/>
          </p:cNvGraphicFramePr>
          <p:nvPr>
            <p:extLst>
              <p:ext uri="{D42A27DB-BD31-4B8C-83A1-F6EECF244321}">
                <p14:modId xmlns:p14="http://schemas.microsoft.com/office/powerpoint/2010/main" val="866069397"/>
              </p:ext>
            </p:extLst>
          </p:nvPr>
        </p:nvGraphicFramePr>
        <p:xfrm>
          <a:off x="4954753" y="2009843"/>
          <a:ext cx="3675700" cy="2201832"/>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23441">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34494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rgbClr val="FF0000"/>
                          </a:solidFill>
                          <a:latin typeface="Arial" panose="020B0604020202020204" pitchFamily="34" charset="0"/>
                          <a:ea typeface="+mn-ea"/>
                          <a:cs typeface="Arial" panose="020B0604020202020204" pitchFamily="34" charset="0"/>
                        </a:rPr>
                        <a:t>1</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rgbClr val="FF0000"/>
                          </a:solidFill>
                          <a:latin typeface="Arial" panose="020B0604020202020204" pitchFamily="34" charset="0"/>
                          <a:ea typeface="+mn-ea"/>
                          <a:cs typeface="Arial" panose="020B0604020202020204" pitchFamily="34" charset="0"/>
                        </a:rPr>
                        <a:t>2</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373032">
                <a:tc>
                  <a:txBody>
                    <a:bodyPr/>
                    <a:lstStyle/>
                    <a:p>
                      <a:pPr marL="0" lvl="0" algn="ctr" defTabSz="914400" rtl="0" eaLnBrk="1" fontAlgn="ctr" latinLnBrk="0" hangingPunct="1"/>
                      <a:r>
                        <a:rPr lang="en-US" sz="1800" b="1" kern="1200" dirty="0">
                          <a:solidFill>
                            <a:schemeClr val="bg1">
                              <a:lumMod val="50000"/>
                            </a:schemeClr>
                          </a:solidFill>
                          <a:latin typeface="Arial" panose="020B0604020202020204" pitchFamily="34" charset="0"/>
                          <a:ea typeface="+mn-ea"/>
                          <a:cs typeface="Arial" panose="020B0604020202020204" pitchFamily="34" charset="0"/>
                        </a:rPr>
                        <a:t>4</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5</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6</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sz="1800" b="1" kern="1200" dirty="0">
                          <a:solidFill>
                            <a:schemeClr val="bg1">
                              <a:lumMod val="50000"/>
                            </a:schemeClr>
                          </a:solidFill>
                          <a:latin typeface="Arial" panose="020B0604020202020204" pitchFamily="34" charset="0"/>
                          <a:ea typeface="+mn-ea"/>
                          <a:cs typeface="Arial" panose="020B0604020202020204" pitchFamily="34" charset="0"/>
                        </a:rPr>
                        <a:t>7</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a:solidFill>
                            <a:schemeClr val="bg1">
                              <a:lumMod val="50000"/>
                            </a:schemeClr>
                          </a:solidFill>
                          <a:latin typeface="Arial" panose="020B0604020202020204" pitchFamily="34" charset="0"/>
                          <a:ea typeface="+mn-ea"/>
                          <a:cs typeface="Arial" panose="020B0604020202020204" pitchFamily="34" charset="0"/>
                        </a:rPr>
                        <a:t>8</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a:solidFill>
                            <a:schemeClr val="bg1">
                              <a:lumMod val="50000"/>
                            </a:schemeClr>
                          </a:solidFill>
                          <a:latin typeface="Arial" panose="020B0604020202020204" pitchFamily="34" charset="0"/>
                          <a:ea typeface="+mn-ea"/>
                          <a:cs typeface="Arial" panose="020B0604020202020204" pitchFamily="34" charset="0"/>
                        </a:rPr>
                        <a:t>9</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10</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34494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11</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14</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15</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16</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17</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34494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18</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21</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22</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23</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24</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00703856"/>
                  </a:ext>
                </a:extLst>
              </a:tr>
              <a:tr h="34494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25</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26</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12" name="矩形 11"/>
          <p:cNvSpPr/>
          <p:nvPr/>
        </p:nvSpPr>
        <p:spPr>
          <a:xfrm>
            <a:off x="4954753" y="1447471"/>
            <a:ext cx="3675700" cy="488214"/>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a:solidFill>
                  <a:srgbClr val="000000"/>
                </a:solidFill>
                <a:ea typeface="標楷體" panose="03000509000000000000" pitchFamily="65" charset="-120"/>
              </a:rPr>
              <a:t>112.06</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2288278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679626" y="2038140"/>
            <a:ext cx="8443784" cy="153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本期填報表冊與</a:t>
            </a:r>
            <a:endPar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注意事項</a:t>
            </a:r>
          </a:p>
        </p:txBody>
      </p:sp>
      <p:sp>
        <p:nvSpPr>
          <p:cNvPr id="6" name="Rectangle 8"/>
          <p:cNvSpPr txBox="1">
            <a:spLocks noChangeArrowheads="1"/>
          </p:cNvSpPr>
          <p:nvPr/>
        </p:nvSpPr>
        <p:spPr bwMode="auto">
          <a:xfrm>
            <a:off x="-573" y="5199863"/>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7" name="Rectangle 17"/>
          <p:cNvSpPr>
            <a:spLocks noChangeArrowheads="1"/>
          </p:cNvSpPr>
          <p:nvPr/>
        </p:nvSpPr>
        <p:spPr bwMode="auto">
          <a:xfrm>
            <a:off x="159893"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3801810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gray">
          <a:xfrm>
            <a:off x="679626" y="1573426"/>
            <a:ext cx="8443784" cy="153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p>
        </p:txBody>
      </p:sp>
      <p:sp>
        <p:nvSpPr>
          <p:cNvPr id="6" name="Rectangle 8"/>
          <p:cNvSpPr txBox="1">
            <a:spLocks noChangeArrowheads="1"/>
          </p:cNvSpPr>
          <p:nvPr/>
        </p:nvSpPr>
        <p:spPr bwMode="auto">
          <a:xfrm>
            <a:off x="-573" y="5199863"/>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9" name="Rectangle 17"/>
          <p:cNvSpPr>
            <a:spLocks noChangeArrowheads="1"/>
          </p:cNvSpPr>
          <p:nvPr/>
        </p:nvSpPr>
        <p:spPr bwMode="auto">
          <a:xfrm>
            <a:off x="159893"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3887475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61" y="120636"/>
            <a:ext cx="7094837" cy="609600"/>
          </a:xfrm>
        </p:spPr>
        <p:txBody>
          <a:bodyPr>
            <a:noAutofit/>
          </a:bodyPr>
          <a:lstStyle/>
          <a:p>
            <a:pPr algn="l"/>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3.1.1</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p>
        </p:txBody>
      </p:sp>
      <p:sp>
        <p:nvSpPr>
          <p:cNvPr id="4" name="矩形 3"/>
          <p:cNvSpPr/>
          <p:nvPr/>
        </p:nvSpPr>
        <p:spPr>
          <a:xfrm>
            <a:off x="343106" y="6141899"/>
            <a:ext cx="4237057" cy="461665"/>
          </a:xfrm>
          <a:prstGeom prst="rect">
            <a:avLst/>
          </a:prstGeom>
        </p:spPr>
        <p:txBody>
          <a:bodyPr wrap="none">
            <a:spAutoFit/>
          </a:bodyPr>
          <a:lstStyle/>
          <a:p>
            <a:pPr lvl="0" eaLnBrk="1" fontAlgn="auto" hangingPunct="1">
              <a:spcBef>
                <a:spcPts val="0"/>
              </a:spcBef>
              <a:spcAft>
                <a:spcPts val="0"/>
              </a:spcAft>
              <a:defRPr/>
            </a:pPr>
            <a:r>
              <a:rPr lang="zh-TW" altLang="en-US" sz="2400" b="1" dirty="0">
                <a:solidFill>
                  <a:srgbClr val="000000"/>
                </a:solidFill>
                <a:ea typeface="微軟正黑體" panose="020B0604030504040204" pitchFamily="34" charset="-120"/>
                <a:cs typeface="Arial" panose="020B0604020202020204" pitchFamily="34" charset="0"/>
                <a:sym typeface="Wingdings 2" panose="05020102010507070707" pitchFamily="18" charset="2"/>
              </a:rPr>
              <a:t></a:t>
            </a:r>
            <a:r>
              <a:rPr lang="zh-TW" altLang="en-US" sz="2400" b="1" dirty="0">
                <a:solidFill>
                  <a:srgbClr val="0000FF"/>
                </a:solidFill>
                <a:ea typeface="微軟正黑體" panose="020B0604030504040204" pitchFamily="34" charset="-120"/>
                <a:cs typeface="Arial" panose="020B0604020202020204" pitchFamily="34" charset="0"/>
              </a:rPr>
              <a:t>藍字為該表冊欄位</a:t>
            </a:r>
            <a:r>
              <a:rPr lang="en-US" altLang="zh-TW" sz="2400" b="1" dirty="0">
                <a:solidFill>
                  <a:srgbClr val="0000FF"/>
                </a:solidFill>
                <a:ea typeface="微軟正黑體" panose="020B0604030504040204" pitchFamily="34" charset="-120"/>
                <a:cs typeface="Arial" panose="020B0604020202020204" pitchFamily="34" charset="0"/>
              </a:rPr>
              <a:t>/</a:t>
            </a:r>
            <a:r>
              <a:rPr lang="zh-TW" altLang="en-US" sz="2400" b="1" dirty="0">
                <a:solidFill>
                  <a:srgbClr val="0000FF"/>
                </a:solidFill>
                <a:ea typeface="微軟正黑體" panose="020B0604030504040204" pitchFamily="34" charset="-120"/>
                <a:cs typeface="Arial" panose="020B0604020202020204" pitchFamily="34" charset="0"/>
              </a:rPr>
              <a:t>定義調整</a:t>
            </a:r>
            <a:endParaRPr lang="en-US" altLang="zh-TW" sz="2400" b="1" dirty="0">
              <a:solidFill>
                <a:srgbClr val="0000FF"/>
              </a:solidFill>
              <a:ea typeface="微軟正黑體" panose="020B0604030504040204" pitchFamily="34" charset="-120"/>
              <a:cs typeface="Arial" panose="020B0604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885891075"/>
              </p:ext>
            </p:extLst>
          </p:nvPr>
        </p:nvGraphicFramePr>
        <p:xfrm>
          <a:off x="343106" y="859906"/>
          <a:ext cx="8509687" cy="5272927"/>
        </p:xfrm>
        <a:graphic>
          <a:graphicData uri="http://schemas.openxmlformats.org/drawingml/2006/table">
            <a:tbl>
              <a:tblPr firstRow="1" bandRow="1"/>
              <a:tblGrid>
                <a:gridCol w="1613881">
                  <a:extLst>
                    <a:ext uri="{9D8B030D-6E8A-4147-A177-3AD203B41FA5}">
                      <a16:colId xmlns:a16="http://schemas.microsoft.com/office/drawing/2014/main" val="20000"/>
                    </a:ext>
                  </a:extLst>
                </a:gridCol>
                <a:gridCol w="6895806">
                  <a:extLst>
                    <a:ext uri="{9D8B030D-6E8A-4147-A177-3AD203B41FA5}">
                      <a16:colId xmlns:a16="http://schemas.microsoft.com/office/drawing/2014/main" val="20001"/>
                    </a:ext>
                  </a:extLst>
                </a:gridCol>
              </a:tblGrid>
              <a:tr h="464692">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國</a:t>
                      </a:r>
                      <a:r>
                        <a:rPr lang="en-US" altLang="zh-TW" sz="32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32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私立大學</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hMerge="1">
                  <a:txBody>
                    <a:bodyPr/>
                    <a:lstStyle/>
                    <a:p>
                      <a:endParaRPr lang="zh-TW" altLang="en-US" dirty="0"/>
                    </a:p>
                  </a:txBody>
                  <a:tcPr/>
                </a:tc>
                <a:extLst>
                  <a:ext uri="{0D108BD9-81ED-4DB2-BD59-A6C34878D82A}">
                    <a16:rowId xmlns:a16="http://schemas.microsoft.com/office/drawing/2014/main" val="10000"/>
                  </a:ext>
                </a:extLst>
              </a:tr>
              <a:tr h="3231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基本資料類</a:t>
                      </a:r>
                      <a:endPar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月維護</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基</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、基</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基</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3</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基</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6</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、基</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82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ct val="100000"/>
                        </a:lnSpc>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學生類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9</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26</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29</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9811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ct val="100000"/>
                        </a:lnSpc>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教職員類</a:t>
                      </a:r>
                      <a:endPar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i="0" u="none" strike="noStrike" kern="1200" cap="none" spc="0" baseline="0" dirty="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7</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i="0" u="none" strike="noStrike" kern="1200" cap="none" spc="0" baseline="0" dirty="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8</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i="0" u="none" strike="noStrike" kern="1200" cap="none" spc="0" baseline="0" dirty="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10</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12</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endPar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331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ct val="100000"/>
                        </a:lnSpc>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研究類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latinLnBrk="1">
                        <a:lnSpc>
                          <a:spcPct val="100000"/>
                        </a:lnSpc>
                        <a:defRPr/>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9</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10</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16</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17</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18</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19</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20</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21</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22</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5040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ct val="100000"/>
                        </a:lnSpc>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校務類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月維護</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3(3</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月維護</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14</a:t>
                      </a:r>
                      <a:r>
                        <a:rPr lang="zh-TW" altLang="en-US" sz="20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27</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69428">
                <a:tc>
                  <a:txBody>
                    <a:bodyPr/>
                    <a:lstStyle/>
                    <a:p>
                      <a:pPr marL="0" algn="l" defTabSz="914400" rtl="0" eaLnBrk="1" latinLnBrk="0" hangingPunct="1">
                        <a:lnSpc>
                          <a:spcPct val="100000"/>
                        </a:lnSpc>
                      </a:pP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財務類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財</a:t>
                      </a:r>
                      <a:r>
                        <a:rPr lang="en-US" altLang="zh-TW"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15</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i="0" u="none" strike="noStrike" kern="1200" cap="none" spc="0" baseline="0" dirty="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僅國立大學填報</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4507657"/>
                  </a:ext>
                </a:extLst>
              </a:tr>
              <a:tr h="5167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pPr>
                      <a:r>
                        <a:rPr lang="zh-TW" altLang="en-US" sz="3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合計</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國立</a:t>
                      </a:r>
                      <a:r>
                        <a:rPr lang="en-US" altLang="zh-TW" sz="3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51</a:t>
                      </a:r>
                      <a:r>
                        <a:rPr lang="zh-TW" altLang="en-US" sz="3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張表冊，私立</a:t>
                      </a:r>
                      <a:r>
                        <a:rPr lang="en-US" altLang="zh-TW" sz="3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53</a:t>
                      </a:r>
                      <a:r>
                        <a:rPr lang="zh-TW" altLang="en-US" sz="3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張表冊</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96508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116687"/>
            <a:ext cx="8038097" cy="609600"/>
          </a:xfrm>
        </p:spPr>
        <p:txBody>
          <a:bodyPr>
            <a:noAutofit/>
          </a:bodyPr>
          <a:lstStyle/>
          <a:p>
            <a:pPr algn="l"/>
            <a:r>
              <a:rPr lang="en-US" altLang="zh-TW" sz="4400" b="1"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3.1.2</a:t>
            </a:r>
            <a:r>
              <a:rPr lang="zh-TW" altLang="en-US" sz="4400" b="1"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本期免填表冊</a:t>
            </a:r>
            <a:endParaRPr lang="zh-TW" altLang="en-US" sz="4400" b="1" i="0"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506604883"/>
              </p:ext>
            </p:extLst>
          </p:nvPr>
        </p:nvGraphicFramePr>
        <p:xfrm>
          <a:off x="566351" y="1364056"/>
          <a:ext cx="8099853" cy="2895616"/>
        </p:xfrm>
        <a:graphic>
          <a:graphicData uri="http://schemas.openxmlformats.org/drawingml/2006/table">
            <a:tbl>
              <a:tblPr firstRow="1" bandRow="1">
                <a:tableStyleId>{93296810-A885-4BE3-A3E7-6D5BEEA58F35}</a:tableStyleId>
              </a:tblPr>
              <a:tblGrid>
                <a:gridCol w="1319394">
                  <a:extLst>
                    <a:ext uri="{9D8B030D-6E8A-4147-A177-3AD203B41FA5}">
                      <a16:colId xmlns:a16="http://schemas.microsoft.com/office/drawing/2014/main" val="20000"/>
                    </a:ext>
                  </a:extLst>
                </a:gridCol>
                <a:gridCol w="6780459">
                  <a:extLst>
                    <a:ext uri="{9D8B030D-6E8A-4147-A177-3AD203B41FA5}">
                      <a16:colId xmlns:a16="http://schemas.microsoft.com/office/drawing/2014/main" val="20001"/>
                    </a:ext>
                  </a:extLst>
                </a:gridCol>
              </a:tblGrid>
              <a:tr h="63636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a:t>
                      </a:r>
                      <a:r>
                        <a:rPr lang="en-US" altLang="zh-TW" sz="32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私立大學</a:t>
                      </a:r>
                      <a:endParaRPr lang="zh-TW" altLang="en-US" sz="32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hMerge="1">
                  <a:txBody>
                    <a:bodyPr/>
                    <a:lstStyle/>
                    <a:p>
                      <a:endParaRPr lang="zh-TW" altLang="en-US" dirty="0"/>
                    </a:p>
                  </a:txBody>
                  <a:tcPr/>
                </a:tc>
                <a:extLst>
                  <a:ext uri="{0D108BD9-81ED-4DB2-BD59-A6C34878D82A}">
                    <a16:rowId xmlns:a16="http://schemas.microsoft.com/office/drawing/2014/main" val="10000"/>
                  </a:ext>
                </a:extLst>
              </a:tr>
              <a:tr h="560044">
                <a:tc>
                  <a:txBody>
                    <a:bodyPr/>
                    <a:lstStyle/>
                    <a:p>
                      <a:pPr algn="l"/>
                      <a:r>
                        <a:rPr lang="zh-TW" altLang="en-US" sz="2000" b="1" dirty="0">
                          <a:solidFill>
                            <a:srgbClr val="000000"/>
                          </a:solidFill>
                          <a:latin typeface="微軟正黑體" panose="020B0604030504040204" pitchFamily="34" charset="-120"/>
                          <a:ea typeface="微軟正黑體" panose="020B0604030504040204" pitchFamily="34" charset="-120"/>
                        </a:rPr>
                        <a:t>學生類</a:t>
                      </a:r>
                      <a:endParaRPr lang="en-US" altLang="zh-TW" sz="2000" b="1" dirty="0">
                        <a:solidFill>
                          <a:srgbClr val="000000"/>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4-2</a:t>
                      </a:r>
                      <a:endPar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60044">
                <a:tc>
                  <a:txBody>
                    <a:bodyPr/>
                    <a:lstStyle/>
                    <a:p>
                      <a:pPr algn="l"/>
                      <a:r>
                        <a:rPr lang="zh-TW" altLang="en-US" sz="2000" b="1" dirty="0">
                          <a:solidFill>
                            <a:schemeClr val="tx1">
                              <a:lumMod val="10000"/>
                            </a:schemeClr>
                          </a:solidFill>
                          <a:latin typeface="微軟正黑體" panose="020B0604030504040204" pitchFamily="34" charset="-120"/>
                          <a:ea typeface="微軟正黑體" panose="020B0604030504040204" pitchFamily="34" charset="-120"/>
                        </a:rPr>
                        <a:t>教職員</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類</a:t>
                      </a:r>
                      <a:endParaRPr lang="en-US" altLang="zh-TW" sz="2000" b="1" dirty="0">
                        <a:solidFill>
                          <a:srgbClr val="000000"/>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1-1</a:t>
                      </a:r>
                      <a:r>
                        <a:rPr lang="zh-TW"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1-2</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1-3</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4</a:t>
                      </a:r>
                      <a:endPar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82235145"/>
                  </a:ext>
                </a:extLst>
              </a:tr>
              <a:tr h="560044">
                <a:tc>
                  <a:txBody>
                    <a:bodyPr/>
                    <a:lstStyle/>
                    <a:p>
                      <a:pPr algn="l"/>
                      <a:r>
                        <a:rPr lang="zh-TW" altLang="en-US" sz="2000" b="1" dirty="0">
                          <a:solidFill>
                            <a:srgbClr val="000000"/>
                          </a:solidFill>
                          <a:latin typeface="微軟正黑體" panose="020B0604030504040204" pitchFamily="34" charset="-120"/>
                          <a:ea typeface="微軟正黑體" panose="020B0604030504040204" pitchFamily="34" charset="-120"/>
                        </a:rPr>
                        <a:t>研究類</a:t>
                      </a:r>
                      <a:endParaRPr lang="en-US" altLang="zh-TW" sz="2000" b="1" dirty="0">
                        <a:solidFill>
                          <a:srgbClr val="000000"/>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研</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15</a:t>
                      </a:r>
                      <a:endPar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6068491"/>
                  </a:ext>
                </a:extLst>
              </a:tr>
              <a:tr h="560044">
                <a:tc>
                  <a:txBody>
                    <a:bodyPr/>
                    <a:lstStyle/>
                    <a:p>
                      <a:pPr algn="l"/>
                      <a:r>
                        <a:rPr lang="zh-TW" altLang="en-US" sz="3200" b="1" dirty="0">
                          <a:solidFill>
                            <a:schemeClr val="tx1"/>
                          </a:solidFill>
                          <a:latin typeface="微軟正黑體" panose="020B0604030504040204" pitchFamily="34" charset="-120"/>
                          <a:ea typeface="微軟正黑體" panose="020B0604030504040204" pitchFamily="34" charset="-120"/>
                        </a:rPr>
                        <a:t>合計</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200" b="1" kern="1200" dirty="0">
                          <a:solidFill>
                            <a:schemeClr val="tx1"/>
                          </a:solidFill>
                          <a:effectLst/>
                          <a:latin typeface="微軟正黑體" panose="020B0604030504040204" pitchFamily="34" charset="-120"/>
                          <a:ea typeface="微軟正黑體" panose="020B0604030504040204" pitchFamily="34" charset="-120"/>
                          <a:cs typeface="+mn-cs"/>
                        </a:rPr>
                        <a:t>共</a:t>
                      </a:r>
                      <a:r>
                        <a:rPr lang="en-US" altLang="zh-TW" sz="3200" b="1" kern="12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6</a:t>
                      </a:r>
                      <a:r>
                        <a:rPr lang="zh-TW" altLang="en-US" sz="3200" b="1" kern="1200" dirty="0">
                          <a:solidFill>
                            <a:schemeClr val="tx1"/>
                          </a:solidFill>
                          <a:latin typeface="微軟正黑體" panose="020B0604030504040204" pitchFamily="34" charset="-120"/>
                          <a:ea typeface="微軟正黑體" panose="020B0604030504040204" pitchFamily="34" charset="-120"/>
                          <a:cs typeface="+mn-cs"/>
                        </a:rPr>
                        <a:t>張表冊</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extLst>
                  <a:ext uri="{0D108BD9-81ED-4DB2-BD59-A6C34878D82A}">
                    <a16:rowId xmlns:a16="http://schemas.microsoft.com/office/drawing/2014/main" val="10007"/>
                  </a:ext>
                </a:extLst>
              </a:tr>
            </a:tbl>
          </a:graphicData>
        </a:graphic>
      </p:graphicFrame>
      <p:sp>
        <p:nvSpPr>
          <p:cNvPr id="5" name="Rectangle 2"/>
          <p:cNvSpPr txBox="1">
            <a:spLocks noChangeArrowheads="1"/>
          </p:cNvSpPr>
          <p:nvPr/>
        </p:nvSpPr>
        <p:spPr bwMode="black">
          <a:xfrm>
            <a:off x="478478" y="858738"/>
            <a:ext cx="6105202" cy="53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Verdana" panose="020B0604030504040204" pitchFamily="34" charset="0"/>
              </a:defRPr>
            </a:lvl2pPr>
            <a:lvl3pPr algn="l" rtl="0" eaLnBrk="1" fontAlgn="base" hangingPunct="1">
              <a:spcBef>
                <a:spcPct val="0"/>
              </a:spcBef>
              <a:spcAft>
                <a:spcPct val="0"/>
              </a:spcAft>
              <a:defRPr sz="3200" b="1">
                <a:solidFill>
                  <a:schemeClr val="tx1"/>
                </a:solidFill>
                <a:latin typeface="Verdana" panose="020B0604030504040204" pitchFamily="34" charset="0"/>
              </a:defRPr>
            </a:lvl3pPr>
            <a:lvl4pPr algn="l" rtl="0" eaLnBrk="1" fontAlgn="base" hangingPunct="1">
              <a:spcBef>
                <a:spcPct val="0"/>
              </a:spcBef>
              <a:spcAft>
                <a:spcPct val="0"/>
              </a:spcAft>
              <a:defRPr sz="3200" b="1">
                <a:solidFill>
                  <a:schemeClr val="tx1"/>
                </a:solidFill>
                <a:latin typeface="Verdana" panose="020B0604030504040204" pitchFamily="34" charset="0"/>
              </a:defRPr>
            </a:lvl4pPr>
            <a:lvl5pPr algn="l" rtl="0" eaLnBrk="1" fontAlgn="base" hangingPunct="1">
              <a:spcBef>
                <a:spcPct val="0"/>
              </a:spcBef>
              <a:spcAft>
                <a:spcPct val="0"/>
              </a:spcAft>
              <a:defRPr sz="3200" b="1">
                <a:solidFill>
                  <a:schemeClr val="tx1"/>
                </a:solidFill>
                <a:latin typeface="Verdana" panose="020B0604030504040204" pitchFamily="34" charset="0"/>
              </a:defRPr>
            </a:lvl5pPr>
            <a:lvl6pPr marL="457200" algn="l" rtl="0" eaLnBrk="1" fontAlgn="base" hangingPunct="1">
              <a:spcBef>
                <a:spcPct val="0"/>
              </a:spcBef>
              <a:spcAft>
                <a:spcPct val="0"/>
              </a:spcAft>
              <a:defRPr sz="3200" b="1">
                <a:solidFill>
                  <a:schemeClr val="tx1"/>
                </a:solidFill>
                <a:latin typeface="Verdana" panose="020B0604030504040204" pitchFamily="34" charset="0"/>
              </a:defRPr>
            </a:lvl6pPr>
            <a:lvl7pPr marL="914400" algn="l" rtl="0" eaLnBrk="1" fontAlgn="base" hangingPunct="1">
              <a:spcBef>
                <a:spcPct val="0"/>
              </a:spcBef>
              <a:spcAft>
                <a:spcPct val="0"/>
              </a:spcAft>
              <a:defRPr sz="3200" b="1">
                <a:solidFill>
                  <a:schemeClr val="tx1"/>
                </a:solidFill>
                <a:latin typeface="Verdana" panose="020B0604030504040204" pitchFamily="34" charset="0"/>
              </a:defRPr>
            </a:lvl7pPr>
            <a:lvl8pPr marL="1371600" algn="l" rtl="0" eaLnBrk="1" fontAlgn="base" hangingPunct="1">
              <a:spcBef>
                <a:spcPct val="0"/>
              </a:spcBef>
              <a:spcAft>
                <a:spcPct val="0"/>
              </a:spcAft>
              <a:defRPr sz="3200" b="1">
                <a:solidFill>
                  <a:schemeClr val="tx1"/>
                </a:solidFill>
                <a:latin typeface="Verdana" panose="020B0604030504040204" pitchFamily="34" charset="0"/>
              </a:defRPr>
            </a:lvl8pPr>
            <a:lvl9pPr marL="1828800" algn="l" rtl="0" eaLnBrk="1" fontAlgn="base" hangingPunct="1">
              <a:spcBef>
                <a:spcPct val="0"/>
              </a:spcBef>
              <a:spcAft>
                <a:spcPct val="0"/>
              </a:spcAft>
              <a:defRPr sz="3200" b="1">
                <a:solidFill>
                  <a:schemeClr val="tx1"/>
                </a:solidFill>
                <a:latin typeface="Verdana" panose="020B0604030504040204" pitchFamily="34" charset="0"/>
              </a:defRPr>
            </a:lvl9pPr>
          </a:lstStyle>
          <a:p>
            <a:pPr marL="285750" indent="-285750">
              <a:buClr>
                <a:srgbClr val="000000"/>
              </a:buClr>
              <a:buFont typeface="Wingdings" panose="05000000000000000000" pitchFamily="2" charset="2"/>
              <a:buChar char="l"/>
            </a:pP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以下表冊為</a:t>
            </a:r>
            <a:r>
              <a:rPr lang="zh-TW" altLang="en-US"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本期免填</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，請確認資料正確性。</a:t>
            </a:r>
          </a:p>
        </p:txBody>
      </p:sp>
    </p:spTree>
    <p:extLst>
      <p:ext uri="{BB962C8B-B14F-4D97-AF65-F5344CB8AC3E}">
        <p14:creationId xmlns:p14="http://schemas.microsoft.com/office/powerpoint/2010/main" val="1804947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704340" y="1124744"/>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endParaRPr lang="zh-TW" altLang="en-US" sz="7200" i="0" dirty="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Rectangle 8"/>
          <p:cNvSpPr txBox="1">
            <a:spLocks noChangeArrowheads="1"/>
          </p:cNvSpPr>
          <p:nvPr/>
        </p:nvSpPr>
        <p:spPr bwMode="auto">
          <a:xfrm>
            <a:off x="-573" y="5199863"/>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9" name="Rectangle 17"/>
          <p:cNvSpPr>
            <a:spLocks noChangeArrowheads="1"/>
          </p:cNvSpPr>
          <p:nvPr/>
        </p:nvSpPr>
        <p:spPr bwMode="auto">
          <a:xfrm>
            <a:off x="159893"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
        <p:nvSpPr>
          <p:cNvPr id="10" name="Rectangle 8"/>
          <p:cNvSpPr txBox="1">
            <a:spLocks noChangeArrowheads="1"/>
          </p:cNvSpPr>
          <p:nvPr/>
        </p:nvSpPr>
        <p:spPr bwMode="auto">
          <a:xfrm>
            <a:off x="359376" y="1944790"/>
            <a:ext cx="8578678" cy="251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教育部大學校院校務資料庫</a:t>
            </a:r>
            <a:endPar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a:p>
            <a:pPr>
              <a:spcBef>
                <a:spcPct val="0"/>
              </a:spcBef>
              <a:defRPr/>
            </a:pPr>
            <a:r>
              <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【112.03】</a:t>
            </a: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期</a:t>
            </a:r>
            <a:endPar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a:p>
            <a:pPr>
              <a:spcBef>
                <a:spcPct val="0"/>
              </a:spcBef>
              <a:defRPr/>
            </a:pP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填表暨系統操作說明會</a:t>
            </a:r>
          </a:p>
        </p:txBody>
      </p:sp>
    </p:spTree>
    <p:extLst>
      <p:ext uri="{BB962C8B-B14F-4D97-AF65-F5344CB8AC3E}">
        <p14:creationId xmlns:p14="http://schemas.microsoft.com/office/powerpoint/2010/main" val="247098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gray">
          <a:xfrm>
            <a:off x="582051" y="2184150"/>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3.2</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endPar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注意事項</a:t>
            </a:r>
          </a:p>
        </p:txBody>
      </p:sp>
      <p:sp>
        <p:nvSpPr>
          <p:cNvPr id="5" name="Rectangle 8"/>
          <p:cNvSpPr txBox="1">
            <a:spLocks noChangeArrowheads="1"/>
          </p:cNvSpPr>
          <p:nvPr/>
        </p:nvSpPr>
        <p:spPr bwMode="auto">
          <a:xfrm>
            <a:off x="-573" y="5199863"/>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7" name="Rectangle 17"/>
          <p:cNvSpPr>
            <a:spLocks noChangeArrowheads="1"/>
          </p:cNvSpPr>
          <p:nvPr/>
        </p:nvSpPr>
        <p:spPr bwMode="auto">
          <a:xfrm>
            <a:off x="159893"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2981971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56312" y="497882"/>
            <a:ext cx="9137509" cy="498548"/>
          </a:xfrm>
        </p:spPr>
        <p:txBody>
          <a:bodyPr anchor="t">
            <a:noAutofit/>
          </a:bodyPr>
          <a:lstStyle/>
          <a:p>
            <a:pPr algn="l">
              <a:defRPr/>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基</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與基</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增列國際專修部填表說明</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月維護</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56312" y="917046"/>
            <a:ext cx="9037866" cy="5170646"/>
          </a:xfrm>
          <a:prstGeom prst="rect">
            <a:avLst/>
          </a:prstGeom>
        </p:spPr>
        <p:txBody>
          <a:bodyPr wrap="square">
            <a:spAutoFit/>
          </a:bodyPr>
          <a:lstStyle/>
          <a:p>
            <a:pPr>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112.03</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latin typeface="Arial" panose="020B0604020202020204" pitchFamily="34" charset="0"/>
                <a:ea typeface="微軟正黑體" panose="020B0604030504040204" pitchFamily="34" charset="-120"/>
                <a:cs typeface="Arial" panose="020B0604020202020204" pitchFamily="34" charset="0"/>
              </a:rPr>
              <a:t>學校經本部依「</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重點產業領域擴大招收僑生港澳學生及外國學生實施計畫</a:t>
            </a:r>
            <a:r>
              <a:rPr lang="zh-TW" altLang="zh-TW" sz="2000" dirty="0">
                <a:latin typeface="Arial" panose="020B0604020202020204" pitchFamily="34" charset="0"/>
                <a:ea typeface="微軟正黑體" panose="020B0604030504040204" pitchFamily="34" charset="-120"/>
                <a:cs typeface="Arial" panose="020B0604020202020204" pitchFamily="34" charset="0"/>
              </a:rPr>
              <a:t>」核定設立「國際專修部」</a:t>
            </a:r>
            <a:r>
              <a:rPr lang="zh-TW" altLang="zh-TW" sz="2000" b="1" dirty="0">
                <a:latin typeface="Arial" panose="020B0604020202020204" pitchFamily="34" charset="0"/>
                <a:ea typeface="微軟正黑體" panose="020B0604030504040204" pitchFamily="34" charset="-120"/>
                <a:cs typeface="Arial" panose="020B0604020202020204" pitchFamily="34" charset="0"/>
              </a:rPr>
              <a:t>，招收外國學生、港澳生及僑生身分者就讀國際專修部之「華語先修班」</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依教育部計畫核定資訊，</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將由系統匯入</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，學校無</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須填報</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基本資料</a:t>
            </a:r>
            <a:r>
              <a:rPr lang="en-US" altLang="zh-TW" sz="2000" b="1" dirty="0">
                <a:latin typeface="Arial" panose="020B0604020202020204" pitchFamily="34" charset="0"/>
                <a:ea typeface="微軟正黑體" panose="020B0604030504040204" pitchFamily="34" charset="-120"/>
                <a:cs typeface="Arial" panose="020B0604020202020204" pitchFamily="34" charset="0"/>
              </a:rPr>
              <a:t>3. </a:t>
            </a:r>
            <a:r>
              <a:rPr lang="zh-TW" altLang="zh-TW" sz="2000" b="1" dirty="0">
                <a:latin typeface="Arial" panose="020B0604020202020204" pitchFamily="34" charset="0"/>
                <a:ea typeface="微軟正黑體" panose="020B0604030504040204" pitchFamily="34" charset="-120"/>
                <a:cs typeface="Arial" panose="020B0604020202020204" pitchFamily="34" charset="0"/>
              </a:rPr>
              <a:t>學校「學院</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學群」基本資料</a:t>
            </a:r>
            <a:r>
              <a:rPr lang="zh-TW"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其</a:t>
            </a:r>
            <a:r>
              <a:rPr lang="zh-TW" altLang="zh-TW" sz="2000" b="1" dirty="0">
                <a:latin typeface="Arial" panose="020B0604020202020204" pitchFamily="34" charset="0"/>
                <a:ea typeface="微軟正黑體" panose="020B0604030504040204" pitchFamily="34" charset="-120"/>
                <a:cs typeface="Arial" panose="020B0604020202020204" pitchFamily="34" charset="0"/>
              </a:rPr>
              <a:t>學院</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學群名稱</a:t>
            </a:r>
            <a:r>
              <a:rPr lang="zh-TW" altLang="zh-TW" sz="2000" dirty="0">
                <a:latin typeface="Arial" panose="020B0604020202020204" pitchFamily="34" charset="0"/>
                <a:ea typeface="微軟正黑體" panose="020B0604030504040204" pitchFamily="34" charset="-120"/>
                <a:cs typeface="Arial" panose="020B0604020202020204" pitchFamily="34" charset="0"/>
              </a:rPr>
              <a:t>設有</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【國際專修部】</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基本資料</a:t>
            </a:r>
            <a:r>
              <a:rPr lang="en-US" altLang="zh-TW" sz="2000" b="1" dirty="0">
                <a:latin typeface="Arial" panose="020B0604020202020204" pitchFamily="34" charset="0"/>
                <a:ea typeface="微軟正黑體" panose="020B0604030504040204" pitchFamily="34" charset="-120"/>
                <a:cs typeface="Arial" panose="020B0604020202020204" pitchFamily="34" charset="0"/>
              </a:rPr>
              <a:t>6. </a:t>
            </a:r>
            <a:r>
              <a:rPr lang="zh-TW" altLang="zh-TW" sz="2000" b="1" dirty="0">
                <a:latin typeface="Arial" panose="020B0604020202020204" pitchFamily="34" charset="0"/>
                <a:ea typeface="微軟正黑體" panose="020B0604030504040204" pitchFamily="34" charset="-120"/>
                <a:cs typeface="Arial" panose="020B0604020202020204" pitchFamily="34" charset="0"/>
              </a:rPr>
              <a:t>學校系、所、學位學程、特殊專班、境外專班等基本資料</a:t>
            </a:r>
            <a:r>
              <a:rPr lang="zh-TW"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國際專修部華語先修班</a:t>
            </a:r>
            <a:r>
              <a:rPr lang="zh-TW" altLang="en-US" sz="2000" dirty="0">
                <a:latin typeface="Arial" panose="020B0604020202020204" pitchFamily="34" charset="0"/>
                <a:ea typeface="微軟正黑體" panose="020B0604030504040204" pitchFamily="34" charset="-120"/>
                <a:cs typeface="Arial" panose="020B0604020202020204" pitchFamily="34" charset="0"/>
              </a:rPr>
              <a:t>其單位類別歸類</a:t>
            </a:r>
            <a:r>
              <a:rPr lang="zh-TW" altLang="zh-TW" sz="2000" dirty="0">
                <a:latin typeface="Arial" panose="020B0604020202020204" pitchFamily="34" charset="0"/>
                <a:ea typeface="微軟正黑體" panose="020B0604030504040204" pitchFamily="34" charset="-120"/>
                <a:cs typeface="Arial" panose="020B0604020202020204" pitchFamily="34" charset="0"/>
              </a:rPr>
              <a:t>為</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【特殊專班】</a:t>
            </a:r>
            <a:r>
              <a:rPr lang="zh-TW" altLang="en-US" sz="2000" dirty="0">
                <a:latin typeface="Arial" panose="020B0604020202020204" pitchFamily="34" charset="0"/>
                <a:ea typeface="微軟正黑體" panose="020B0604030504040204" pitchFamily="34" charset="-120"/>
                <a:cs typeface="Arial" panose="020B0604020202020204" pitchFamily="34" charset="0"/>
              </a:rPr>
              <a:t>，另</a:t>
            </a:r>
            <a:r>
              <a:rPr lang="zh-TW" altLang="zh-TW" sz="2000" dirty="0">
                <a:latin typeface="Arial" panose="020B0604020202020204" pitchFamily="34" charset="0"/>
                <a:ea typeface="微軟正黑體" panose="020B0604030504040204" pitchFamily="34" charset="-120"/>
                <a:cs typeface="Arial" panose="020B0604020202020204" pitchFamily="34" charset="0"/>
              </a:rPr>
              <a:t>計畫專案核定學校部分學系所名稱為</a:t>
            </a:r>
            <a:r>
              <a:rPr lang="zh-TW" altLang="zh-TW" sz="2000" b="1" dirty="0">
                <a:latin typeface="Arial" panose="020B0604020202020204" pitchFamily="34" charset="0"/>
                <a:ea typeface="微軟正黑體" panose="020B0604030504040204" pitchFamily="34" charset="-120"/>
                <a:cs typeface="Arial" panose="020B0604020202020204" pitchFamily="34" charset="0"/>
              </a:rPr>
              <a:t>「總量核定系所名稱</a:t>
            </a:r>
            <a:r>
              <a:rPr lang="en-US" altLang="zh-TW" sz="2000" b="1" dirty="0">
                <a:latin typeface="Arial" panose="020B0604020202020204" pitchFamily="34" charset="0"/>
                <a:ea typeface="微軟正黑體" panose="020B0604030504040204" pitchFamily="34" charset="-120"/>
                <a:cs typeface="Arial" panose="020B0604020202020204" pitchFamily="34" charset="0"/>
              </a:rPr>
              <a:t>+OOO</a:t>
            </a:r>
            <a:r>
              <a:rPr lang="zh-TW" altLang="zh-TW" sz="2000" b="1" dirty="0">
                <a:latin typeface="Arial" panose="020B0604020202020204" pitchFamily="34" charset="0"/>
                <a:ea typeface="微軟正黑體" panose="020B0604030504040204" pitchFamily="34" charset="-120"/>
                <a:cs typeface="Arial" panose="020B0604020202020204" pitchFamily="34" charset="0"/>
              </a:rPr>
              <a:t>專班」</a:t>
            </a:r>
            <a:r>
              <a:rPr lang="zh-TW" altLang="zh-TW" sz="2000" dirty="0">
                <a:latin typeface="Arial" panose="020B0604020202020204" pitchFamily="34" charset="0"/>
                <a:ea typeface="微軟正黑體" panose="020B0604030504040204" pitchFamily="34" charset="-120"/>
                <a:cs typeface="Arial" panose="020B0604020202020204" pitchFamily="34" charset="0"/>
              </a:rPr>
              <a:t>者，</a:t>
            </a:r>
            <a:r>
              <a:rPr lang="zh-TW" altLang="en-US" sz="2000" b="1" dirty="0">
                <a:latin typeface="Arial" panose="020B0604020202020204" pitchFamily="34" charset="0"/>
                <a:ea typeface="微軟正黑體" panose="020B0604030504040204" pitchFamily="34" charset="-120"/>
                <a:cs typeface="Arial" panose="020B0604020202020204" pitchFamily="34" charset="0"/>
              </a:rPr>
              <a:t>也</a:t>
            </a:r>
            <a:r>
              <a:rPr lang="zh-TW" altLang="zh-TW" sz="2000" b="1" dirty="0">
                <a:latin typeface="Arial" panose="020B0604020202020204" pitchFamily="34" charset="0"/>
                <a:ea typeface="微軟正黑體" panose="020B0604030504040204" pitchFamily="34" charset="-120"/>
                <a:cs typeface="Arial" panose="020B0604020202020204" pitchFamily="34" charset="0"/>
              </a:rPr>
              <a:t>將歸類為</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【特殊專班】</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p:txBody>
      </p:sp>
      <p:sp>
        <p:nvSpPr>
          <p:cNvPr id="8" name="Rectangle 47"/>
          <p:cNvSpPr>
            <a:spLocks noChangeArrowheads="1"/>
          </p:cNvSpPr>
          <p:nvPr/>
        </p:nvSpPr>
        <p:spPr bwMode="gray">
          <a:xfrm>
            <a:off x="56312" y="107299"/>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.2.1</a:t>
            </a:r>
          </a:p>
        </p:txBody>
      </p:sp>
    </p:spTree>
    <p:extLst>
      <p:ext uri="{BB962C8B-B14F-4D97-AF65-F5344CB8AC3E}">
        <p14:creationId xmlns:p14="http://schemas.microsoft.com/office/powerpoint/2010/main" val="753658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0" y="339948"/>
            <a:ext cx="9137509" cy="498548"/>
          </a:xfrm>
        </p:spPr>
        <p:txBody>
          <a:bodyPr anchor="t">
            <a:noAutofit/>
          </a:bodyPr>
          <a:lstStyle/>
          <a:p>
            <a:pPr algn="l">
              <a:defRPr/>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填報學生類各表冊之學院、系所等基本資料呈現方式</a:t>
            </a:r>
          </a:p>
        </p:txBody>
      </p:sp>
      <p:sp>
        <p:nvSpPr>
          <p:cNvPr id="6" name="矩形 5"/>
          <p:cNvSpPr/>
          <p:nvPr/>
        </p:nvSpPr>
        <p:spPr>
          <a:xfrm>
            <a:off x="54857" y="754676"/>
            <a:ext cx="9037866" cy="4219553"/>
          </a:xfrm>
          <a:prstGeom prst="rect">
            <a:avLst/>
          </a:prstGeom>
        </p:spPr>
        <p:txBody>
          <a:bodyPr wrap="square">
            <a:spAutoFit/>
          </a:bodyPr>
          <a:lstStyle/>
          <a:p>
            <a:pPr marL="342000" lvl="1" indent="-342900">
              <a:lnSpc>
                <a:spcPts val="27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latin typeface="Arial" panose="020B0604020202020204" pitchFamily="34" charset="0"/>
                <a:ea typeface="微軟正黑體" panose="020B0604030504040204" pitchFamily="34" charset="-120"/>
                <a:cs typeface="Arial" panose="020B0604020202020204" pitchFamily="34" charset="0"/>
              </a:rPr>
              <a:t>國際專修部</a:t>
            </a:r>
            <a:r>
              <a:rPr lang="zh-TW" altLang="en-US" sz="2000" dirty="0">
                <a:latin typeface="Arial" panose="020B0604020202020204" pitchFamily="34" charset="0"/>
                <a:ea typeface="微軟正黑體" panose="020B0604030504040204" pitchFamily="34" charset="-120"/>
                <a:cs typeface="Arial" panose="020B0604020202020204" pitchFamily="34" charset="0"/>
              </a:rPr>
              <a:t>之</a:t>
            </a:r>
            <a:r>
              <a:rPr lang="zh-TW" altLang="zh-TW" sz="2000" dirty="0">
                <a:latin typeface="Arial" panose="020B0604020202020204" pitchFamily="34" charset="0"/>
                <a:ea typeface="微軟正黑體" panose="020B0604030504040204" pitchFamily="34" charset="-120"/>
                <a:cs typeface="Arial" panose="020B0604020202020204" pitchFamily="34" charset="0"/>
              </a:rPr>
              <a:t>「華語先修班」其</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單位名稱將統一以【華語先修班】呈現</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，而</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學制班別</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及</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就讀年級將統一以【華語先修】呈現</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342000" lvl="1" indent="-342900">
              <a:lnSpc>
                <a:spcPts val="27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latin typeface="Arial" panose="020B0604020202020204" pitchFamily="34" charset="0"/>
                <a:ea typeface="微軟正黑體" panose="020B0604030504040204" pitchFamily="34" charset="-120"/>
                <a:cs typeface="Arial" panose="020B0604020202020204" pitchFamily="34" charset="0"/>
              </a:rPr>
              <a:t>計畫專案核定學校部分學系所名稱為</a:t>
            </a:r>
            <a:r>
              <a:rPr lang="zh-TW" altLang="zh-TW" sz="2000" b="1" dirty="0">
                <a:latin typeface="Arial" panose="020B0604020202020204" pitchFamily="34" charset="0"/>
                <a:ea typeface="微軟正黑體" panose="020B0604030504040204" pitchFamily="34" charset="-120"/>
                <a:cs typeface="Arial" panose="020B0604020202020204" pitchFamily="34" charset="0"/>
              </a:rPr>
              <a:t>「總量核定系所名稱</a:t>
            </a:r>
            <a:r>
              <a:rPr lang="en-US" altLang="zh-TW" sz="2000" b="1" dirty="0">
                <a:latin typeface="Arial" panose="020B0604020202020204" pitchFamily="34" charset="0"/>
                <a:ea typeface="微軟正黑體" panose="020B0604030504040204" pitchFamily="34" charset="-120"/>
                <a:cs typeface="Arial" panose="020B0604020202020204" pitchFamily="34" charset="0"/>
              </a:rPr>
              <a:t>+OOO</a:t>
            </a:r>
            <a:r>
              <a:rPr lang="zh-TW" altLang="zh-TW" sz="2000" b="1" dirty="0">
                <a:latin typeface="Arial" panose="020B0604020202020204" pitchFamily="34" charset="0"/>
                <a:ea typeface="微軟正黑體" panose="020B0604030504040204" pitchFamily="34" charset="-120"/>
                <a:cs typeface="Arial" panose="020B0604020202020204" pitchFamily="34" charset="0"/>
              </a:rPr>
              <a:t>專班」</a:t>
            </a:r>
            <a:r>
              <a:rPr lang="zh-TW" altLang="zh-TW" sz="2000" dirty="0">
                <a:latin typeface="Arial" panose="020B0604020202020204" pitchFamily="34" charset="0"/>
                <a:ea typeface="微軟正黑體" panose="020B0604030504040204" pitchFamily="34" charset="-120"/>
                <a:cs typeface="Arial" panose="020B0604020202020204" pitchFamily="34" charset="0"/>
              </a:rPr>
              <a:t>者</a:t>
            </a:r>
            <a:r>
              <a:rPr lang="zh-TW" altLang="en-US" sz="2000" dirty="0">
                <a:latin typeface="Arial" panose="020B0604020202020204" pitchFamily="34" charset="0"/>
                <a:ea typeface="微軟正黑體" panose="020B0604030504040204" pitchFamily="34" charset="-120"/>
                <a:cs typeface="Arial" panose="020B0604020202020204" pitchFamily="34" charset="0"/>
              </a:rPr>
              <a:t>，例如：工業管理學系</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en-US" sz="2000" dirty="0">
                <a:latin typeface="Arial" panose="020B0604020202020204" pitchFamily="34" charset="0"/>
                <a:ea typeface="微軟正黑體" panose="020B0604030504040204" pitchFamily="34" charset="-120"/>
                <a:cs typeface="Arial" panose="020B0604020202020204" pitchFamily="34" charset="0"/>
              </a:rPr>
              <a:t>工業工程管理專班，其：</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99200" lvl="2" indent="-342900">
              <a:lnSpc>
                <a:spcPts val="27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latin typeface="Arial" panose="020B0604020202020204" pitchFamily="34" charset="0"/>
                <a:ea typeface="微軟正黑體" panose="020B0604030504040204" pitchFamily="34" charset="-120"/>
                <a:cs typeface="Arial" panose="020B0604020202020204" pitchFamily="34" charset="0"/>
              </a:rPr>
              <a:t>學院</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latin typeface="Arial" panose="020B0604020202020204" pitchFamily="34" charset="0"/>
                <a:ea typeface="微軟正黑體" panose="020B0604030504040204" pitchFamily="34" charset="-120"/>
                <a:cs typeface="Arial" panose="020B0604020202020204" pitchFamily="34" charset="0"/>
              </a:rPr>
              <a:t>學群名稱：</a:t>
            </a:r>
            <a:r>
              <a:rPr lang="zh-TW" altLang="en-US" sz="2000" dirty="0">
                <a:latin typeface="Arial" panose="020B0604020202020204" pitchFamily="34" charset="0"/>
                <a:ea typeface="微軟正黑體" panose="020B0604030504040204" pitchFamily="34" charset="-120"/>
                <a:cs typeface="Arial" panose="020B0604020202020204" pitchFamily="34" charset="0"/>
              </a:rPr>
              <a:t>依據工業管理學系所屬之學院歸類，為</a:t>
            </a:r>
            <a:r>
              <a:rPr lang="zh-TW" altLang="zh-TW" sz="2000" dirty="0">
                <a:latin typeface="Arial" panose="020B0604020202020204" pitchFamily="34" charset="0"/>
                <a:ea typeface="微軟正黑體" panose="020B0604030504040204" pitchFamily="34" charset="-120"/>
                <a:cs typeface="Arial" panose="020B0604020202020204" pitchFamily="34" charset="0"/>
              </a:rPr>
              <a:t>總量核定之「學院</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學群」名稱</a:t>
            </a:r>
            <a:r>
              <a:rPr lang="zh-TW" altLang="en-US" sz="2000" dirty="0">
                <a:latin typeface="Arial" panose="020B0604020202020204" pitchFamily="34" charset="0"/>
                <a:ea typeface="微軟正黑體" panose="020B0604030504040204" pitchFamily="34" charset="-120"/>
                <a:cs typeface="Arial" panose="020B0604020202020204" pitchFamily="34" charset="0"/>
              </a:rPr>
              <a:t>「管理學院」。</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99200" lvl="2" indent="-342900">
              <a:lnSpc>
                <a:spcPts val="27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latin typeface="Arial" panose="020B0604020202020204" pitchFamily="34" charset="0"/>
                <a:ea typeface="微軟正黑體" panose="020B0604030504040204" pitchFamily="34" charset="-120"/>
                <a:cs typeface="Arial" panose="020B0604020202020204" pitchFamily="34" charset="0"/>
              </a:rPr>
              <a:t>單位類別：</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歸類為「</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特殊專</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班」</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99200" lvl="2" indent="-342900">
              <a:lnSpc>
                <a:spcPts val="27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latin typeface="Arial" panose="020B0604020202020204" pitchFamily="34" charset="0"/>
                <a:ea typeface="微軟正黑體" panose="020B0604030504040204" pitchFamily="34" charset="-120"/>
                <a:cs typeface="Arial" panose="020B0604020202020204" pitchFamily="34" charset="0"/>
              </a:rPr>
              <a:t>單位名稱</a:t>
            </a:r>
            <a:r>
              <a:rPr lang="zh-TW" altLang="en-US" sz="2000" dirty="0">
                <a:latin typeface="Arial" panose="020B0604020202020204" pitchFamily="34" charset="0"/>
                <a:ea typeface="微軟正黑體" panose="020B0604030504040204" pitchFamily="34" charset="-120"/>
                <a:cs typeface="Arial" panose="020B0604020202020204" pitchFamily="34" charset="0"/>
              </a:rPr>
              <a:t>：依計畫專案核定之單位名稱「工業管理學系</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en-US" sz="2000" dirty="0">
                <a:latin typeface="Arial" panose="020B0604020202020204" pitchFamily="34" charset="0"/>
                <a:ea typeface="微軟正黑體" panose="020B0604030504040204" pitchFamily="34" charset="-120"/>
                <a:cs typeface="Arial" panose="020B0604020202020204" pitchFamily="34" charset="0"/>
              </a:rPr>
              <a:t>工業工程管理專班」。</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99200" lvl="2" indent="-342900">
              <a:lnSpc>
                <a:spcPts val="27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latin typeface="Arial" panose="020B0604020202020204" pitchFamily="34" charset="0"/>
                <a:ea typeface="微軟正黑體" panose="020B0604030504040204" pitchFamily="34" charset="-120"/>
                <a:cs typeface="Arial" panose="020B0604020202020204" pitchFamily="34" charset="0"/>
              </a:rPr>
              <a:t>學制班別：</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「學士班」</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99200" lvl="2" indent="-342900">
              <a:lnSpc>
                <a:spcPts val="27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latin typeface="Arial" panose="020B0604020202020204" pitchFamily="34" charset="0"/>
                <a:ea typeface="微軟正黑體" panose="020B0604030504040204" pitchFamily="34" charset="-120"/>
                <a:cs typeface="Arial" panose="020B0604020202020204" pitchFamily="34" charset="0"/>
              </a:rPr>
              <a:t>年級：</a:t>
            </a:r>
            <a:r>
              <a:rPr lang="zh-TW" altLang="zh-TW" sz="2000" dirty="0">
                <a:latin typeface="Arial" panose="020B0604020202020204" pitchFamily="34" charset="0"/>
                <a:ea typeface="微軟正黑體" panose="020B0604030504040204" pitchFamily="34" charset="-120"/>
                <a:cs typeface="Arial" panose="020B0604020202020204" pitchFamily="34" charset="0"/>
              </a:rPr>
              <a:t>依學生「實際入學」第幾年</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休學期間不計</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及依據註冊後之實際資料填報</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nvGraphicFramePr>
        <p:xfrm>
          <a:off x="140312" y="5019076"/>
          <a:ext cx="8870534" cy="1604200"/>
        </p:xfrm>
        <a:graphic>
          <a:graphicData uri="http://schemas.openxmlformats.org/drawingml/2006/table">
            <a:tbl>
              <a:tblPr firstRow="1" bandRow="1">
                <a:tableStyleId>{5C22544A-7EE6-4342-B048-85BDC9FD1C3A}</a:tableStyleId>
              </a:tblPr>
              <a:tblGrid>
                <a:gridCol w="1841292">
                  <a:extLst>
                    <a:ext uri="{9D8B030D-6E8A-4147-A177-3AD203B41FA5}">
                      <a16:colId xmlns:a16="http://schemas.microsoft.com/office/drawing/2014/main" val="1169398978"/>
                    </a:ext>
                  </a:extLst>
                </a:gridCol>
                <a:gridCol w="1706922">
                  <a:extLst>
                    <a:ext uri="{9D8B030D-6E8A-4147-A177-3AD203B41FA5}">
                      <a16:colId xmlns:a16="http://schemas.microsoft.com/office/drawing/2014/main" val="171128091"/>
                    </a:ext>
                  </a:extLst>
                </a:gridCol>
                <a:gridCol w="2369000">
                  <a:extLst>
                    <a:ext uri="{9D8B030D-6E8A-4147-A177-3AD203B41FA5}">
                      <a16:colId xmlns:a16="http://schemas.microsoft.com/office/drawing/2014/main" val="4169643531"/>
                    </a:ext>
                  </a:extLst>
                </a:gridCol>
                <a:gridCol w="1561378">
                  <a:extLst>
                    <a:ext uri="{9D8B030D-6E8A-4147-A177-3AD203B41FA5}">
                      <a16:colId xmlns:a16="http://schemas.microsoft.com/office/drawing/2014/main" val="1027880125"/>
                    </a:ext>
                  </a:extLst>
                </a:gridCol>
                <a:gridCol w="1391942">
                  <a:extLst>
                    <a:ext uri="{9D8B030D-6E8A-4147-A177-3AD203B41FA5}">
                      <a16:colId xmlns:a16="http://schemas.microsoft.com/office/drawing/2014/main" val="3213519316"/>
                    </a:ext>
                  </a:extLst>
                </a:gridCol>
              </a:tblGrid>
              <a:tr h="370840">
                <a:tc>
                  <a:txBody>
                    <a:bodyPr/>
                    <a:lstStyle/>
                    <a:p>
                      <a:pPr algn="ctr"/>
                      <a:r>
                        <a:rPr lang="zh-TW"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學院</a:t>
                      </a:r>
                      <a:r>
                        <a:rPr lang="en-US"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學群名稱</a:t>
                      </a:r>
                      <a:endParaRPr lang="zh-TW" altLang="en-US"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DE82"/>
                    </a:solidFill>
                  </a:tcPr>
                </a:tc>
                <a:tc>
                  <a:txBody>
                    <a:bodyPr/>
                    <a:lstStyle/>
                    <a:p>
                      <a:pPr algn="ctr"/>
                      <a:r>
                        <a:rPr lang="zh-TW" altLang="en-US"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單位類別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DE82"/>
                    </a:solidFill>
                  </a:tcPr>
                </a:tc>
                <a:tc>
                  <a:txBody>
                    <a:bodyPr/>
                    <a:lstStyle/>
                    <a:p>
                      <a:pPr algn="ctr"/>
                      <a:r>
                        <a:rPr lang="zh-TW"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單位名稱</a:t>
                      </a:r>
                      <a:endParaRPr lang="zh-TW" altLang="en-US"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DE82"/>
                    </a:solidFill>
                  </a:tcPr>
                </a:tc>
                <a:tc>
                  <a:txBody>
                    <a:bodyPr/>
                    <a:lstStyle/>
                    <a:p>
                      <a:pPr algn="ctr"/>
                      <a:r>
                        <a:rPr lang="zh-TW"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學制班別</a:t>
                      </a:r>
                      <a:endParaRPr lang="zh-TW" altLang="en-US"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DE82"/>
                    </a:solidFill>
                  </a:tcPr>
                </a:tc>
                <a:tc>
                  <a:txBody>
                    <a:bodyPr/>
                    <a:lstStyle/>
                    <a:p>
                      <a:pPr algn="ctr"/>
                      <a:r>
                        <a:rPr lang="zh-TW"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年級</a:t>
                      </a:r>
                      <a:endParaRPr lang="zh-TW" altLang="en-US"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DE82"/>
                    </a:solidFill>
                  </a:tcPr>
                </a:tc>
                <a:extLst>
                  <a:ext uri="{0D108BD9-81ED-4DB2-BD59-A6C34878D82A}">
                    <a16:rowId xmlns:a16="http://schemas.microsoft.com/office/drawing/2014/main" val="105951785"/>
                  </a:ext>
                </a:extLst>
              </a:tr>
              <a:tr h="506920">
                <a:tc>
                  <a:txBody>
                    <a:bodyPr/>
                    <a:lstStyle/>
                    <a:p>
                      <a:pPr algn="ctr"/>
                      <a:r>
                        <a:rPr lang="zh-TW" altLang="zh-TW" sz="2000" b="0" i="0" dirty="0">
                          <a:solidFill>
                            <a:schemeClr val="tx1"/>
                          </a:solidFill>
                          <a:latin typeface="Arial" panose="020B0604020202020204" pitchFamily="34" charset="0"/>
                          <a:ea typeface="微軟正黑體" panose="020B0604030504040204" pitchFamily="34" charset="-120"/>
                          <a:cs typeface="Arial" panose="020B0604020202020204" pitchFamily="34" charset="0"/>
                        </a:rPr>
                        <a:t>國際專修部</a:t>
                      </a:r>
                      <a:endParaRPr lang="zh-TW" altLang="en-US" sz="2000" b="0" i="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2000" b="0" i="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特殊專班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zh-TW" sz="2000" b="0" i="0" dirty="0">
                          <a:solidFill>
                            <a:schemeClr val="tx1"/>
                          </a:solidFill>
                          <a:latin typeface="Arial" panose="020B0604020202020204" pitchFamily="34" charset="0"/>
                          <a:ea typeface="微軟正黑體" panose="020B0604030504040204" pitchFamily="34" charset="-120"/>
                          <a:cs typeface="Arial" panose="020B0604020202020204" pitchFamily="34" charset="0"/>
                        </a:rPr>
                        <a:t>華語先修班</a:t>
                      </a:r>
                      <a:endParaRPr lang="zh-TW" altLang="en-US" sz="2000" b="0" i="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zh-TW" sz="2000" b="0" i="0" dirty="0">
                          <a:solidFill>
                            <a:schemeClr val="tx1"/>
                          </a:solidFill>
                          <a:latin typeface="Arial" panose="020B0604020202020204" pitchFamily="34" charset="0"/>
                          <a:ea typeface="微軟正黑體" panose="020B0604030504040204" pitchFamily="34" charset="-120"/>
                          <a:cs typeface="Arial" panose="020B0604020202020204" pitchFamily="34" charset="0"/>
                        </a:rPr>
                        <a:t>華語先修</a:t>
                      </a:r>
                      <a:endParaRPr lang="zh-TW" altLang="en-US" sz="2000" b="0" i="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zh-TW" sz="2000" b="0" i="0" dirty="0">
                          <a:solidFill>
                            <a:schemeClr val="tx1"/>
                          </a:solidFill>
                          <a:latin typeface="Arial" panose="020B0604020202020204" pitchFamily="34" charset="0"/>
                          <a:ea typeface="微軟正黑體" panose="020B0604030504040204" pitchFamily="34" charset="-120"/>
                          <a:cs typeface="Arial" panose="020B0604020202020204" pitchFamily="34" charset="0"/>
                        </a:rPr>
                        <a:t>華語先修</a:t>
                      </a:r>
                      <a:endParaRPr lang="zh-TW" altLang="en-US" sz="2000" b="0" i="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1847429"/>
                  </a:ext>
                </a:extLst>
              </a:tr>
              <a:tr h="370840">
                <a:tc>
                  <a:txBody>
                    <a:bodyPr/>
                    <a:lstStyle/>
                    <a:p>
                      <a:pPr algn="ctr"/>
                      <a:r>
                        <a:rPr lang="zh-TW" altLang="en-US" sz="2000" b="0" i="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管理學院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0" i="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特殊專班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2000" b="0" i="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工業管理學系</a:t>
                      </a:r>
                      <a:r>
                        <a:rPr lang="en-US" altLang="zh-TW" sz="2000" b="0" i="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p>
                    <a:p>
                      <a:pPr algn="ctr"/>
                      <a:r>
                        <a:rPr lang="zh-TW" altLang="en-US" sz="2000" b="0" i="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工業工程管理專班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2000" b="0" i="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學士班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000" b="0" i="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1~4</a:t>
                      </a:r>
                      <a:endParaRPr lang="zh-TW" altLang="en-US" sz="2000" b="0" i="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7361799"/>
                  </a:ext>
                </a:extLst>
              </a:tr>
            </a:tbl>
          </a:graphicData>
        </a:graphic>
      </p:graphicFrame>
      <p:sp>
        <p:nvSpPr>
          <p:cNvPr id="8" name="Rectangle 47"/>
          <p:cNvSpPr>
            <a:spLocks noChangeArrowheads="1"/>
          </p:cNvSpPr>
          <p:nvPr/>
        </p:nvSpPr>
        <p:spPr bwMode="gray">
          <a:xfrm>
            <a:off x="-50554" y="-35724"/>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.2.2</a:t>
            </a:r>
          </a:p>
        </p:txBody>
      </p:sp>
    </p:spTree>
    <p:extLst>
      <p:ext uri="{BB962C8B-B14F-4D97-AF65-F5344CB8AC3E}">
        <p14:creationId xmlns:p14="http://schemas.microsoft.com/office/powerpoint/2010/main" val="2238957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8856" y="1803163"/>
            <a:ext cx="3187581" cy="427289"/>
          </a:xfrm>
          <a:prstGeom prst="rect">
            <a:avLst/>
          </a:prstGeom>
          <a:solidFill>
            <a:srgbClr val="FFF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Rectangle 47"/>
          <p:cNvSpPr>
            <a:spLocks noChangeArrowheads="1"/>
          </p:cNvSpPr>
          <p:nvPr/>
        </p:nvSpPr>
        <p:spPr bwMode="gray">
          <a:xfrm>
            <a:off x="-50554" y="-35724"/>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.2.3</a:t>
            </a:r>
          </a:p>
        </p:txBody>
      </p:sp>
      <p:sp>
        <p:nvSpPr>
          <p:cNvPr id="7" name="Rectangle 2"/>
          <p:cNvSpPr>
            <a:spLocks noGrp="1" noChangeArrowheads="1"/>
          </p:cNvSpPr>
          <p:nvPr>
            <p:ph type="title"/>
          </p:nvPr>
        </p:nvSpPr>
        <p:spPr>
          <a:xfrm>
            <a:off x="6491" y="311842"/>
            <a:ext cx="9137509" cy="498548"/>
          </a:xfrm>
        </p:spPr>
        <p:txBody>
          <a:bodyPr anchor="t">
            <a:noAutofit/>
          </a:bodyPr>
          <a:lstStyle/>
          <a:p>
            <a:pPr algn="l">
              <a:defRPr/>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 </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校際選課、輔系、雙主修及學分學程學生</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43452" y="1704394"/>
            <a:ext cx="9037866" cy="332398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zh-TW" altLang="en-US" sz="2000" b="1" dirty="0">
                <a:solidFill>
                  <a:srgbClr val="009644"/>
                </a:solidFill>
                <a:latin typeface="Arial" panose="020B0604020202020204" pitchFamily="34" charset="0"/>
                <a:ea typeface="微軟正黑體" panose="020B0604030504040204" pitchFamily="34" charset="-120"/>
                <a:cs typeface="Arial" panose="020B0604020202020204" pitchFamily="34" charset="0"/>
              </a:rPr>
              <a:t>增蒐跨校修讀輔系</a:t>
            </a:r>
            <a:r>
              <a:rPr lang="en-US" altLang="zh-TW" sz="2000" b="1" dirty="0">
                <a:solidFill>
                  <a:srgbClr val="009644"/>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009644"/>
                </a:solidFill>
                <a:latin typeface="Arial" panose="020B0604020202020204" pitchFamily="34" charset="0"/>
                <a:ea typeface="微軟正黑體" panose="020B0604030504040204" pitchFamily="34" charset="-120"/>
                <a:cs typeface="Arial" panose="020B0604020202020204" pitchFamily="34" charset="0"/>
              </a:rPr>
              <a:t>雙主修者</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輔系人次</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請填報該單位在學學生依校內輔系相關規定，申請修讀「輔系」之「男、女」人次</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含跨校修讀輔系者</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，並</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以「輔修學系數」為計算人次</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不包括已修畢者</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ct val="1500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雙主修人次</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請填報該單位在學學生依校內雙主修相關規定，申請修讀「雙主修」之「男、女」人次</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含跨校雙主修者</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，並</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以「雙主修學系數」為計算人次</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不包括已修畢者</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396185534"/>
              </p:ext>
            </p:extLst>
          </p:nvPr>
        </p:nvGraphicFramePr>
        <p:xfrm>
          <a:off x="49222" y="793297"/>
          <a:ext cx="8975136" cy="898772"/>
        </p:xfrm>
        <a:graphic>
          <a:graphicData uri="http://schemas.openxmlformats.org/drawingml/2006/table">
            <a:tbl>
              <a:tblPr firstRow="1" firstCol="1" bandRow="1"/>
              <a:tblGrid>
                <a:gridCol w="665677">
                  <a:extLst>
                    <a:ext uri="{9D8B030D-6E8A-4147-A177-3AD203B41FA5}">
                      <a16:colId xmlns:a16="http://schemas.microsoft.com/office/drawing/2014/main" val="2639308002"/>
                    </a:ext>
                  </a:extLst>
                </a:gridCol>
                <a:gridCol w="611817">
                  <a:extLst>
                    <a:ext uri="{9D8B030D-6E8A-4147-A177-3AD203B41FA5}">
                      <a16:colId xmlns:a16="http://schemas.microsoft.com/office/drawing/2014/main" val="703648003"/>
                    </a:ext>
                  </a:extLst>
                </a:gridCol>
                <a:gridCol w="611817">
                  <a:extLst>
                    <a:ext uri="{9D8B030D-6E8A-4147-A177-3AD203B41FA5}">
                      <a16:colId xmlns:a16="http://schemas.microsoft.com/office/drawing/2014/main" val="998581730"/>
                    </a:ext>
                  </a:extLst>
                </a:gridCol>
                <a:gridCol w="611817">
                  <a:extLst>
                    <a:ext uri="{9D8B030D-6E8A-4147-A177-3AD203B41FA5}">
                      <a16:colId xmlns:a16="http://schemas.microsoft.com/office/drawing/2014/main" val="722841975"/>
                    </a:ext>
                  </a:extLst>
                </a:gridCol>
                <a:gridCol w="611817">
                  <a:extLst>
                    <a:ext uri="{9D8B030D-6E8A-4147-A177-3AD203B41FA5}">
                      <a16:colId xmlns:a16="http://schemas.microsoft.com/office/drawing/2014/main" val="1073450145"/>
                    </a:ext>
                  </a:extLst>
                </a:gridCol>
                <a:gridCol w="611817">
                  <a:extLst>
                    <a:ext uri="{9D8B030D-6E8A-4147-A177-3AD203B41FA5}">
                      <a16:colId xmlns:a16="http://schemas.microsoft.com/office/drawing/2014/main" val="3004936153"/>
                    </a:ext>
                  </a:extLst>
                </a:gridCol>
                <a:gridCol w="611817">
                  <a:extLst>
                    <a:ext uri="{9D8B030D-6E8A-4147-A177-3AD203B41FA5}">
                      <a16:colId xmlns:a16="http://schemas.microsoft.com/office/drawing/2014/main" val="3115636521"/>
                    </a:ext>
                  </a:extLst>
                </a:gridCol>
                <a:gridCol w="611817">
                  <a:extLst>
                    <a:ext uri="{9D8B030D-6E8A-4147-A177-3AD203B41FA5}">
                      <a16:colId xmlns:a16="http://schemas.microsoft.com/office/drawing/2014/main" val="1598933627"/>
                    </a:ext>
                  </a:extLst>
                </a:gridCol>
                <a:gridCol w="564010">
                  <a:extLst>
                    <a:ext uri="{9D8B030D-6E8A-4147-A177-3AD203B41FA5}">
                      <a16:colId xmlns:a16="http://schemas.microsoft.com/office/drawing/2014/main" val="227000477"/>
                    </a:ext>
                  </a:extLst>
                </a:gridCol>
                <a:gridCol w="564010">
                  <a:extLst>
                    <a:ext uri="{9D8B030D-6E8A-4147-A177-3AD203B41FA5}">
                      <a16:colId xmlns:a16="http://schemas.microsoft.com/office/drawing/2014/main" val="3843592969"/>
                    </a:ext>
                  </a:extLst>
                </a:gridCol>
                <a:gridCol w="564010">
                  <a:extLst>
                    <a:ext uri="{9D8B030D-6E8A-4147-A177-3AD203B41FA5}">
                      <a16:colId xmlns:a16="http://schemas.microsoft.com/office/drawing/2014/main" val="3259051111"/>
                    </a:ext>
                  </a:extLst>
                </a:gridCol>
                <a:gridCol w="564010">
                  <a:extLst>
                    <a:ext uri="{9D8B030D-6E8A-4147-A177-3AD203B41FA5}">
                      <a16:colId xmlns:a16="http://schemas.microsoft.com/office/drawing/2014/main" val="1327704452"/>
                    </a:ext>
                  </a:extLst>
                </a:gridCol>
                <a:gridCol w="564010">
                  <a:extLst>
                    <a:ext uri="{9D8B030D-6E8A-4147-A177-3AD203B41FA5}">
                      <a16:colId xmlns:a16="http://schemas.microsoft.com/office/drawing/2014/main" val="3107995781"/>
                    </a:ext>
                  </a:extLst>
                </a:gridCol>
                <a:gridCol w="603345">
                  <a:extLst>
                    <a:ext uri="{9D8B030D-6E8A-4147-A177-3AD203B41FA5}">
                      <a16:colId xmlns:a16="http://schemas.microsoft.com/office/drawing/2014/main" val="4203583961"/>
                    </a:ext>
                  </a:extLst>
                </a:gridCol>
                <a:gridCol w="603345">
                  <a:extLst>
                    <a:ext uri="{9D8B030D-6E8A-4147-A177-3AD203B41FA5}">
                      <a16:colId xmlns:a16="http://schemas.microsoft.com/office/drawing/2014/main" val="1356282355"/>
                    </a:ext>
                  </a:extLst>
                </a:gridCol>
              </a:tblGrid>
              <a:tr h="252901">
                <a:tc rowSpan="3">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6948" marR="5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56948" marR="5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56948" marR="5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名稱</a:t>
                      </a:r>
                    </a:p>
                  </a:txBody>
                  <a:tcPr marL="56948" marR="5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班別</a:t>
                      </a:r>
                    </a:p>
                  </a:txBody>
                  <a:tcPr marL="56948" marR="5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校際選課人次</a:t>
                      </a:r>
                    </a:p>
                  </a:txBody>
                  <a:tcPr marL="56948" marR="5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TW" altLang="en-US"/>
                    </a:p>
                  </a:txBody>
                  <a:tcPr/>
                </a:tc>
                <a:tc rowSpan="2" gridSpan="2">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輔系人次</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hMerge="1">
                  <a:txBody>
                    <a:bodyPr/>
                    <a:lstStyle/>
                    <a:p>
                      <a:endParaRPr lang="zh-TW" altLang="en-US"/>
                    </a:p>
                  </a:txBody>
                  <a:tcPr/>
                </a:tc>
                <a:tc rowSpan="2" gridSpan="2">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雙主修人次</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hMerge="1">
                  <a:txBody>
                    <a:bodyPr/>
                    <a:lstStyle/>
                    <a:p>
                      <a:endParaRPr lang="zh-TW" altLang="en-US"/>
                    </a:p>
                  </a:txBody>
                  <a:tcPr/>
                </a:tc>
                <a:tc gridSpan="4">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學分學程人次</a:t>
                      </a:r>
                    </a:p>
                  </a:txBody>
                  <a:tcPr marL="56948" marR="5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166517067"/>
                  </a:ext>
                </a:extLst>
              </a:tr>
              <a:tr h="25290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教育學程</a:t>
                      </a:r>
                    </a:p>
                  </a:txBody>
                  <a:tcPr marL="56948" marR="5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其他學分學程</a:t>
                      </a:r>
                    </a:p>
                  </a:txBody>
                  <a:tcPr marL="56948" marR="5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745185530"/>
                  </a:ext>
                </a:extLst>
              </a:tr>
              <a:tr h="39297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56948" marR="5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56948" marR="5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56948" marR="5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56948" marR="5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56948" marR="5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56948" marR="5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165014"/>
                  </a:ext>
                </a:extLst>
              </a:tr>
            </a:tbl>
          </a:graphicData>
        </a:graphic>
      </p:graphicFrame>
    </p:spTree>
    <p:extLst>
      <p:ext uri="{BB962C8B-B14F-4D97-AF65-F5344CB8AC3E}">
        <p14:creationId xmlns:p14="http://schemas.microsoft.com/office/powerpoint/2010/main" val="525866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.2.4</a:t>
            </a:r>
          </a:p>
        </p:txBody>
      </p:sp>
      <p:sp>
        <p:nvSpPr>
          <p:cNvPr id="7" name="Rectangle 2"/>
          <p:cNvSpPr>
            <a:spLocks noGrp="1" noChangeArrowheads="1"/>
          </p:cNvSpPr>
          <p:nvPr>
            <p:ph type="title"/>
          </p:nvPr>
        </p:nvSpPr>
        <p:spPr>
          <a:xfrm>
            <a:off x="6491" y="269112"/>
            <a:ext cx="9137509" cy="498548"/>
          </a:xfrm>
        </p:spPr>
        <p:txBody>
          <a:bodyPr anchor="t">
            <a:noAutofit/>
          </a:bodyPr>
          <a:lstStyle/>
          <a:p>
            <a:pPr algn="l">
              <a:defRPr/>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 </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學生休學人數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49222" y="3994668"/>
            <a:ext cx="9037866" cy="2862322"/>
          </a:xfrm>
          <a:prstGeom prst="rect">
            <a:avLst/>
          </a:prstGeom>
        </p:spPr>
        <p:txBody>
          <a:bodyPr wrap="square">
            <a:spAutoFit/>
          </a:bodyPr>
          <a:lstStyle/>
          <a:p>
            <a:pPr algn="just">
              <a:lnSpc>
                <a:spcPct val="150000"/>
              </a:lnSpc>
              <a:spcBef>
                <a:spcPts val="0"/>
              </a:spcBef>
              <a:spcAft>
                <a:spcPts val="0"/>
              </a:spcAft>
              <a:buClr>
                <a:schemeClr val="tx1"/>
              </a:buClr>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填表重點說明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統計</a:t>
            </a:r>
            <a:r>
              <a:rPr lang="zh-TW"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學期間申辦休學人數</a:t>
            </a:r>
            <a:r>
              <a:rPr lang="zh-TW" altLang="en-US" sz="2000" b="1" dirty="0">
                <a:latin typeface="Arial" panose="020B0604020202020204" pitchFamily="34" charset="0"/>
                <a:ea typeface="微軟正黑體" panose="020B0604030504040204" pitchFamily="34" charset="-120"/>
                <a:cs typeface="Arial" panose="020B0604020202020204" pitchFamily="34" charset="0"/>
              </a:rPr>
              <a:t>」、「學期間休學減少人數」及「於學期底處於休學狀態人數」</a:t>
            </a:r>
            <a:r>
              <a:rPr lang="zh-TW" altLang="zh-TW" sz="2000" b="1" dirty="0">
                <a:latin typeface="Arial" panose="020B0604020202020204" pitchFamily="34" charset="0"/>
                <a:ea typeface="微軟正黑體" panose="020B0604030504040204" pitchFamily="34" charset="-120"/>
                <a:cs typeface="Arial" panose="020B0604020202020204" pitchFamily="34" charset="0"/>
              </a:rPr>
              <a:t>時，須注意</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每一位休學學生僅能歸入一項主要原因</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a:t>
            </a:r>
            <a:r>
              <a:rPr lang="zh-TW" altLang="zh-TW" sz="2000" b="1"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刪除欄位</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latin typeface="Arial" panose="020B0604020202020204" pitchFamily="34" charset="0"/>
                <a:ea typeface="微軟正黑體" panose="020B0604030504040204" pitchFamily="34" charset="-120"/>
                <a:cs typeface="Arial" panose="020B0604020202020204" pitchFamily="34" charset="0"/>
              </a:rPr>
              <a:t>「因逾期未註冊、繳費、選課因素」、「因懷孕因素消失復學」及「因育嬰因素消失復學」</a:t>
            </a:r>
            <a:r>
              <a:rPr lang="zh-TW" altLang="en-US" sz="2000" dirty="0">
                <a:latin typeface="Arial" panose="020B0604020202020204" pitchFamily="34" charset="0"/>
                <a:ea typeface="微軟正黑體" panose="020B0604030504040204" pitchFamily="34" charset="-120"/>
                <a:cs typeface="Arial" panose="020B0604020202020204" pitchFamily="34" charset="0"/>
              </a:rPr>
              <a:t>等欄位，自</a:t>
            </a:r>
            <a:r>
              <a:rPr lang="en-US" altLang="zh-TW" sz="2000" dirty="0">
                <a:latin typeface="Arial" panose="020B0604020202020204" pitchFamily="34" charset="0"/>
                <a:ea typeface="微軟正黑體" panose="020B0604030504040204" pitchFamily="34" charset="-120"/>
                <a:cs typeface="Arial" panose="020B0604020202020204" pitchFamily="34" charset="0"/>
              </a:rPr>
              <a:t>112.03</a:t>
            </a:r>
            <a:r>
              <a:rPr lang="zh-TW" altLang="en-US" sz="2000" dirty="0">
                <a:latin typeface="Arial" panose="020B0604020202020204" pitchFamily="34" charset="0"/>
                <a:ea typeface="微軟正黑體" panose="020B0604030504040204" pitchFamily="34" charset="-120"/>
                <a:cs typeface="Arial" panose="020B0604020202020204" pitchFamily="34" charset="0"/>
              </a:rPr>
              <a:t>期起刪除。</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867664597"/>
              </p:ext>
            </p:extLst>
          </p:nvPr>
        </p:nvGraphicFramePr>
        <p:xfrm>
          <a:off x="49222" y="711951"/>
          <a:ext cx="9037866" cy="3276000"/>
        </p:xfrm>
        <a:graphic>
          <a:graphicData uri="http://schemas.openxmlformats.org/drawingml/2006/table">
            <a:tbl>
              <a:tblPr firstRow="1" firstCol="1" bandRow="1" bandCol="1"/>
              <a:tblGrid>
                <a:gridCol w="190482">
                  <a:extLst>
                    <a:ext uri="{9D8B030D-6E8A-4147-A177-3AD203B41FA5}">
                      <a16:colId xmlns:a16="http://schemas.microsoft.com/office/drawing/2014/main" val="414774013"/>
                    </a:ext>
                  </a:extLst>
                </a:gridCol>
                <a:gridCol w="189913">
                  <a:extLst>
                    <a:ext uri="{9D8B030D-6E8A-4147-A177-3AD203B41FA5}">
                      <a16:colId xmlns:a16="http://schemas.microsoft.com/office/drawing/2014/main" val="1054112906"/>
                    </a:ext>
                  </a:extLst>
                </a:gridCol>
                <a:gridCol w="190482">
                  <a:extLst>
                    <a:ext uri="{9D8B030D-6E8A-4147-A177-3AD203B41FA5}">
                      <a16:colId xmlns:a16="http://schemas.microsoft.com/office/drawing/2014/main" val="4182314996"/>
                    </a:ext>
                  </a:extLst>
                </a:gridCol>
                <a:gridCol w="190482">
                  <a:extLst>
                    <a:ext uri="{9D8B030D-6E8A-4147-A177-3AD203B41FA5}">
                      <a16:colId xmlns:a16="http://schemas.microsoft.com/office/drawing/2014/main" val="1489665938"/>
                    </a:ext>
                  </a:extLst>
                </a:gridCol>
                <a:gridCol w="190482">
                  <a:extLst>
                    <a:ext uri="{9D8B030D-6E8A-4147-A177-3AD203B41FA5}">
                      <a16:colId xmlns:a16="http://schemas.microsoft.com/office/drawing/2014/main" val="1935756612"/>
                    </a:ext>
                  </a:extLst>
                </a:gridCol>
                <a:gridCol w="190482">
                  <a:extLst>
                    <a:ext uri="{9D8B030D-6E8A-4147-A177-3AD203B41FA5}">
                      <a16:colId xmlns:a16="http://schemas.microsoft.com/office/drawing/2014/main" val="2168259078"/>
                    </a:ext>
                  </a:extLst>
                </a:gridCol>
                <a:gridCol w="190482">
                  <a:extLst>
                    <a:ext uri="{9D8B030D-6E8A-4147-A177-3AD203B41FA5}">
                      <a16:colId xmlns:a16="http://schemas.microsoft.com/office/drawing/2014/main" val="3700514578"/>
                    </a:ext>
                  </a:extLst>
                </a:gridCol>
                <a:gridCol w="190482">
                  <a:extLst>
                    <a:ext uri="{9D8B030D-6E8A-4147-A177-3AD203B41FA5}">
                      <a16:colId xmlns:a16="http://schemas.microsoft.com/office/drawing/2014/main" val="1840928801"/>
                    </a:ext>
                  </a:extLst>
                </a:gridCol>
                <a:gridCol w="190482">
                  <a:extLst>
                    <a:ext uri="{9D8B030D-6E8A-4147-A177-3AD203B41FA5}">
                      <a16:colId xmlns:a16="http://schemas.microsoft.com/office/drawing/2014/main" val="2680943258"/>
                    </a:ext>
                  </a:extLst>
                </a:gridCol>
                <a:gridCol w="190482">
                  <a:extLst>
                    <a:ext uri="{9D8B030D-6E8A-4147-A177-3AD203B41FA5}">
                      <a16:colId xmlns:a16="http://schemas.microsoft.com/office/drawing/2014/main" val="4210261072"/>
                    </a:ext>
                  </a:extLst>
                </a:gridCol>
                <a:gridCol w="190482">
                  <a:extLst>
                    <a:ext uri="{9D8B030D-6E8A-4147-A177-3AD203B41FA5}">
                      <a16:colId xmlns:a16="http://schemas.microsoft.com/office/drawing/2014/main" val="2672348033"/>
                    </a:ext>
                  </a:extLst>
                </a:gridCol>
                <a:gridCol w="190482">
                  <a:extLst>
                    <a:ext uri="{9D8B030D-6E8A-4147-A177-3AD203B41FA5}">
                      <a16:colId xmlns:a16="http://schemas.microsoft.com/office/drawing/2014/main" val="2796866302"/>
                    </a:ext>
                  </a:extLst>
                </a:gridCol>
                <a:gridCol w="190482">
                  <a:extLst>
                    <a:ext uri="{9D8B030D-6E8A-4147-A177-3AD203B41FA5}">
                      <a16:colId xmlns:a16="http://schemas.microsoft.com/office/drawing/2014/main" val="733775653"/>
                    </a:ext>
                  </a:extLst>
                </a:gridCol>
                <a:gridCol w="190482">
                  <a:extLst>
                    <a:ext uri="{9D8B030D-6E8A-4147-A177-3AD203B41FA5}">
                      <a16:colId xmlns:a16="http://schemas.microsoft.com/office/drawing/2014/main" val="2035172725"/>
                    </a:ext>
                  </a:extLst>
                </a:gridCol>
                <a:gridCol w="190482">
                  <a:extLst>
                    <a:ext uri="{9D8B030D-6E8A-4147-A177-3AD203B41FA5}">
                      <a16:colId xmlns:a16="http://schemas.microsoft.com/office/drawing/2014/main" val="1482076002"/>
                    </a:ext>
                  </a:extLst>
                </a:gridCol>
                <a:gridCol w="209884">
                  <a:extLst>
                    <a:ext uri="{9D8B030D-6E8A-4147-A177-3AD203B41FA5}">
                      <a16:colId xmlns:a16="http://schemas.microsoft.com/office/drawing/2014/main" val="4186747291"/>
                    </a:ext>
                  </a:extLst>
                </a:gridCol>
                <a:gridCol w="171079">
                  <a:extLst>
                    <a:ext uri="{9D8B030D-6E8A-4147-A177-3AD203B41FA5}">
                      <a16:colId xmlns:a16="http://schemas.microsoft.com/office/drawing/2014/main" val="641867918"/>
                    </a:ext>
                  </a:extLst>
                </a:gridCol>
                <a:gridCol w="246604">
                  <a:extLst>
                    <a:ext uri="{9D8B030D-6E8A-4147-A177-3AD203B41FA5}">
                      <a16:colId xmlns:a16="http://schemas.microsoft.com/office/drawing/2014/main" val="2915040945"/>
                    </a:ext>
                  </a:extLst>
                </a:gridCol>
                <a:gridCol w="202387">
                  <a:extLst>
                    <a:ext uri="{9D8B030D-6E8A-4147-A177-3AD203B41FA5}">
                      <a16:colId xmlns:a16="http://schemas.microsoft.com/office/drawing/2014/main" val="3212235260"/>
                    </a:ext>
                  </a:extLst>
                </a:gridCol>
                <a:gridCol w="169591">
                  <a:extLst>
                    <a:ext uri="{9D8B030D-6E8A-4147-A177-3AD203B41FA5}">
                      <a16:colId xmlns:a16="http://schemas.microsoft.com/office/drawing/2014/main" val="1269327630"/>
                    </a:ext>
                  </a:extLst>
                </a:gridCol>
                <a:gridCol w="248593">
                  <a:extLst>
                    <a:ext uri="{9D8B030D-6E8A-4147-A177-3AD203B41FA5}">
                      <a16:colId xmlns:a16="http://schemas.microsoft.com/office/drawing/2014/main" val="449528262"/>
                    </a:ext>
                  </a:extLst>
                </a:gridCol>
                <a:gridCol w="276310">
                  <a:extLst>
                    <a:ext uri="{9D8B030D-6E8A-4147-A177-3AD203B41FA5}">
                      <a16:colId xmlns:a16="http://schemas.microsoft.com/office/drawing/2014/main" val="2663442328"/>
                    </a:ext>
                  </a:extLst>
                </a:gridCol>
                <a:gridCol w="284683">
                  <a:extLst>
                    <a:ext uri="{9D8B030D-6E8A-4147-A177-3AD203B41FA5}">
                      <a16:colId xmlns:a16="http://schemas.microsoft.com/office/drawing/2014/main" val="3862119372"/>
                    </a:ext>
                  </a:extLst>
                </a:gridCol>
                <a:gridCol w="167461">
                  <a:extLst>
                    <a:ext uri="{9D8B030D-6E8A-4147-A177-3AD203B41FA5}">
                      <a16:colId xmlns:a16="http://schemas.microsoft.com/office/drawing/2014/main" val="3048028906"/>
                    </a:ext>
                  </a:extLst>
                </a:gridCol>
                <a:gridCol w="173944">
                  <a:extLst>
                    <a:ext uri="{9D8B030D-6E8A-4147-A177-3AD203B41FA5}">
                      <a16:colId xmlns:a16="http://schemas.microsoft.com/office/drawing/2014/main" val="3832663376"/>
                    </a:ext>
                  </a:extLst>
                </a:gridCol>
                <a:gridCol w="236334">
                  <a:extLst>
                    <a:ext uri="{9D8B030D-6E8A-4147-A177-3AD203B41FA5}">
                      <a16:colId xmlns:a16="http://schemas.microsoft.com/office/drawing/2014/main" val="3377253362"/>
                    </a:ext>
                  </a:extLst>
                </a:gridCol>
                <a:gridCol w="242818">
                  <a:extLst>
                    <a:ext uri="{9D8B030D-6E8A-4147-A177-3AD203B41FA5}">
                      <a16:colId xmlns:a16="http://schemas.microsoft.com/office/drawing/2014/main" val="2536541218"/>
                    </a:ext>
                  </a:extLst>
                </a:gridCol>
                <a:gridCol w="214990">
                  <a:extLst>
                    <a:ext uri="{9D8B030D-6E8A-4147-A177-3AD203B41FA5}">
                      <a16:colId xmlns:a16="http://schemas.microsoft.com/office/drawing/2014/main" val="2197963207"/>
                    </a:ext>
                  </a:extLst>
                </a:gridCol>
                <a:gridCol w="296257">
                  <a:extLst>
                    <a:ext uri="{9D8B030D-6E8A-4147-A177-3AD203B41FA5}">
                      <a16:colId xmlns:a16="http://schemas.microsoft.com/office/drawing/2014/main" val="1223919760"/>
                    </a:ext>
                  </a:extLst>
                </a:gridCol>
                <a:gridCol w="180674">
                  <a:extLst>
                    <a:ext uri="{9D8B030D-6E8A-4147-A177-3AD203B41FA5}">
                      <a16:colId xmlns:a16="http://schemas.microsoft.com/office/drawing/2014/main" val="2393693043"/>
                    </a:ext>
                  </a:extLst>
                </a:gridCol>
                <a:gridCol w="296257">
                  <a:extLst>
                    <a:ext uri="{9D8B030D-6E8A-4147-A177-3AD203B41FA5}">
                      <a16:colId xmlns:a16="http://schemas.microsoft.com/office/drawing/2014/main" val="1596729159"/>
                    </a:ext>
                  </a:extLst>
                </a:gridCol>
                <a:gridCol w="193315">
                  <a:extLst>
                    <a:ext uri="{9D8B030D-6E8A-4147-A177-3AD203B41FA5}">
                      <a16:colId xmlns:a16="http://schemas.microsoft.com/office/drawing/2014/main" val="4095007854"/>
                    </a:ext>
                  </a:extLst>
                </a:gridCol>
                <a:gridCol w="193315">
                  <a:extLst>
                    <a:ext uri="{9D8B030D-6E8A-4147-A177-3AD203B41FA5}">
                      <a16:colId xmlns:a16="http://schemas.microsoft.com/office/drawing/2014/main" val="2606085338"/>
                    </a:ext>
                  </a:extLst>
                </a:gridCol>
                <a:gridCol w="190482">
                  <a:extLst>
                    <a:ext uri="{9D8B030D-6E8A-4147-A177-3AD203B41FA5}">
                      <a16:colId xmlns:a16="http://schemas.microsoft.com/office/drawing/2014/main" val="1719448624"/>
                    </a:ext>
                  </a:extLst>
                </a:gridCol>
                <a:gridCol w="190482">
                  <a:extLst>
                    <a:ext uri="{9D8B030D-6E8A-4147-A177-3AD203B41FA5}">
                      <a16:colId xmlns:a16="http://schemas.microsoft.com/office/drawing/2014/main" val="3419573729"/>
                    </a:ext>
                  </a:extLst>
                </a:gridCol>
                <a:gridCol w="190482">
                  <a:extLst>
                    <a:ext uri="{9D8B030D-6E8A-4147-A177-3AD203B41FA5}">
                      <a16:colId xmlns:a16="http://schemas.microsoft.com/office/drawing/2014/main" val="2808010222"/>
                    </a:ext>
                  </a:extLst>
                </a:gridCol>
                <a:gridCol w="190482">
                  <a:extLst>
                    <a:ext uri="{9D8B030D-6E8A-4147-A177-3AD203B41FA5}">
                      <a16:colId xmlns:a16="http://schemas.microsoft.com/office/drawing/2014/main" val="650698046"/>
                    </a:ext>
                  </a:extLst>
                </a:gridCol>
                <a:gridCol w="190482">
                  <a:extLst>
                    <a:ext uri="{9D8B030D-6E8A-4147-A177-3AD203B41FA5}">
                      <a16:colId xmlns:a16="http://schemas.microsoft.com/office/drawing/2014/main" val="1344262058"/>
                    </a:ext>
                  </a:extLst>
                </a:gridCol>
                <a:gridCol w="190482">
                  <a:extLst>
                    <a:ext uri="{9D8B030D-6E8A-4147-A177-3AD203B41FA5}">
                      <a16:colId xmlns:a16="http://schemas.microsoft.com/office/drawing/2014/main" val="388559172"/>
                    </a:ext>
                  </a:extLst>
                </a:gridCol>
                <a:gridCol w="240511">
                  <a:extLst>
                    <a:ext uri="{9D8B030D-6E8A-4147-A177-3AD203B41FA5}">
                      <a16:colId xmlns:a16="http://schemas.microsoft.com/office/drawing/2014/main" val="11317190"/>
                    </a:ext>
                  </a:extLst>
                </a:gridCol>
                <a:gridCol w="143350">
                  <a:extLst>
                    <a:ext uri="{9D8B030D-6E8A-4147-A177-3AD203B41FA5}">
                      <a16:colId xmlns:a16="http://schemas.microsoft.com/office/drawing/2014/main" val="1209774372"/>
                    </a:ext>
                  </a:extLst>
                </a:gridCol>
                <a:gridCol w="190482">
                  <a:extLst>
                    <a:ext uri="{9D8B030D-6E8A-4147-A177-3AD203B41FA5}">
                      <a16:colId xmlns:a16="http://schemas.microsoft.com/office/drawing/2014/main" val="2388879172"/>
                    </a:ext>
                  </a:extLst>
                </a:gridCol>
                <a:gridCol w="275254">
                  <a:extLst>
                    <a:ext uri="{9D8B030D-6E8A-4147-A177-3AD203B41FA5}">
                      <a16:colId xmlns:a16="http://schemas.microsoft.com/office/drawing/2014/main" val="418462039"/>
                    </a:ext>
                  </a:extLst>
                </a:gridCol>
                <a:gridCol w="184220">
                  <a:extLst>
                    <a:ext uri="{9D8B030D-6E8A-4147-A177-3AD203B41FA5}">
                      <a16:colId xmlns:a16="http://schemas.microsoft.com/office/drawing/2014/main" val="549899388"/>
                    </a:ext>
                  </a:extLst>
                </a:gridCol>
              </a:tblGrid>
              <a:tr h="517264">
                <a:tc rowSpan="3">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300"/>
                        </a:lnSpc>
                        <a:spcAft>
                          <a:spcPts val="0"/>
                        </a:spcAft>
                        <a:tabLst>
                          <a:tab pos="969645" algn="l"/>
                        </a:tabLs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8">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學期間申辦休學人數—按休學原因別分</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學期間休學減少人數—按原因別分</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18">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於學期底處於休學狀態之人數—按休學原因別分</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spcAft>
                          <a:spcPts val="0"/>
                        </a:spcAft>
                      </a:pP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009889"/>
                  </a:ext>
                </a:extLst>
              </a:tr>
              <a:tr h="344842">
                <a:tc vMerge="1">
                  <a:txBody>
                    <a:bodyPr/>
                    <a:lstStyle/>
                    <a:p>
                      <a:endParaRPr lang="zh-TW" altLang="en-US"/>
                    </a:p>
                  </a:txBody>
                  <a:tcPr/>
                </a:tc>
                <a:tc vMerge="1">
                  <a:txBody>
                    <a:bodyPr/>
                    <a:lstStyle/>
                    <a:p>
                      <a:endParaRPr lang="zh-TW" altLang="en-US"/>
                    </a:p>
                  </a:txBody>
                  <a:tcPr/>
                </a:tc>
                <a:tc gridSpan="15">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學生自請休學</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學校勒令休學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辦理復學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300"/>
                        </a:lnSpc>
                        <a:spcAft>
                          <a:spcPts val="0"/>
                        </a:spcAft>
                        <a:tabLst>
                          <a:tab pos="969645" algn="l"/>
                        </a:tabLst>
                      </a:pPr>
                      <a:r>
                        <a:rPr kumimoji="0" lang="zh-TW" sz="1200" b="1" i="0" u="none" strike="dbl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因懷孕因素消失復學</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marL="0" algn="ctr" defTabSz="914400" rtl="0" eaLnBrk="1" latinLnBrk="0" hangingPunct="1">
                        <a:lnSpc>
                          <a:spcPts val="1300"/>
                        </a:lnSpc>
                        <a:spcAft>
                          <a:spcPts val="0"/>
                        </a:spcAft>
                        <a:tabLst>
                          <a:tab pos="969645" algn="l"/>
                        </a:tabLst>
                      </a:pPr>
                      <a:r>
                        <a:rPr kumimoji="0" lang="zh-TW" sz="1200" b="1" i="0" u="none" strike="dbl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因育嬰因素消失復學</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休學轉為退學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5">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學生自請休學</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學校勒令休學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437022"/>
                  </a:ext>
                </a:extLst>
              </a:tr>
              <a:tr h="2413894">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傷病</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經濟困難</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學業成績</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不佳</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就讀學校、科系不符期待</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工作</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懷孕</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育嬰</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兵役</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出國</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論文撰寫</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就學環境</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家務或家人照顧</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考試訓練</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tabLst>
                          <a:tab pos="969645" algn="l"/>
                        </a:tabLst>
                      </a:pPr>
                      <a:r>
                        <a:rPr kumimoji="0" lang="zh-TW" sz="1200" b="1" i="0" u="none" strike="dbl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因逾期未註冊、繳費、選課因素</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違反校規</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傷病</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經濟困難</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學業成績不佳</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就讀學校、科系不符期待</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工作</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懷孕</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育嬰</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兵役</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出國</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論文撰寫</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就學環境</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家務或家人照顧</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考試訓練</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tabLst>
                          <a:tab pos="969645" algn="l"/>
                        </a:tabLst>
                      </a:pPr>
                      <a:r>
                        <a:rPr kumimoji="0" lang="zh-TW" sz="1200" b="1" i="0" u="none" strike="dbl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因逾期未註冊、繳費、選課因素</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違反校規</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45468503"/>
                  </a:ext>
                </a:extLst>
              </a:tr>
            </a:tbl>
          </a:graphicData>
        </a:graphic>
      </p:graphicFrame>
    </p:spTree>
    <p:extLst>
      <p:ext uri="{BB962C8B-B14F-4D97-AF65-F5344CB8AC3E}">
        <p14:creationId xmlns:p14="http://schemas.microsoft.com/office/powerpoint/2010/main" val="4291702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.2.5</a:t>
            </a:r>
          </a:p>
        </p:txBody>
      </p:sp>
      <p:sp>
        <p:nvSpPr>
          <p:cNvPr id="7" name="Rectangle 2"/>
          <p:cNvSpPr>
            <a:spLocks noGrp="1" noChangeArrowheads="1"/>
          </p:cNvSpPr>
          <p:nvPr>
            <p:ph type="title"/>
          </p:nvPr>
        </p:nvSpPr>
        <p:spPr>
          <a:xfrm>
            <a:off x="6491" y="243474"/>
            <a:ext cx="9137509" cy="498548"/>
          </a:xfrm>
        </p:spPr>
        <p:txBody>
          <a:bodyPr anchor="t">
            <a:noAutofit/>
          </a:bodyPr>
          <a:lstStyle/>
          <a:p>
            <a:pPr algn="l">
              <a:defRPr/>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 </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學生休學人數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0836" y="3661378"/>
            <a:ext cx="9133164" cy="280570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說明：區分學生自請休學與學校勒令休學兩大項</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lvl="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學期間申辦休學人數</a:t>
            </a:r>
            <a:r>
              <a:rPr lang="zh-TW" altLang="zh-TW" sz="2000" dirty="0">
                <a:latin typeface="Arial" panose="020B0604020202020204" pitchFamily="34" charset="0"/>
                <a:ea typeface="微軟正黑體" panose="020B0604030504040204" pitchFamily="34" charset="-120"/>
                <a:cs typeface="Arial" panose="020B0604020202020204" pitchFamily="34" charset="0"/>
              </a:rPr>
              <a:t>：係指</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於資料蒐集之學期內</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學生自請休學</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及</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學校勒令休學</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之人數</a:t>
            </a:r>
            <a:r>
              <a:rPr lang="zh-TW" altLang="zh-TW" sz="2000" dirty="0">
                <a:latin typeface="Arial" panose="020B0604020202020204" pitchFamily="34" charset="0"/>
                <a:ea typeface="微軟正黑體" panose="020B0604030504040204" pitchFamily="34" charset="-120"/>
                <a:cs typeface="Arial" panose="020B0604020202020204" pitchFamily="34" charset="0"/>
              </a:rPr>
              <a:t>，不包括該學期提出續休者</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亦即繼續申請休學者毋須填報</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於學期底處於休學狀態之人數</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請填報截至該學期底仍處於休學狀態之人數，包括</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該學期內及該學期以前</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學生自請休學</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及</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學校勒令休學</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之人數</a:t>
            </a:r>
            <a:r>
              <a:rPr lang="zh-TW" altLang="zh-TW" sz="2000" dirty="0">
                <a:latin typeface="Arial" panose="020B0604020202020204" pitchFamily="34" charset="0"/>
                <a:ea typeface="微軟正黑體" panose="020B0604030504040204" pitchFamily="34" charset="-120"/>
                <a:cs typeface="Arial" panose="020B0604020202020204" pitchFamily="34" charset="0"/>
              </a:rPr>
              <a:t>，但截至該學期底均未復學之人數。</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720700435"/>
              </p:ext>
            </p:extLst>
          </p:nvPr>
        </p:nvGraphicFramePr>
        <p:xfrm>
          <a:off x="40676" y="617946"/>
          <a:ext cx="9060589" cy="3063240"/>
        </p:xfrm>
        <a:graphic>
          <a:graphicData uri="http://schemas.openxmlformats.org/drawingml/2006/table">
            <a:tbl>
              <a:tblPr firstRow="1" firstCol="1" bandRow="1" bandCol="1"/>
              <a:tblGrid>
                <a:gridCol w="192775">
                  <a:extLst>
                    <a:ext uri="{9D8B030D-6E8A-4147-A177-3AD203B41FA5}">
                      <a16:colId xmlns:a16="http://schemas.microsoft.com/office/drawing/2014/main" val="414774013"/>
                    </a:ext>
                  </a:extLst>
                </a:gridCol>
                <a:gridCol w="148216">
                  <a:extLst>
                    <a:ext uri="{9D8B030D-6E8A-4147-A177-3AD203B41FA5}">
                      <a16:colId xmlns:a16="http://schemas.microsoft.com/office/drawing/2014/main" val="1054112906"/>
                    </a:ext>
                  </a:extLst>
                </a:gridCol>
                <a:gridCol w="236760">
                  <a:extLst>
                    <a:ext uri="{9D8B030D-6E8A-4147-A177-3AD203B41FA5}">
                      <a16:colId xmlns:a16="http://schemas.microsoft.com/office/drawing/2014/main" val="4182314996"/>
                    </a:ext>
                  </a:extLst>
                </a:gridCol>
                <a:gridCol w="237775">
                  <a:extLst>
                    <a:ext uri="{9D8B030D-6E8A-4147-A177-3AD203B41FA5}">
                      <a16:colId xmlns:a16="http://schemas.microsoft.com/office/drawing/2014/main" val="1489665938"/>
                    </a:ext>
                  </a:extLst>
                </a:gridCol>
                <a:gridCol w="228794">
                  <a:extLst>
                    <a:ext uri="{9D8B030D-6E8A-4147-A177-3AD203B41FA5}">
                      <a16:colId xmlns:a16="http://schemas.microsoft.com/office/drawing/2014/main" val="1935756612"/>
                    </a:ext>
                  </a:extLst>
                </a:gridCol>
                <a:gridCol w="203372">
                  <a:extLst>
                    <a:ext uri="{9D8B030D-6E8A-4147-A177-3AD203B41FA5}">
                      <a16:colId xmlns:a16="http://schemas.microsoft.com/office/drawing/2014/main" val="2168259078"/>
                    </a:ext>
                  </a:extLst>
                </a:gridCol>
                <a:gridCol w="186424">
                  <a:extLst>
                    <a:ext uri="{9D8B030D-6E8A-4147-A177-3AD203B41FA5}">
                      <a16:colId xmlns:a16="http://schemas.microsoft.com/office/drawing/2014/main" val="3700514578"/>
                    </a:ext>
                  </a:extLst>
                </a:gridCol>
                <a:gridCol w="186425">
                  <a:extLst>
                    <a:ext uri="{9D8B030D-6E8A-4147-A177-3AD203B41FA5}">
                      <a16:colId xmlns:a16="http://schemas.microsoft.com/office/drawing/2014/main" val="1840928801"/>
                    </a:ext>
                  </a:extLst>
                </a:gridCol>
                <a:gridCol w="164492">
                  <a:extLst>
                    <a:ext uri="{9D8B030D-6E8A-4147-A177-3AD203B41FA5}">
                      <a16:colId xmlns:a16="http://schemas.microsoft.com/office/drawing/2014/main" val="2680943258"/>
                    </a:ext>
                  </a:extLst>
                </a:gridCol>
                <a:gridCol w="192775">
                  <a:extLst>
                    <a:ext uri="{9D8B030D-6E8A-4147-A177-3AD203B41FA5}">
                      <a16:colId xmlns:a16="http://schemas.microsoft.com/office/drawing/2014/main" val="4210261072"/>
                    </a:ext>
                  </a:extLst>
                </a:gridCol>
                <a:gridCol w="192775">
                  <a:extLst>
                    <a:ext uri="{9D8B030D-6E8A-4147-A177-3AD203B41FA5}">
                      <a16:colId xmlns:a16="http://schemas.microsoft.com/office/drawing/2014/main" val="2672348033"/>
                    </a:ext>
                  </a:extLst>
                </a:gridCol>
                <a:gridCol w="161760">
                  <a:extLst>
                    <a:ext uri="{9D8B030D-6E8A-4147-A177-3AD203B41FA5}">
                      <a16:colId xmlns:a16="http://schemas.microsoft.com/office/drawing/2014/main" val="2796866302"/>
                    </a:ext>
                  </a:extLst>
                </a:gridCol>
                <a:gridCol w="173159">
                  <a:extLst>
                    <a:ext uri="{9D8B030D-6E8A-4147-A177-3AD203B41FA5}">
                      <a16:colId xmlns:a16="http://schemas.microsoft.com/office/drawing/2014/main" val="733775653"/>
                    </a:ext>
                  </a:extLst>
                </a:gridCol>
                <a:gridCol w="192775">
                  <a:extLst>
                    <a:ext uri="{9D8B030D-6E8A-4147-A177-3AD203B41FA5}">
                      <a16:colId xmlns:a16="http://schemas.microsoft.com/office/drawing/2014/main" val="2035172725"/>
                    </a:ext>
                  </a:extLst>
                </a:gridCol>
                <a:gridCol w="192775">
                  <a:extLst>
                    <a:ext uri="{9D8B030D-6E8A-4147-A177-3AD203B41FA5}">
                      <a16:colId xmlns:a16="http://schemas.microsoft.com/office/drawing/2014/main" val="1482076002"/>
                    </a:ext>
                  </a:extLst>
                </a:gridCol>
                <a:gridCol w="192775">
                  <a:extLst>
                    <a:ext uri="{9D8B030D-6E8A-4147-A177-3AD203B41FA5}">
                      <a16:colId xmlns:a16="http://schemas.microsoft.com/office/drawing/2014/main" val="4186747291"/>
                    </a:ext>
                  </a:extLst>
                </a:gridCol>
                <a:gridCol w="143350">
                  <a:extLst>
                    <a:ext uri="{9D8B030D-6E8A-4147-A177-3AD203B41FA5}">
                      <a16:colId xmlns:a16="http://schemas.microsoft.com/office/drawing/2014/main" val="641867918"/>
                    </a:ext>
                  </a:extLst>
                </a:gridCol>
                <a:gridCol w="298999">
                  <a:extLst>
                    <a:ext uri="{9D8B030D-6E8A-4147-A177-3AD203B41FA5}">
                      <a16:colId xmlns:a16="http://schemas.microsoft.com/office/drawing/2014/main" val="2915040945"/>
                    </a:ext>
                  </a:extLst>
                </a:gridCol>
                <a:gridCol w="295847">
                  <a:extLst>
                    <a:ext uri="{9D8B030D-6E8A-4147-A177-3AD203B41FA5}">
                      <a16:colId xmlns:a16="http://schemas.microsoft.com/office/drawing/2014/main" val="3212235260"/>
                    </a:ext>
                  </a:extLst>
                </a:gridCol>
                <a:gridCol w="207976">
                  <a:extLst>
                    <a:ext uri="{9D8B030D-6E8A-4147-A177-3AD203B41FA5}">
                      <a16:colId xmlns:a16="http://schemas.microsoft.com/office/drawing/2014/main" val="1269327630"/>
                    </a:ext>
                  </a:extLst>
                </a:gridCol>
                <a:gridCol w="185131">
                  <a:extLst>
                    <a:ext uri="{9D8B030D-6E8A-4147-A177-3AD203B41FA5}">
                      <a16:colId xmlns:a16="http://schemas.microsoft.com/office/drawing/2014/main" val="449528262"/>
                    </a:ext>
                  </a:extLst>
                </a:gridCol>
                <a:gridCol w="188007">
                  <a:extLst>
                    <a:ext uri="{9D8B030D-6E8A-4147-A177-3AD203B41FA5}">
                      <a16:colId xmlns:a16="http://schemas.microsoft.com/office/drawing/2014/main" val="2663442328"/>
                    </a:ext>
                  </a:extLst>
                </a:gridCol>
                <a:gridCol w="155762">
                  <a:extLst>
                    <a:ext uri="{9D8B030D-6E8A-4147-A177-3AD203B41FA5}">
                      <a16:colId xmlns:a16="http://schemas.microsoft.com/office/drawing/2014/main" val="3862119372"/>
                    </a:ext>
                  </a:extLst>
                </a:gridCol>
                <a:gridCol w="192775">
                  <a:extLst>
                    <a:ext uri="{9D8B030D-6E8A-4147-A177-3AD203B41FA5}">
                      <a16:colId xmlns:a16="http://schemas.microsoft.com/office/drawing/2014/main" val="3048028906"/>
                    </a:ext>
                  </a:extLst>
                </a:gridCol>
                <a:gridCol w="198513">
                  <a:extLst>
                    <a:ext uri="{9D8B030D-6E8A-4147-A177-3AD203B41FA5}">
                      <a16:colId xmlns:a16="http://schemas.microsoft.com/office/drawing/2014/main" val="3832663376"/>
                    </a:ext>
                  </a:extLst>
                </a:gridCol>
                <a:gridCol w="198513">
                  <a:extLst>
                    <a:ext uri="{9D8B030D-6E8A-4147-A177-3AD203B41FA5}">
                      <a16:colId xmlns:a16="http://schemas.microsoft.com/office/drawing/2014/main" val="3377253362"/>
                    </a:ext>
                  </a:extLst>
                </a:gridCol>
                <a:gridCol w="225753">
                  <a:extLst>
                    <a:ext uri="{9D8B030D-6E8A-4147-A177-3AD203B41FA5}">
                      <a16:colId xmlns:a16="http://schemas.microsoft.com/office/drawing/2014/main" val="769191016"/>
                    </a:ext>
                  </a:extLst>
                </a:gridCol>
                <a:gridCol w="190912">
                  <a:extLst>
                    <a:ext uri="{9D8B030D-6E8A-4147-A177-3AD203B41FA5}">
                      <a16:colId xmlns:a16="http://schemas.microsoft.com/office/drawing/2014/main" val="2197963207"/>
                    </a:ext>
                  </a:extLst>
                </a:gridCol>
                <a:gridCol w="205099">
                  <a:extLst>
                    <a:ext uri="{9D8B030D-6E8A-4147-A177-3AD203B41FA5}">
                      <a16:colId xmlns:a16="http://schemas.microsoft.com/office/drawing/2014/main" val="1223919760"/>
                    </a:ext>
                  </a:extLst>
                </a:gridCol>
                <a:gridCol w="273466">
                  <a:extLst>
                    <a:ext uri="{9D8B030D-6E8A-4147-A177-3AD203B41FA5}">
                      <a16:colId xmlns:a16="http://schemas.microsoft.com/office/drawing/2014/main" val="2393693043"/>
                    </a:ext>
                  </a:extLst>
                </a:gridCol>
                <a:gridCol w="188007">
                  <a:extLst>
                    <a:ext uri="{9D8B030D-6E8A-4147-A177-3AD203B41FA5}">
                      <a16:colId xmlns:a16="http://schemas.microsoft.com/office/drawing/2014/main" val="1596729159"/>
                    </a:ext>
                  </a:extLst>
                </a:gridCol>
                <a:gridCol w="196553">
                  <a:extLst>
                    <a:ext uri="{9D8B030D-6E8A-4147-A177-3AD203B41FA5}">
                      <a16:colId xmlns:a16="http://schemas.microsoft.com/office/drawing/2014/main" val="4095007854"/>
                    </a:ext>
                  </a:extLst>
                </a:gridCol>
                <a:gridCol w="256374">
                  <a:extLst>
                    <a:ext uri="{9D8B030D-6E8A-4147-A177-3AD203B41FA5}">
                      <a16:colId xmlns:a16="http://schemas.microsoft.com/office/drawing/2014/main" val="2606085338"/>
                    </a:ext>
                  </a:extLst>
                </a:gridCol>
                <a:gridCol w="196553">
                  <a:extLst>
                    <a:ext uri="{9D8B030D-6E8A-4147-A177-3AD203B41FA5}">
                      <a16:colId xmlns:a16="http://schemas.microsoft.com/office/drawing/2014/main" val="1719448624"/>
                    </a:ext>
                  </a:extLst>
                </a:gridCol>
                <a:gridCol w="222191">
                  <a:extLst>
                    <a:ext uri="{9D8B030D-6E8A-4147-A177-3AD203B41FA5}">
                      <a16:colId xmlns:a16="http://schemas.microsoft.com/office/drawing/2014/main" val="3419573729"/>
                    </a:ext>
                  </a:extLst>
                </a:gridCol>
                <a:gridCol w="188008">
                  <a:extLst>
                    <a:ext uri="{9D8B030D-6E8A-4147-A177-3AD203B41FA5}">
                      <a16:colId xmlns:a16="http://schemas.microsoft.com/office/drawing/2014/main" val="2808010222"/>
                    </a:ext>
                  </a:extLst>
                </a:gridCol>
                <a:gridCol w="188007">
                  <a:extLst>
                    <a:ext uri="{9D8B030D-6E8A-4147-A177-3AD203B41FA5}">
                      <a16:colId xmlns:a16="http://schemas.microsoft.com/office/drawing/2014/main" val="650698046"/>
                    </a:ext>
                  </a:extLst>
                </a:gridCol>
                <a:gridCol w="213645">
                  <a:extLst>
                    <a:ext uri="{9D8B030D-6E8A-4147-A177-3AD203B41FA5}">
                      <a16:colId xmlns:a16="http://schemas.microsoft.com/office/drawing/2014/main" val="1344262058"/>
                    </a:ext>
                  </a:extLst>
                </a:gridCol>
                <a:gridCol w="188007">
                  <a:extLst>
                    <a:ext uri="{9D8B030D-6E8A-4147-A177-3AD203B41FA5}">
                      <a16:colId xmlns:a16="http://schemas.microsoft.com/office/drawing/2014/main" val="388559172"/>
                    </a:ext>
                  </a:extLst>
                </a:gridCol>
                <a:gridCol w="205099">
                  <a:extLst>
                    <a:ext uri="{9D8B030D-6E8A-4147-A177-3AD203B41FA5}">
                      <a16:colId xmlns:a16="http://schemas.microsoft.com/office/drawing/2014/main" val="11317190"/>
                    </a:ext>
                  </a:extLst>
                </a:gridCol>
                <a:gridCol w="145279">
                  <a:extLst>
                    <a:ext uri="{9D8B030D-6E8A-4147-A177-3AD203B41FA5}">
                      <a16:colId xmlns:a16="http://schemas.microsoft.com/office/drawing/2014/main" val="1209774372"/>
                    </a:ext>
                  </a:extLst>
                </a:gridCol>
                <a:gridCol w="376015">
                  <a:extLst>
                    <a:ext uri="{9D8B030D-6E8A-4147-A177-3AD203B41FA5}">
                      <a16:colId xmlns:a16="http://schemas.microsoft.com/office/drawing/2014/main" val="2388879172"/>
                    </a:ext>
                  </a:extLst>
                </a:gridCol>
                <a:gridCol w="266483">
                  <a:extLst>
                    <a:ext uri="{9D8B030D-6E8A-4147-A177-3AD203B41FA5}">
                      <a16:colId xmlns:a16="http://schemas.microsoft.com/office/drawing/2014/main" val="418462039"/>
                    </a:ext>
                  </a:extLst>
                </a:gridCol>
                <a:gridCol w="186438">
                  <a:extLst>
                    <a:ext uri="{9D8B030D-6E8A-4147-A177-3AD203B41FA5}">
                      <a16:colId xmlns:a16="http://schemas.microsoft.com/office/drawing/2014/main" val="549899388"/>
                    </a:ext>
                  </a:extLst>
                </a:gridCol>
              </a:tblGrid>
              <a:tr h="311255">
                <a:tc rowSpan="3">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300"/>
                        </a:lnSpc>
                        <a:spcAft>
                          <a:spcPts val="0"/>
                        </a:spcAft>
                        <a:tabLst>
                          <a:tab pos="969645" algn="l"/>
                        </a:tabLs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8">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學期間申辦休學人數—按休學原因別分</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學期間休學減少人數—按原因別分</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18">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於學期底處於休學狀態之人數—按休學原因別分</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spcAft>
                          <a:spcPts val="0"/>
                        </a:spcAft>
                      </a:pP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009889"/>
                  </a:ext>
                </a:extLst>
              </a:tr>
              <a:tr h="144706">
                <a:tc vMerge="1">
                  <a:txBody>
                    <a:bodyPr/>
                    <a:lstStyle/>
                    <a:p>
                      <a:endParaRPr lang="zh-TW" altLang="en-US"/>
                    </a:p>
                  </a:txBody>
                  <a:tcPr/>
                </a:tc>
                <a:tc vMerge="1">
                  <a:txBody>
                    <a:bodyPr/>
                    <a:lstStyle/>
                    <a:p>
                      <a:endParaRPr lang="zh-TW" altLang="en-US"/>
                    </a:p>
                  </a:txBody>
                  <a:tcPr/>
                </a:tc>
                <a:tc gridSpan="15">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學生自請休學</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學校勒令休學</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辦理復學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因懷孕因素消失復學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因育嬰因素消失復學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休學轉為退學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5">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學生自請休學</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學校勒令休學</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437022"/>
                  </a:ext>
                </a:extLst>
              </a:tr>
              <a:tr h="2030259">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傷病</a:t>
                      </a:r>
                    </a:p>
                  </a:txBody>
                  <a:tcPr marL="57600" marR="57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經濟困難</a:t>
                      </a:r>
                    </a:p>
                  </a:txBody>
                  <a:tcPr marL="57600" marR="57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學業成績</a:t>
                      </a:r>
                    </a:p>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不佳</a:t>
                      </a:r>
                    </a:p>
                  </a:txBody>
                  <a:tcPr marL="57600" marR="57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就讀學校、科系不符期待</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工作</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懷孕</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育嬰</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兵役</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出國</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論文撰寫</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就學環境</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家務或家人照顧</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考試訓練</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因逾期未註冊、繳費、選課因素</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違反校規</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傷病</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600" marR="57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經濟困難</a:t>
                      </a:r>
                    </a:p>
                  </a:txBody>
                  <a:tcPr marL="57600" marR="57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學業成績不佳</a:t>
                      </a:r>
                    </a:p>
                  </a:txBody>
                  <a:tcPr marL="57600" marR="57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就讀學校、科系不符期待</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工作</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懷孕</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育嬰</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兵役</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出國</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論文撰寫</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就學環境</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家務或家人照顧</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考試訓練</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因逾期未註冊、繳費、選課因素</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違反校規</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45468503"/>
                  </a:ext>
                </a:extLst>
              </a:tr>
            </a:tbl>
          </a:graphicData>
        </a:graphic>
      </p:graphicFrame>
    </p:spTree>
    <p:extLst>
      <p:ext uri="{BB962C8B-B14F-4D97-AF65-F5344CB8AC3E}">
        <p14:creationId xmlns:p14="http://schemas.microsoft.com/office/powerpoint/2010/main" val="2159450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.2.6</a:t>
            </a: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 </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學生休學人數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0836" y="3661378"/>
            <a:ext cx="9133164" cy="3208571"/>
          </a:xfrm>
          <a:prstGeom prst="rect">
            <a:avLst/>
          </a:prstGeom>
        </p:spPr>
        <p:txBody>
          <a:bodyPr wrap="square">
            <a:spAutoFit/>
          </a:bodyPr>
          <a:lstStyle/>
          <a:p>
            <a:pPr algn="just">
              <a:lnSpc>
                <a:spcPts val="27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ts val="27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學生自請休學</a:t>
            </a:r>
            <a:r>
              <a:rPr lang="zh-TW" altLang="en-US"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包含以下原因：</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ts val="27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傷病</a:t>
            </a:r>
            <a:r>
              <a:rPr lang="zh-TW" altLang="zh-TW" sz="1800" dirty="0">
                <a:latin typeface="Arial" panose="020B0604020202020204" pitchFamily="34" charset="0"/>
                <a:ea typeface="微軟正黑體" panose="020B0604030504040204" pitchFamily="34" charset="-120"/>
                <a:cs typeface="Arial" panose="020B0604020202020204" pitchFamily="34" charset="0"/>
              </a:rPr>
              <a:t>：受傷或身心疾病。</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ts val="27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經濟困難</a:t>
            </a:r>
            <a:r>
              <a:rPr lang="zh-TW" altLang="zh-TW" sz="1800" dirty="0">
                <a:latin typeface="Arial" panose="020B0604020202020204" pitchFamily="34" charset="0"/>
                <a:ea typeface="微軟正黑體" panose="020B0604030504040204" pitchFamily="34" charset="-120"/>
                <a:cs typeface="Arial" panose="020B0604020202020204" pitchFamily="34" charset="0"/>
              </a:rPr>
              <a:t>：無力負擔就學相關費用</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如學費、住宿費等</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，或需負擔家計無法繼續就學等經濟因素。</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ts val="27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學業成績不佳</a:t>
            </a:r>
            <a:r>
              <a:rPr lang="zh-TW" altLang="zh-TW" sz="1800" dirty="0">
                <a:latin typeface="Arial" panose="020B0604020202020204" pitchFamily="34" charset="0"/>
                <a:ea typeface="微軟正黑體" panose="020B0604030504040204" pitchFamily="34" charset="-120"/>
                <a:cs typeface="Arial" panose="020B0604020202020204" pitchFamily="34" charset="0"/>
              </a:rPr>
              <a:t>：缺課、努力不足而致成績不佳，惟</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因缺乏興趣而致成績不佳者請歸入「就讀學校、科系不符期待」</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ts val="27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就讀學校、科系不符期待</a:t>
            </a:r>
            <a:r>
              <a:rPr lang="zh-TW" altLang="zh-TW" sz="1800" dirty="0">
                <a:latin typeface="Arial" panose="020B0604020202020204" pitchFamily="34" charset="0"/>
                <a:ea typeface="微軟正黑體" panose="020B0604030504040204" pitchFamily="34" charset="-120"/>
                <a:cs typeface="Arial" panose="020B0604020202020204" pitchFamily="34" charset="0"/>
              </a:rPr>
              <a:t>：就讀之學校或科系不理想、對就讀科系缺乏興趣、或該科系職涯發展受限等。</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460730475"/>
              </p:ext>
            </p:extLst>
          </p:nvPr>
        </p:nvGraphicFramePr>
        <p:xfrm>
          <a:off x="40676" y="617946"/>
          <a:ext cx="9060589" cy="3063240"/>
        </p:xfrm>
        <a:graphic>
          <a:graphicData uri="http://schemas.openxmlformats.org/drawingml/2006/table">
            <a:tbl>
              <a:tblPr firstRow="1" firstCol="1" bandRow="1" bandCol="1"/>
              <a:tblGrid>
                <a:gridCol w="192775">
                  <a:extLst>
                    <a:ext uri="{9D8B030D-6E8A-4147-A177-3AD203B41FA5}">
                      <a16:colId xmlns:a16="http://schemas.microsoft.com/office/drawing/2014/main" val="414774013"/>
                    </a:ext>
                  </a:extLst>
                </a:gridCol>
                <a:gridCol w="148216">
                  <a:extLst>
                    <a:ext uri="{9D8B030D-6E8A-4147-A177-3AD203B41FA5}">
                      <a16:colId xmlns:a16="http://schemas.microsoft.com/office/drawing/2014/main" val="1054112906"/>
                    </a:ext>
                  </a:extLst>
                </a:gridCol>
                <a:gridCol w="236760">
                  <a:extLst>
                    <a:ext uri="{9D8B030D-6E8A-4147-A177-3AD203B41FA5}">
                      <a16:colId xmlns:a16="http://schemas.microsoft.com/office/drawing/2014/main" val="4182314996"/>
                    </a:ext>
                  </a:extLst>
                </a:gridCol>
                <a:gridCol w="237775">
                  <a:extLst>
                    <a:ext uri="{9D8B030D-6E8A-4147-A177-3AD203B41FA5}">
                      <a16:colId xmlns:a16="http://schemas.microsoft.com/office/drawing/2014/main" val="1489665938"/>
                    </a:ext>
                  </a:extLst>
                </a:gridCol>
                <a:gridCol w="228794">
                  <a:extLst>
                    <a:ext uri="{9D8B030D-6E8A-4147-A177-3AD203B41FA5}">
                      <a16:colId xmlns:a16="http://schemas.microsoft.com/office/drawing/2014/main" val="1935756612"/>
                    </a:ext>
                  </a:extLst>
                </a:gridCol>
                <a:gridCol w="203372">
                  <a:extLst>
                    <a:ext uri="{9D8B030D-6E8A-4147-A177-3AD203B41FA5}">
                      <a16:colId xmlns:a16="http://schemas.microsoft.com/office/drawing/2014/main" val="2168259078"/>
                    </a:ext>
                  </a:extLst>
                </a:gridCol>
                <a:gridCol w="186424">
                  <a:extLst>
                    <a:ext uri="{9D8B030D-6E8A-4147-A177-3AD203B41FA5}">
                      <a16:colId xmlns:a16="http://schemas.microsoft.com/office/drawing/2014/main" val="3700514578"/>
                    </a:ext>
                  </a:extLst>
                </a:gridCol>
                <a:gridCol w="186425">
                  <a:extLst>
                    <a:ext uri="{9D8B030D-6E8A-4147-A177-3AD203B41FA5}">
                      <a16:colId xmlns:a16="http://schemas.microsoft.com/office/drawing/2014/main" val="1840928801"/>
                    </a:ext>
                  </a:extLst>
                </a:gridCol>
                <a:gridCol w="164492">
                  <a:extLst>
                    <a:ext uri="{9D8B030D-6E8A-4147-A177-3AD203B41FA5}">
                      <a16:colId xmlns:a16="http://schemas.microsoft.com/office/drawing/2014/main" val="2680943258"/>
                    </a:ext>
                  </a:extLst>
                </a:gridCol>
                <a:gridCol w="192775">
                  <a:extLst>
                    <a:ext uri="{9D8B030D-6E8A-4147-A177-3AD203B41FA5}">
                      <a16:colId xmlns:a16="http://schemas.microsoft.com/office/drawing/2014/main" val="4210261072"/>
                    </a:ext>
                  </a:extLst>
                </a:gridCol>
                <a:gridCol w="192775">
                  <a:extLst>
                    <a:ext uri="{9D8B030D-6E8A-4147-A177-3AD203B41FA5}">
                      <a16:colId xmlns:a16="http://schemas.microsoft.com/office/drawing/2014/main" val="2672348033"/>
                    </a:ext>
                  </a:extLst>
                </a:gridCol>
                <a:gridCol w="161760">
                  <a:extLst>
                    <a:ext uri="{9D8B030D-6E8A-4147-A177-3AD203B41FA5}">
                      <a16:colId xmlns:a16="http://schemas.microsoft.com/office/drawing/2014/main" val="2796866302"/>
                    </a:ext>
                  </a:extLst>
                </a:gridCol>
                <a:gridCol w="173159">
                  <a:extLst>
                    <a:ext uri="{9D8B030D-6E8A-4147-A177-3AD203B41FA5}">
                      <a16:colId xmlns:a16="http://schemas.microsoft.com/office/drawing/2014/main" val="733775653"/>
                    </a:ext>
                  </a:extLst>
                </a:gridCol>
                <a:gridCol w="192775">
                  <a:extLst>
                    <a:ext uri="{9D8B030D-6E8A-4147-A177-3AD203B41FA5}">
                      <a16:colId xmlns:a16="http://schemas.microsoft.com/office/drawing/2014/main" val="2035172725"/>
                    </a:ext>
                  </a:extLst>
                </a:gridCol>
                <a:gridCol w="192775">
                  <a:extLst>
                    <a:ext uri="{9D8B030D-6E8A-4147-A177-3AD203B41FA5}">
                      <a16:colId xmlns:a16="http://schemas.microsoft.com/office/drawing/2014/main" val="1482076002"/>
                    </a:ext>
                  </a:extLst>
                </a:gridCol>
                <a:gridCol w="192775">
                  <a:extLst>
                    <a:ext uri="{9D8B030D-6E8A-4147-A177-3AD203B41FA5}">
                      <a16:colId xmlns:a16="http://schemas.microsoft.com/office/drawing/2014/main" val="4186747291"/>
                    </a:ext>
                  </a:extLst>
                </a:gridCol>
                <a:gridCol w="199811">
                  <a:extLst>
                    <a:ext uri="{9D8B030D-6E8A-4147-A177-3AD203B41FA5}">
                      <a16:colId xmlns:a16="http://schemas.microsoft.com/office/drawing/2014/main" val="641867918"/>
                    </a:ext>
                  </a:extLst>
                </a:gridCol>
                <a:gridCol w="242538">
                  <a:extLst>
                    <a:ext uri="{9D8B030D-6E8A-4147-A177-3AD203B41FA5}">
                      <a16:colId xmlns:a16="http://schemas.microsoft.com/office/drawing/2014/main" val="2915040945"/>
                    </a:ext>
                  </a:extLst>
                </a:gridCol>
                <a:gridCol w="295847">
                  <a:extLst>
                    <a:ext uri="{9D8B030D-6E8A-4147-A177-3AD203B41FA5}">
                      <a16:colId xmlns:a16="http://schemas.microsoft.com/office/drawing/2014/main" val="3212235260"/>
                    </a:ext>
                  </a:extLst>
                </a:gridCol>
                <a:gridCol w="207976">
                  <a:extLst>
                    <a:ext uri="{9D8B030D-6E8A-4147-A177-3AD203B41FA5}">
                      <a16:colId xmlns:a16="http://schemas.microsoft.com/office/drawing/2014/main" val="1269327630"/>
                    </a:ext>
                  </a:extLst>
                </a:gridCol>
                <a:gridCol w="185131">
                  <a:extLst>
                    <a:ext uri="{9D8B030D-6E8A-4147-A177-3AD203B41FA5}">
                      <a16:colId xmlns:a16="http://schemas.microsoft.com/office/drawing/2014/main" val="449528262"/>
                    </a:ext>
                  </a:extLst>
                </a:gridCol>
                <a:gridCol w="188007">
                  <a:extLst>
                    <a:ext uri="{9D8B030D-6E8A-4147-A177-3AD203B41FA5}">
                      <a16:colId xmlns:a16="http://schemas.microsoft.com/office/drawing/2014/main" val="2663442328"/>
                    </a:ext>
                  </a:extLst>
                </a:gridCol>
                <a:gridCol w="155762">
                  <a:extLst>
                    <a:ext uri="{9D8B030D-6E8A-4147-A177-3AD203B41FA5}">
                      <a16:colId xmlns:a16="http://schemas.microsoft.com/office/drawing/2014/main" val="3862119372"/>
                    </a:ext>
                  </a:extLst>
                </a:gridCol>
                <a:gridCol w="192775">
                  <a:extLst>
                    <a:ext uri="{9D8B030D-6E8A-4147-A177-3AD203B41FA5}">
                      <a16:colId xmlns:a16="http://schemas.microsoft.com/office/drawing/2014/main" val="3048028906"/>
                    </a:ext>
                  </a:extLst>
                </a:gridCol>
                <a:gridCol w="198513">
                  <a:extLst>
                    <a:ext uri="{9D8B030D-6E8A-4147-A177-3AD203B41FA5}">
                      <a16:colId xmlns:a16="http://schemas.microsoft.com/office/drawing/2014/main" val="3832663376"/>
                    </a:ext>
                  </a:extLst>
                </a:gridCol>
                <a:gridCol w="198513">
                  <a:extLst>
                    <a:ext uri="{9D8B030D-6E8A-4147-A177-3AD203B41FA5}">
                      <a16:colId xmlns:a16="http://schemas.microsoft.com/office/drawing/2014/main" val="3377253362"/>
                    </a:ext>
                  </a:extLst>
                </a:gridCol>
                <a:gridCol w="225753">
                  <a:extLst>
                    <a:ext uri="{9D8B030D-6E8A-4147-A177-3AD203B41FA5}">
                      <a16:colId xmlns:a16="http://schemas.microsoft.com/office/drawing/2014/main" val="769191016"/>
                    </a:ext>
                  </a:extLst>
                </a:gridCol>
                <a:gridCol w="312370">
                  <a:extLst>
                    <a:ext uri="{9D8B030D-6E8A-4147-A177-3AD203B41FA5}">
                      <a16:colId xmlns:a16="http://schemas.microsoft.com/office/drawing/2014/main" val="2197963207"/>
                    </a:ext>
                  </a:extLst>
                </a:gridCol>
                <a:gridCol w="299824">
                  <a:extLst>
                    <a:ext uri="{9D8B030D-6E8A-4147-A177-3AD203B41FA5}">
                      <a16:colId xmlns:a16="http://schemas.microsoft.com/office/drawing/2014/main" val="1223919760"/>
                    </a:ext>
                  </a:extLst>
                </a:gridCol>
                <a:gridCol w="228198">
                  <a:extLst>
                    <a:ext uri="{9D8B030D-6E8A-4147-A177-3AD203B41FA5}">
                      <a16:colId xmlns:a16="http://schemas.microsoft.com/office/drawing/2014/main" val="2393693043"/>
                    </a:ext>
                  </a:extLst>
                </a:gridCol>
                <a:gridCol w="254476">
                  <a:extLst>
                    <a:ext uri="{9D8B030D-6E8A-4147-A177-3AD203B41FA5}">
                      <a16:colId xmlns:a16="http://schemas.microsoft.com/office/drawing/2014/main" val="1596729159"/>
                    </a:ext>
                  </a:extLst>
                </a:gridCol>
                <a:gridCol w="195643">
                  <a:extLst>
                    <a:ext uri="{9D8B030D-6E8A-4147-A177-3AD203B41FA5}">
                      <a16:colId xmlns:a16="http://schemas.microsoft.com/office/drawing/2014/main" val="4095007854"/>
                    </a:ext>
                  </a:extLst>
                </a:gridCol>
                <a:gridCol w="195643">
                  <a:extLst>
                    <a:ext uri="{9D8B030D-6E8A-4147-A177-3AD203B41FA5}">
                      <a16:colId xmlns:a16="http://schemas.microsoft.com/office/drawing/2014/main" val="2606085338"/>
                    </a:ext>
                  </a:extLst>
                </a:gridCol>
                <a:gridCol w="192775">
                  <a:extLst>
                    <a:ext uri="{9D8B030D-6E8A-4147-A177-3AD203B41FA5}">
                      <a16:colId xmlns:a16="http://schemas.microsoft.com/office/drawing/2014/main" val="1719448624"/>
                    </a:ext>
                  </a:extLst>
                </a:gridCol>
                <a:gridCol w="192775">
                  <a:extLst>
                    <a:ext uri="{9D8B030D-6E8A-4147-A177-3AD203B41FA5}">
                      <a16:colId xmlns:a16="http://schemas.microsoft.com/office/drawing/2014/main" val="3419573729"/>
                    </a:ext>
                  </a:extLst>
                </a:gridCol>
                <a:gridCol w="192775">
                  <a:extLst>
                    <a:ext uri="{9D8B030D-6E8A-4147-A177-3AD203B41FA5}">
                      <a16:colId xmlns:a16="http://schemas.microsoft.com/office/drawing/2014/main" val="2808010222"/>
                    </a:ext>
                  </a:extLst>
                </a:gridCol>
                <a:gridCol w="192775">
                  <a:extLst>
                    <a:ext uri="{9D8B030D-6E8A-4147-A177-3AD203B41FA5}">
                      <a16:colId xmlns:a16="http://schemas.microsoft.com/office/drawing/2014/main" val="650698046"/>
                    </a:ext>
                  </a:extLst>
                </a:gridCol>
                <a:gridCol w="192775">
                  <a:extLst>
                    <a:ext uri="{9D8B030D-6E8A-4147-A177-3AD203B41FA5}">
                      <a16:colId xmlns:a16="http://schemas.microsoft.com/office/drawing/2014/main" val="1344262058"/>
                    </a:ext>
                  </a:extLst>
                </a:gridCol>
                <a:gridCol w="192775">
                  <a:extLst>
                    <a:ext uri="{9D8B030D-6E8A-4147-A177-3AD203B41FA5}">
                      <a16:colId xmlns:a16="http://schemas.microsoft.com/office/drawing/2014/main" val="388559172"/>
                    </a:ext>
                  </a:extLst>
                </a:gridCol>
                <a:gridCol w="192775">
                  <a:extLst>
                    <a:ext uri="{9D8B030D-6E8A-4147-A177-3AD203B41FA5}">
                      <a16:colId xmlns:a16="http://schemas.microsoft.com/office/drawing/2014/main" val="11317190"/>
                    </a:ext>
                  </a:extLst>
                </a:gridCol>
                <a:gridCol w="192775">
                  <a:extLst>
                    <a:ext uri="{9D8B030D-6E8A-4147-A177-3AD203B41FA5}">
                      <a16:colId xmlns:a16="http://schemas.microsoft.com/office/drawing/2014/main" val="1209774372"/>
                    </a:ext>
                  </a:extLst>
                </a:gridCol>
                <a:gridCol w="192775">
                  <a:extLst>
                    <a:ext uri="{9D8B030D-6E8A-4147-A177-3AD203B41FA5}">
                      <a16:colId xmlns:a16="http://schemas.microsoft.com/office/drawing/2014/main" val="2388879172"/>
                    </a:ext>
                  </a:extLst>
                </a:gridCol>
                <a:gridCol w="278569">
                  <a:extLst>
                    <a:ext uri="{9D8B030D-6E8A-4147-A177-3AD203B41FA5}">
                      <a16:colId xmlns:a16="http://schemas.microsoft.com/office/drawing/2014/main" val="418462039"/>
                    </a:ext>
                  </a:extLst>
                </a:gridCol>
                <a:gridCol w="186438">
                  <a:extLst>
                    <a:ext uri="{9D8B030D-6E8A-4147-A177-3AD203B41FA5}">
                      <a16:colId xmlns:a16="http://schemas.microsoft.com/office/drawing/2014/main" val="549899388"/>
                    </a:ext>
                  </a:extLst>
                </a:gridCol>
              </a:tblGrid>
              <a:tr h="311255">
                <a:tc rowSpan="3">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300"/>
                        </a:lnSpc>
                        <a:spcAft>
                          <a:spcPts val="0"/>
                        </a:spcAft>
                        <a:tabLst>
                          <a:tab pos="969645" algn="l"/>
                        </a:tabLs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8">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學期間申辦休學人數—按休學原因別分</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學期間休學減少人數—按原因別分</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18">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於學期底處於休學狀態之人數—按休學原因別分</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spcAft>
                          <a:spcPts val="0"/>
                        </a:spcAft>
                      </a:pP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009889"/>
                  </a:ext>
                </a:extLst>
              </a:tr>
              <a:tr h="144706">
                <a:tc vMerge="1">
                  <a:txBody>
                    <a:bodyPr/>
                    <a:lstStyle/>
                    <a:p>
                      <a:endParaRPr lang="zh-TW" altLang="en-US"/>
                    </a:p>
                  </a:txBody>
                  <a:tcPr/>
                </a:tc>
                <a:tc vMerge="1">
                  <a:txBody>
                    <a:bodyPr/>
                    <a:lstStyle/>
                    <a:p>
                      <a:endParaRPr lang="zh-TW" altLang="en-US"/>
                    </a:p>
                  </a:txBody>
                  <a:tcPr/>
                </a:tc>
                <a:tc gridSpan="15">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學生自請休學</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學校勒令休學</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辦理復學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因懷孕因素消失復學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因育嬰因素消失復學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休學轉為退學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5">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學生自請休學</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學校勒令休學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437022"/>
                  </a:ext>
                </a:extLst>
              </a:tr>
              <a:tr h="2030259">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傷病</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經濟困難</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學業成績</a:t>
                      </a:r>
                    </a:p>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不佳</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就讀學校、科系不符期待</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工作</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懷孕</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育嬰</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兵役</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出國</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論文撰寫</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就學環境</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家務或家人照顧</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考試訓練</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因逾期未註冊、繳費、選課因素</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違反校規</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傷病</a:t>
                      </a:r>
                    </a:p>
                    <a:p>
                      <a:pPr marL="0" algn="ctr" defTabSz="914400" rtl="0" eaLnBrk="1" latinLnBrk="0" hangingPunct="1">
                        <a:lnSpc>
                          <a:spcPts val="1300"/>
                        </a:lnSpc>
                        <a:spcAft>
                          <a:spcPts val="0"/>
                        </a:spcAft>
                        <a:tabLst>
                          <a:tab pos="969645" algn="l"/>
                        </a:tabLst>
                      </a:pP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經濟困難</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學業成績不佳</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alt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就讀學校、科系不符期待</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工作</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懷孕</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育嬰</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兵役</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出國</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論文撰寫</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就學環境</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家務或家人照顧</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考試訓練</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因逾期未註冊、繳費、選課因素</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違反校規</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45468503"/>
                  </a:ext>
                </a:extLst>
              </a:tr>
            </a:tbl>
          </a:graphicData>
        </a:graphic>
      </p:graphicFrame>
    </p:spTree>
    <p:extLst>
      <p:ext uri="{BB962C8B-B14F-4D97-AF65-F5344CB8AC3E}">
        <p14:creationId xmlns:p14="http://schemas.microsoft.com/office/powerpoint/2010/main" val="3724575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.2.7</a:t>
            </a:r>
          </a:p>
        </p:txBody>
      </p:sp>
      <p:sp>
        <p:nvSpPr>
          <p:cNvPr id="7" name="Rectangle 2"/>
          <p:cNvSpPr>
            <a:spLocks noGrp="1" noChangeArrowheads="1"/>
          </p:cNvSpPr>
          <p:nvPr>
            <p:ph type="title"/>
          </p:nvPr>
        </p:nvSpPr>
        <p:spPr>
          <a:xfrm>
            <a:off x="6491" y="260566"/>
            <a:ext cx="9137509" cy="498548"/>
          </a:xfrm>
        </p:spPr>
        <p:txBody>
          <a:bodyPr anchor="t">
            <a:noAutofit/>
          </a:bodyPr>
          <a:lstStyle/>
          <a:p>
            <a:pPr algn="l">
              <a:defRPr/>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 </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學生休學人數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0836" y="3661381"/>
            <a:ext cx="9133164" cy="3000821"/>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工作</a:t>
            </a:r>
            <a:r>
              <a:rPr lang="zh-TW" altLang="zh-TW" sz="1800" dirty="0">
                <a:latin typeface="Arial" panose="020B0604020202020204" pitchFamily="34" charset="0"/>
                <a:ea typeface="微軟正黑體" panose="020B0604030504040204" pitchFamily="34" charset="-120"/>
                <a:cs typeface="Arial" panose="020B0604020202020204" pitchFamily="34" charset="0"/>
              </a:rPr>
              <a:t>：因工作而休學，惟</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因經濟因素選擇工作放棄學業者請歸入「經濟困難」</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參與青年教育與就業儲蓄帳戶方案中之「青年就業領航計畫」者</a:t>
            </a:r>
            <a:r>
              <a:rPr lang="zh-TW" altLang="zh-TW" sz="1800" b="1" u="heavy" dirty="0">
                <a:latin typeface="Arial" panose="020B0604020202020204" pitchFamily="34" charset="0"/>
                <a:ea typeface="微軟正黑體" panose="020B0604030504040204" pitchFamily="34" charset="-120"/>
                <a:cs typeface="Arial" panose="020B0604020202020204" pitchFamily="34" charset="0"/>
              </a:rPr>
              <a:t>，請歸入本項</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懷孕</a:t>
            </a:r>
            <a:r>
              <a:rPr lang="zh-TW" altLang="zh-TW" sz="1800" dirty="0">
                <a:latin typeface="Arial" panose="020B0604020202020204" pitchFamily="34" charset="0"/>
                <a:ea typeface="微軟正黑體" panose="020B0604030504040204" pitchFamily="34" charset="-120"/>
                <a:cs typeface="Arial" panose="020B0604020202020204" pitchFamily="34" charset="0"/>
              </a:rPr>
              <a:t>：懷孕、生</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流</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產之女性方可歸入此項。</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育嬰</a:t>
            </a:r>
            <a:r>
              <a:rPr lang="zh-TW" altLang="zh-TW" sz="1800" dirty="0">
                <a:latin typeface="Arial" panose="020B0604020202020204" pitchFamily="34" charset="0"/>
                <a:ea typeface="微軟正黑體" panose="020B0604030504040204" pitchFamily="34" charset="-120"/>
                <a:cs typeface="Arial" panose="020B0604020202020204" pitchFamily="34" charset="0"/>
              </a:rPr>
              <a:t>：父母因需照顧嬰幼兒子女而休學。</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兵役</a:t>
            </a:r>
            <a:r>
              <a:rPr lang="zh-TW" altLang="zh-TW" sz="1800" dirty="0">
                <a:latin typeface="Arial" panose="020B0604020202020204" pitchFamily="34" charset="0"/>
                <a:ea typeface="微軟正黑體" panose="020B0604030504040204" pitchFamily="34" charset="-120"/>
                <a:cs typeface="Arial" panose="020B0604020202020204" pitchFamily="34" charset="0"/>
              </a:rPr>
              <a:t>：欲先行入伍而休學。</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出國</a:t>
            </a:r>
            <a:r>
              <a:rPr lang="zh-TW" altLang="zh-TW" sz="1800" dirty="0">
                <a:latin typeface="Arial" panose="020B0604020202020204" pitchFamily="34" charset="0"/>
                <a:ea typeface="微軟正黑體" panose="020B0604030504040204" pitchFamily="34" charset="-120"/>
                <a:cs typeface="Arial" panose="020B0604020202020204" pitchFamily="34" charset="0"/>
              </a:rPr>
              <a:t>：因留學、遊學、海外志工、移民等而休學。</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020544039"/>
              </p:ext>
            </p:extLst>
          </p:nvPr>
        </p:nvGraphicFramePr>
        <p:xfrm>
          <a:off x="49222" y="686314"/>
          <a:ext cx="9036569" cy="2971800"/>
        </p:xfrm>
        <a:graphic>
          <a:graphicData uri="http://schemas.openxmlformats.org/drawingml/2006/table">
            <a:tbl>
              <a:tblPr firstRow="1" firstCol="1" bandRow="1" bandCol="1"/>
              <a:tblGrid>
                <a:gridCol w="192230">
                  <a:extLst>
                    <a:ext uri="{9D8B030D-6E8A-4147-A177-3AD203B41FA5}">
                      <a16:colId xmlns:a16="http://schemas.microsoft.com/office/drawing/2014/main" val="414774013"/>
                    </a:ext>
                  </a:extLst>
                </a:gridCol>
                <a:gridCol w="143350">
                  <a:extLst>
                    <a:ext uri="{9D8B030D-6E8A-4147-A177-3AD203B41FA5}">
                      <a16:colId xmlns:a16="http://schemas.microsoft.com/office/drawing/2014/main" val="1054112906"/>
                    </a:ext>
                  </a:extLst>
                </a:gridCol>
                <a:gridCol w="191952">
                  <a:extLst>
                    <a:ext uri="{9D8B030D-6E8A-4147-A177-3AD203B41FA5}">
                      <a16:colId xmlns:a16="http://schemas.microsoft.com/office/drawing/2014/main" val="4182314996"/>
                    </a:ext>
                  </a:extLst>
                </a:gridCol>
                <a:gridCol w="185898">
                  <a:extLst>
                    <a:ext uri="{9D8B030D-6E8A-4147-A177-3AD203B41FA5}">
                      <a16:colId xmlns:a16="http://schemas.microsoft.com/office/drawing/2014/main" val="1489665938"/>
                    </a:ext>
                  </a:extLst>
                </a:gridCol>
                <a:gridCol w="168997">
                  <a:extLst>
                    <a:ext uri="{9D8B030D-6E8A-4147-A177-3AD203B41FA5}">
                      <a16:colId xmlns:a16="http://schemas.microsoft.com/office/drawing/2014/main" val="1935756612"/>
                    </a:ext>
                  </a:extLst>
                </a:gridCol>
                <a:gridCol w="211247">
                  <a:extLst>
                    <a:ext uri="{9D8B030D-6E8A-4147-A177-3AD203B41FA5}">
                      <a16:colId xmlns:a16="http://schemas.microsoft.com/office/drawing/2014/main" val="2168259078"/>
                    </a:ext>
                  </a:extLst>
                </a:gridCol>
                <a:gridCol w="252971">
                  <a:extLst>
                    <a:ext uri="{9D8B030D-6E8A-4147-A177-3AD203B41FA5}">
                      <a16:colId xmlns:a16="http://schemas.microsoft.com/office/drawing/2014/main" val="3700514578"/>
                    </a:ext>
                  </a:extLst>
                </a:gridCol>
                <a:gridCol w="228672">
                  <a:extLst>
                    <a:ext uri="{9D8B030D-6E8A-4147-A177-3AD203B41FA5}">
                      <a16:colId xmlns:a16="http://schemas.microsoft.com/office/drawing/2014/main" val="1840928801"/>
                    </a:ext>
                  </a:extLst>
                </a:gridCol>
                <a:gridCol w="270395">
                  <a:extLst>
                    <a:ext uri="{9D8B030D-6E8A-4147-A177-3AD203B41FA5}">
                      <a16:colId xmlns:a16="http://schemas.microsoft.com/office/drawing/2014/main" val="2680943258"/>
                    </a:ext>
                  </a:extLst>
                </a:gridCol>
                <a:gridCol w="253496">
                  <a:extLst>
                    <a:ext uri="{9D8B030D-6E8A-4147-A177-3AD203B41FA5}">
                      <a16:colId xmlns:a16="http://schemas.microsoft.com/office/drawing/2014/main" val="4210261072"/>
                    </a:ext>
                  </a:extLst>
                </a:gridCol>
                <a:gridCol w="206611">
                  <a:extLst>
                    <a:ext uri="{9D8B030D-6E8A-4147-A177-3AD203B41FA5}">
                      <a16:colId xmlns:a16="http://schemas.microsoft.com/office/drawing/2014/main" val="2672348033"/>
                    </a:ext>
                  </a:extLst>
                </a:gridCol>
                <a:gridCol w="190533">
                  <a:extLst>
                    <a:ext uri="{9D8B030D-6E8A-4147-A177-3AD203B41FA5}">
                      <a16:colId xmlns:a16="http://schemas.microsoft.com/office/drawing/2014/main" val="2796866302"/>
                    </a:ext>
                  </a:extLst>
                </a:gridCol>
                <a:gridCol w="177448">
                  <a:extLst>
                    <a:ext uri="{9D8B030D-6E8A-4147-A177-3AD203B41FA5}">
                      <a16:colId xmlns:a16="http://schemas.microsoft.com/office/drawing/2014/main" val="733775653"/>
                    </a:ext>
                  </a:extLst>
                </a:gridCol>
                <a:gridCol w="152097">
                  <a:extLst>
                    <a:ext uri="{9D8B030D-6E8A-4147-A177-3AD203B41FA5}">
                      <a16:colId xmlns:a16="http://schemas.microsoft.com/office/drawing/2014/main" val="2035172725"/>
                    </a:ext>
                  </a:extLst>
                </a:gridCol>
                <a:gridCol w="160547">
                  <a:extLst>
                    <a:ext uri="{9D8B030D-6E8A-4147-A177-3AD203B41FA5}">
                      <a16:colId xmlns:a16="http://schemas.microsoft.com/office/drawing/2014/main" val="1482076002"/>
                    </a:ext>
                  </a:extLst>
                </a:gridCol>
                <a:gridCol w="168998">
                  <a:extLst>
                    <a:ext uri="{9D8B030D-6E8A-4147-A177-3AD203B41FA5}">
                      <a16:colId xmlns:a16="http://schemas.microsoft.com/office/drawing/2014/main" val="4186747291"/>
                    </a:ext>
                  </a:extLst>
                </a:gridCol>
                <a:gridCol w="160547">
                  <a:extLst>
                    <a:ext uri="{9D8B030D-6E8A-4147-A177-3AD203B41FA5}">
                      <a16:colId xmlns:a16="http://schemas.microsoft.com/office/drawing/2014/main" val="641867918"/>
                    </a:ext>
                  </a:extLst>
                </a:gridCol>
                <a:gridCol w="253496">
                  <a:extLst>
                    <a:ext uri="{9D8B030D-6E8A-4147-A177-3AD203B41FA5}">
                      <a16:colId xmlns:a16="http://schemas.microsoft.com/office/drawing/2014/main" val="2915040945"/>
                    </a:ext>
                  </a:extLst>
                </a:gridCol>
                <a:gridCol w="177448">
                  <a:extLst>
                    <a:ext uri="{9D8B030D-6E8A-4147-A177-3AD203B41FA5}">
                      <a16:colId xmlns:a16="http://schemas.microsoft.com/office/drawing/2014/main" val="3212235260"/>
                    </a:ext>
                  </a:extLst>
                </a:gridCol>
                <a:gridCol w="223989">
                  <a:extLst>
                    <a:ext uri="{9D8B030D-6E8A-4147-A177-3AD203B41FA5}">
                      <a16:colId xmlns:a16="http://schemas.microsoft.com/office/drawing/2014/main" val="1269327630"/>
                    </a:ext>
                  </a:extLst>
                </a:gridCol>
                <a:gridCol w="192230">
                  <a:extLst>
                    <a:ext uri="{9D8B030D-6E8A-4147-A177-3AD203B41FA5}">
                      <a16:colId xmlns:a16="http://schemas.microsoft.com/office/drawing/2014/main" val="449528262"/>
                    </a:ext>
                  </a:extLst>
                </a:gridCol>
                <a:gridCol w="192230">
                  <a:extLst>
                    <a:ext uri="{9D8B030D-6E8A-4147-A177-3AD203B41FA5}">
                      <a16:colId xmlns:a16="http://schemas.microsoft.com/office/drawing/2014/main" val="2663442328"/>
                    </a:ext>
                  </a:extLst>
                </a:gridCol>
                <a:gridCol w="192230">
                  <a:extLst>
                    <a:ext uri="{9D8B030D-6E8A-4147-A177-3AD203B41FA5}">
                      <a16:colId xmlns:a16="http://schemas.microsoft.com/office/drawing/2014/main" val="3862119372"/>
                    </a:ext>
                  </a:extLst>
                </a:gridCol>
                <a:gridCol w="192230">
                  <a:extLst>
                    <a:ext uri="{9D8B030D-6E8A-4147-A177-3AD203B41FA5}">
                      <a16:colId xmlns:a16="http://schemas.microsoft.com/office/drawing/2014/main" val="3048028906"/>
                    </a:ext>
                  </a:extLst>
                </a:gridCol>
                <a:gridCol w="197951">
                  <a:extLst>
                    <a:ext uri="{9D8B030D-6E8A-4147-A177-3AD203B41FA5}">
                      <a16:colId xmlns:a16="http://schemas.microsoft.com/office/drawing/2014/main" val="3832663376"/>
                    </a:ext>
                  </a:extLst>
                </a:gridCol>
                <a:gridCol w="197951">
                  <a:extLst>
                    <a:ext uri="{9D8B030D-6E8A-4147-A177-3AD203B41FA5}">
                      <a16:colId xmlns:a16="http://schemas.microsoft.com/office/drawing/2014/main" val="3377253362"/>
                    </a:ext>
                  </a:extLst>
                </a:gridCol>
                <a:gridCol w="215976">
                  <a:extLst>
                    <a:ext uri="{9D8B030D-6E8A-4147-A177-3AD203B41FA5}">
                      <a16:colId xmlns:a16="http://schemas.microsoft.com/office/drawing/2014/main" val="769191016"/>
                    </a:ext>
                  </a:extLst>
                </a:gridCol>
                <a:gridCol w="213645">
                  <a:extLst>
                    <a:ext uri="{9D8B030D-6E8A-4147-A177-3AD203B41FA5}">
                      <a16:colId xmlns:a16="http://schemas.microsoft.com/office/drawing/2014/main" val="2197963207"/>
                    </a:ext>
                  </a:extLst>
                </a:gridCol>
                <a:gridCol w="205099">
                  <a:extLst>
                    <a:ext uri="{9D8B030D-6E8A-4147-A177-3AD203B41FA5}">
                      <a16:colId xmlns:a16="http://schemas.microsoft.com/office/drawing/2014/main" val="1223919760"/>
                    </a:ext>
                  </a:extLst>
                </a:gridCol>
                <a:gridCol w="179462">
                  <a:extLst>
                    <a:ext uri="{9D8B030D-6E8A-4147-A177-3AD203B41FA5}">
                      <a16:colId xmlns:a16="http://schemas.microsoft.com/office/drawing/2014/main" val="2393693043"/>
                    </a:ext>
                  </a:extLst>
                </a:gridCol>
                <a:gridCol w="222190">
                  <a:extLst>
                    <a:ext uri="{9D8B030D-6E8A-4147-A177-3AD203B41FA5}">
                      <a16:colId xmlns:a16="http://schemas.microsoft.com/office/drawing/2014/main" val="1596729159"/>
                    </a:ext>
                  </a:extLst>
                </a:gridCol>
                <a:gridCol w="264920">
                  <a:extLst>
                    <a:ext uri="{9D8B030D-6E8A-4147-A177-3AD203B41FA5}">
                      <a16:colId xmlns:a16="http://schemas.microsoft.com/office/drawing/2014/main" val="4095007854"/>
                    </a:ext>
                  </a:extLst>
                </a:gridCol>
                <a:gridCol w="273465">
                  <a:extLst>
                    <a:ext uri="{9D8B030D-6E8A-4147-A177-3AD203B41FA5}">
                      <a16:colId xmlns:a16="http://schemas.microsoft.com/office/drawing/2014/main" val="2606085338"/>
                    </a:ext>
                  </a:extLst>
                </a:gridCol>
                <a:gridCol w="230737">
                  <a:extLst>
                    <a:ext uri="{9D8B030D-6E8A-4147-A177-3AD203B41FA5}">
                      <a16:colId xmlns:a16="http://schemas.microsoft.com/office/drawing/2014/main" val="1719448624"/>
                    </a:ext>
                  </a:extLst>
                </a:gridCol>
                <a:gridCol w="286029">
                  <a:extLst>
                    <a:ext uri="{9D8B030D-6E8A-4147-A177-3AD203B41FA5}">
                      <a16:colId xmlns:a16="http://schemas.microsoft.com/office/drawing/2014/main" val="3419573729"/>
                    </a:ext>
                  </a:extLst>
                </a:gridCol>
                <a:gridCol w="192230">
                  <a:extLst>
                    <a:ext uri="{9D8B030D-6E8A-4147-A177-3AD203B41FA5}">
                      <a16:colId xmlns:a16="http://schemas.microsoft.com/office/drawing/2014/main" val="2808010222"/>
                    </a:ext>
                  </a:extLst>
                </a:gridCol>
                <a:gridCol w="192230">
                  <a:extLst>
                    <a:ext uri="{9D8B030D-6E8A-4147-A177-3AD203B41FA5}">
                      <a16:colId xmlns:a16="http://schemas.microsoft.com/office/drawing/2014/main" val="650698046"/>
                    </a:ext>
                  </a:extLst>
                </a:gridCol>
                <a:gridCol w="192230">
                  <a:extLst>
                    <a:ext uri="{9D8B030D-6E8A-4147-A177-3AD203B41FA5}">
                      <a16:colId xmlns:a16="http://schemas.microsoft.com/office/drawing/2014/main" val="1344262058"/>
                    </a:ext>
                  </a:extLst>
                </a:gridCol>
                <a:gridCol w="192230">
                  <a:extLst>
                    <a:ext uri="{9D8B030D-6E8A-4147-A177-3AD203B41FA5}">
                      <a16:colId xmlns:a16="http://schemas.microsoft.com/office/drawing/2014/main" val="388559172"/>
                    </a:ext>
                  </a:extLst>
                </a:gridCol>
                <a:gridCol w="192230">
                  <a:extLst>
                    <a:ext uri="{9D8B030D-6E8A-4147-A177-3AD203B41FA5}">
                      <a16:colId xmlns:a16="http://schemas.microsoft.com/office/drawing/2014/main" val="11317190"/>
                    </a:ext>
                  </a:extLst>
                </a:gridCol>
                <a:gridCol w="192230">
                  <a:extLst>
                    <a:ext uri="{9D8B030D-6E8A-4147-A177-3AD203B41FA5}">
                      <a16:colId xmlns:a16="http://schemas.microsoft.com/office/drawing/2014/main" val="1209774372"/>
                    </a:ext>
                  </a:extLst>
                </a:gridCol>
                <a:gridCol w="192230">
                  <a:extLst>
                    <a:ext uri="{9D8B030D-6E8A-4147-A177-3AD203B41FA5}">
                      <a16:colId xmlns:a16="http://schemas.microsoft.com/office/drawing/2014/main" val="2388879172"/>
                    </a:ext>
                  </a:extLst>
                </a:gridCol>
                <a:gridCol w="277781">
                  <a:extLst>
                    <a:ext uri="{9D8B030D-6E8A-4147-A177-3AD203B41FA5}">
                      <a16:colId xmlns:a16="http://schemas.microsoft.com/office/drawing/2014/main" val="418462039"/>
                    </a:ext>
                  </a:extLst>
                </a:gridCol>
                <a:gridCol w="185911">
                  <a:extLst>
                    <a:ext uri="{9D8B030D-6E8A-4147-A177-3AD203B41FA5}">
                      <a16:colId xmlns:a16="http://schemas.microsoft.com/office/drawing/2014/main" val="549899388"/>
                    </a:ext>
                  </a:extLst>
                </a:gridCol>
              </a:tblGrid>
              <a:tr h="311255">
                <a:tc rowSpan="3">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300"/>
                        </a:lnSpc>
                        <a:spcAft>
                          <a:spcPts val="0"/>
                        </a:spcAft>
                        <a:tabLst>
                          <a:tab pos="969645" algn="l"/>
                        </a:tabLs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8">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學期間申辦休學人數—按休學原因別分</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學期間休學減少人數—按原因別分</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18">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於學期底處於休學狀態之人數—按休學原因別分</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spcAft>
                          <a:spcPts val="0"/>
                        </a:spcAft>
                      </a:pP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009889"/>
                  </a:ext>
                </a:extLst>
              </a:tr>
              <a:tr h="144706">
                <a:tc vMerge="1">
                  <a:txBody>
                    <a:bodyPr/>
                    <a:lstStyle/>
                    <a:p>
                      <a:endParaRPr lang="zh-TW" altLang="en-US"/>
                    </a:p>
                  </a:txBody>
                  <a:tcPr/>
                </a:tc>
                <a:tc vMerge="1">
                  <a:txBody>
                    <a:bodyPr/>
                    <a:lstStyle/>
                    <a:p>
                      <a:endParaRPr lang="zh-TW" altLang="en-US"/>
                    </a:p>
                  </a:txBody>
                  <a:tcPr/>
                </a:tc>
                <a:tc gridSpan="15">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學生自請休學</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學校勒令休學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辦理復學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因懷孕因素消失復學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因育嬰因素消失復學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休學轉為退學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5">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學生自請休學</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學校勒令休學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437022"/>
                  </a:ext>
                </a:extLst>
              </a:tr>
              <a:tr h="2030259">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傷病</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經濟困難</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學業成績</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不佳</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就讀學校</a:t>
                      </a: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科系不符期待</a:t>
                      </a:r>
                    </a:p>
                  </a:txBody>
                  <a:tcPr marL="57600" marR="57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工作</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懷孕</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育嬰</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兵役</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出國</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論文撰寫</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就學環境</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家務或家人照顧</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考試訓練</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因逾期未註冊、繳費、選課因素</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違反校規</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傷病</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經濟困難</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學業成績不佳</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就讀學校、科系不符期待</a:t>
                      </a:r>
                    </a:p>
                  </a:txBody>
                  <a:tcPr marL="57600" marR="57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工作</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懷孕</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育嬰</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兵役</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出國</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論文撰寫</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就學環境</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家務或家人照顧</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考試訓練</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因逾期未註冊、繳費、選課因素</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違反校規</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45468503"/>
                  </a:ext>
                </a:extLst>
              </a:tr>
            </a:tbl>
          </a:graphicData>
        </a:graphic>
      </p:graphicFrame>
    </p:spTree>
    <p:extLst>
      <p:ext uri="{BB962C8B-B14F-4D97-AF65-F5344CB8AC3E}">
        <p14:creationId xmlns:p14="http://schemas.microsoft.com/office/powerpoint/2010/main" val="1934328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.2.8</a:t>
            </a:r>
          </a:p>
        </p:txBody>
      </p:sp>
      <p:sp>
        <p:nvSpPr>
          <p:cNvPr id="7" name="Rectangle 2"/>
          <p:cNvSpPr>
            <a:spLocks noGrp="1" noChangeArrowheads="1"/>
          </p:cNvSpPr>
          <p:nvPr>
            <p:ph type="title"/>
          </p:nvPr>
        </p:nvSpPr>
        <p:spPr>
          <a:xfrm>
            <a:off x="6491" y="260566"/>
            <a:ext cx="9137509" cy="498548"/>
          </a:xfrm>
        </p:spPr>
        <p:txBody>
          <a:bodyPr anchor="t">
            <a:noAutofit/>
          </a:bodyPr>
          <a:lstStyle/>
          <a:p>
            <a:pPr algn="l">
              <a:defRPr/>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 </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學生休學人數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0836" y="3755387"/>
            <a:ext cx="9133164" cy="3000821"/>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論文撰寫</a:t>
            </a:r>
            <a:r>
              <a:rPr lang="zh-TW" altLang="zh-TW" sz="1800" dirty="0">
                <a:latin typeface="Arial" panose="020B0604020202020204" pitchFamily="34" charset="0"/>
                <a:ea typeface="微軟正黑體" panose="020B0604030504040204" pitchFamily="34" charset="-120"/>
                <a:cs typeface="Arial" panose="020B0604020202020204" pitchFamily="34" charset="0"/>
              </a:rPr>
              <a:t>：囿於修業年限而辦理休學撰寫論文。</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就學環境</a:t>
            </a:r>
            <a:r>
              <a:rPr lang="zh-TW" altLang="zh-TW" sz="1800" dirty="0">
                <a:latin typeface="Arial" panose="020B0604020202020204" pitchFamily="34" charset="0"/>
                <a:ea typeface="微軟正黑體" panose="020B0604030504040204" pitchFamily="34" charset="-120"/>
                <a:cs typeface="Arial" panose="020B0604020202020204" pitchFamily="34" charset="0"/>
              </a:rPr>
              <a:t>：學校位置、氣候、設施、校地空間、校內人際關係等因素。</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家務或家人照顧</a:t>
            </a:r>
            <a:r>
              <a:rPr lang="zh-TW" altLang="zh-TW" sz="1800" dirty="0">
                <a:latin typeface="Arial" panose="020B0604020202020204" pitchFamily="34" charset="0"/>
                <a:ea typeface="微軟正黑體" panose="020B0604030504040204" pitchFamily="34" charset="-120"/>
                <a:cs typeface="Arial" panose="020B0604020202020204" pitchFamily="34" charset="0"/>
              </a:rPr>
              <a:t>：處理家務或家人傷病、年邁</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幼</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需予照顧。</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考試訓練</a:t>
            </a:r>
            <a:r>
              <a:rPr lang="zh-TW" altLang="zh-TW" sz="1800" dirty="0">
                <a:latin typeface="Arial" panose="020B0604020202020204" pitchFamily="34" charset="0"/>
                <a:ea typeface="微軟正黑體" panose="020B0604030504040204" pitchFamily="34" charset="-120"/>
                <a:cs typeface="Arial" panose="020B0604020202020204" pitchFamily="34" charset="0"/>
              </a:rPr>
              <a:t>：準備研究所、公職、就業、證照考試或參加職業訓練。</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其他</a:t>
            </a:r>
            <a:r>
              <a:rPr lang="zh-TW" altLang="zh-TW" sz="1800" dirty="0">
                <a:latin typeface="Arial" panose="020B0604020202020204" pitchFamily="34" charset="0"/>
                <a:ea typeface="微軟正黑體" panose="020B0604030504040204" pitchFamily="34" charset="-120"/>
                <a:cs typeface="Arial" panose="020B0604020202020204" pitchFamily="34" charset="0"/>
              </a:rPr>
              <a:t>：非屬上述原因之自請休學者，如所缺學分課程未開課、</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參與青年教育與就業儲蓄帳戶方案中之「青年體驗學習計畫」</a:t>
            </a:r>
            <a:r>
              <a:rPr lang="zh-TW" altLang="zh-TW" sz="1800" dirty="0">
                <a:latin typeface="Arial" panose="020B0604020202020204" pitchFamily="34" charset="0"/>
                <a:ea typeface="微軟正黑體" panose="020B0604030504040204" pitchFamily="34" charset="-120"/>
                <a:cs typeface="Arial" panose="020B0604020202020204" pitchFamily="34" charset="0"/>
              </a:rPr>
              <a:t>等，請簡述原因，並以</a:t>
            </a:r>
            <a:r>
              <a:rPr lang="en-US" altLang="zh-TW" sz="1800" dirty="0">
                <a:latin typeface="Arial" panose="020B0604020202020204" pitchFamily="34" charset="0"/>
                <a:ea typeface="微軟正黑體" panose="020B0604030504040204" pitchFamily="34" charset="-120"/>
                <a:cs typeface="Arial" panose="020B0604020202020204" pitchFamily="34" charset="0"/>
              </a:rPr>
              <a:t>20</a:t>
            </a:r>
            <a:r>
              <a:rPr lang="zh-TW" altLang="zh-TW" sz="1800" dirty="0">
                <a:latin typeface="Arial" panose="020B0604020202020204" pitchFamily="34" charset="0"/>
                <a:ea typeface="微軟正黑體" panose="020B0604030504040204" pitchFamily="34" charset="-120"/>
                <a:cs typeface="Arial" panose="020B0604020202020204" pitchFamily="34" charset="0"/>
              </a:rPr>
              <a:t>字為限。</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427826768"/>
              </p:ext>
            </p:extLst>
          </p:nvPr>
        </p:nvGraphicFramePr>
        <p:xfrm>
          <a:off x="32130" y="686314"/>
          <a:ext cx="9070210" cy="3063240"/>
        </p:xfrm>
        <a:graphic>
          <a:graphicData uri="http://schemas.openxmlformats.org/drawingml/2006/table">
            <a:tbl>
              <a:tblPr firstRow="1" firstCol="1" bandRow="1" bandCol="1"/>
              <a:tblGrid>
                <a:gridCol w="192957">
                  <a:extLst>
                    <a:ext uri="{9D8B030D-6E8A-4147-A177-3AD203B41FA5}">
                      <a16:colId xmlns:a16="http://schemas.microsoft.com/office/drawing/2014/main" val="414774013"/>
                    </a:ext>
                  </a:extLst>
                </a:gridCol>
                <a:gridCol w="143350">
                  <a:extLst>
                    <a:ext uri="{9D8B030D-6E8A-4147-A177-3AD203B41FA5}">
                      <a16:colId xmlns:a16="http://schemas.microsoft.com/office/drawing/2014/main" val="1054112906"/>
                    </a:ext>
                  </a:extLst>
                </a:gridCol>
                <a:gridCol w="175714">
                  <a:extLst>
                    <a:ext uri="{9D8B030D-6E8A-4147-A177-3AD203B41FA5}">
                      <a16:colId xmlns:a16="http://schemas.microsoft.com/office/drawing/2014/main" val="4182314996"/>
                    </a:ext>
                  </a:extLst>
                </a:gridCol>
                <a:gridCol w="161156">
                  <a:extLst>
                    <a:ext uri="{9D8B030D-6E8A-4147-A177-3AD203B41FA5}">
                      <a16:colId xmlns:a16="http://schemas.microsoft.com/office/drawing/2014/main" val="1489665938"/>
                    </a:ext>
                  </a:extLst>
                </a:gridCol>
                <a:gridCol w="169636">
                  <a:extLst>
                    <a:ext uri="{9D8B030D-6E8A-4147-A177-3AD203B41FA5}">
                      <a16:colId xmlns:a16="http://schemas.microsoft.com/office/drawing/2014/main" val="1935756612"/>
                    </a:ext>
                  </a:extLst>
                </a:gridCol>
                <a:gridCol w="169637">
                  <a:extLst>
                    <a:ext uri="{9D8B030D-6E8A-4147-A177-3AD203B41FA5}">
                      <a16:colId xmlns:a16="http://schemas.microsoft.com/office/drawing/2014/main" val="2168259078"/>
                    </a:ext>
                  </a:extLst>
                </a:gridCol>
                <a:gridCol w="152674">
                  <a:extLst>
                    <a:ext uri="{9D8B030D-6E8A-4147-A177-3AD203B41FA5}">
                      <a16:colId xmlns:a16="http://schemas.microsoft.com/office/drawing/2014/main" val="3700514578"/>
                    </a:ext>
                  </a:extLst>
                </a:gridCol>
                <a:gridCol w="186600">
                  <a:extLst>
                    <a:ext uri="{9D8B030D-6E8A-4147-A177-3AD203B41FA5}">
                      <a16:colId xmlns:a16="http://schemas.microsoft.com/office/drawing/2014/main" val="1840928801"/>
                    </a:ext>
                  </a:extLst>
                </a:gridCol>
                <a:gridCol w="186601">
                  <a:extLst>
                    <a:ext uri="{9D8B030D-6E8A-4147-A177-3AD203B41FA5}">
                      <a16:colId xmlns:a16="http://schemas.microsoft.com/office/drawing/2014/main" val="2680943258"/>
                    </a:ext>
                  </a:extLst>
                </a:gridCol>
                <a:gridCol w="195082">
                  <a:extLst>
                    <a:ext uri="{9D8B030D-6E8A-4147-A177-3AD203B41FA5}">
                      <a16:colId xmlns:a16="http://schemas.microsoft.com/office/drawing/2014/main" val="4210261072"/>
                    </a:ext>
                  </a:extLst>
                </a:gridCol>
                <a:gridCol w="178119">
                  <a:extLst>
                    <a:ext uri="{9D8B030D-6E8A-4147-A177-3AD203B41FA5}">
                      <a16:colId xmlns:a16="http://schemas.microsoft.com/office/drawing/2014/main" val="2672348033"/>
                    </a:ext>
                  </a:extLst>
                </a:gridCol>
                <a:gridCol w="237491">
                  <a:extLst>
                    <a:ext uri="{9D8B030D-6E8A-4147-A177-3AD203B41FA5}">
                      <a16:colId xmlns:a16="http://schemas.microsoft.com/office/drawing/2014/main" val="2796866302"/>
                    </a:ext>
                  </a:extLst>
                </a:gridCol>
                <a:gridCol w="262936">
                  <a:extLst>
                    <a:ext uri="{9D8B030D-6E8A-4147-A177-3AD203B41FA5}">
                      <a16:colId xmlns:a16="http://schemas.microsoft.com/office/drawing/2014/main" val="733775653"/>
                    </a:ext>
                  </a:extLst>
                </a:gridCol>
                <a:gridCol w="271420">
                  <a:extLst>
                    <a:ext uri="{9D8B030D-6E8A-4147-A177-3AD203B41FA5}">
                      <a16:colId xmlns:a16="http://schemas.microsoft.com/office/drawing/2014/main" val="2035172725"/>
                    </a:ext>
                  </a:extLst>
                </a:gridCol>
                <a:gridCol w="211480">
                  <a:extLst>
                    <a:ext uri="{9D8B030D-6E8A-4147-A177-3AD203B41FA5}">
                      <a16:colId xmlns:a16="http://schemas.microsoft.com/office/drawing/2014/main" val="1482076002"/>
                    </a:ext>
                  </a:extLst>
                </a:gridCol>
                <a:gridCol w="192957">
                  <a:extLst>
                    <a:ext uri="{9D8B030D-6E8A-4147-A177-3AD203B41FA5}">
                      <a16:colId xmlns:a16="http://schemas.microsoft.com/office/drawing/2014/main" val="4186747291"/>
                    </a:ext>
                  </a:extLst>
                </a:gridCol>
                <a:gridCol w="206255">
                  <a:extLst>
                    <a:ext uri="{9D8B030D-6E8A-4147-A177-3AD203B41FA5}">
                      <a16:colId xmlns:a16="http://schemas.microsoft.com/office/drawing/2014/main" val="641867918"/>
                    </a:ext>
                  </a:extLst>
                </a:gridCol>
                <a:gridCol w="262937">
                  <a:extLst>
                    <a:ext uri="{9D8B030D-6E8A-4147-A177-3AD203B41FA5}">
                      <a16:colId xmlns:a16="http://schemas.microsoft.com/office/drawing/2014/main" val="2915040945"/>
                    </a:ext>
                  </a:extLst>
                </a:gridCol>
                <a:gridCol w="178591">
                  <a:extLst>
                    <a:ext uri="{9D8B030D-6E8A-4147-A177-3AD203B41FA5}">
                      <a16:colId xmlns:a16="http://schemas.microsoft.com/office/drawing/2014/main" val="3212235260"/>
                    </a:ext>
                  </a:extLst>
                </a:gridCol>
                <a:gridCol w="249809">
                  <a:extLst>
                    <a:ext uri="{9D8B030D-6E8A-4147-A177-3AD203B41FA5}">
                      <a16:colId xmlns:a16="http://schemas.microsoft.com/office/drawing/2014/main" val="1269327630"/>
                    </a:ext>
                  </a:extLst>
                </a:gridCol>
                <a:gridCol w="192957">
                  <a:extLst>
                    <a:ext uri="{9D8B030D-6E8A-4147-A177-3AD203B41FA5}">
                      <a16:colId xmlns:a16="http://schemas.microsoft.com/office/drawing/2014/main" val="449528262"/>
                    </a:ext>
                  </a:extLst>
                </a:gridCol>
                <a:gridCol w="192957">
                  <a:extLst>
                    <a:ext uri="{9D8B030D-6E8A-4147-A177-3AD203B41FA5}">
                      <a16:colId xmlns:a16="http://schemas.microsoft.com/office/drawing/2014/main" val="2663442328"/>
                    </a:ext>
                  </a:extLst>
                </a:gridCol>
                <a:gridCol w="192957">
                  <a:extLst>
                    <a:ext uri="{9D8B030D-6E8A-4147-A177-3AD203B41FA5}">
                      <a16:colId xmlns:a16="http://schemas.microsoft.com/office/drawing/2014/main" val="3862119372"/>
                    </a:ext>
                  </a:extLst>
                </a:gridCol>
                <a:gridCol w="192957">
                  <a:extLst>
                    <a:ext uri="{9D8B030D-6E8A-4147-A177-3AD203B41FA5}">
                      <a16:colId xmlns:a16="http://schemas.microsoft.com/office/drawing/2014/main" val="3048028906"/>
                    </a:ext>
                  </a:extLst>
                </a:gridCol>
                <a:gridCol w="198700">
                  <a:extLst>
                    <a:ext uri="{9D8B030D-6E8A-4147-A177-3AD203B41FA5}">
                      <a16:colId xmlns:a16="http://schemas.microsoft.com/office/drawing/2014/main" val="3832663376"/>
                    </a:ext>
                  </a:extLst>
                </a:gridCol>
                <a:gridCol w="198700">
                  <a:extLst>
                    <a:ext uri="{9D8B030D-6E8A-4147-A177-3AD203B41FA5}">
                      <a16:colId xmlns:a16="http://schemas.microsoft.com/office/drawing/2014/main" val="3377253362"/>
                    </a:ext>
                  </a:extLst>
                </a:gridCol>
                <a:gridCol w="179999">
                  <a:extLst>
                    <a:ext uri="{9D8B030D-6E8A-4147-A177-3AD203B41FA5}">
                      <a16:colId xmlns:a16="http://schemas.microsoft.com/office/drawing/2014/main" val="769191016"/>
                    </a:ext>
                  </a:extLst>
                </a:gridCol>
                <a:gridCol w="179462">
                  <a:extLst>
                    <a:ext uri="{9D8B030D-6E8A-4147-A177-3AD203B41FA5}">
                      <a16:colId xmlns:a16="http://schemas.microsoft.com/office/drawing/2014/main" val="2197963207"/>
                    </a:ext>
                  </a:extLst>
                </a:gridCol>
                <a:gridCol w="170915">
                  <a:extLst>
                    <a:ext uri="{9D8B030D-6E8A-4147-A177-3AD203B41FA5}">
                      <a16:colId xmlns:a16="http://schemas.microsoft.com/office/drawing/2014/main" val="1223919760"/>
                    </a:ext>
                  </a:extLst>
                </a:gridCol>
                <a:gridCol w="213645">
                  <a:extLst>
                    <a:ext uri="{9D8B030D-6E8A-4147-A177-3AD203B41FA5}">
                      <a16:colId xmlns:a16="http://schemas.microsoft.com/office/drawing/2014/main" val="2393693043"/>
                    </a:ext>
                  </a:extLst>
                </a:gridCol>
                <a:gridCol w="170916">
                  <a:extLst>
                    <a:ext uri="{9D8B030D-6E8A-4147-A177-3AD203B41FA5}">
                      <a16:colId xmlns:a16="http://schemas.microsoft.com/office/drawing/2014/main" val="1596729159"/>
                    </a:ext>
                  </a:extLst>
                </a:gridCol>
                <a:gridCol w="213645">
                  <a:extLst>
                    <a:ext uri="{9D8B030D-6E8A-4147-A177-3AD203B41FA5}">
                      <a16:colId xmlns:a16="http://schemas.microsoft.com/office/drawing/2014/main" val="4095007854"/>
                    </a:ext>
                  </a:extLst>
                </a:gridCol>
                <a:gridCol w="264920">
                  <a:extLst>
                    <a:ext uri="{9D8B030D-6E8A-4147-A177-3AD203B41FA5}">
                      <a16:colId xmlns:a16="http://schemas.microsoft.com/office/drawing/2014/main" val="2606085338"/>
                    </a:ext>
                  </a:extLst>
                </a:gridCol>
                <a:gridCol w="205099">
                  <a:extLst>
                    <a:ext uri="{9D8B030D-6E8A-4147-A177-3AD203B41FA5}">
                      <a16:colId xmlns:a16="http://schemas.microsoft.com/office/drawing/2014/main" val="1719448624"/>
                    </a:ext>
                  </a:extLst>
                </a:gridCol>
                <a:gridCol w="213645">
                  <a:extLst>
                    <a:ext uri="{9D8B030D-6E8A-4147-A177-3AD203B41FA5}">
                      <a16:colId xmlns:a16="http://schemas.microsoft.com/office/drawing/2014/main" val="3419573729"/>
                    </a:ext>
                  </a:extLst>
                </a:gridCol>
                <a:gridCol w="222190">
                  <a:extLst>
                    <a:ext uri="{9D8B030D-6E8A-4147-A177-3AD203B41FA5}">
                      <a16:colId xmlns:a16="http://schemas.microsoft.com/office/drawing/2014/main" val="2808010222"/>
                    </a:ext>
                  </a:extLst>
                </a:gridCol>
                <a:gridCol w="273466">
                  <a:extLst>
                    <a:ext uri="{9D8B030D-6E8A-4147-A177-3AD203B41FA5}">
                      <a16:colId xmlns:a16="http://schemas.microsoft.com/office/drawing/2014/main" val="650698046"/>
                    </a:ext>
                  </a:extLst>
                </a:gridCol>
                <a:gridCol w="282011">
                  <a:extLst>
                    <a:ext uri="{9D8B030D-6E8A-4147-A177-3AD203B41FA5}">
                      <a16:colId xmlns:a16="http://schemas.microsoft.com/office/drawing/2014/main" val="1344262058"/>
                    </a:ext>
                  </a:extLst>
                </a:gridCol>
                <a:gridCol w="196553">
                  <a:extLst>
                    <a:ext uri="{9D8B030D-6E8A-4147-A177-3AD203B41FA5}">
                      <a16:colId xmlns:a16="http://schemas.microsoft.com/office/drawing/2014/main" val="388559172"/>
                    </a:ext>
                  </a:extLst>
                </a:gridCol>
                <a:gridCol w="205099">
                  <a:extLst>
                    <a:ext uri="{9D8B030D-6E8A-4147-A177-3AD203B41FA5}">
                      <a16:colId xmlns:a16="http://schemas.microsoft.com/office/drawing/2014/main" val="11317190"/>
                    </a:ext>
                  </a:extLst>
                </a:gridCol>
                <a:gridCol w="265612">
                  <a:extLst>
                    <a:ext uri="{9D8B030D-6E8A-4147-A177-3AD203B41FA5}">
                      <a16:colId xmlns:a16="http://schemas.microsoft.com/office/drawing/2014/main" val="1209774372"/>
                    </a:ext>
                  </a:extLst>
                </a:gridCol>
                <a:gridCol w="192957">
                  <a:extLst>
                    <a:ext uri="{9D8B030D-6E8A-4147-A177-3AD203B41FA5}">
                      <a16:colId xmlns:a16="http://schemas.microsoft.com/office/drawing/2014/main" val="2388879172"/>
                    </a:ext>
                  </a:extLst>
                </a:gridCol>
                <a:gridCol w="278832">
                  <a:extLst>
                    <a:ext uri="{9D8B030D-6E8A-4147-A177-3AD203B41FA5}">
                      <a16:colId xmlns:a16="http://schemas.microsoft.com/office/drawing/2014/main" val="418462039"/>
                    </a:ext>
                  </a:extLst>
                </a:gridCol>
                <a:gridCol w="186614">
                  <a:extLst>
                    <a:ext uri="{9D8B030D-6E8A-4147-A177-3AD203B41FA5}">
                      <a16:colId xmlns:a16="http://schemas.microsoft.com/office/drawing/2014/main" val="549899388"/>
                    </a:ext>
                  </a:extLst>
                </a:gridCol>
              </a:tblGrid>
              <a:tr h="311255">
                <a:tc rowSpan="3">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300"/>
                        </a:lnSpc>
                        <a:spcAft>
                          <a:spcPts val="0"/>
                        </a:spcAft>
                        <a:tabLst>
                          <a:tab pos="969645" algn="l"/>
                        </a:tabLs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8">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學期間申辦休學人數—按休學原因別分</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學期間休學減少人數—按原因別分</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18">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於學期底處於休學狀態之人數—按休學原因別分</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spcAft>
                          <a:spcPts val="0"/>
                        </a:spcAft>
                      </a:pP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009889"/>
                  </a:ext>
                </a:extLst>
              </a:tr>
              <a:tr h="144706">
                <a:tc vMerge="1">
                  <a:txBody>
                    <a:bodyPr/>
                    <a:lstStyle/>
                    <a:p>
                      <a:endParaRPr lang="zh-TW" altLang="en-US"/>
                    </a:p>
                  </a:txBody>
                  <a:tcPr/>
                </a:tc>
                <a:tc vMerge="1">
                  <a:txBody>
                    <a:bodyPr/>
                    <a:lstStyle/>
                    <a:p>
                      <a:endParaRPr lang="zh-TW" altLang="en-US"/>
                    </a:p>
                  </a:txBody>
                  <a:tcPr/>
                </a:tc>
                <a:tc gridSpan="15">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學生自請休學</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學校勒令休學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辦理復學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因懷孕因素消失復學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因育嬰因素消失復學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休學轉為退學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5">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學生自請休學</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學校勒令休學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437022"/>
                  </a:ext>
                </a:extLst>
              </a:tr>
              <a:tr h="2030259">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傷病</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經濟困難</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學業成績</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不佳</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就讀學校、科系不符期待</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工作</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懷孕</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育嬰</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兵役</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出國</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論文撰寫</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1200" b="1"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就學環境</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1200" b="1"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家務或家人照顧</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考試訓練</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因逾期未註冊、繳費、選課因素</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違反校規</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傷病</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經濟困難</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學業成績不佳</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就讀學校、科系不符期待</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工作</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懷孕</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育嬰</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兵役</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出國</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論文撰寫</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就學環境</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家務或家人照顧</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考試訓練</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因逾期未註冊、繳費、選課因素</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違反校規</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45468503"/>
                  </a:ext>
                </a:extLst>
              </a:tr>
            </a:tbl>
          </a:graphicData>
        </a:graphic>
      </p:graphicFrame>
    </p:spTree>
    <p:extLst>
      <p:ext uri="{BB962C8B-B14F-4D97-AF65-F5344CB8AC3E}">
        <p14:creationId xmlns:p14="http://schemas.microsoft.com/office/powerpoint/2010/main" val="891921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.2.9</a:t>
            </a:r>
          </a:p>
        </p:txBody>
      </p:sp>
      <p:sp>
        <p:nvSpPr>
          <p:cNvPr id="7" name="Rectangle 2"/>
          <p:cNvSpPr>
            <a:spLocks noGrp="1" noChangeArrowheads="1"/>
          </p:cNvSpPr>
          <p:nvPr>
            <p:ph type="title"/>
          </p:nvPr>
        </p:nvSpPr>
        <p:spPr>
          <a:xfrm>
            <a:off x="6491" y="260566"/>
            <a:ext cx="9137509" cy="498548"/>
          </a:xfrm>
        </p:spPr>
        <p:txBody>
          <a:bodyPr anchor="t">
            <a:noAutofit/>
          </a:bodyPr>
          <a:lstStyle/>
          <a:p>
            <a:pPr algn="l">
              <a:defRPr/>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 </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學生休學人數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0836" y="3772477"/>
            <a:ext cx="9133164" cy="3000821"/>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學校勒令休學</a:t>
            </a:r>
            <a:r>
              <a:rPr lang="zh-TW" altLang="en-US"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包含以下原因：</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違反校規</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學生行為違反學生獎懲辦法等規定，經學生獎懲委員會或學生事務委員會等會議決議而予休學者</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其他</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非屬上述原因之學校勒令休學者</a:t>
            </a:r>
            <a:r>
              <a:rPr lang="zh-TW" altLang="zh-TW" sz="1800" dirty="0">
                <a:latin typeface="Arial" panose="020B0604020202020204" pitchFamily="34" charset="0"/>
                <a:ea typeface="微軟正黑體" panose="020B0604030504040204" pitchFamily="34" charset="-120"/>
                <a:cs typeface="Arial" panose="020B0604020202020204" pitchFamily="34" charset="0"/>
              </a:rPr>
              <a:t>，如已註冊學生應向學校繳納之學分費逾期未繳清、未辦理選課或選課未符各系</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學位學程</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規定、請假或缺課超過學校規定等而予休學者</a:t>
            </a:r>
            <a:r>
              <a:rPr lang="zh-TW" altLang="en-US"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請簡述原因，並以</a:t>
            </a:r>
            <a:r>
              <a:rPr lang="en-US" altLang="zh-TW" sz="1800" dirty="0">
                <a:latin typeface="Arial" panose="020B0604020202020204" pitchFamily="34" charset="0"/>
                <a:ea typeface="微軟正黑體" panose="020B0604030504040204" pitchFamily="34" charset="-120"/>
                <a:cs typeface="Arial" panose="020B0604020202020204" pitchFamily="34" charset="0"/>
              </a:rPr>
              <a:t>20</a:t>
            </a:r>
            <a:r>
              <a:rPr lang="zh-TW" altLang="zh-TW" sz="1800" dirty="0">
                <a:latin typeface="Arial" panose="020B0604020202020204" pitchFamily="34" charset="0"/>
                <a:ea typeface="微軟正黑體" panose="020B0604030504040204" pitchFamily="34" charset="-120"/>
                <a:cs typeface="Arial" panose="020B0604020202020204" pitchFamily="34" charset="0"/>
              </a:rPr>
              <a:t>字為限。 </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446032651"/>
              </p:ext>
            </p:extLst>
          </p:nvPr>
        </p:nvGraphicFramePr>
        <p:xfrm>
          <a:off x="32130" y="686314"/>
          <a:ext cx="9069137" cy="3063240"/>
        </p:xfrm>
        <a:graphic>
          <a:graphicData uri="http://schemas.openxmlformats.org/drawingml/2006/table">
            <a:tbl>
              <a:tblPr firstRow="1" firstCol="1" bandRow="1" bandCol="1"/>
              <a:tblGrid>
                <a:gridCol w="192957">
                  <a:extLst>
                    <a:ext uri="{9D8B030D-6E8A-4147-A177-3AD203B41FA5}">
                      <a16:colId xmlns:a16="http://schemas.microsoft.com/office/drawing/2014/main" val="414774013"/>
                    </a:ext>
                  </a:extLst>
                </a:gridCol>
                <a:gridCol w="192381">
                  <a:extLst>
                    <a:ext uri="{9D8B030D-6E8A-4147-A177-3AD203B41FA5}">
                      <a16:colId xmlns:a16="http://schemas.microsoft.com/office/drawing/2014/main" val="1054112906"/>
                    </a:ext>
                  </a:extLst>
                </a:gridCol>
                <a:gridCol w="192957">
                  <a:extLst>
                    <a:ext uri="{9D8B030D-6E8A-4147-A177-3AD203B41FA5}">
                      <a16:colId xmlns:a16="http://schemas.microsoft.com/office/drawing/2014/main" val="4182314996"/>
                    </a:ext>
                  </a:extLst>
                </a:gridCol>
                <a:gridCol w="192957">
                  <a:extLst>
                    <a:ext uri="{9D8B030D-6E8A-4147-A177-3AD203B41FA5}">
                      <a16:colId xmlns:a16="http://schemas.microsoft.com/office/drawing/2014/main" val="1489665938"/>
                    </a:ext>
                  </a:extLst>
                </a:gridCol>
                <a:gridCol w="192957">
                  <a:extLst>
                    <a:ext uri="{9D8B030D-6E8A-4147-A177-3AD203B41FA5}">
                      <a16:colId xmlns:a16="http://schemas.microsoft.com/office/drawing/2014/main" val="1935756612"/>
                    </a:ext>
                  </a:extLst>
                </a:gridCol>
                <a:gridCol w="192957">
                  <a:extLst>
                    <a:ext uri="{9D8B030D-6E8A-4147-A177-3AD203B41FA5}">
                      <a16:colId xmlns:a16="http://schemas.microsoft.com/office/drawing/2014/main" val="2168259078"/>
                    </a:ext>
                  </a:extLst>
                </a:gridCol>
                <a:gridCol w="192957">
                  <a:extLst>
                    <a:ext uri="{9D8B030D-6E8A-4147-A177-3AD203B41FA5}">
                      <a16:colId xmlns:a16="http://schemas.microsoft.com/office/drawing/2014/main" val="3700514578"/>
                    </a:ext>
                  </a:extLst>
                </a:gridCol>
                <a:gridCol w="192957">
                  <a:extLst>
                    <a:ext uri="{9D8B030D-6E8A-4147-A177-3AD203B41FA5}">
                      <a16:colId xmlns:a16="http://schemas.microsoft.com/office/drawing/2014/main" val="1840928801"/>
                    </a:ext>
                  </a:extLst>
                </a:gridCol>
                <a:gridCol w="192957">
                  <a:extLst>
                    <a:ext uri="{9D8B030D-6E8A-4147-A177-3AD203B41FA5}">
                      <a16:colId xmlns:a16="http://schemas.microsoft.com/office/drawing/2014/main" val="2680943258"/>
                    </a:ext>
                  </a:extLst>
                </a:gridCol>
                <a:gridCol w="192957">
                  <a:extLst>
                    <a:ext uri="{9D8B030D-6E8A-4147-A177-3AD203B41FA5}">
                      <a16:colId xmlns:a16="http://schemas.microsoft.com/office/drawing/2014/main" val="4210261072"/>
                    </a:ext>
                  </a:extLst>
                </a:gridCol>
                <a:gridCol w="192957">
                  <a:extLst>
                    <a:ext uri="{9D8B030D-6E8A-4147-A177-3AD203B41FA5}">
                      <a16:colId xmlns:a16="http://schemas.microsoft.com/office/drawing/2014/main" val="2672348033"/>
                    </a:ext>
                  </a:extLst>
                </a:gridCol>
                <a:gridCol w="192957">
                  <a:extLst>
                    <a:ext uri="{9D8B030D-6E8A-4147-A177-3AD203B41FA5}">
                      <a16:colId xmlns:a16="http://schemas.microsoft.com/office/drawing/2014/main" val="2796866302"/>
                    </a:ext>
                  </a:extLst>
                </a:gridCol>
                <a:gridCol w="192957">
                  <a:extLst>
                    <a:ext uri="{9D8B030D-6E8A-4147-A177-3AD203B41FA5}">
                      <a16:colId xmlns:a16="http://schemas.microsoft.com/office/drawing/2014/main" val="733775653"/>
                    </a:ext>
                  </a:extLst>
                </a:gridCol>
                <a:gridCol w="192957">
                  <a:extLst>
                    <a:ext uri="{9D8B030D-6E8A-4147-A177-3AD203B41FA5}">
                      <a16:colId xmlns:a16="http://schemas.microsoft.com/office/drawing/2014/main" val="2035172725"/>
                    </a:ext>
                  </a:extLst>
                </a:gridCol>
                <a:gridCol w="192957">
                  <a:extLst>
                    <a:ext uri="{9D8B030D-6E8A-4147-A177-3AD203B41FA5}">
                      <a16:colId xmlns:a16="http://schemas.microsoft.com/office/drawing/2014/main" val="1482076002"/>
                    </a:ext>
                  </a:extLst>
                </a:gridCol>
                <a:gridCol w="192957">
                  <a:extLst>
                    <a:ext uri="{9D8B030D-6E8A-4147-A177-3AD203B41FA5}">
                      <a16:colId xmlns:a16="http://schemas.microsoft.com/office/drawing/2014/main" val="4186747291"/>
                    </a:ext>
                  </a:extLst>
                </a:gridCol>
                <a:gridCol w="155364">
                  <a:extLst>
                    <a:ext uri="{9D8B030D-6E8A-4147-A177-3AD203B41FA5}">
                      <a16:colId xmlns:a16="http://schemas.microsoft.com/office/drawing/2014/main" val="641867918"/>
                    </a:ext>
                  </a:extLst>
                </a:gridCol>
                <a:gridCol w="287403">
                  <a:extLst>
                    <a:ext uri="{9D8B030D-6E8A-4147-A177-3AD203B41FA5}">
                      <a16:colId xmlns:a16="http://schemas.microsoft.com/office/drawing/2014/main" val="2915040945"/>
                    </a:ext>
                  </a:extLst>
                </a:gridCol>
                <a:gridCol w="289362">
                  <a:extLst>
                    <a:ext uri="{9D8B030D-6E8A-4147-A177-3AD203B41FA5}">
                      <a16:colId xmlns:a16="http://schemas.microsoft.com/office/drawing/2014/main" val="3212235260"/>
                    </a:ext>
                  </a:extLst>
                </a:gridCol>
                <a:gridCol w="165464">
                  <a:extLst>
                    <a:ext uri="{9D8B030D-6E8A-4147-A177-3AD203B41FA5}">
                      <a16:colId xmlns:a16="http://schemas.microsoft.com/office/drawing/2014/main" val="1269327630"/>
                    </a:ext>
                  </a:extLst>
                </a:gridCol>
                <a:gridCol w="192957">
                  <a:extLst>
                    <a:ext uri="{9D8B030D-6E8A-4147-A177-3AD203B41FA5}">
                      <a16:colId xmlns:a16="http://schemas.microsoft.com/office/drawing/2014/main" val="449528262"/>
                    </a:ext>
                  </a:extLst>
                </a:gridCol>
                <a:gridCol w="192957">
                  <a:extLst>
                    <a:ext uri="{9D8B030D-6E8A-4147-A177-3AD203B41FA5}">
                      <a16:colId xmlns:a16="http://schemas.microsoft.com/office/drawing/2014/main" val="2663442328"/>
                    </a:ext>
                  </a:extLst>
                </a:gridCol>
                <a:gridCol w="192957">
                  <a:extLst>
                    <a:ext uri="{9D8B030D-6E8A-4147-A177-3AD203B41FA5}">
                      <a16:colId xmlns:a16="http://schemas.microsoft.com/office/drawing/2014/main" val="3862119372"/>
                    </a:ext>
                  </a:extLst>
                </a:gridCol>
                <a:gridCol w="192957">
                  <a:extLst>
                    <a:ext uri="{9D8B030D-6E8A-4147-A177-3AD203B41FA5}">
                      <a16:colId xmlns:a16="http://schemas.microsoft.com/office/drawing/2014/main" val="3048028906"/>
                    </a:ext>
                  </a:extLst>
                </a:gridCol>
                <a:gridCol w="198700">
                  <a:extLst>
                    <a:ext uri="{9D8B030D-6E8A-4147-A177-3AD203B41FA5}">
                      <a16:colId xmlns:a16="http://schemas.microsoft.com/office/drawing/2014/main" val="3832663376"/>
                    </a:ext>
                  </a:extLst>
                </a:gridCol>
                <a:gridCol w="198700">
                  <a:extLst>
                    <a:ext uri="{9D8B030D-6E8A-4147-A177-3AD203B41FA5}">
                      <a16:colId xmlns:a16="http://schemas.microsoft.com/office/drawing/2014/main" val="3377253362"/>
                    </a:ext>
                  </a:extLst>
                </a:gridCol>
                <a:gridCol w="225966">
                  <a:extLst>
                    <a:ext uri="{9D8B030D-6E8A-4147-A177-3AD203B41FA5}">
                      <a16:colId xmlns:a16="http://schemas.microsoft.com/office/drawing/2014/main" val="769191016"/>
                    </a:ext>
                  </a:extLst>
                </a:gridCol>
                <a:gridCol w="312665">
                  <a:extLst>
                    <a:ext uri="{9D8B030D-6E8A-4147-A177-3AD203B41FA5}">
                      <a16:colId xmlns:a16="http://schemas.microsoft.com/office/drawing/2014/main" val="2197963207"/>
                    </a:ext>
                  </a:extLst>
                </a:gridCol>
                <a:gridCol w="300107">
                  <a:extLst>
                    <a:ext uri="{9D8B030D-6E8A-4147-A177-3AD203B41FA5}">
                      <a16:colId xmlns:a16="http://schemas.microsoft.com/office/drawing/2014/main" val="1223919760"/>
                    </a:ext>
                  </a:extLst>
                </a:gridCol>
                <a:gridCol w="183022">
                  <a:extLst>
                    <a:ext uri="{9D8B030D-6E8A-4147-A177-3AD203B41FA5}">
                      <a16:colId xmlns:a16="http://schemas.microsoft.com/office/drawing/2014/main" val="2393693043"/>
                    </a:ext>
                  </a:extLst>
                </a:gridCol>
                <a:gridCol w="176261">
                  <a:extLst>
                    <a:ext uri="{9D8B030D-6E8A-4147-A177-3AD203B41FA5}">
                      <a16:colId xmlns:a16="http://schemas.microsoft.com/office/drawing/2014/main" val="1596729159"/>
                    </a:ext>
                  </a:extLst>
                </a:gridCol>
                <a:gridCol w="188008">
                  <a:extLst>
                    <a:ext uri="{9D8B030D-6E8A-4147-A177-3AD203B41FA5}">
                      <a16:colId xmlns:a16="http://schemas.microsoft.com/office/drawing/2014/main" val="4095007854"/>
                    </a:ext>
                  </a:extLst>
                </a:gridCol>
                <a:gridCol w="196553">
                  <a:extLst>
                    <a:ext uri="{9D8B030D-6E8A-4147-A177-3AD203B41FA5}">
                      <a16:colId xmlns:a16="http://schemas.microsoft.com/office/drawing/2014/main" val="2606085338"/>
                    </a:ext>
                  </a:extLst>
                </a:gridCol>
                <a:gridCol w="179462">
                  <a:extLst>
                    <a:ext uri="{9D8B030D-6E8A-4147-A177-3AD203B41FA5}">
                      <a16:colId xmlns:a16="http://schemas.microsoft.com/office/drawing/2014/main" val="1719448624"/>
                    </a:ext>
                  </a:extLst>
                </a:gridCol>
                <a:gridCol w="170916">
                  <a:extLst>
                    <a:ext uri="{9D8B030D-6E8A-4147-A177-3AD203B41FA5}">
                      <a16:colId xmlns:a16="http://schemas.microsoft.com/office/drawing/2014/main" val="3419573729"/>
                    </a:ext>
                  </a:extLst>
                </a:gridCol>
                <a:gridCol w="162370">
                  <a:extLst>
                    <a:ext uri="{9D8B030D-6E8A-4147-A177-3AD203B41FA5}">
                      <a16:colId xmlns:a16="http://schemas.microsoft.com/office/drawing/2014/main" val="2808010222"/>
                    </a:ext>
                  </a:extLst>
                </a:gridCol>
                <a:gridCol w="205099">
                  <a:extLst>
                    <a:ext uri="{9D8B030D-6E8A-4147-A177-3AD203B41FA5}">
                      <a16:colId xmlns:a16="http://schemas.microsoft.com/office/drawing/2014/main" val="650698046"/>
                    </a:ext>
                  </a:extLst>
                </a:gridCol>
                <a:gridCol w="196553">
                  <a:extLst>
                    <a:ext uri="{9D8B030D-6E8A-4147-A177-3AD203B41FA5}">
                      <a16:colId xmlns:a16="http://schemas.microsoft.com/office/drawing/2014/main" val="1344262058"/>
                    </a:ext>
                  </a:extLst>
                </a:gridCol>
                <a:gridCol w="196553">
                  <a:extLst>
                    <a:ext uri="{9D8B030D-6E8A-4147-A177-3AD203B41FA5}">
                      <a16:colId xmlns:a16="http://schemas.microsoft.com/office/drawing/2014/main" val="388559172"/>
                    </a:ext>
                  </a:extLst>
                </a:gridCol>
                <a:gridCol w="205099">
                  <a:extLst>
                    <a:ext uri="{9D8B030D-6E8A-4147-A177-3AD203B41FA5}">
                      <a16:colId xmlns:a16="http://schemas.microsoft.com/office/drawing/2014/main" val="11317190"/>
                    </a:ext>
                  </a:extLst>
                </a:gridCol>
                <a:gridCol w="222191">
                  <a:extLst>
                    <a:ext uri="{9D8B030D-6E8A-4147-A177-3AD203B41FA5}">
                      <a16:colId xmlns:a16="http://schemas.microsoft.com/office/drawing/2014/main" val="1209774372"/>
                    </a:ext>
                  </a:extLst>
                </a:gridCol>
                <a:gridCol w="329309">
                  <a:extLst>
                    <a:ext uri="{9D8B030D-6E8A-4147-A177-3AD203B41FA5}">
                      <a16:colId xmlns:a16="http://schemas.microsoft.com/office/drawing/2014/main" val="2388879172"/>
                    </a:ext>
                  </a:extLst>
                </a:gridCol>
                <a:gridCol w="278832">
                  <a:extLst>
                    <a:ext uri="{9D8B030D-6E8A-4147-A177-3AD203B41FA5}">
                      <a16:colId xmlns:a16="http://schemas.microsoft.com/office/drawing/2014/main" val="418462039"/>
                    </a:ext>
                  </a:extLst>
                </a:gridCol>
                <a:gridCol w="186614">
                  <a:extLst>
                    <a:ext uri="{9D8B030D-6E8A-4147-A177-3AD203B41FA5}">
                      <a16:colId xmlns:a16="http://schemas.microsoft.com/office/drawing/2014/main" val="549899388"/>
                    </a:ext>
                  </a:extLst>
                </a:gridCol>
              </a:tblGrid>
              <a:tr h="311255">
                <a:tc rowSpan="3">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300"/>
                        </a:lnSpc>
                        <a:spcAft>
                          <a:spcPts val="0"/>
                        </a:spcAft>
                        <a:tabLst>
                          <a:tab pos="969645" algn="l"/>
                        </a:tabLs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8">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學期間申辦休學人數—按休學原因別分</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學期間休學減少人數—按原因別分</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18">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於學期底處於休學狀態之人數—按休學原因別分</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spcAft>
                          <a:spcPts val="0"/>
                        </a:spcAft>
                      </a:pP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009889"/>
                  </a:ext>
                </a:extLst>
              </a:tr>
              <a:tr h="144706">
                <a:tc vMerge="1">
                  <a:txBody>
                    <a:bodyPr/>
                    <a:lstStyle/>
                    <a:p>
                      <a:endParaRPr lang="zh-TW" altLang="en-US"/>
                    </a:p>
                  </a:txBody>
                  <a:tcPr/>
                </a:tc>
                <a:tc vMerge="1">
                  <a:txBody>
                    <a:bodyPr/>
                    <a:lstStyle/>
                    <a:p>
                      <a:endParaRPr lang="zh-TW" altLang="en-US"/>
                    </a:p>
                  </a:txBody>
                  <a:tcPr/>
                </a:tc>
                <a:tc gridSpan="15">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學生自請休學</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學校勒令休學</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辦理復學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因懷孕因素消失復學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因育嬰因素消失復學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休學轉為退學</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5">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學生自請休學</a:t>
                      </a:r>
                    </a:p>
                  </a:txBody>
                  <a:tcPr marL="58975" marR="58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學校勒令休學</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437022"/>
                  </a:ext>
                </a:extLst>
              </a:tr>
              <a:tr h="2030259">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傷病</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經濟困難</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學業成績</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不佳</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就讀學校、科系不符期待</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工作</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懷孕</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育嬰</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兵役</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出國</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論文撰寫</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就學環境</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家務或家人照顧</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考試訓練</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因逾期未註冊、繳費、選課因素</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違反校規</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傷病</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經濟困難</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學業成績不佳</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就讀學校、科系不符期待</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工作</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懷孕</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育嬰</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兵役</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出國</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論文撰寫</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就學環境</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家務或家人照顧</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考試訓練</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因逾期未註冊、繳費、選課因素</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975" marR="5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違反校規</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vMerge="1">
                  <a:txBody>
                    <a:bodyPr/>
                    <a:lstStyle/>
                    <a:p>
                      <a:endParaRPr lang="zh-TW" altLang="en-US"/>
                    </a:p>
                  </a:txBody>
                  <a:tcPr/>
                </a:tc>
                <a:extLst>
                  <a:ext uri="{0D108BD9-81ED-4DB2-BD59-A6C34878D82A}">
                    <a16:rowId xmlns:a16="http://schemas.microsoft.com/office/drawing/2014/main" val="345468503"/>
                  </a:ext>
                </a:extLst>
              </a:tr>
            </a:tbl>
          </a:graphicData>
        </a:graphic>
      </p:graphicFrame>
    </p:spTree>
    <p:extLst>
      <p:ext uri="{BB962C8B-B14F-4D97-AF65-F5344CB8AC3E}">
        <p14:creationId xmlns:p14="http://schemas.microsoft.com/office/powerpoint/2010/main" val="1465026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09294"/>
            <a:ext cx="9144000" cy="609600"/>
          </a:xfrm>
        </p:spPr>
        <p:txBody>
          <a:bodyPr anchor="ctr">
            <a:noAutofit/>
          </a:bodyPr>
          <a:lstStyle/>
          <a:p>
            <a:pPr algn="l">
              <a:lnSpc>
                <a:spcPct val="150000"/>
              </a:lnSpc>
              <a:defRPr/>
            </a:pP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【112.03</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期</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填表暨系統操作說明會</a:t>
            </a:r>
          </a:p>
        </p:txBody>
      </p:sp>
      <p:graphicFrame>
        <p:nvGraphicFramePr>
          <p:cNvPr id="4" name="資料庫圖表 3"/>
          <p:cNvGraphicFramePr/>
          <p:nvPr>
            <p:extLst>
              <p:ext uri="{D42A27DB-BD31-4B8C-83A1-F6EECF244321}">
                <p14:modId xmlns:p14="http://schemas.microsoft.com/office/powerpoint/2010/main" val="3488833489"/>
              </p:ext>
            </p:extLst>
          </p:nvPr>
        </p:nvGraphicFramePr>
        <p:xfrm>
          <a:off x="1293340" y="914847"/>
          <a:ext cx="6672649" cy="5588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684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.2.10</a:t>
            </a:r>
          </a:p>
        </p:txBody>
      </p:sp>
      <p:sp>
        <p:nvSpPr>
          <p:cNvPr id="7" name="Rectangle 2"/>
          <p:cNvSpPr>
            <a:spLocks noGrp="1" noChangeArrowheads="1"/>
          </p:cNvSpPr>
          <p:nvPr>
            <p:ph type="title"/>
          </p:nvPr>
        </p:nvSpPr>
        <p:spPr>
          <a:xfrm>
            <a:off x="6491" y="286204"/>
            <a:ext cx="9137509" cy="498548"/>
          </a:xfrm>
        </p:spPr>
        <p:txBody>
          <a:bodyPr anchor="t">
            <a:noAutofit/>
          </a:bodyPr>
          <a:lstStyle/>
          <a:p>
            <a:pPr algn="l">
              <a:defRPr/>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13. </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退</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學人數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31171" y="2073818"/>
            <a:ext cx="9070097" cy="121905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6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刪除欄位</a:t>
            </a:r>
            <a:r>
              <a:rPr lang="en-US" altLang="zh-TW" sz="26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600" b="1" dirty="0">
                <a:latin typeface="Arial" panose="020B0604020202020204" pitchFamily="34" charset="0"/>
                <a:ea typeface="微軟正黑體" panose="020B0604030504040204" pitchFamily="34" charset="-120"/>
                <a:cs typeface="Arial" panose="020B0604020202020204" pitchFamily="34" charset="0"/>
              </a:rPr>
              <a:t>「因生涯規劃因素」</a:t>
            </a:r>
            <a:r>
              <a:rPr lang="zh-TW" altLang="en-US" sz="2600" dirty="0">
                <a:latin typeface="Arial" panose="020B0604020202020204" pitchFamily="34" charset="0"/>
                <a:ea typeface="微軟正黑體" panose="020B0604030504040204" pitchFamily="34" charset="-120"/>
                <a:cs typeface="Arial" panose="020B0604020202020204" pitchFamily="34" charset="0"/>
              </a:rPr>
              <a:t>欄位，自</a:t>
            </a:r>
            <a:r>
              <a:rPr lang="en-US" altLang="zh-TW" sz="2600" dirty="0">
                <a:latin typeface="Arial" panose="020B0604020202020204" pitchFamily="34" charset="0"/>
                <a:ea typeface="微軟正黑體" panose="020B0604030504040204" pitchFamily="34" charset="-120"/>
                <a:cs typeface="Arial" panose="020B0604020202020204" pitchFamily="34" charset="0"/>
              </a:rPr>
              <a:t>112.03</a:t>
            </a:r>
            <a:r>
              <a:rPr lang="zh-TW" altLang="en-US" sz="2600" dirty="0">
                <a:latin typeface="Arial" panose="020B0604020202020204" pitchFamily="34" charset="0"/>
                <a:ea typeface="微軟正黑體" panose="020B0604030504040204" pitchFamily="34" charset="-120"/>
                <a:cs typeface="Arial" panose="020B0604020202020204" pitchFamily="34" charset="0"/>
              </a:rPr>
              <a:t>期起刪除。</a:t>
            </a:r>
            <a:endParaRPr lang="en-US" altLang="zh-TW" sz="26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4220710189"/>
              </p:ext>
            </p:extLst>
          </p:nvPr>
        </p:nvGraphicFramePr>
        <p:xfrm>
          <a:off x="27927" y="720497"/>
          <a:ext cx="9073342" cy="1342823"/>
        </p:xfrm>
        <a:graphic>
          <a:graphicData uri="http://schemas.openxmlformats.org/drawingml/2006/table">
            <a:tbl>
              <a:tblPr firstRow="1" firstCol="1" bandRow="1" bandCol="1"/>
              <a:tblGrid>
                <a:gridCol w="194264">
                  <a:extLst>
                    <a:ext uri="{9D8B030D-6E8A-4147-A177-3AD203B41FA5}">
                      <a16:colId xmlns:a16="http://schemas.microsoft.com/office/drawing/2014/main" val="1095140335"/>
                    </a:ext>
                  </a:extLst>
                </a:gridCol>
                <a:gridCol w="213645">
                  <a:extLst>
                    <a:ext uri="{9D8B030D-6E8A-4147-A177-3AD203B41FA5}">
                      <a16:colId xmlns:a16="http://schemas.microsoft.com/office/drawing/2014/main" val="3709320542"/>
                    </a:ext>
                  </a:extLst>
                </a:gridCol>
                <a:gridCol w="811850">
                  <a:extLst>
                    <a:ext uri="{9D8B030D-6E8A-4147-A177-3AD203B41FA5}">
                      <a16:colId xmlns:a16="http://schemas.microsoft.com/office/drawing/2014/main" val="3724726831"/>
                    </a:ext>
                  </a:extLst>
                </a:gridCol>
                <a:gridCol w="333286">
                  <a:extLst>
                    <a:ext uri="{9D8B030D-6E8A-4147-A177-3AD203B41FA5}">
                      <a16:colId xmlns:a16="http://schemas.microsoft.com/office/drawing/2014/main" val="2104799352"/>
                    </a:ext>
                  </a:extLst>
                </a:gridCol>
                <a:gridCol w="358923">
                  <a:extLst>
                    <a:ext uri="{9D8B030D-6E8A-4147-A177-3AD203B41FA5}">
                      <a16:colId xmlns:a16="http://schemas.microsoft.com/office/drawing/2014/main" val="4077651203"/>
                    </a:ext>
                  </a:extLst>
                </a:gridCol>
                <a:gridCol w="452927">
                  <a:extLst>
                    <a:ext uri="{9D8B030D-6E8A-4147-A177-3AD203B41FA5}">
                      <a16:colId xmlns:a16="http://schemas.microsoft.com/office/drawing/2014/main" val="1215918603"/>
                    </a:ext>
                  </a:extLst>
                </a:gridCol>
                <a:gridCol w="407999">
                  <a:extLst>
                    <a:ext uri="{9D8B030D-6E8A-4147-A177-3AD203B41FA5}">
                      <a16:colId xmlns:a16="http://schemas.microsoft.com/office/drawing/2014/main" val="12338831"/>
                    </a:ext>
                  </a:extLst>
                </a:gridCol>
                <a:gridCol w="459989">
                  <a:extLst>
                    <a:ext uri="{9D8B030D-6E8A-4147-A177-3AD203B41FA5}">
                      <a16:colId xmlns:a16="http://schemas.microsoft.com/office/drawing/2014/main" val="1182647288"/>
                    </a:ext>
                  </a:extLst>
                </a:gridCol>
                <a:gridCol w="712984">
                  <a:extLst>
                    <a:ext uri="{9D8B030D-6E8A-4147-A177-3AD203B41FA5}">
                      <a16:colId xmlns:a16="http://schemas.microsoft.com/office/drawing/2014/main" val="658989799"/>
                    </a:ext>
                  </a:extLst>
                </a:gridCol>
                <a:gridCol w="760576">
                  <a:extLst>
                    <a:ext uri="{9D8B030D-6E8A-4147-A177-3AD203B41FA5}">
                      <a16:colId xmlns:a16="http://schemas.microsoft.com/office/drawing/2014/main" val="452170497"/>
                    </a:ext>
                  </a:extLst>
                </a:gridCol>
                <a:gridCol w="677070">
                  <a:extLst>
                    <a:ext uri="{9D8B030D-6E8A-4147-A177-3AD203B41FA5}">
                      <a16:colId xmlns:a16="http://schemas.microsoft.com/office/drawing/2014/main" val="2560314944"/>
                    </a:ext>
                  </a:extLst>
                </a:gridCol>
                <a:gridCol w="903902">
                  <a:extLst>
                    <a:ext uri="{9D8B030D-6E8A-4147-A177-3AD203B41FA5}">
                      <a16:colId xmlns:a16="http://schemas.microsoft.com/office/drawing/2014/main" val="336515222"/>
                    </a:ext>
                  </a:extLst>
                </a:gridCol>
                <a:gridCol w="538385">
                  <a:extLst>
                    <a:ext uri="{9D8B030D-6E8A-4147-A177-3AD203B41FA5}">
                      <a16:colId xmlns:a16="http://schemas.microsoft.com/office/drawing/2014/main" val="2532991291"/>
                    </a:ext>
                  </a:extLst>
                </a:gridCol>
                <a:gridCol w="623843">
                  <a:extLst>
                    <a:ext uri="{9D8B030D-6E8A-4147-A177-3AD203B41FA5}">
                      <a16:colId xmlns:a16="http://schemas.microsoft.com/office/drawing/2014/main" val="2417210549"/>
                    </a:ext>
                  </a:extLst>
                </a:gridCol>
                <a:gridCol w="512748">
                  <a:extLst>
                    <a:ext uri="{9D8B030D-6E8A-4147-A177-3AD203B41FA5}">
                      <a16:colId xmlns:a16="http://schemas.microsoft.com/office/drawing/2014/main" val="3859444095"/>
                    </a:ext>
                  </a:extLst>
                </a:gridCol>
                <a:gridCol w="521293">
                  <a:extLst>
                    <a:ext uri="{9D8B030D-6E8A-4147-A177-3AD203B41FA5}">
                      <a16:colId xmlns:a16="http://schemas.microsoft.com/office/drawing/2014/main" val="974114242"/>
                    </a:ext>
                  </a:extLst>
                </a:gridCol>
                <a:gridCol w="350378">
                  <a:extLst>
                    <a:ext uri="{9D8B030D-6E8A-4147-A177-3AD203B41FA5}">
                      <a16:colId xmlns:a16="http://schemas.microsoft.com/office/drawing/2014/main" val="1814950367"/>
                    </a:ext>
                  </a:extLst>
                </a:gridCol>
                <a:gridCol w="239280">
                  <a:extLst>
                    <a:ext uri="{9D8B030D-6E8A-4147-A177-3AD203B41FA5}">
                      <a16:colId xmlns:a16="http://schemas.microsoft.com/office/drawing/2014/main" val="3451988162"/>
                    </a:ext>
                  </a:extLst>
                </a:gridCol>
              </a:tblGrid>
              <a:tr h="210030">
                <a:tc rowSpan="3">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300"/>
                        </a:lnSpc>
                        <a:spcAft>
                          <a:spcPts val="0"/>
                        </a:spcAft>
                        <a:tabLst>
                          <a:tab pos="969645" algn="l"/>
                        </a:tabLs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4">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學期間退學人數—按退學原因別分</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開除學籍人數</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死亡人數</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823704"/>
                  </a:ext>
                </a:extLst>
              </a:tr>
              <a:tr h="285583">
                <a:tc vMerge="1">
                  <a:txBody>
                    <a:bodyPr/>
                    <a:lstStyle/>
                    <a:p>
                      <a:endParaRPr lang="zh-TW" altLang="en-US"/>
                    </a:p>
                  </a:txBody>
                  <a:tcPr/>
                </a:tc>
                <a:tc vMerge="1">
                  <a:txBody>
                    <a:bodyPr/>
                    <a:lstStyle/>
                    <a:p>
                      <a:endParaRPr lang="zh-TW" altLang="en-US"/>
                    </a:p>
                  </a:txBody>
                  <a:tcPr/>
                </a:tc>
                <a:tc gridSpan="8">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學生自請退學</a:t>
                      </a:r>
                    </a:p>
                  </a:txBody>
                  <a:tcPr marL="14686" marR="14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學校勒令退學</a:t>
                      </a:r>
                    </a:p>
                  </a:txBody>
                  <a:tcPr marL="14686" marR="14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654101049"/>
                  </a:ext>
                </a:extLst>
              </a:tr>
              <a:tr h="800700">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就讀學校、科系不符期待</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懷孕</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育嬰</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傷病</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工作</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經濟</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困難</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1200" b="1" i="0" u="none" strike="dbl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因生涯規劃因素</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不含死亡</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成績不佳或曠課時數過多</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操行成績低於標準</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逾期未</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註冊</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休學逾期</a:t>
                      </a: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j</a:t>
                      </a: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未</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復學</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不含</a:t>
                      </a: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開除學籍及</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死亡</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472158199"/>
                  </a:ext>
                </a:extLst>
              </a:tr>
            </a:tbl>
          </a:graphicData>
        </a:graphic>
      </p:graphicFrame>
    </p:spTree>
    <p:extLst>
      <p:ext uri="{BB962C8B-B14F-4D97-AF65-F5344CB8AC3E}">
        <p14:creationId xmlns:p14="http://schemas.microsoft.com/office/powerpoint/2010/main" val="398251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.2.11</a:t>
            </a:r>
          </a:p>
        </p:txBody>
      </p:sp>
      <p:sp>
        <p:nvSpPr>
          <p:cNvPr id="7" name="Rectangle 2"/>
          <p:cNvSpPr>
            <a:spLocks noGrp="1" noChangeArrowheads="1"/>
          </p:cNvSpPr>
          <p:nvPr>
            <p:ph type="title"/>
          </p:nvPr>
        </p:nvSpPr>
        <p:spPr>
          <a:xfrm>
            <a:off x="6491" y="260566"/>
            <a:ext cx="9137509" cy="498548"/>
          </a:xfrm>
        </p:spPr>
        <p:txBody>
          <a:bodyPr anchor="t">
            <a:noAutofit/>
          </a:bodyPr>
          <a:lstStyle/>
          <a:p>
            <a:pPr algn="l">
              <a:defRPr/>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13. </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退</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學人數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6631" y="2022542"/>
            <a:ext cx="8873547" cy="4708981"/>
          </a:xfrm>
          <a:prstGeom prst="rect">
            <a:avLst/>
          </a:prstGeom>
        </p:spPr>
        <p:txBody>
          <a:bodyPr wrap="square">
            <a:spAutoFit/>
          </a:bodyPr>
          <a:lstStyle/>
          <a:p>
            <a:pPr algn="just">
              <a:lnSpc>
                <a:spcPts val="3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說明：區分學生自請退學與學校勒令退學兩大項</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學期間退學人數</a:t>
            </a:r>
            <a:r>
              <a:rPr lang="zh-TW"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係指</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於資料蒐集之學期內</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學生自請退學</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及</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學校勒令退學</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之人數</a:t>
            </a:r>
            <a:r>
              <a:rPr lang="zh-TW" altLang="zh-TW" sz="2000" b="1"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b="1" dirty="0">
              <a:latin typeface="Arial" panose="020B0604020202020204" pitchFamily="34" charset="0"/>
              <a:ea typeface="微軟正黑體" panose="020B0604030504040204" pitchFamily="34" charset="-120"/>
              <a:cs typeface="Arial" panose="020B0604020202020204" pitchFamily="34" charset="0"/>
            </a:endParaRPr>
          </a:p>
          <a:p>
            <a:pPr marL="285750" lvl="0" indent="-28575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學生自請退學</a:t>
            </a:r>
            <a:r>
              <a:rPr lang="zh-TW"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包含以下原因</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就讀學校、科系不符期待</a:t>
            </a:r>
            <a:r>
              <a:rPr lang="zh-TW" altLang="zh-TW" sz="2000" dirty="0">
                <a:latin typeface="Arial" panose="020B0604020202020204" pitchFamily="34" charset="0"/>
                <a:ea typeface="微軟正黑體" panose="020B0604030504040204" pitchFamily="34" charset="-120"/>
                <a:cs typeface="Arial" panose="020B0604020202020204" pitchFamily="34" charset="0"/>
              </a:rPr>
              <a:t>：就讀之學校或科系不理想、對就讀科系缺乏興趣、或該科系職涯發展受限等。</a:t>
            </a:r>
            <a:r>
              <a:rPr lang="zh-TW" altLang="zh-TW" sz="2000" b="1" u="heavy" dirty="0">
                <a:latin typeface="Arial" panose="020B0604020202020204" pitchFamily="34" charset="0"/>
                <a:ea typeface="微軟正黑體" panose="020B0604030504040204" pitchFamily="34" charset="-120"/>
                <a:cs typeface="Arial" panose="020B0604020202020204" pitchFamily="34" charset="0"/>
              </a:rPr>
              <a:t>如遇下述情形，請合併至此項統計</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1257300" lvl="2" indent="-342900" algn="just">
              <a:lnSpc>
                <a:spcPts val="3000"/>
              </a:lnSpc>
              <a:spcBef>
                <a:spcPts val="0"/>
              </a:spcBef>
              <a:spcAft>
                <a:spcPts val="0"/>
              </a:spcAft>
              <a:buClr>
                <a:schemeClr val="tx1"/>
              </a:buClr>
              <a:buFont typeface="Wingdings" panose="05000000000000000000" pitchFamily="2" charset="2"/>
              <a:buChar char="n"/>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因出國留</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遊</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學或因就讀學校或科系不符個人生涯規劃</a:t>
            </a:r>
            <a:r>
              <a:rPr lang="zh-TW" altLang="zh-TW" sz="2000" dirty="0">
                <a:latin typeface="Arial" panose="020B0604020202020204" pitchFamily="34" charset="0"/>
                <a:ea typeface="微軟正黑體" panose="020B0604030504040204" pitchFamily="34" charset="-120"/>
                <a:cs typeface="Arial" panose="020B0604020202020204" pitchFamily="34" charset="0"/>
              </a:rPr>
              <a:t>而申請退學者。</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1257300" lvl="2" indent="-342900" algn="just">
              <a:lnSpc>
                <a:spcPts val="3000"/>
              </a:lnSpc>
              <a:spcBef>
                <a:spcPts val="0"/>
              </a:spcBef>
              <a:spcAft>
                <a:spcPts val="0"/>
              </a:spcAft>
              <a:buClr>
                <a:schemeClr val="tx1"/>
              </a:buClr>
              <a:buFont typeface="Wingdings" panose="05000000000000000000" pitchFamily="2" charset="2"/>
              <a:buChar char="n"/>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對於學校地理位置、氣候、設施、校園環境、課程規劃及教師授課方式等不符期待</a:t>
            </a:r>
            <a:r>
              <a:rPr lang="zh-TW" altLang="zh-TW" sz="2000" dirty="0">
                <a:latin typeface="Arial" panose="020B0604020202020204" pitchFamily="34" charset="0"/>
                <a:ea typeface="微軟正黑體" panose="020B0604030504040204" pitchFamily="34" charset="-120"/>
                <a:cs typeface="Arial" panose="020B0604020202020204" pitchFamily="34" charset="0"/>
              </a:rPr>
              <a:t>而申請退學者。</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懷孕</a:t>
            </a:r>
            <a:r>
              <a:rPr lang="zh-TW" altLang="zh-TW" sz="2000" dirty="0">
                <a:latin typeface="Arial" panose="020B0604020202020204" pitchFamily="34" charset="0"/>
                <a:ea typeface="微軟正黑體" panose="020B0604030504040204" pitchFamily="34" charset="-120"/>
                <a:cs typeface="Arial" panose="020B0604020202020204" pitchFamily="34" charset="0"/>
              </a:rPr>
              <a:t>：懷孕、生</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流</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產之女性方可歸入此項。</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育嬰</a:t>
            </a:r>
            <a:r>
              <a:rPr lang="zh-TW" altLang="zh-TW" sz="2000" dirty="0">
                <a:latin typeface="Arial" panose="020B0604020202020204" pitchFamily="34" charset="0"/>
                <a:ea typeface="微軟正黑體" panose="020B0604030504040204" pitchFamily="34" charset="-120"/>
                <a:cs typeface="Arial" panose="020B0604020202020204" pitchFamily="34" charset="0"/>
              </a:rPr>
              <a:t>：父母因需照顧嬰幼兒子女而退學。</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647233451"/>
              </p:ext>
            </p:extLst>
          </p:nvPr>
        </p:nvGraphicFramePr>
        <p:xfrm>
          <a:off x="27927" y="677767"/>
          <a:ext cx="9073342" cy="1342823"/>
        </p:xfrm>
        <a:graphic>
          <a:graphicData uri="http://schemas.openxmlformats.org/drawingml/2006/table">
            <a:tbl>
              <a:tblPr firstRow="1" firstCol="1" bandRow="1" bandCol="1"/>
              <a:tblGrid>
                <a:gridCol w="194264">
                  <a:extLst>
                    <a:ext uri="{9D8B030D-6E8A-4147-A177-3AD203B41FA5}">
                      <a16:colId xmlns:a16="http://schemas.microsoft.com/office/drawing/2014/main" val="1095140335"/>
                    </a:ext>
                  </a:extLst>
                </a:gridCol>
                <a:gridCol w="213645">
                  <a:extLst>
                    <a:ext uri="{9D8B030D-6E8A-4147-A177-3AD203B41FA5}">
                      <a16:colId xmlns:a16="http://schemas.microsoft.com/office/drawing/2014/main" val="3709320542"/>
                    </a:ext>
                  </a:extLst>
                </a:gridCol>
                <a:gridCol w="1042586">
                  <a:extLst>
                    <a:ext uri="{9D8B030D-6E8A-4147-A177-3AD203B41FA5}">
                      <a16:colId xmlns:a16="http://schemas.microsoft.com/office/drawing/2014/main" val="3724726831"/>
                    </a:ext>
                  </a:extLst>
                </a:gridCol>
                <a:gridCol w="546931">
                  <a:extLst>
                    <a:ext uri="{9D8B030D-6E8A-4147-A177-3AD203B41FA5}">
                      <a16:colId xmlns:a16="http://schemas.microsoft.com/office/drawing/2014/main" val="2104799352"/>
                    </a:ext>
                  </a:extLst>
                </a:gridCol>
                <a:gridCol w="470019">
                  <a:extLst>
                    <a:ext uri="{9D8B030D-6E8A-4147-A177-3AD203B41FA5}">
                      <a16:colId xmlns:a16="http://schemas.microsoft.com/office/drawing/2014/main" val="4077651203"/>
                    </a:ext>
                  </a:extLst>
                </a:gridCol>
                <a:gridCol w="299103">
                  <a:extLst>
                    <a:ext uri="{9D8B030D-6E8A-4147-A177-3AD203B41FA5}">
                      <a16:colId xmlns:a16="http://schemas.microsoft.com/office/drawing/2014/main" val="1215918603"/>
                    </a:ext>
                  </a:extLst>
                </a:gridCol>
                <a:gridCol w="324740">
                  <a:extLst>
                    <a:ext uri="{9D8B030D-6E8A-4147-A177-3AD203B41FA5}">
                      <a16:colId xmlns:a16="http://schemas.microsoft.com/office/drawing/2014/main" val="12338831"/>
                    </a:ext>
                  </a:extLst>
                </a:gridCol>
                <a:gridCol w="376015">
                  <a:extLst>
                    <a:ext uri="{9D8B030D-6E8A-4147-A177-3AD203B41FA5}">
                      <a16:colId xmlns:a16="http://schemas.microsoft.com/office/drawing/2014/main" val="1182647288"/>
                    </a:ext>
                  </a:extLst>
                </a:gridCol>
                <a:gridCol w="581114">
                  <a:extLst>
                    <a:ext uri="{9D8B030D-6E8A-4147-A177-3AD203B41FA5}">
                      <a16:colId xmlns:a16="http://schemas.microsoft.com/office/drawing/2014/main" val="658989799"/>
                    </a:ext>
                  </a:extLst>
                </a:gridCol>
                <a:gridCol w="558067">
                  <a:extLst>
                    <a:ext uri="{9D8B030D-6E8A-4147-A177-3AD203B41FA5}">
                      <a16:colId xmlns:a16="http://schemas.microsoft.com/office/drawing/2014/main" val="452170497"/>
                    </a:ext>
                  </a:extLst>
                </a:gridCol>
                <a:gridCol w="777029">
                  <a:extLst>
                    <a:ext uri="{9D8B030D-6E8A-4147-A177-3AD203B41FA5}">
                      <a16:colId xmlns:a16="http://schemas.microsoft.com/office/drawing/2014/main" val="2560314944"/>
                    </a:ext>
                  </a:extLst>
                </a:gridCol>
                <a:gridCol w="903902">
                  <a:extLst>
                    <a:ext uri="{9D8B030D-6E8A-4147-A177-3AD203B41FA5}">
                      <a16:colId xmlns:a16="http://schemas.microsoft.com/office/drawing/2014/main" val="336515222"/>
                    </a:ext>
                  </a:extLst>
                </a:gridCol>
                <a:gridCol w="632389">
                  <a:extLst>
                    <a:ext uri="{9D8B030D-6E8A-4147-A177-3AD203B41FA5}">
                      <a16:colId xmlns:a16="http://schemas.microsoft.com/office/drawing/2014/main" val="2532991291"/>
                    </a:ext>
                  </a:extLst>
                </a:gridCol>
                <a:gridCol w="529839">
                  <a:extLst>
                    <a:ext uri="{9D8B030D-6E8A-4147-A177-3AD203B41FA5}">
                      <a16:colId xmlns:a16="http://schemas.microsoft.com/office/drawing/2014/main" val="2417210549"/>
                    </a:ext>
                  </a:extLst>
                </a:gridCol>
                <a:gridCol w="512748">
                  <a:extLst>
                    <a:ext uri="{9D8B030D-6E8A-4147-A177-3AD203B41FA5}">
                      <a16:colId xmlns:a16="http://schemas.microsoft.com/office/drawing/2014/main" val="3859444095"/>
                    </a:ext>
                  </a:extLst>
                </a:gridCol>
                <a:gridCol w="521293">
                  <a:extLst>
                    <a:ext uri="{9D8B030D-6E8A-4147-A177-3AD203B41FA5}">
                      <a16:colId xmlns:a16="http://schemas.microsoft.com/office/drawing/2014/main" val="974114242"/>
                    </a:ext>
                  </a:extLst>
                </a:gridCol>
                <a:gridCol w="350378">
                  <a:extLst>
                    <a:ext uri="{9D8B030D-6E8A-4147-A177-3AD203B41FA5}">
                      <a16:colId xmlns:a16="http://schemas.microsoft.com/office/drawing/2014/main" val="1814950367"/>
                    </a:ext>
                  </a:extLst>
                </a:gridCol>
                <a:gridCol w="239280">
                  <a:extLst>
                    <a:ext uri="{9D8B030D-6E8A-4147-A177-3AD203B41FA5}">
                      <a16:colId xmlns:a16="http://schemas.microsoft.com/office/drawing/2014/main" val="3451988162"/>
                    </a:ext>
                  </a:extLst>
                </a:gridCol>
              </a:tblGrid>
              <a:tr h="210030">
                <a:tc rowSpan="3">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300"/>
                        </a:lnSpc>
                        <a:spcAft>
                          <a:spcPts val="0"/>
                        </a:spcAft>
                        <a:tabLst>
                          <a:tab pos="969645" algn="l"/>
                        </a:tabLs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4">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學期間退學人數—按退學原因別分</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開除學籍人數</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死亡人數</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823704"/>
                  </a:ext>
                </a:extLst>
              </a:tr>
              <a:tr h="285583">
                <a:tc vMerge="1">
                  <a:txBody>
                    <a:bodyPr/>
                    <a:lstStyle/>
                    <a:p>
                      <a:endParaRPr lang="zh-TW" altLang="en-US"/>
                    </a:p>
                  </a:txBody>
                  <a:tcPr/>
                </a:tc>
                <a:tc vMerge="1">
                  <a:txBody>
                    <a:bodyPr/>
                    <a:lstStyle/>
                    <a:p>
                      <a:endParaRPr lang="zh-TW" altLang="en-US"/>
                    </a:p>
                  </a:txBody>
                  <a:tcPr/>
                </a:tc>
                <a:tc gridSpan="8">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學生自請退學</a:t>
                      </a:r>
                    </a:p>
                  </a:txBody>
                  <a:tcPr marL="14686" marR="14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學校勒令退學</a:t>
                      </a:r>
                    </a:p>
                  </a:txBody>
                  <a:tcPr marL="14686" marR="14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654101049"/>
                  </a:ext>
                </a:extLst>
              </a:tr>
              <a:tr h="800700">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就讀學校、科系不符期待</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懷孕</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育嬰</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傷病</a:t>
                      </a:r>
                    </a:p>
                  </a:txBody>
                  <a:tcPr marL="14400" marR="1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工作</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400" marR="1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經濟困難</a:t>
                      </a:r>
                    </a:p>
                  </a:txBody>
                  <a:tcPr marL="14400" marR="1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300"/>
                        </a:lnSpc>
                        <a:spcAft>
                          <a:spcPts val="0"/>
                        </a:spcAft>
                        <a:tabLst>
                          <a:tab pos="969645" algn="l"/>
                        </a:tabLst>
                      </a:pP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因生涯規劃因素</a:t>
                      </a:r>
                    </a:p>
                  </a:txBody>
                  <a:tcPr marL="14400" marR="14400" marT="14400" marB="14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不含死亡</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400" marR="1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成績不佳或曠課時數過多</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操行成績低於標準</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逾期未</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註冊</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休學逾期未復</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不含</a:t>
                      </a: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開除學籍及</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死亡</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472158199"/>
                  </a:ext>
                </a:extLst>
              </a:tr>
            </a:tbl>
          </a:graphicData>
        </a:graphic>
      </p:graphicFrame>
    </p:spTree>
    <p:extLst>
      <p:ext uri="{BB962C8B-B14F-4D97-AF65-F5344CB8AC3E}">
        <p14:creationId xmlns:p14="http://schemas.microsoft.com/office/powerpoint/2010/main" val="193386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.2.12</a:t>
            </a:r>
          </a:p>
        </p:txBody>
      </p:sp>
      <p:sp>
        <p:nvSpPr>
          <p:cNvPr id="7" name="Rectangle 2"/>
          <p:cNvSpPr>
            <a:spLocks noGrp="1" noChangeArrowheads="1"/>
          </p:cNvSpPr>
          <p:nvPr>
            <p:ph type="title"/>
          </p:nvPr>
        </p:nvSpPr>
        <p:spPr>
          <a:xfrm>
            <a:off x="6491" y="277658"/>
            <a:ext cx="9137509" cy="498548"/>
          </a:xfrm>
        </p:spPr>
        <p:txBody>
          <a:bodyPr anchor="t">
            <a:noAutofit/>
          </a:bodyPr>
          <a:lstStyle/>
          <a:p>
            <a:pPr algn="l">
              <a:defRPr/>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13. </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退</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學人數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31171" y="2056725"/>
            <a:ext cx="9070097" cy="4190699"/>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lvl="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學生自請退學</a:t>
            </a:r>
            <a:r>
              <a:rPr lang="zh-TW"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包含以下原因</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傷病</a:t>
            </a:r>
            <a:r>
              <a:rPr lang="zh-TW" altLang="zh-TW" sz="2000" dirty="0">
                <a:latin typeface="Arial" panose="020B0604020202020204" pitchFamily="34" charset="0"/>
                <a:ea typeface="微軟正黑體" panose="020B0604030504040204" pitchFamily="34" charset="-120"/>
                <a:cs typeface="Arial" panose="020B0604020202020204" pitchFamily="34" charset="0"/>
              </a:rPr>
              <a:t>：受傷或身心疾病。</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工作</a:t>
            </a:r>
            <a:r>
              <a:rPr lang="zh-TW" altLang="zh-TW" sz="2000" dirty="0">
                <a:latin typeface="Arial" panose="020B0604020202020204" pitchFamily="34" charset="0"/>
                <a:ea typeface="微軟正黑體" panose="020B0604030504040204" pitchFamily="34" charset="-120"/>
                <a:cs typeface="Arial" panose="020B0604020202020204" pitchFamily="34" charset="0"/>
              </a:rPr>
              <a:t>：因工作而退學，惟</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因經濟因素選擇工作放棄學業者請歸入「經濟困難」</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經濟困難</a:t>
            </a:r>
            <a:r>
              <a:rPr lang="zh-TW" altLang="zh-TW" sz="2000" dirty="0">
                <a:latin typeface="Arial" panose="020B0604020202020204" pitchFamily="34" charset="0"/>
                <a:ea typeface="微軟正黑體" panose="020B0604030504040204" pitchFamily="34" charset="-120"/>
                <a:cs typeface="Arial" panose="020B0604020202020204" pitchFamily="34" charset="0"/>
              </a:rPr>
              <a:t>：無力負擔就學相關費用</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如學費、住宿費等</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，或需負擔家計無法繼續就學等經濟因素。</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其他</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不含死亡</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：非屬上述原因之自請退學者，如處理家務、逕讀碩、博士班等，請簡述原因，並以</a:t>
            </a:r>
            <a:r>
              <a:rPr lang="en-US" altLang="zh-TW" sz="2000" dirty="0">
                <a:latin typeface="Arial" panose="020B0604020202020204" pitchFamily="34" charset="0"/>
                <a:ea typeface="微軟正黑體" panose="020B0604030504040204" pitchFamily="34" charset="-120"/>
                <a:cs typeface="Arial" panose="020B0604020202020204" pitchFamily="34" charset="0"/>
              </a:rPr>
              <a:t>20</a:t>
            </a:r>
            <a:r>
              <a:rPr lang="zh-TW" altLang="zh-TW" sz="2000" dirty="0">
                <a:latin typeface="Arial" panose="020B0604020202020204" pitchFamily="34" charset="0"/>
                <a:ea typeface="微軟正黑體" panose="020B0604030504040204" pitchFamily="34" charset="-120"/>
                <a:cs typeface="Arial" panose="020B0604020202020204" pitchFamily="34" charset="0"/>
              </a:rPr>
              <a:t>字為限。</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480343198"/>
              </p:ext>
            </p:extLst>
          </p:nvPr>
        </p:nvGraphicFramePr>
        <p:xfrm>
          <a:off x="27927" y="703405"/>
          <a:ext cx="9073342" cy="1342823"/>
        </p:xfrm>
        <a:graphic>
          <a:graphicData uri="http://schemas.openxmlformats.org/drawingml/2006/table">
            <a:tbl>
              <a:tblPr firstRow="1" firstCol="1" bandRow="1" bandCol="1"/>
              <a:tblGrid>
                <a:gridCol w="194264">
                  <a:extLst>
                    <a:ext uri="{9D8B030D-6E8A-4147-A177-3AD203B41FA5}">
                      <a16:colId xmlns:a16="http://schemas.microsoft.com/office/drawing/2014/main" val="1095140335"/>
                    </a:ext>
                  </a:extLst>
                </a:gridCol>
                <a:gridCol w="213645">
                  <a:extLst>
                    <a:ext uri="{9D8B030D-6E8A-4147-A177-3AD203B41FA5}">
                      <a16:colId xmlns:a16="http://schemas.microsoft.com/office/drawing/2014/main" val="3709320542"/>
                    </a:ext>
                  </a:extLst>
                </a:gridCol>
                <a:gridCol w="675117">
                  <a:extLst>
                    <a:ext uri="{9D8B030D-6E8A-4147-A177-3AD203B41FA5}">
                      <a16:colId xmlns:a16="http://schemas.microsoft.com/office/drawing/2014/main" val="3724726831"/>
                    </a:ext>
                  </a:extLst>
                </a:gridCol>
                <a:gridCol w="333286">
                  <a:extLst>
                    <a:ext uri="{9D8B030D-6E8A-4147-A177-3AD203B41FA5}">
                      <a16:colId xmlns:a16="http://schemas.microsoft.com/office/drawing/2014/main" val="2104799352"/>
                    </a:ext>
                  </a:extLst>
                </a:gridCol>
                <a:gridCol w="324740">
                  <a:extLst>
                    <a:ext uri="{9D8B030D-6E8A-4147-A177-3AD203B41FA5}">
                      <a16:colId xmlns:a16="http://schemas.microsoft.com/office/drawing/2014/main" val="4077651203"/>
                    </a:ext>
                  </a:extLst>
                </a:gridCol>
                <a:gridCol w="470019">
                  <a:extLst>
                    <a:ext uri="{9D8B030D-6E8A-4147-A177-3AD203B41FA5}">
                      <a16:colId xmlns:a16="http://schemas.microsoft.com/office/drawing/2014/main" val="1215918603"/>
                    </a:ext>
                  </a:extLst>
                </a:gridCol>
                <a:gridCol w="410198">
                  <a:extLst>
                    <a:ext uri="{9D8B030D-6E8A-4147-A177-3AD203B41FA5}">
                      <a16:colId xmlns:a16="http://schemas.microsoft.com/office/drawing/2014/main" val="12338831"/>
                    </a:ext>
                  </a:extLst>
                </a:gridCol>
                <a:gridCol w="717847">
                  <a:extLst>
                    <a:ext uri="{9D8B030D-6E8A-4147-A177-3AD203B41FA5}">
                      <a16:colId xmlns:a16="http://schemas.microsoft.com/office/drawing/2014/main" val="1182647288"/>
                    </a:ext>
                  </a:extLst>
                </a:gridCol>
                <a:gridCol w="490339">
                  <a:extLst>
                    <a:ext uri="{9D8B030D-6E8A-4147-A177-3AD203B41FA5}">
                      <a16:colId xmlns:a16="http://schemas.microsoft.com/office/drawing/2014/main" val="658989799"/>
                    </a:ext>
                  </a:extLst>
                </a:gridCol>
                <a:gridCol w="777029">
                  <a:extLst>
                    <a:ext uri="{9D8B030D-6E8A-4147-A177-3AD203B41FA5}">
                      <a16:colId xmlns:a16="http://schemas.microsoft.com/office/drawing/2014/main" val="452170497"/>
                    </a:ext>
                  </a:extLst>
                </a:gridCol>
                <a:gridCol w="777029">
                  <a:extLst>
                    <a:ext uri="{9D8B030D-6E8A-4147-A177-3AD203B41FA5}">
                      <a16:colId xmlns:a16="http://schemas.microsoft.com/office/drawing/2014/main" val="2560314944"/>
                    </a:ext>
                  </a:extLst>
                </a:gridCol>
                <a:gridCol w="903902">
                  <a:extLst>
                    <a:ext uri="{9D8B030D-6E8A-4147-A177-3AD203B41FA5}">
                      <a16:colId xmlns:a16="http://schemas.microsoft.com/office/drawing/2014/main" val="336515222"/>
                    </a:ext>
                  </a:extLst>
                </a:gridCol>
                <a:gridCol w="632389">
                  <a:extLst>
                    <a:ext uri="{9D8B030D-6E8A-4147-A177-3AD203B41FA5}">
                      <a16:colId xmlns:a16="http://schemas.microsoft.com/office/drawing/2014/main" val="2532991291"/>
                    </a:ext>
                  </a:extLst>
                </a:gridCol>
                <a:gridCol w="529839">
                  <a:extLst>
                    <a:ext uri="{9D8B030D-6E8A-4147-A177-3AD203B41FA5}">
                      <a16:colId xmlns:a16="http://schemas.microsoft.com/office/drawing/2014/main" val="2417210549"/>
                    </a:ext>
                  </a:extLst>
                </a:gridCol>
                <a:gridCol w="512748">
                  <a:extLst>
                    <a:ext uri="{9D8B030D-6E8A-4147-A177-3AD203B41FA5}">
                      <a16:colId xmlns:a16="http://schemas.microsoft.com/office/drawing/2014/main" val="3859444095"/>
                    </a:ext>
                  </a:extLst>
                </a:gridCol>
                <a:gridCol w="521293">
                  <a:extLst>
                    <a:ext uri="{9D8B030D-6E8A-4147-A177-3AD203B41FA5}">
                      <a16:colId xmlns:a16="http://schemas.microsoft.com/office/drawing/2014/main" val="974114242"/>
                    </a:ext>
                  </a:extLst>
                </a:gridCol>
                <a:gridCol w="350378">
                  <a:extLst>
                    <a:ext uri="{9D8B030D-6E8A-4147-A177-3AD203B41FA5}">
                      <a16:colId xmlns:a16="http://schemas.microsoft.com/office/drawing/2014/main" val="1814950367"/>
                    </a:ext>
                  </a:extLst>
                </a:gridCol>
                <a:gridCol w="239280">
                  <a:extLst>
                    <a:ext uri="{9D8B030D-6E8A-4147-A177-3AD203B41FA5}">
                      <a16:colId xmlns:a16="http://schemas.microsoft.com/office/drawing/2014/main" val="3451988162"/>
                    </a:ext>
                  </a:extLst>
                </a:gridCol>
              </a:tblGrid>
              <a:tr h="210030">
                <a:tc rowSpan="3">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300"/>
                        </a:lnSpc>
                        <a:spcAft>
                          <a:spcPts val="0"/>
                        </a:spcAft>
                        <a:tabLst>
                          <a:tab pos="969645" algn="l"/>
                        </a:tabLs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4">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學期間退學人數—按退學原因別分</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開除學籍人數</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死亡人數</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823704"/>
                  </a:ext>
                </a:extLst>
              </a:tr>
              <a:tr h="285583">
                <a:tc vMerge="1">
                  <a:txBody>
                    <a:bodyPr/>
                    <a:lstStyle/>
                    <a:p>
                      <a:endParaRPr lang="zh-TW" altLang="en-US"/>
                    </a:p>
                  </a:txBody>
                  <a:tcPr/>
                </a:tc>
                <a:tc vMerge="1">
                  <a:txBody>
                    <a:bodyPr/>
                    <a:lstStyle/>
                    <a:p>
                      <a:endParaRPr lang="zh-TW" altLang="en-US"/>
                    </a:p>
                  </a:txBody>
                  <a:tcPr/>
                </a:tc>
                <a:tc gridSpan="8">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學生自請退學</a:t>
                      </a:r>
                    </a:p>
                  </a:txBody>
                  <a:tcPr marL="14686" marR="14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學校勒令退學</a:t>
                      </a:r>
                    </a:p>
                  </a:txBody>
                  <a:tcPr marL="14686" marR="14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654101049"/>
                  </a:ext>
                </a:extLst>
              </a:tr>
              <a:tr h="800700">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就讀學校、科系不符期待</a:t>
                      </a:r>
                    </a:p>
                  </a:txBody>
                  <a:tcPr marL="14400" marR="1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懷孕</a:t>
                      </a:r>
                    </a:p>
                  </a:txBody>
                  <a:tcPr marL="14400" marR="1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育嬰</a:t>
                      </a:r>
                    </a:p>
                  </a:txBody>
                  <a:tcPr marL="14400" marR="1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傷病</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工作</a:t>
                      </a:r>
                    </a:p>
                    <a:p>
                      <a:pPr marL="0" algn="ctr" defTabSz="914400" rtl="0" eaLnBrk="1" latinLnBrk="0" hangingPunct="1">
                        <a:lnSpc>
                          <a:spcPts val="1300"/>
                        </a:lnSpc>
                        <a:spcAft>
                          <a:spcPts val="0"/>
                        </a:spcAft>
                        <a:tabLst>
                          <a:tab pos="969645" algn="l"/>
                        </a:tabLst>
                      </a:pP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經濟困難</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因生涯規劃因素</a:t>
                      </a:r>
                    </a:p>
                  </a:txBody>
                  <a:tcPr marL="14400" marR="14400" marT="14400" marB="14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不含死亡</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成績不佳或曠課時數過多</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操行成績低於標準</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逾期未</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註冊</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休學逾期未復</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不含</a:t>
                      </a: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開除學籍及死亡</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472158199"/>
                  </a:ext>
                </a:extLst>
              </a:tr>
            </a:tbl>
          </a:graphicData>
        </a:graphic>
      </p:graphicFrame>
    </p:spTree>
    <p:extLst>
      <p:ext uri="{BB962C8B-B14F-4D97-AF65-F5344CB8AC3E}">
        <p14:creationId xmlns:p14="http://schemas.microsoft.com/office/powerpoint/2010/main" val="3735976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.2.13</a:t>
            </a:r>
          </a:p>
        </p:txBody>
      </p:sp>
      <p:sp>
        <p:nvSpPr>
          <p:cNvPr id="7" name="Rectangle 2"/>
          <p:cNvSpPr>
            <a:spLocks noGrp="1" noChangeArrowheads="1"/>
          </p:cNvSpPr>
          <p:nvPr>
            <p:ph type="title"/>
          </p:nvPr>
        </p:nvSpPr>
        <p:spPr>
          <a:xfrm>
            <a:off x="6491" y="252020"/>
            <a:ext cx="9137509" cy="498548"/>
          </a:xfrm>
        </p:spPr>
        <p:txBody>
          <a:bodyPr anchor="t">
            <a:noAutofit/>
          </a:bodyPr>
          <a:lstStyle/>
          <a:p>
            <a:pPr algn="l">
              <a:defRPr/>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13. </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退</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學人數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31171" y="2039634"/>
            <a:ext cx="9070097" cy="4662815"/>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lvl="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學</a:t>
            </a:r>
            <a:r>
              <a:rPr lang="zh-TW" altLang="en-US" sz="1800" b="1" dirty="0">
                <a:latin typeface="Arial" panose="020B0604020202020204" pitchFamily="34" charset="0"/>
                <a:ea typeface="微軟正黑體" panose="020B0604030504040204" pitchFamily="34" charset="-120"/>
                <a:cs typeface="Arial" panose="020B0604020202020204" pitchFamily="34" charset="0"/>
              </a:rPr>
              <a:t>校勒令</a:t>
            </a:r>
            <a:r>
              <a:rPr lang="zh-TW" altLang="zh-TW" sz="1800" b="1" dirty="0">
                <a:latin typeface="Arial" panose="020B0604020202020204" pitchFamily="34" charset="0"/>
                <a:ea typeface="微軟正黑體" panose="020B0604030504040204" pitchFamily="34" charset="-120"/>
                <a:cs typeface="Arial" panose="020B0604020202020204" pitchFamily="34" charset="0"/>
              </a:rPr>
              <a:t>退學</a:t>
            </a:r>
            <a:r>
              <a:rPr lang="zh-TW" altLang="en-US"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包含以下原因</a:t>
            </a:r>
            <a:r>
              <a:rPr lang="zh-TW" altLang="en-US" sz="1800" dirty="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成績不佳或曠課時數過多</a:t>
            </a:r>
            <a:r>
              <a:rPr lang="zh-TW" altLang="zh-TW" sz="1800" dirty="0">
                <a:latin typeface="Arial" panose="020B0604020202020204" pitchFamily="34" charset="0"/>
                <a:ea typeface="微軟正黑體" panose="020B0604030504040204" pitchFamily="34" charset="-120"/>
                <a:cs typeface="Arial" panose="020B0604020202020204" pitchFamily="34" charset="0"/>
              </a:rPr>
              <a:t>：學業成績達退學標準、曠課逾規定時間</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含學生失聯</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、延長修業期限屆滿等而予退學者。</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操行成績低於標準</a:t>
            </a:r>
            <a:r>
              <a:rPr lang="zh-TW" altLang="zh-TW" sz="1800" dirty="0">
                <a:latin typeface="Arial" panose="020B0604020202020204" pitchFamily="34" charset="0"/>
                <a:ea typeface="微軟正黑體" panose="020B0604030504040204" pitchFamily="34" charset="-120"/>
                <a:cs typeface="Arial" panose="020B0604020202020204" pitchFamily="34" charset="0"/>
              </a:rPr>
              <a:t>：考試作弊、賭博、犯法、操行不及格或因違反校規</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含其他重大懲戒案件</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情節嚴重，經學生獎懲審議委員會決議退學等而予退學者。</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逾期未註冊</a:t>
            </a:r>
            <a:r>
              <a:rPr lang="zh-TW" altLang="zh-TW" sz="1800" dirty="0">
                <a:latin typeface="Arial" panose="020B0604020202020204" pitchFamily="34" charset="0"/>
                <a:ea typeface="微軟正黑體" panose="020B0604030504040204" pitchFamily="34" charset="-120"/>
                <a:cs typeface="Arial" panose="020B0604020202020204" pitchFamily="34" charset="0"/>
              </a:rPr>
              <a:t>：逾期未完成學校規定註冊程序、未繳或未結清學雜</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學分</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費、未如期完成選課、選課學分不足等而予退學者。</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休學逾期未復學</a:t>
            </a:r>
            <a:r>
              <a:rPr lang="zh-TW" altLang="zh-TW" sz="1800" dirty="0">
                <a:latin typeface="Arial" panose="020B0604020202020204" pitchFamily="34" charset="0"/>
                <a:ea typeface="微軟正黑體" panose="020B0604030504040204" pitchFamily="34" charset="-120"/>
                <a:cs typeface="Arial" panose="020B0604020202020204" pitchFamily="34" charset="0"/>
              </a:rPr>
              <a:t>：休學期限逾期或期滿未復學而予退學者。</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其他</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不含</a:t>
            </a:r>
            <a:r>
              <a:rPr lang="zh-TW" altLang="en-US" sz="1800" b="1" dirty="0">
                <a:latin typeface="Arial" panose="020B0604020202020204" pitchFamily="34" charset="0"/>
                <a:ea typeface="微軟正黑體" panose="020B0604030504040204" pitchFamily="34" charset="-120"/>
                <a:cs typeface="Arial" panose="020B0604020202020204" pitchFamily="34" charset="0"/>
              </a:rPr>
              <a:t>開除學籍及</a:t>
            </a:r>
            <a:r>
              <a:rPr lang="zh-TW" altLang="zh-TW" sz="1800" b="1" dirty="0">
                <a:latin typeface="Arial" panose="020B0604020202020204" pitchFamily="34" charset="0"/>
                <a:ea typeface="微軟正黑體" panose="020B0604030504040204" pitchFamily="34" charset="-120"/>
                <a:cs typeface="Arial" panose="020B0604020202020204" pitchFamily="34" charset="0"/>
              </a:rPr>
              <a:t>死亡</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非屬上述原因之學校勒令退學者</a:t>
            </a:r>
            <a:r>
              <a:rPr lang="zh-TW" altLang="zh-TW" sz="1800" dirty="0">
                <a:latin typeface="Arial" panose="020B0604020202020204" pitchFamily="34" charset="0"/>
                <a:ea typeface="微軟正黑體" panose="020B0604030504040204" pitchFamily="34" charset="-120"/>
                <a:cs typeface="Arial" panose="020B0604020202020204" pitchFamily="34" charset="0"/>
              </a:rPr>
              <a:t>，如入學或轉學資格經審核不合、未經同意而同時具有雙重學籍等，請簡述原因，並以</a:t>
            </a:r>
            <a:r>
              <a:rPr lang="en-US" altLang="zh-TW" sz="1800" dirty="0">
                <a:latin typeface="Arial" panose="020B0604020202020204" pitchFamily="34" charset="0"/>
                <a:ea typeface="微軟正黑體" panose="020B0604030504040204" pitchFamily="34" charset="-120"/>
                <a:cs typeface="Arial" panose="020B0604020202020204" pitchFamily="34" charset="0"/>
              </a:rPr>
              <a:t>20</a:t>
            </a:r>
            <a:r>
              <a:rPr lang="zh-TW" altLang="zh-TW" sz="1800" dirty="0">
                <a:latin typeface="Arial" panose="020B0604020202020204" pitchFamily="34" charset="0"/>
                <a:ea typeface="微軟正黑體" panose="020B0604030504040204" pitchFamily="34" charset="-120"/>
                <a:cs typeface="Arial" panose="020B0604020202020204" pitchFamily="34" charset="0"/>
              </a:rPr>
              <a:t>字為限。</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618740587"/>
              </p:ext>
            </p:extLst>
          </p:nvPr>
        </p:nvGraphicFramePr>
        <p:xfrm>
          <a:off x="27927" y="694859"/>
          <a:ext cx="9073342" cy="1342823"/>
        </p:xfrm>
        <a:graphic>
          <a:graphicData uri="http://schemas.openxmlformats.org/drawingml/2006/table">
            <a:tbl>
              <a:tblPr firstRow="1" firstCol="1" bandRow="1" bandCol="1"/>
              <a:tblGrid>
                <a:gridCol w="194264">
                  <a:extLst>
                    <a:ext uri="{9D8B030D-6E8A-4147-A177-3AD203B41FA5}">
                      <a16:colId xmlns:a16="http://schemas.microsoft.com/office/drawing/2014/main" val="1095140335"/>
                    </a:ext>
                  </a:extLst>
                </a:gridCol>
                <a:gridCol w="213645">
                  <a:extLst>
                    <a:ext uri="{9D8B030D-6E8A-4147-A177-3AD203B41FA5}">
                      <a16:colId xmlns:a16="http://schemas.microsoft.com/office/drawing/2014/main" val="3709320542"/>
                    </a:ext>
                  </a:extLst>
                </a:gridCol>
                <a:gridCol w="811850">
                  <a:extLst>
                    <a:ext uri="{9D8B030D-6E8A-4147-A177-3AD203B41FA5}">
                      <a16:colId xmlns:a16="http://schemas.microsoft.com/office/drawing/2014/main" val="3724726831"/>
                    </a:ext>
                  </a:extLst>
                </a:gridCol>
                <a:gridCol w="170916">
                  <a:extLst>
                    <a:ext uri="{9D8B030D-6E8A-4147-A177-3AD203B41FA5}">
                      <a16:colId xmlns:a16="http://schemas.microsoft.com/office/drawing/2014/main" val="2104799352"/>
                    </a:ext>
                  </a:extLst>
                </a:gridCol>
                <a:gridCol w="196553">
                  <a:extLst>
                    <a:ext uri="{9D8B030D-6E8A-4147-A177-3AD203B41FA5}">
                      <a16:colId xmlns:a16="http://schemas.microsoft.com/office/drawing/2014/main" val="4077651203"/>
                    </a:ext>
                  </a:extLst>
                </a:gridCol>
                <a:gridCol w="205099">
                  <a:extLst>
                    <a:ext uri="{9D8B030D-6E8A-4147-A177-3AD203B41FA5}">
                      <a16:colId xmlns:a16="http://schemas.microsoft.com/office/drawing/2014/main" val="1215918603"/>
                    </a:ext>
                  </a:extLst>
                </a:gridCol>
                <a:gridCol w="222191">
                  <a:extLst>
                    <a:ext uri="{9D8B030D-6E8A-4147-A177-3AD203B41FA5}">
                      <a16:colId xmlns:a16="http://schemas.microsoft.com/office/drawing/2014/main" val="12338831"/>
                    </a:ext>
                  </a:extLst>
                </a:gridCol>
                <a:gridCol w="264919">
                  <a:extLst>
                    <a:ext uri="{9D8B030D-6E8A-4147-A177-3AD203B41FA5}">
                      <a16:colId xmlns:a16="http://schemas.microsoft.com/office/drawing/2014/main" val="1182647288"/>
                    </a:ext>
                  </a:extLst>
                </a:gridCol>
                <a:gridCol w="264920">
                  <a:extLst>
                    <a:ext uri="{9D8B030D-6E8A-4147-A177-3AD203B41FA5}">
                      <a16:colId xmlns:a16="http://schemas.microsoft.com/office/drawing/2014/main" val="658989799"/>
                    </a:ext>
                  </a:extLst>
                </a:gridCol>
                <a:gridCol w="393107">
                  <a:extLst>
                    <a:ext uri="{9D8B030D-6E8A-4147-A177-3AD203B41FA5}">
                      <a16:colId xmlns:a16="http://schemas.microsoft.com/office/drawing/2014/main" val="452170497"/>
                    </a:ext>
                  </a:extLst>
                </a:gridCol>
                <a:gridCol w="1076770">
                  <a:extLst>
                    <a:ext uri="{9D8B030D-6E8A-4147-A177-3AD203B41FA5}">
                      <a16:colId xmlns:a16="http://schemas.microsoft.com/office/drawing/2014/main" val="2560314944"/>
                    </a:ext>
                  </a:extLst>
                </a:gridCol>
                <a:gridCol w="1410056">
                  <a:extLst>
                    <a:ext uri="{9D8B030D-6E8A-4147-A177-3AD203B41FA5}">
                      <a16:colId xmlns:a16="http://schemas.microsoft.com/office/drawing/2014/main" val="336515222"/>
                    </a:ext>
                  </a:extLst>
                </a:gridCol>
                <a:gridCol w="914400">
                  <a:extLst>
                    <a:ext uri="{9D8B030D-6E8A-4147-A177-3AD203B41FA5}">
                      <a16:colId xmlns:a16="http://schemas.microsoft.com/office/drawing/2014/main" val="2532991291"/>
                    </a:ext>
                  </a:extLst>
                </a:gridCol>
                <a:gridCol w="931491">
                  <a:extLst>
                    <a:ext uri="{9D8B030D-6E8A-4147-A177-3AD203B41FA5}">
                      <a16:colId xmlns:a16="http://schemas.microsoft.com/office/drawing/2014/main" val="2417210549"/>
                    </a:ext>
                  </a:extLst>
                </a:gridCol>
                <a:gridCol w="897309">
                  <a:extLst>
                    <a:ext uri="{9D8B030D-6E8A-4147-A177-3AD203B41FA5}">
                      <a16:colId xmlns:a16="http://schemas.microsoft.com/office/drawing/2014/main" val="3859444095"/>
                    </a:ext>
                  </a:extLst>
                </a:gridCol>
                <a:gridCol w="435835">
                  <a:extLst>
                    <a:ext uri="{9D8B030D-6E8A-4147-A177-3AD203B41FA5}">
                      <a16:colId xmlns:a16="http://schemas.microsoft.com/office/drawing/2014/main" val="974114242"/>
                    </a:ext>
                  </a:extLst>
                </a:gridCol>
                <a:gridCol w="307649">
                  <a:extLst>
                    <a:ext uri="{9D8B030D-6E8A-4147-A177-3AD203B41FA5}">
                      <a16:colId xmlns:a16="http://schemas.microsoft.com/office/drawing/2014/main" val="1814950367"/>
                    </a:ext>
                  </a:extLst>
                </a:gridCol>
                <a:gridCol w="162368">
                  <a:extLst>
                    <a:ext uri="{9D8B030D-6E8A-4147-A177-3AD203B41FA5}">
                      <a16:colId xmlns:a16="http://schemas.microsoft.com/office/drawing/2014/main" val="3451988162"/>
                    </a:ext>
                  </a:extLst>
                </a:gridCol>
              </a:tblGrid>
              <a:tr h="210030">
                <a:tc rowSpan="3">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300"/>
                        </a:lnSpc>
                        <a:spcAft>
                          <a:spcPts val="0"/>
                        </a:spcAft>
                        <a:tabLst>
                          <a:tab pos="969645" algn="l"/>
                        </a:tabLs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4">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學期間退學人數—按退學原因別分</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開除學籍人數</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死亡人數</a:t>
                      </a: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823704"/>
                  </a:ext>
                </a:extLst>
              </a:tr>
              <a:tr h="285583">
                <a:tc vMerge="1">
                  <a:txBody>
                    <a:bodyPr/>
                    <a:lstStyle/>
                    <a:p>
                      <a:endParaRPr lang="zh-TW" altLang="en-US"/>
                    </a:p>
                  </a:txBody>
                  <a:tcPr/>
                </a:tc>
                <a:tc vMerge="1">
                  <a:txBody>
                    <a:bodyPr/>
                    <a:lstStyle/>
                    <a:p>
                      <a:endParaRPr lang="zh-TW" altLang="en-US"/>
                    </a:p>
                  </a:txBody>
                  <a:tcPr/>
                </a:tc>
                <a:tc gridSpan="8">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學生自請退學</a:t>
                      </a:r>
                    </a:p>
                  </a:txBody>
                  <a:tcPr marL="14686" marR="14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學校勒令退學</a:t>
                      </a:r>
                    </a:p>
                  </a:txBody>
                  <a:tcPr marL="14686" marR="14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686" marR="14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654101049"/>
                  </a:ext>
                </a:extLst>
              </a:tr>
              <a:tr h="800700">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就讀學校、科系不符期待</a:t>
                      </a:r>
                    </a:p>
                  </a:txBody>
                  <a:tcPr marL="14400" marR="1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懷孕</a:t>
                      </a:r>
                    </a:p>
                  </a:txBody>
                  <a:tcPr marL="14400" marR="1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育嬰</a:t>
                      </a:r>
                    </a:p>
                  </a:txBody>
                  <a:tcPr marL="14400" marR="1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傷病</a:t>
                      </a:r>
                    </a:p>
                  </a:txBody>
                  <a:tcPr marL="14400" marR="1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工作</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400" marR="1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經濟</a:t>
                      </a:r>
                    </a:p>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困難</a:t>
                      </a:r>
                    </a:p>
                  </a:txBody>
                  <a:tcPr marL="14400" marR="1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dbl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因生涯規劃因素</a:t>
                      </a:r>
                    </a:p>
                  </a:txBody>
                  <a:tcPr marL="14400" marR="14400" marT="14400" marB="14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不含死亡</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400" marR="1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成績不佳或曠課時數過多</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操行成績低於標準</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逾期未註冊</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休學逾期未復學</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lang="zh-TW" altLang="zh-TW" sz="1200" b="1" dirty="0">
                          <a:latin typeface="Arial" panose="020B0604020202020204" pitchFamily="34" charset="0"/>
                          <a:ea typeface="微軟正黑體" panose="020B0604030504040204" pitchFamily="34" charset="-120"/>
                          <a:cs typeface="Arial" panose="020B0604020202020204" pitchFamily="34" charset="0"/>
                        </a:rPr>
                        <a:t>不含</a:t>
                      </a:r>
                      <a:r>
                        <a:rPr lang="zh-TW" altLang="en-US" sz="1200" b="1" dirty="0">
                          <a:latin typeface="Arial" panose="020B0604020202020204" pitchFamily="34" charset="0"/>
                          <a:ea typeface="微軟正黑體" panose="020B0604030504040204" pitchFamily="34" charset="-120"/>
                          <a:cs typeface="Arial" panose="020B0604020202020204" pitchFamily="34" charset="0"/>
                        </a:rPr>
                        <a:t>開除學籍及</a:t>
                      </a:r>
                      <a:r>
                        <a:rPr lang="zh-TW" altLang="zh-TW" sz="1200" b="1" dirty="0">
                          <a:latin typeface="Arial" panose="020B0604020202020204" pitchFamily="34" charset="0"/>
                          <a:ea typeface="微軟正黑體" panose="020B0604030504040204" pitchFamily="34" charset="-120"/>
                          <a:cs typeface="Arial" panose="020B0604020202020204" pitchFamily="34" charset="0"/>
                        </a:rPr>
                        <a:t>死亡</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472158199"/>
                  </a:ext>
                </a:extLst>
              </a:tr>
            </a:tbl>
          </a:graphicData>
        </a:graphic>
      </p:graphicFrame>
    </p:spTree>
    <p:extLst>
      <p:ext uri="{BB962C8B-B14F-4D97-AF65-F5344CB8AC3E}">
        <p14:creationId xmlns:p14="http://schemas.microsoft.com/office/powerpoint/2010/main" val="3474430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.2.14</a:t>
            </a:r>
          </a:p>
        </p:txBody>
      </p:sp>
      <p:sp>
        <p:nvSpPr>
          <p:cNvPr id="7" name="Rectangle 2"/>
          <p:cNvSpPr>
            <a:spLocks noGrp="1" noChangeArrowheads="1"/>
          </p:cNvSpPr>
          <p:nvPr>
            <p:ph type="title"/>
          </p:nvPr>
        </p:nvSpPr>
        <p:spPr>
          <a:xfrm>
            <a:off x="6491" y="269112"/>
            <a:ext cx="9137509" cy="498548"/>
          </a:xfrm>
        </p:spPr>
        <p:txBody>
          <a:bodyPr anchor="t">
            <a:noAutofit/>
          </a:bodyPr>
          <a:lstStyle/>
          <a:p>
            <a:pPr algn="l">
              <a:defRPr/>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29.</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學生修讀程式設計、科技相關課程情形</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4081" y="2207167"/>
            <a:ext cx="9070097" cy="1569660"/>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lvl="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a:latin typeface="微軟正黑體" panose="020B0604030504040204" pitchFamily="34" charset="-120"/>
                <a:ea typeface="微軟正黑體" panose="020B0604030504040204" pitchFamily="34" charset="-120"/>
                <a:cs typeface="Arial" panose="020B0604020202020204" pitchFamily="34" charset="0"/>
              </a:rPr>
              <a:t>「</a:t>
            </a:r>
            <a:r>
              <a:rPr lang="zh-TW" altLang="zh-TW" sz="2200" b="1" dirty="0">
                <a:latin typeface="微軟正黑體" panose="020B0604030504040204" pitchFamily="34" charset="-120"/>
                <a:ea typeface="微軟正黑體" panose="020B0604030504040204" pitchFamily="34" charset="-120"/>
                <a:cs typeface="Arial" panose="020B0604020202020204" pitchFamily="34" charset="0"/>
              </a:rPr>
              <a:t>程式設計課程學生人數</a:t>
            </a:r>
            <a:r>
              <a:rPr lang="zh-TW" altLang="en-US" sz="2200" b="1" dirty="0">
                <a:latin typeface="微軟正黑體" panose="020B0604030504040204" pitchFamily="34" charset="-120"/>
                <a:ea typeface="微軟正黑體" panose="020B0604030504040204" pitchFamily="34" charset="-120"/>
                <a:cs typeface="Arial" panose="020B0604020202020204" pitchFamily="34" charset="0"/>
              </a:rPr>
              <a:t>」及「</a:t>
            </a:r>
            <a:r>
              <a:rPr lang="zh-TW" altLang="zh-TW" sz="2200" b="1" dirty="0">
                <a:latin typeface="微軟正黑體" panose="020B0604030504040204" pitchFamily="34" charset="-120"/>
                <a:ea typeface="微軟正黑體" panose="020B0604030504040204" pitchFamily="34" charset="-120"/>
                <a:cs typeface="Arial" panose="020B0604020202020204" pitchFamily="34" charset="0"/>
              </a:rPr>
              <a:t>數位科技跨域學程學生人數</a:t>
            </a:r>
            <a:r>
              <a:rPr lang="zh-TW" altLang="en-US" sz="2200" b="1" dirty="0">
                <a:latin typeface="微軟正黑體" panose="020B0604030504040204" pitchFamily="34" charset="-120"/>
                <a:ea typeface="微軟正黑體" panose="020B0604030504040204" pitchFamily="34" charset="-120"/>
                <a:cs typeface="Arial" panose="020B0604020202020204" pitchFamily="34" charset="0"/>
              </a:rPr>
              <a:t>」欄位，原蒐集總人數，</a:t>
            </a:r>
            <a:r>
              <a:rPr lang="en-US" altLang="zh-TW" sz="22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112.03</a:t>
            </a:r>
            <a:r>
              <a:rPr lang="zh-TW" altLang="en-US" sz="22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期起區分</a:t>
            </a:r>
            <a:r>
              <a:rPr lang="zh-TW" altLang="zh-TW" sz="22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【男、女】</a:t>
            </a:r>
            <a:r>
              <a:rPr lang="zh-TW" altLang="en-US" sz="22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人</a:t>
            </a:r>
            <a:r>
              <a:rPr lang="zh-TW" altLang="zh-TW" sz="22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數</a:t>
            </a:r>
            <a:r>
              <a:rPr lang="zh-TW" altLang="en-US" sz="22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填報</a:t>
            </a:r>
            <a:r>
              <a:rPr lang="zh-TW" altLang="en-US" sz="2200" b="1" dirty="0">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200" b="1" dirty="0">
              <a:latin typeface="微軟正黑體" panose="020B0604030504040204" pitchFamily="34" charset="-12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555239760"/>
              </p:ext>
            </p:extLst>
          </p:nvPr>
        </p:nvGraphicFramePr>
        <p:xfrm>
          <a:off x="73902" y="680507"/>
          <a:ext cx="8984639" cy="1512826"/>
        </p:xfrm>
        <a:graphic>
          <a:graphicData uri="http://schemas.openxmlformats.org/drawingml/2006/table">
            <a:tbl>
              <a:tblPr firstRow="1" firstCol="1" bandRow="1"/>
              <a:tblGrid>
                <a:gridCol w="490120">
                  <a:extLst>
                    <a:ext uri="{9D8B030D-6E8A-4147-A177-3AD203B41FA5}">
                      <a16:colId xmlns:a16="http://schemas.microsoft.com/office/drawing/2014/main" val="2476089355"/>
                    </a:ext>
                  </a:extLst>
                </a:gridCol>
                <a:gridCol w="350378">
                  <a:extLst>
                    <a:ext uri="{9D8B030D-6E8A-4147-A177-3AD203B41FA5}">
                      <a16:colId xmlns:a16="http://schemas.microsoft.com/office/drawing/2014/main" val="462452150"/>
                    </a:ext>
                  </a:extLst>
                </a:gridCol>
                <a:gridCol w="341832">
                  <a:extLst>
                    <a:ext uri="{9D8B030D-6E8A-4147-A177-3AD203B41FA5}">
                      <a16:colId xmlns:a16="http://schemas.microsoft.com/office/drawing/2014/main" val="1836881220"/>
                    </a:ext>
                  </a:extLst>
                </a:gridCol>
                <a:gridCol w="564022">
                  <a:extLst>
                    <a:ext uri="{9D8B030D-6E8A-4147-A177-3AD203B41FA5}">
                      <a16:colId xmlns:a16="http://schemas.microsoft.com/office/drawing/2014/main" val="2000362655"/>
                    </a:ext>
                  </a:extLst>
                </a:gridCol>
                <a:gridCol w="564023">
                  <a:extLst>
                    <a:ext uri="{9D8B030D-6E8A-4147-A177-3AD203B41FA5}">
                      <a16:colId xmlns:a16="http://schemas.microsoft.com/office/drawing/2014/main" val="2259613544"/>
                    </a:ext>
                  </a:extLst>
                </a:gridCol>
                <a:gridCol w="683663">
                  <a:extLst>
                    <a:ext uri="{9D8B030D-6E8A-4147-A177-3AD203B41FA5}">
                      <a16:colId xmlns:a16="http://schemas.microsoft.com/office/drawing/2014/main" val="1327646531"/>
                    </a:ext>
                  </a:extLst>
                </a:gridCol>
                <a:gridCol w="982767">
                  <a:extLst>
                    <a:ext uri="{9D8B030D-6E8A-4147-A177-3AD203B41FA5}">
                      <a16:colId xmlns:a16="http://schemas.microsoft.com/office/drawing/2014/main" val="823428144"/>
                    </a:ext>
                  </a:extLst>
                </a:gridCol>
                <a:gridCol w="974220">
                  <a:extLst>
                    <a:ext uri="{9D8B030D-6E8A-4147-A177-3AD203B41FA5}">
                      <a16:colId xmlns:a16="http://schemas.microsoft.com/office/drawing/2014/main" val="4153275157"/>
                    </a:ext>
                  </a:extLst>
                </a:gridCol>
                <a:gridCol w="948583">
                  <a:extLst>
                    <a:ext uri="{9D8B030D-6E8A-4147-A177-3AD203B41FA5}">
                      <a16:colId xmlns:a16="http://schemas.microsoft.com/office/drawing/2014/main" val="1494605366"/>
                    </a:ext>
                  </a:extLst>
                </a:gridCol>
                <a:gridCol w="982767">
                  <a:extLst>
                    <a:ext uri="{9D8B030D-6E8A-4147-A177-3AD203B41FA5}">
                      <a16:colId xmlns:a16="http://schemas.microsoft.com/office/drawing/2014/main" val="3850318177"/>
                    </a:ext>
                  </a:extLst>
                </a:gridCol>
                <a:gridCol w="1153682">
                  <a:extLst>
                    <a:ext uri="{9D8B030D-6E8A-4147-A177-3AD203B41FA5}">
                      <a16:colId xmlns:a16="http://schemas.microsoft.com/office/drawing/2014/main" val="35037418"/>
                    </a:ext>
                  </a:extLst>
                </a:gridCol>
                <a:gridCol w="948582">
                  <a:extLst>
                    <a:ext uri="{9D8B030D-6E8A-4147-A177-3AD203B41FA5}">
                      <a16:colId xmlns:a16="http://schemas.microsoft.com/office/drawing/2014/main" val="1554550873"/>
                    </a:ext>
                  </a:extLst>
                </a:gridCol>
              </a:tblGrid>
              <a:tr h="241923">
                <a:tc rowSpan="3">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系所類別</a:t>
                      </a: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正式學籍之在學學生總人數</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hMerge="1">
                  <a:txBody>
                    <a:bodyPr/>
                    <a:lstStyle/>
                    <a:p>
                      <a:endParaRPr lang="zh-TW" altLang="en-US"/>
                    </a:p>
                  </a:txBody>
                  <a:tcPr/>
                </a:tc>
                <a:tc gridSpan="4">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正式學籍在學學生曾經修讀</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704252843"/>
                  </a:ext>
                </a:extLst>
              </a:tr>
              <a:tr h="38617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程式設計課程學生人數</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gridSpan="2">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數位科技跨域學程學生人數</a:t>
                      </a:r>
                    </a:p>
                    <a:p>
                      <a:pPr marL="0" algn="ctr" defTabSz="914400" rtl="0" eaLnBrk="1" latinLnBrk="0" hangingPunct="1">
                        <a:lnSpc>
                          <a:spcPts val="1300"/>
                        </a:lnSpc>
                        <a:spcAft>
                          <a:spcPts val="0"/>
                        </a:spcAft>
                        <a:tabLst>
                          <a:tab pos="969645" algn="l"/>
                        </a:tabLst>
                      </a:pPr>
                      <a:r>
                        <a:rPr kumimoji="0" lang="en-US" sz="1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(110.10</a:t>
                      </a:r>
                      <a:r>
                        <a:rPr kumimoji="0" lang="zh-TW" sz="1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增蒐</a:t>
                      </a:r>
                      <a:r>
                        <a:rPr kumimoji="0" lang="en-US" altLang="zh-TW" sz="1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10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extLst>
                  <a:ext uri="{0D108BD9-81ED-4DB2-BD59-A6C34878D82A}">
                    <a16:rowId xmlns:a16="http://schemas.microsoft.com/office/drawing/2014/main" val="2694191585"/>
                  </a:ext>
                </a:extLst>
              </a:tr>
              <a:tr h="24192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extLst>
                  <a:ext uri="{0D108BD9-81ED-4DB2-BD59-A6C34878D82A}">
                    <a16:rowId xmlns:a16="http://schemas.microsoft.com/office/drawing/2014/main" val="2089732330"/>
                  </a:ext>
                </a:extLst>
              </a:tr>
              <a:tr h="578106">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09855" algn="l" defTabSz="914400" rtl="0" eaLnBrk="1" latinLnBrk="0" hangingPunct="1">
                        <a:lnSpc>
                          <a:spcPts val="13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資訊類</a:t>
                      </a:r>
                    </a:p>
                    <a:p>
                      <a:pPr marL="0" indent="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非資訊類</a:t>
                      </a: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匯入本期學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在學學生人數</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a:txBody>
                    <a:bodyPr/>
                    <a:lstStyle/>
                    <a:p>
                      <a:pPr marL="0" algn="ctr" defTabSz="914400" rtl="0" eaLnBrk="1" latinLnBrk="0" hangingPunct="1">
                        <a:lnSpc>
                          <a:spcPts val="1300"/>
                        </a:lnSpc>
                        <a:spcAft>
                          <a:spcPts val="0"/>
                        </a:spcAft>
                        <a:tabLst>
                          <a:tab pos="969645" algn="l"/>
                        </a:tabLst>
                      </a:pP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tabLst>
                          <a:tab pos="969645" algn="l"/>
                        </a:tabLst>
                      </a:pPr>
                      <a:r>
                        <a:rPr kumimoji="0" lang="en-US" sz="1200" b="1"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tabLst>
                          <a:tab pos="969645" algn="l"/>
                        </a:tabLst>
                      </a:pP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tabLst>
                          <a:tab pos="969645" algn="l"/>
                        </a:tabLst>
                      </a:pP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561262"/>
                  </a:ext>
                </a:extLst>
              </a:tr>
            </a:tbl>
          </a:graphicData>
        </a:graphic>
      </p:graphicFrame>
    </p:spTree>
    <p:extLst>
      <p:ext uri="{BB962C8B-B14F-4D97-AF65-F5344CB8AC3E}">
        <p14:creationId xmlns:p14="http://schemas.microsoft.com/office/powerpoint/2010/main" val="3110446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96127" y="2085174"/>
            <a:ext cx="4418176" cy="384561"/>
          </a:xfrm>
          <a:prstGeom prst="rect">
            <a:avLst/>
          </a:prstGeom>
          <a:solidFill>
            <a:srgbClr val="FFF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.2.15</a:t>
            </a: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專兼任教師</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4474" y="2029138"/>
            <a:ext cx="9036976" cy="4708981"/>
          </a:xfrm>
          <a:prstGeom prst="rect">
            <a:avLst/>
          </a:prstGeom>
        </p:spPr>
        <p:txBody>
          <a:bodyPr wrap="square">
            <a:spAutoFit/>
          </a:bodyPr>
          <a:lstStyle/>
          <a:p>
            <a:pPr algn="just">
              <a:lnSpc>
                <a:spcPts val="3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zh-TW" altLang="en-US" sz="2000" b="1" dirty="0">
                <a:solidFill>
                  <a:srgbClr val="009644"/>
                </a:solidFill>
                <a:latin typeface="Arial" panose="020B0604020202020204" pitchFamily="34" charset="0"/>
                <a:ea typeface="微軟正黑體" panose="020B0604030504040204" pitchFamily="34" charset="-120"/>
                <a:cs typeface="Arial" panose="020B0604020202020204" pitchFamily="34" charset="0"/>
              </a:rPr>
              <a:t>增加符合私立學校法第</a:t>
            </a:r>
            <a:r>
              <a:rPr lang="en-US" altLang="zh-TW" sz="2000" b="1" dirty="0">
                <a:solidFill>
                  <a:srgbClr val="009644"/>
                </a:solidFill>
                <a:latin typeface="Arial" panose="020B0604020202020204" pitchFamily="34" charset="0"/>
                <a:ea typeface="微軟正黑體" panose="020B0604030504040204" pitchFamily="34" charset="-120"/>
                <a:cs typeface="Arial" panose="020B0604020202020204" pitchFamily="34" charset="0"/>
              </a:rPr>
              <a:t>57</a:t>
            </a:r>
            <a:r>
              <a:rPr lang="zh-TW" altLang="en-US" sz="2000" b="1" dirty="0">
                <a:solidFill>
                  <a:srgbClr val="009644"/>
                </a:solidFill>
                <a:latin typeface="Arial" panose="020B0604020202020204" pitchFamily="34" charset="0"/>
                <a:ea typeface="微軟正黑體" panose="020B0604030504040204" pitchFamily="34" charset="-120"/>
                <a:cs typeface="Arial" panose="020B0604020202020204" pitchFamily="34" charset="0"/>
              </a:rPr>
              <a:t>條聘任者選項</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專任教師是否為退休再任或符合本部專案計畫核准者</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請填報學校專任教師【是、否】為【公立學校及政府機關退休；私立學校退休；符合本部專案計畫核准者；</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符合私立學校法第</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57</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條聘任者</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僅私立大學填報，</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請敘明核定函文資訊</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latin typeface="Arial" panose="020B0604020202020204" pitchFamily="34" charset="0"/>
                <a:ea typeface="微軟正黑體" panose="020B0604030504040204" pitchFamily="34" charset="-120"/>
                <a:cs typeface="Arial" panose="020B0604020202020204" pitchFamily="34" charset="0"/>
              </a:rPr>
              <a:t>可複選，但不可同時複選</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en-US" sz="2000" dirty="0">
                <a:latin typeface="Arial" panose="020B0604020202020204" pitchFamily="34" charset="0"/>
                <a:ea typeface="微軟正黑體" panose="020B0604030504040204" pitchFamily="34" charset="-120"/>
                <a:cs typeface="Arial" panose="020B0604020202020204" pitchFamily="34" charset="0"/>
              </a:rPr>
              <a:t>公立學校及政府機關退休</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en-US" sz="2000" dirty="0">
                <a:latin typeface="Arial" panose="020B0604020202020204" pitchFamily="34" charset="0"/>
                <a:ea typeface="微軟正黑體" panose="020B0604030504040204" pitchFamily="34" charset="-120"/>
                <a:cs typeface="Arial" panose="020B0604020202020204" pitchFamily="34" charset="0"/>
              </a:rPr>
              <a:t>與</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en-US" sz="2000" dirty="0">
                <a:latin typeface="Arial" panose="020B0604020202020204" pitchFamily="34" charset="0"/>
                <a:ea typeface="微軟正黑體" panose="020B0604030504040204" pitchFamily="34" charset="-120"/>
                <a:cs typeface="Arial" panose="020B0604020202020204" pitchFamily="34" charset="0"/>
              </a:rPr>
              <a:t>私立學校退休</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至學校服務之教師</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符合私立學校法第</a:t>
            </a:r>
            <a:r>
              <a:rPr lang="en-US" altLang="zh-TW" sz="2000" b="1" dirty="0">
                <a:latin typeface="Arial" panose="020B0604020202020204" pitchFamily="34" charset="0"/>
                <a:ea typeface="微軟正黑體" panose="020B0604030504040204" pitchFamily="34" charset="-120"/>
                <a:cs typeface="Arial" panose="020B0604020202020204" pitchFamily="34" charset="0"/>
              </a:rPr>
              <a:t>57</a:t>
            </a:r>
            <a:r>
              <a:rPr lang="zh-TW" altLang="zh-TW" sz="2000" b="1" dirty="0">
                <a:latin typeface="Arial" panose="020B0604020202020204" pitchFamily="34" charset="0"/>
                <a:ea typeface="微軟正黑體" panose="020B0604030504040204" pitchFamily="34" charset="-120"/>
                <a:cs typeface="Arial" panose="020B0604020202020204" pitchFamily="34" charset="0"/>
              </a:rPr>
              <a:t>條聘任者</a:t>
            </a:r>
            <a:r>
              <a:rPr lang="zh-TW"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係指學校「專任教師」</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依「專科以上學校進用編制外專任教學人員實施原則」第</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5</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點第</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1</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款但書依「私立學校法第</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57</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條規定」及大學評鑑辦法第</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9</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條、第</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10</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條</a:t>
            </a:r>
            <a:r>
              <a:rPr lang="zh-TW" altLang="zh-TW" sz="2000" dirty="0">
                <a:latin typeface="Arial" panose="020B0604020202020204" pitchFamily="34" charset="0"/>
                <a:ea typeface="微軟正黑體" panose="020B0604030504040204" pitchFamily="34" charset="-120"/>
                <a:cs typeface="Arial" panose="020B0604020202020204" pitchFamily="34" charset="0"/>
              </a:rPr>
              <a:t>等相關規定，</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函報聘任教師不受聘任年齡限制規定並經本部核定，據以聘任之教師</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。如勾選【符合私立學校法第</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57</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條聘任者】，並請</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填報教育部核定日期及公文文號</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例如【</a:t>
            </a:r>
            <a:r>
              <a:rPr lang="en-US" altLang="zh-TW" sz="2000" dirty="0">
                <a:latin typeface="Arial" panose="020B0604020202020204" pitchFamily="34" charset="0"/>
                <a:ea typeface="微軟正黑體" panose="020B0604030504040204" pitchFamily="34" charset="-120"/>
                <a:cs typeface="Arial" panose="020B0604020202020204" pitchFamily="34" charset="0"/>
              </a:rPr>
              <a:t>OOO</a:t>
            </a:r>
            <a:r>
              <a:rPr lang="zh-TW" altLang="zh-TW" sz="2000" dirty="0">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latin typeface="Arial" panose="020B0604020202020204" pitchFamily="34" charset="0"/>
                <a:ea typeface="微軟正黑體" panose="020B0604030504040204" pitchFamily="34" charset="-120"/>
                <a:cs typeface="Arial" panose="020B0604020202020204" pitchFamily="34" charset="0"/>
              </a:rPr>
              <a:t>OO</a:t>
            </a:r>
            <a:r>
              <a:rPr lang="zh-TW" altLang="zh-TW" sz="2000" dirty="0">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latin typeface="Arial" panose="020B0604020202020204" pitchFamily="34" charset="0"/>
                <a:ea typeface="微軟正黑體" panose="020B0604030504040204" pitchFamily="34" charset="-120"/>
                <a:cs typeface="Arial" panose="020B0604020202020204" pitchFamily="34" charset="0"/>
              </a:rPr>
              <a:t>OO</a:t>
            </a:r>
            <a:r>
              <a:rPr lang="zh-TW" altLang="zh-TW" sz="2000" dirty="0">
                <a:latin typeface="Arial" panose="020B0604020202020204" pitchFamily="34" charset="0"/>
                <a:ea typeface="微軟正黑體" panose="020B0604030504040204" pitchFamily="34" charset="-120"/>
                <a:cs typeface="Arial" panose="020B0604020202020204" pitchFamily="34" charset="0"/>
              </a:rPr>
              <a:t>日臺教</a:t>
            </a:r>
            <a:r>
              <a:rPr lang="en-US" altLang="zh-TW" sz="2000" dirty="0">
                <a:latin typeface="Arial" panose="020B0604020202020204" pitchFamily="34" charset="0"/>
                <a:ea typeface="微軟正黑體" panose="020B0604030504040204" pitchFamily="34" charset="-120"/>
                <a:cs typeface="Arial" panose="020B0604020202020204" pitchFamily="34" charset="0"/>
              </a:rPr>
              <a:t>O(O)</a:t>
            </a:r>
            <a:r>
              <a:rPr lang="zh-TW" altLang="zh-TW" sz="2000" dirty="0">
                <a:latin typeface="Arial" panose="020B0604020202020204" pitchFamily="34" charset="0"/>
                <a:ea typeface="微軟正黑體" panose="020B0604030504040204" pitchFamily="34" charset="-120"/>
                <a:cs typeface="Arial" panose="020B0604020202020204" pitchFamily="34" charset="0"/>
              </a:rPr>
              <a:t>字第</a:t>
            </a:r>
            <a:r>
              <a:rPr lang="en-US" altLang="zh-TW" sz="2000" dirty="0">
                <a:latin typeface="Arial" panose="020B0604020202020204" pitchFamily="34" charset="0"/>
                <a:ea typeface="微軟正黑體" panose="020B0604030504040204" pitchFamily="34" charset="-120"/>
                <a:cs typeface="Arial" panose="020B0604020202020204" pitchFamily="34" charset="0"/>
              </a:rPr>
              <a:t>OOOOOOOOOO</a:t>
            </a:r>
            <a:r>
              <a:rPr lang="zh-TW" altLang="zh-TW" sz="2000" dirty="0">
                <a:latin typeface="Arial" panose="020B0604020202020204" pitchFamily="34" charset="0"/>
                <a:ea typeface="微軟正黑體" panose="020B0604030504040204" pitchFamily="34" charset="-120"/>
                <a:cs typeface="Arial" panose="020B0604020202020204" pitchFamily="34" charset="0"/>
              </a:rPr>
              <a:t>號函】。</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3688196130"/>
              </p:ext>
            </p:extLst>
          </p:nvPr>
        </p:nvGraphicFramePr>
        <p:xfrm>
          <a:off x="81476" y="680499"/>
          <a:ext cx="8959974" cy="1370712"/>
        </p:xfrm>
        <a:graphic>
          <a:graphicData uri="http://schemas.openxmlformats.org/drawingml/2006/table">
            <a:tbl>
              <a:tblPr firstRow="1" firstCol="1" bandRow="1" bandCol="1"/>
              <a:tblGrid>
                <a:gridCol w="879304">
                  <a:extLst>
                    <a:ext uri="{9D8B030D-6E8A-4147-A177-3AD203B41FA5}">
                      <a16:colId xmlns:a16="http://schemas.microsoft.com/office/drawing/2014/main" val="20000"/>
                    </a:ext>
                  </a:extLst>
                </a:gridCol>
                <a:gridCol w="869949">
                  <a:extLst>
                    <a:ext uri="{9D8B030D-6E8A-4147-A177-3AD203B41FA5}">
                      <a16:colId xmlns:a16="http://schemas.microsoft.com/office/drawing/2014/main" val="20001"/>
                    </a:ext>
                  </a:extLst>
                </a:gridCol>
                <a:gridCol w="1216057">
                  <a:extLst>
                    <a:ext uri="{9D8B030D-6E8A-4147-A177-3AD203B41FA5}">
                      <a16:colId xmlns:a16="http://schemas.microsoft.com/office/drawing/2014/main" val="20002"/>
                    </a:ext>
                  </a:extLst>
                </a:gridCol>
                <a:gridCol w="488426">
                  <a:extLst>
                    <a:ext uri="{9D8B030D-6E8A-4147-A177-3AD203B41FA5}">
                      <a16:colId xmlns:a16="http://schemas.microsoft.com/office/drawing/2014/main" val="20003"/>
                    </a:ext>
                  </a:extLst>
                </a:gridCol>
                <a:gridCol w="2508542">
                  <a:extLst>
                    <a:ext uri="{9D8B030D-6E8A-4147-A177-3AD203B41FA5}">
                      <a16:colId xmlns:a16="http://schemas.microsoft.com/office/drawing/2014/main" val="20004"/>
                    </a:ext>
                  </a:extLst>
                </a:gridCol>
                <a:gridCol w="2183876">
                  <a:extLst>
                    <a:ext uri="{9D8B030D-6E8A-4147-A177-3AD203B41FA5}">
                      <a16:colId xmlns:a16="http://schemas.microsoft.com/office/drawing/2014/main" val="20006"/>
                    </a:ext>
                  </a:extLst>
                </a:gridCol>
                <a:gridCol w="813820">
                  <a:extLst>
                    <a:ext uri="{9D8B030D-6E8A-4147-A177-3AD203B41FA5}">
                      <a16:colId xmlns:a16="http://schemas.microsoft.com/office/drawing/2014/main" val="20007"/>
                    </a:ext>
                  </a:extLst>
                </a:gridCol>
              </a:tblGrid>
              <a:tr h="547752">
                <a:tc>
                  <a:txBody>
                    <a:bodyPr/>
                    <a:lstStyle/>
                    <a:p>
                      <a:pPr algn="l">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065" algn="l">
                        <a:lnSpc>
                          <a:spcPts val="1300"/>
                        </a:lnSpc>
                        <a:spcAft>
                          <a:spcPts val="0"/>
                        </a:spcAft>
                        <a:tabLst>
                          <a:tab pos="969645" algn="l"/>
                        </a:tabLs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專兼任</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300"/>
                        </a:lnSpc>
                        <a:spcAft>
                          <a:spcPts val="0"/>
                        </a:spcAft>
                        <a:tabLst>
                          <a:tab pos="969645" algn="l"/>
                        </a:tabLs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兼任教師是否具本</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職工作者</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ts val="1300"/>
                        </a:lnSpc>
                        <a:spcBef>
                          <a:spcPts val="0"/>
                        </a:spcBef>
                        <a:spcAft>
                          <a:spcPts val="0"/>
                        </a:spcAft>
                        <a:buClrTx/>
                        <a:buSzTx/>
                        <a:buFontTx/>
                        <a:buNone/>
                        <a:tabLst>
                          <a:tab pos="969645" algn="l"/>
                        </a:tabLst>
                        <a:defRPr/>
                      </a:pP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專任教師是否為退休再任或符合本部專案計畫核准者</a:t>
                      </a:r>
                    </a:p>
                  </a:txBody>
                  <a:tcPr marL="15704" marR="1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補充說明</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97102">
                <a:tc>
                  <a:txBody>
                    <a:bodyPr/>
                    <a:lstStyle/>
                    <a:p>
                      <a:pPr algn="l">
                        <a:lnSpc>
                          <a:spcPts val="12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106.03</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50000"/>
                        </a:lnSpc>
                        <a:spcAft>
                          <a:spcPts val="0"/>
                        </a:spcAft>
                        <a:tabLst>
                          <a:tab pos="969645" algn="l"/>
                        </a:tabLs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a:t>
                      </a:r>
                    </a:p>
                    <a:p>
                      <a:pPr marL="0" algn="ctr" defTabSz="914400" rtl="0" eaLnBrk="1" latinLnBrk="0" hangingPunct="1">
                        <a:lnSpc>
                          <a:spcPct val="150000"/>
                        </a:lnSpc>
                        <a:spcAft>
                          <a:spcPts val="0"/>
                        </a:spcAft>
                        <a:tabLst>
                          <a:tab pos="969645" algn="l"/>
                        </a:tabLs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否</a:t>
                      </a:r>
                      <a:endPar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ctr" defTabSz="914400" rtl="0" eaLnBrk="1" latinLnBrk="0" hangingPunct="1">
                        <a:lnSpc>
                          <a:spcPct val="150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(110.10</a:t>
                      </a:r>
                      <a:r>
                        <a:rPr kumimoji="0" lang="zh-TW" alt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增蒐</a:t>
                      </a:r>
                      <a:r>
                        <a:rPr kumimoji="0" lang="zh-TW" alt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112.03</a:t>
                      </a:r>
                      <a:r>
                        <a:rPr kumimoji="0" lang="zh-TW" altLang="en-US"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修正</a:t>
                      </a:r>
                      <a:r>
                        <a:rPr kumimoji="0" lang="en-US" altLang="zh-TW" sz="1200" b="1"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15704" marR="1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50851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.2.16</a:t>
            </a: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專兼任教師</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55448" y="2020592"/>
            <a:ext cx="8886002" cy="4760278"/>
          </a:xfrm>
          <a:prstGeom prst="rect">
            <a:avLst/>
          </a:prstGeom>
        </p:spPr>
        <p:txBody>
          <a:bodyPr wrap="square">
            <a:spAutoFit/>
          </a:bodyPr>
          <a:lstStyle/>
          <a:p>
            <a:pPr algn="just">
              <a:lnSpc>
                <a:spcPts val="26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符合私立學校法第</a:t>
            </a:r>
            <a:r>
              <a:rPr lang="en-US" altLang="zh-TW" sz="1800" b="1" dirty="0">
                <a:latin typeface="Arial" panose="020B0604020202020204" pitchFamily="34" charset="0"/>
                <a:ea typeface="微軟正黑體" panose="020B0604030504040204" pitchFamily="34" charset="-120"/>
                <a:cs typeface="Arial" panose="020B0604020202020204" pitchFamily="34" charset="0"/>
              </a:rPr>
              <a:t>57</a:t>
            </a:r>
            <a:r>
              <a:rPr lang="zh-TW" altLang="zh-TW" sz="1800" b="1" dirty="0">
                <a:latin typeface="Arial" panose="020B0604020202020204" pitchFamily="34" charset="0"/>
                <a:ea typeface="微軟正黑體" panose="020B0604030504040204" pitchFamily="34" charset="-120"/>
                <a:cs typeface="Arial" panose="020B0604020202020204" pitchFamily="34" charset="0"/>
              </a:rPr>
              <a:t>條聘任者</a:t>
            </a:r>
            <a:r>
              <a:rPr lang="zh-TW" altLang="en-US" sz="1800" b="1" dirty="0">
                <a:latin typeface="Arial" panose="020B0604020202020204" pitchFamily="34" charset="0"/>
                <a:ea typeface="微軟正黑體" panose="020B0604030504040204" pitchFamily="34" charset="-120"/>
                <a:cs typeface="Arial" panose="020B0604020202020204" pitchFamily="34" charset="0"/>
              </a:rPr>
              <a:t>範例說明</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p>
          <a:p>
            <a:pPr marL="285750" lvl="0" indent="-285750">
              <a:lnSpc>
                <a:spcPts val="2600"/>
              </a:lnSpc>
              <a:buClr>
                <a:schemeClr val="tx1"/>
              </a:buClr>
              <a:buFont typeface="Wingdings" panose="05000000000000000000" pitchFamily="2" charset="2"/>
              <a:buChar char="l"/>
            </a:pPr>
            <a:r>
              <a:rPr lang="zh-TW" altLang="zh-TW" sz="1800" u="heavy" dirty="0">
                <a:latin typeface="Arial" panose="020B0604020202020204" pitchFamily="34" charset="0"/>
                <a:ea typeface="微軟正黑體" panose="020B0604030504040204" pitchFamily="34" charset="-120"/>
                <a:cs typeface="Arial" panose="020B0604020202020204" pitchFamily="34" charset="0"/>
              </a:rPr>
              <a:t>丙校為私立學校</a:t>
            </a:r>
            <a:r>
              <a:rPr lang="zh-TW" altLang="zh-TW" sz="1800" dirty="0">
                <a:latin typeface="Arial" panose="020B0604020202020204" pitchFamily="34" charset="0"/>
                <a:ea typeface="微軟正黑體" panose="020B0604030504040204" pitchFamily="34" charset="-120"/>
                <a:cs typeface="Arial" panose="020B0604020202020204" pitchFamily="34" charset="0"/>
              </a:rPr>
              <a:t>，於民國</a:t>
            </a:r>
            <a:r>
              <a:rPr lang="en-US" altLang="zh-TW" sz="1800" dirty="0">
                <a:latin typeface="Arial" panose="020B0604020202020204" pitchFamily="34" charset="0"/>
                <a:ea typeface="微軟正黑體" panose="020B0604030504040204" pitchFamily="34" charset="-120"/>
                <a:cs typeface="Arial" panose="020B0604020202020204" pitchFamily="34" charset="0"/>
              </a:rPr>
              <a:t>110</a:t>
            </a:r>
            <a:r>
              <a:rPr lang="zh-TW" altLang="zh-TW" sz="1800" dirty="0">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latin typeface="Arial" panose="020B0604020202020204" pitchFamily="34" charset="0"/>
                <a:ea typeface="微軟正黑體" panose="020B0604030504040204" pitchFamily="34" charset="-120"/>
                <a:cs typeface="Arial" panose="020B0604020202020204" pitchFamily="34" charset="0"/>
              </a:rPr>
              <a:t>8</a:t>
            </a:r>
            <a:r>
              <a:rPr lang="zh-TW" altLang="zh-TW" sz="1800" dirty="0">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latin typeface="Arial" panose="020B0604020202020204" pitchFamily="34" charset="0"/>
                <a:ea typeface="微軟正黑體" panose="020B0604030504040204" pitchFamily="34" charset="-120"/>
                <a:cs typeface="Arial" panose="020B0604020202020204" pitchFamily="34" charset="0"/>
              </a:rPr>
              <a:t>1</a:t>
            </a:r>
            <a:r>
              <a:rPr lang="zh-TW" altLang="zh-TW" sz="1800" dirty="0">
                <a:latin typeface="Arial" panose="020B0604020202020204" pitchFamily="34" charset="0"/>
                <a:ea typeface="微軟正黑體" panose="020B0604030504040204" pitchFamily="34" charset="-120"/>
                <a:cs typeface="Arial" panose="020B0604020202020204" pitchFamily="34" charset="0"/>
              </a:rPr>
              <a:t>日聘任</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曾於公校服務期間獲得國家講座殊榮且已退休</a:t>
            </a:r>
            <a:r>
              <a:rPr lang="zh-TW" altLang="zh-TW" sz="1800" dirty="0">
                <a:latin typeface="Arial" panose="020B0604020202020204" pitchFamily="34" charset="0"/>
                <a:ea typeface="微軟正黑體" panose="020B0604030504040204" pitchFamily="34" charset="-120"/>
                <a:cs typeface="Arial" panose="020B0604020202020204" pitchFamily="34" charset="0"/>
              </a:rPr>
              <a:t>的</a:t>
            </a:r>
            <a:r>
              <a:rPr lang="en-US" altLang="zh-TW" sz="1800" dirty="0">
                <a:latin typeface="Arial" panose="020B0604020202020204" pitchFamily="34" charset="0"/>
                <a:ea typeface="微軟正黑體" panose="020B0604030504040204" pitchFamily="34" charset="-120"/>
                <a:cs typeface="Arial" panose="020B0604020202020204" pitchFamily="34" charset="0"/>
              </a:rPr>
              <a:t>C</a:t>
            </a:r>
            <a:r>
              <a:rPr lang="zh-TW" altLang="zh-TW" sz="1800" dirty="0">
                <a:latin typeface="Arial" panose="020B0604020202020204" pitchFamily="34" charset="0"/>
                <a:ea typeface="微軟正黑體" panose="020B0604030504040204" pitchFamily="34" charset="-120"/>
                <a:cs typeface="Arial" panose="020B0604020202020204" pitchFamily="34" charset="0"/>
              </a:rPr>
              <a:t>老師至校內服務，同時符合「公立學校及政府機關」退休再任、「本部專案計畫核准者」及「私立學校法第</a:t>
            </a:r>
            <a:r>
              <a:rPr lang="en-US" altLang="zh-TW" sz="1800" dirty="0">
                <a:latin typeface="Arial" panose="020B0604020202020204" pitchFamily="34" charset="0"/>
                <a:ea typeface="微軟正黑體" panose="020B0604030504040204" pitchFamily="34" charset="-120"/>
                <a:cs typeface="Arial" panose="020B0604020202020204" pitchFamily="34" charset="0"/>
              </a:rPr>
              <a:t>57</a:t>
            </a:r>
            <a:r>
              <a:rPr lang="zh-TW" altLang="zh-TW" sz="1800" dirty="0">
                <a:latin typeface="Arial" panose="020B0604020202020204" pitchFamily="34" charset="0"/>
                <a:ea typeface="微軟正黑體" panose="020B0604030504040204" pitchFamily="34" charset="-120"/>
                <a:cs typeface="Arial" panose="020B0604020202020204" pitchFamily="34" charset="0"/>
              </a:rPr>
              <a:t>條聘任者」，</a:t>
            </a:r>
            <a:r>
              <a:rPr lang="zh-TW" altLang="en-US" sz="1800" dirty="0">
                <a:latin typeface="Arial" panose="020B0604020202020204" pitchFamily="34" charset="0"/>
                <a:ea typeface="微軟正黑體" panose="020B0604030504040204" pitchFamily="34" charset="-120"/>
                <a:cs typeface="Arial" panose="020B0604020202020204" pitchFamily="34" charset="0"/>
              </a:rPr>
              <a:t>請</a:t>
            </a:r>
            <a:r>
              <a:rPr lang="zh-TW" altLang="zh-TW" sz="1800" dirty="0">
                <a:latin typeface="Arial" panose="020B0604020202020204" pitchFamily="34" charset="0"/>
                <a:ea typeface="微軟正黑體" panose="020B0604030504040204" pitchFamily="34" charset="-120"/>
                <a:cs typeface="Arial" panose="020B0604020202020204" pitchFamily="34" charset="0"/>
              </a:rPr>
              <a:t>填報</a:t>
            </a:r>
            <a:r>
              <a:rPr lang="en-US" altLang="zh-TW" sz="1800" dirty="0">
                <a:latin typeface="Arial" panose="020B0604020202020204" pitchFamily="34" charset="0"/>
                <a:ea typeface="微軟正黑體" panose="020B0604030504040204" pitchFamily="34" charset="-120"/>
                <a:cs typeface="Arial" panose="020B0604020202020204" pitchFamily="34" charset="0"/>
              </a:rPr>
              <a:t>C</a:t>
            </a:r>
            <a:r>
              <a:rPr lang="zh-TW" altLang="zh-TW" sz="1800" dirty="0">
                <a:latin typeface="Arial" panose="020B0604020202020204" pitchFamily="34" charset="0"/>
                <a:ea typeface="微軟正黑體" panose="020B0604030504040204" pitchFamily="34" charset="-120"/>
                <a:cs typeface="Arial" panose="020B0604020202020204" pitchFamily="34" charset="0"/>
              </a:rPr>
              <a:t>師為</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【公立學校及政府機關退休】、【本部專案計畫核准者】</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【國家講座】及【私立學校法第</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57</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條聘任者，</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01</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日臺教高</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五</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字第</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1101234567</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號函】</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285750" lvl="0" indent="-285750">
              <a:lnSpc>
                <a:spcPts val="2600"/>
              </a:lnSpc>
              <a:buClr>
                <a:schemeClr val="tx1"/>
              </a:buClr>
              <a:buFont typeface="Wingdings" panose="05000000000000000000" pitchFamily="2" charset="2"/>
              <a:buChar char="l"/>
            </a:pPr>
            <a:r>
              <a:rPr lang="zh-TW" altLang="zh-TW" sz="1800" u="heavy" dirty="0">
                <a:latin typeface="Arial" panose="020B0604020202020204" pitchFamily="34" charset="0"/>
                <a:ea typeface="微軟正黑體" panose="020B0604030504040204" pitchFamily="34" charset="-120"/>
                <a:cs typeface="Arial" panose="020B0604020202020204" pitchFamily="34" charset="0"/>
              </a:rPr>
              <a:t>丁校為私立學校</a:t>
            </a:r>
            <a:r>
              <a:rPr lang="zh-TW" altLang="zh-TW" sz="1800" dirty="0">
                <a:latin typeface="Arial" panose="020B0604020202020204" pitchFamily="34" charset="0"/>
                <a:ea typeface="微軟正黑體" panose="020B0604030504040204" pitchFamily="34" charset="-120"/>
                <a:cs typeface="Arial" panose="020B0604020202020204" pitchFamily="34" charset="0"/>
              </a:rPr>
              <a:t>，於民國</a:t>
            </a:r>
            <a:r>
              <a:rPr lang="en-US" altLang="zh-TW" sz="1800" dirty="0">
                <a:latin typeface="Arial" panose="020B0604020202020204" pitchFamily="34" charset="0"/>
                <a:ea typeface="微軟正黑體" panose="020B0604030504040204" pitchFamily="34" charset="-120"/>
                <a:cs typeface="Arial" panose="020B0604020202020204" pitchFamily="34" charset="0"/>
              </a:rPr>
              <a:t>110</a:t>
            </a:r>
            <a:r>
              <a:rPr lang="zh-TW" altLang="zh-TW" sz="1800" dirty="0">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latin typeface="Arial" panose="020B0604020202020204" pitchFamily="34" charset="0"/>
                <a:ea typeface="微軟正黑體" panose="020B0604030504040204" pitchFamily="34" charset="-120"/>
                <a:cs typeface="Arial" panose="020B0604020202020204" pitchFamily="34" charset="0"/>
              </a:rPr>
              <a:t>8</a:t>
            </a:r>
            <a:r>
              <a:rPr lang="zh-TW" altLang="zh-TW" sz="1800" dirty="0">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latin typeface="Arial" panose="020B0604020202020204" pitchFamily="34" charset="0"/>
                <a:ea typeface="微軟正黑體" panose="020B0604030504040204" pitchFamily="34" charset="-120"/>
                <a:cs typeface="Arial" panose="020B0604020202020204" pitchFamily="34" charset="0"/>
              </a:rPr>
              <a:t>1</a:t>
            </a:r>
            <a:r>
              <a:rPr lang="zh-TW" altLang="zh-TW" sz="1800" dirty="0">
                <a:latin typeface="Arial" panose="020B0604020202020204" pitchFamily="34" charset="0"/>
                <a:ea typeface="微軟正黑體" panose="020B0604030504040204" pitchFamily="34" charset="-120"/>
                <a:cs typeface="Arial" panose="020B0604020202020204" pitchFamily="34" charset="0"/>
              </a:rPr>
              <a:t>日聘任由國外延攬</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「曾獲得諾貝爾獎項之頂尖優秀人才」</a:t>
            </a:r>
            <a:r>
              <a:rPr lang="en-US" altLang="zh-TW" sz="1800" dirty="0">
                <a:latin typeface="Arial" panose="020B0604020202020204" pitchFamily="34" charset="0"/>
                <a:ea typeface="微軟正黑體" panose="020B0604030504040204" pitchFamily="34" charset="-120"/>
                <a:cs typeface="Arial" panose="020B0604020202020204" pitchFamily="34" charset="0"/>
              </a:rPr>
              <a:t>D</a:t>
            </a:r>
            <a:r>
              <a:rPr lang="zh-TW" altLang="zh-TW" sz="1800" dirty="0">
                <a:latin typeface="Arial" panose="020B0604020202020204" pitchFamily="34" charset="0"/>
                <a:ea typeface="微軟正黑體" panose="020B0604030504040204" pitchFamily="34" charset="-120"/>
                <a:cs typeface="Arial" panose="020B0604020202020204" pitchFamily="34" charset="0"/>
              </a:rPr>
              <a:t>老師至校內服務，</a:t>
            </a:r>
            <a:r>
              <a:rPr lang="zh-TW" altLang="en-US" sz="1800" dirty="0">
                <a:latin typeface="Arial" panose="020B0604020202020204" pitchFamily="34" charset="0"/>
                <a:ea typeface="微軟正黑體" panose="020B0604030504040204" pitchFamily="34" charset="-120"/>
                <a:cs typeface="Arial" panose="020B0604020202020204" pitchFamily="34" charset="0"/>
              </a:rPr>
              <a:t>同時符合</a:t>
            </a:r>
            <a:r>
              <a:rPr lang="zh-TW" altLang="zh-TW" sz="1800" dirty="0">
                <a:latin typeface="Arial" panose="020B0604020202020204" pitchFamily="34" charset="0"/>
                <a:ea typeface="微軟正黑體" panose="020B0604030504040204" pitchFamily="34" charset="-120"/>
                <a:cs typeface="Arial" panose="020B0604020202020204" pitchFamily="34" charset="0"/>
              </a:rPr>
              <a:t>「本部專案計畫核准者」 </a:t>
            </a:r>
            <a:r>
              <a:rPr lang="zh-TW" altLang="en-US" sz="1800" dirty="0">
                <a:latin typeface="Arial" panose="020B0604020202020204" pitchFamily="34" charset="0"/>
                <a:ea typeface="微軟正黑體" panose="020B0604030504040204" pitchFamily="34" charset="-120"/>
                <a:cs typeface="Arial" panose="020B0604020202020204" pitchFamily="34" charset="0"/>
              </a:rPr>
              <a:t>及</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en-US" sz="1800" dirty="0">
                <a:latin typeface="Arial" panose="020B0604020202020204" pitchFamily="34" charset="0"/>
                <a:ea typeface="微軟正黑體" panose="020B0604030504040204" pitchFamily="34" charset="-120"/>
                <a:cs typeface="Arial" panose="020B0604020202020204" pitchFamily="34" charset="0"/>
              </a:rPr>
              <a:t>私立學校法第</a:t>
            </a:r>
            <a:r>
              <a:rPr lang="en-US" altLang="zh-TW" sz="1800" dirty="0">
                <a:latin typeface="Arial" panose="020B0604020202020204" pitchFamily="34" charset="0"/>
                <a:ea typeface="微軟正黑體" panose="020B0604030504040204" pitchFamily="34" charset="-120"/>
                <a:cs typeface="Arial" panose="020B0604020202020204" pitchFamily="34" charset="0"/>
              </a:rPr>
              <a:t>57</a:t>
            </a:r>
            <a:r>
              <a:rPr lang="zh-TW" altLang="en-US" sz="1800" dirty="0">
                <a:latin typeface="Arial" panose="020B0604020202020204" pitchFamily="34" charset="0"/>
                <a:ea typeface="微軟正黑體" panose="020B0604030504040204" pitchFamily="34" charset="-120"/>
                <a:cs typeface="Arial" panose="020B0604020202020204" pitchFamily="34" charset="0"/>
              </a:rPr>
              <a:t>條聘任者</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en-US"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請填報</a:t>
            </a:r>
            <a:r>
              <a:rPr lang="en-US" altLang="zh-TW" sz="1800" dirty="0">
                <a:latin typeface="Arial" panose="020B0604020202020204" pitchFamily="34" charset="0"/>
                <a:ea typeface="微軟正黑體" panose="020B0604030504040204" pitchFamily="34" charset="-120"/>
                <a:cs typeface="Arial" panose="020B0604020202020204" pitchFamily="34" charset="0"/>
              </a:rPr>
              <a:t>D</a:t>
            </a:r>
            <a:r>
              <a:rPr lang="zh-TW" altLang="zh-TW" sz="1800" dirty="0">
                <a:latin typeface="Arial" panose="020B0604020202020204" pitchFamily="34" charset="0"/>
                <a:ea typeface="微軟正黑體" panose="020B0604030504040204" pitchFamily="34" charset="-120"/>
                <a:cs typeface="Arial" panose="020B0604020202020204" pitchFamily="34" charset="0"/>
              </a:rPr>
              <a:t>師為</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【本部專案計畫核准者】 </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【諾貝爾獎或相當等級之得主】及【私立學校法第</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57</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條聘任者，</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07</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日臺教高</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五</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字第</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1109876543</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號函】</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285750" lvl="0" indent="-285750">
              <a:lnSpc>
                <a:spcPts val="2600"/>
              </a:lnSpc>
              <a:buClr>
                <a:schemeClr val="tx1"/>
              </a:buClr>
              <a:buFont typeface="Wingdings" panose="05000000000000000000" pitchFamily="2" charset="2"/>
              <a:buChar char="l"/>
            </a:pPr>
            <a:r>
              <a:rPr lang="zh-TW" altLang="zh-TW" sz="1800" u="heavy" dirty="0">
                <a:latin typeface="Arial" panose="020B0604020202020204" pitchFamily="34" charset="0"/>
                <a:ea typeface="微軟正黑體" panose="020B0604030504040204" pitchFamily="34" charset="-120"/>
                <a:cs typeface="Arial" panose="020B0604020202020204" pitchFamily="34" charset="0"/>
              </a:rPr>
              <a:t>戊校為私立學校</a:t>
            </a:r>
            <a:r>
              <a:rPr lang="zh-TW" altLang="zh-TW" sz="1800" dirty="0">
                <a:latin typeface="Arial" panose="020B0604020202020204" pitchFamily="34" charset="0"/>
                <a:ea typeface="微軟正黑體" panose="020B0604030504040204" pitchFamily="34" charset="-120"/>
                <a:cs typeface="Arial" panose="020B0604020202020204" pitchFamily="34" charset="0"/>
              </a:rPr>
              <a:t>，於民國</a:t>
            </a:r>
            <a:r>
              <a:rPr lang="en-US" altLang="zh-TW" sz="1800" dirty="0">
                <a:latin typeface="Arial" panose="020B0604020202020204" pitchFamily="34" charset="0"/>
                <a:ea typeface="微軟正黑體" panose="020B0604030504040204" pitchFamily="34" charset="-120"/>
                <a:cs typeface="Arial" panose="020B0604020202020204" pitchFamily="34" charset="0"/>
              </a:rPr>
              <a:t>110</a:t>
            </a:r>
            <a:r>
              <a:rPr lang="zh-TW" altLang="zh-TW" sz="1800" dirty="0">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latin typeface="Arial" panose="020B0604020202020204" pitchFamily="34" charset="0"/>
                <a:ea typeface="微軟正黑體" panose="020B0604030504040204" pitchFamily="34" charset="-120"/>
                <a:cs typeface="Arial" panose="020B0604020202020204" pitchFamily="34" charset="0"/>
              </a:rPr>
              <a:t>8</a:t>
            </a:r>
            <a:r>
              <a:rPr lang="zh-TW" altLang="zh-TW" sz="1800" dirty="0">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latin typeface="Arial" panose="020B0604020202020204" pitchFamily="34" charset="0"/>
                <a:ea typeface="微軟正黑體" panose="020B0604030504040204" pitchFamily="34" charset="-120"/>
                <a:cs typeface="Arial" panose="020B0604020202020204" pitchFamily="34" charset="0"/>
              </a:rPr>
              <a:t>1</a:t>
            </a:r>
            <a:r>
              <a:rPr lang="zh-TW" altLang="zh-TW" sz="1800" dirty="0">
                <a:latin typeface="Arial" panose="020B0604020202020204" pitchFamily="34" charset="0"/>
                <a:ea typeface="微軟正黑體" panose="020B0604030504040204" pitchFamily="34" charset="-120"/>
                <a:cs typeface="Arial" panose="020B0604020202020204" pitchFamily="34" charset="0"/>
              </a:rPr>
              <a:t>日聘任非屬前開「符合本部專案計畫核准者」之其他優秀人才，但</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依校內經教育部核定規定聘任</a:t>
            </a:r>
            <a:r>
              <a:rPr lang="zh-TW" altLang="zh-TW" sz="1800" dirty="0">
                <a:latin typeface="Arial" panose="020B0604020202020204" pitchFamily="34" charset="0"/>
                <a:ea typeface="微軟正黑體" panose="020B0604030504040204" pitchFamily="34" charset="-120"/>
                <a:cs typeface="Arial" panose="020B0604020202020204" pitchFamily="34" charset="0"/>
              </a:rPr>
              <a:t>之</a:t>
            </a:r>
            <a:r>
              <a:rPr lang="en-US" altLang="zh-TW" sz="1800" dirty="0">
                <a:latin typeface="Arial" panose="020B0604020202020204" pitchFamily="34" charset="0"/>
                <a:ea typeface="微軟正黑體" panose="020B0604030504040204" pitchFamily="34" charset="-120"/>
                <a:cs typeface="Arial" panose="020B0604020202020204" pitchFamily="34" charset="0"/>
              </a:rPr>
              <a:t>E</a:t>
            </a:r>
            <a:r>
              <a:rPr lang="zh-TW" altLang="zh-TW" sz="1800" dirty="0">
                <a:latin typeface="Arial" panose="020B0604020202020204" pitchFamily="34" charset="0"/>
                <a:ea typeface="微軟正黑體" panose="020B0604030504040204" pitchFamily="34" charset="-120"/>
                <a:cs typeface="Arial" panose="020B0604020202020204" pitchFamily="34" charset="0"/>
              </a:rPr>
              <a:t>老師至校內服務，請填報</a:t>
            </a:r>
            <a:r>
              <a:rPr lang="en-US" altLang="zh-TW" sz="1800" dirty="0">
                <a:latin typeface="Arial" panose="020B0604020202020204" pitchFamily="34" charset="0"/>
                <a:ea typeface="微軟正黑體" panose="020B0604030504040204" pitchFamily="34" charset="-120"/>
                <a:cs typeface="Arial" panose="020B0604020202020204" pitchFamily="34" charset="0"/>
              </a:rPr>
              <a:t>E</a:t>
            </a:r>
            <a:r>
              <a:rPr lang="zh-TW" altLang="zh-TW" sz="1800" dirty="0">
                <a:latin typeface="Arial" panose="020B0604020202020204" pitchFamily="34" charset="0"/>
                <a:ea typeface="微軟正黑體" panose="020B0604030504040204" pitchFamily="34" charset="-120"/>
                <a:cs typeface="Arial" panose="020B0604020202020204" pitchFamily="34" charset="0"/>
              </a:rPr>
              <a:t>師為</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【私立學校法第</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57</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條聘任者，</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07</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日臺教高</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五</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字第</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1109875432</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號函】</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456137069"/>
              </p:ext>
            </p:extLst>
          </p:nvPr>
        </p:nvGraphicFramePr>
        <p:xfrm>
          <a:off x="81476" y="680499"/>
          <a:ext cx="8959974" cy="1360270"/>
        </p:xfrm>
        <a:graphic>
          <a:graphicData uri="http://schemas.openxmlformats.org/drawingml/2006/table">
            <a:tbl>
              <a:tblPr firstRow="1" firstCol="1" bandRow="1" bandCol="1"/>
              <a:tblGrid>
                <a:gridCol w="879304">
                  <a:extLst>
                    <a:ext uri="{9D8B030D-6E8A-4147-A177-3AD203B41FA5}">
                      <a16:colId xmlns:a16="http://schemas.microsoft.com/office/drawing/2014/main" val="20000"/>
                    </a:ext>
                  </a:extLst>
                </a:gridCol>
                <a:gridCol w="869949">
                  <a:extLst>
                    <a:ext uri="{9D8B030D-6E8A-4147-A177-3AD203B41FA5}">
                      <a16:colId xmlns:a16="http://schemas.microsoft.com/office/drawing/2014/main" val="20001"/>
                    </a:ext>
                  </a:extLst>
                </a:gridCol>
                <a:gridCol w="1216057">
                  <a:extLst>
                    <a:ext uri="{9D8B030D-6E8A-4147-A177-3AD203B41FA5}">
                      <a16:colId xmlns:a16="http://schemas.microsoft.com/office/drawing/2014/main" val="20002"/>
                    </a:ext>
                  </a:extLst>
                </a:gridCol>
                <a:gridCol w="488426">
                  <a:extLst>
                    <a:ext uri="{9D8B030D-6E8A-4147-A177-3AD203B41FA5}">
                      <a16:colId xmlns:a16="http://schemas.microsoft.com/office/drawing/2014/main" val="20003"/>
                    </a:ext>
                  </a:extLst>
                </a:gridCol>
                <a:gridCol w="2508542">
                  <a:extLst>
                    <a:ext uri="{9D8B030D-6E8A-4147-A177-3AD203B41FA5}">
                      <a16:colId xmlns:a16="http://schemas.microsoft.com/office/drawing/2014/main" val="20004"/>
                    </a:ext>
                  </a:extLst>
                </a:gridCol>
                <a:gridCol w="2183876">
                  <a:extLst>
                    <a:ext uri="{9D8B030D-6E8A-4147-A177-3AD203B41FA5}">
                      <a16:colId xmlns:a16="http://schemas.microsoft.com/office/drawing/2014/main" val="20006"/>
                    </a:ext>
                  </a:extLst>
                </a:gridCol>
                <a:gridCol w="813820">
                  <a:extLst>
                    <a:ext uri="{9D8B030D-6E8A-4147-A177-3AD203B41FA5}">
                      <a16:colId xmlns:a16="http://schemas.microsoft.com/office/drawing/2014/main" val="20007"/>
                    </a:ext>
                  </a:extLst>
                </a:gridCol>
              </a:tblGrid>
              <a:tr h="537310">
                <a:tc>
                  <a:txBody>
                    <a:bodyPr/>
                    <a:lstStyle/>
                    <a:p>
                      <a:pPr algn="l">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065" algn="l">
                        <a:lnSpc>
                          <a:spcPts val="1300"/>
                        </a:lnSpc>
                        <a:spcAft>
                          <a:spcPts val="0"/>
                        </a:spcAft>
                        <a:tabLst>
                          <a:tab pos="969645" algn="l"/>
                        </a:tabLs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專兼任</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300"/>
                        </a:lnSpc>
                        <a:spcAft>
                          <a:spcPts val="0"/>
                        </a:spcAft>
                        <a:tabLst>
                          <a:tab pos="969645" algn="l"/>
                        </a:tabLs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兼任教師是否具本</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職工作者</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ts val="1300"/>
                        </a:lnSpc>
                        <a:spcBef>
                          <a:spcPts val="0"/>
                        </a:spcBef>
                        <a:spcAft>
                          <a:spcPts val="0"/>
                        </a:spcAft>
                        <a:buClrTx/>
                        <a:buSzTx/>
                        <a:buFontTx/>
                        <a:buNone/>
                        <a:tabLst>
                          <a:tab pos="969645" algn="l"/>
                        </a:tabLst>
                        <a:defRPr/>
                      </a:pP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專任教師是否為退休再任或符合本部專案計畫核准者</a:t>
                      </a:r>
                    </a:p>
                  </a:txBody>
                  <a:tcPr marL="15704" marR="1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補充說明</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81907">
                <a:tc>
                  <a:txBody>
                    <a:bodyPr/>
                    <a:lstStyle/>
                    <a:p>
                      <a:pPr algn="l">
                        <a:lnSpc>
                          <a:spcPts val="12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106.03</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50000"/>
                        </a:lnSpc>
                        <a:spcAft>
                          <a:spcPts val="0"/>
                        </a:spcAft>
                        <a:tabLst>
                          <a:tab pos="969645" algn="l"/>
                        </a:tabLs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a:t>
                      </a:r>
                    </a:p>
                    <a:p>
                      <a:pPr marL="0" algn="ctr" defTabSz="914400" rtl="0" eaLnBrk="1" latinLnBrk="0" hangingPunct="1">
                        <a:lnSpc>
                          <a:spcPct val="150000"/>
                        </a:lnSpc>
                        <a:spcAft>
                          <a:spcPts val="0"/>
                        </a:spcAft>
                        <a:tabLst>
                          <a:tab pos="969645" algn="l"/>
                        </a:tabLs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否</a:t>
                      </a:r>
                      <a:endPar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ctr" defTabSz="914400" rtl="0" eaLnBrk="1" latinLnBrk="0" hangingPunct="1">
                        <a:lnSpc>
                          <a:spcPct val="150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(110.10</a:t>
                      </a:r>
                      <a:r>
                        <a:rPr kumimoji="0" lang="zh-TW" alt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增蒐</a:t>
                      </a:r>
                      <a:r>
                        <a:rPr kumimoji="0" lang="zh-TW" alt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112.03</a:t>
                      </a:r>
                      <a:r>
                        <a:rPr kumimoji="0" lang="zh-TW" altLang="en-US"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修正</a:t>
                      </a:r>
                      <a:r>
                        <a:rPr kumimoji="0" lang="en-US" altLang="zh-TW" sz="1200" b="1"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txBody>
                  <a:tcPr marL="15704" marR="1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76122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.2.17</a:t>
            </a: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私立大專校院兼任教師鐘點費</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 name="矩形 1"/>
          <p:cNvSpPr/>
          <p:nvPr/>
        </p:nvSpPr>
        <p:spPr>
          <a:xfrm>
            <a:off x="9954" y="1979158"/>
            <a:ext cx="9093021" cy="4888518"/>
          </a:xfrm>
          <a:prstGeom prst="rect">
            <a:avLst/>
          </a:prstGeom>
        </p:spPr>
        <p:txBody>
          <a:bodyPr wrap="square">
            <a:spAutoFit/>
          </a:bodyPr>
          <a:lstStyle/>
          <a:p>
            <a:pPr>
              <a:lnSpc>
                <a:spcPts val="3400"/>
              </a:lnSpc>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lvl="0" indent="-285750">
              <a:lnSpc>
                <a:spcPts val="3400"/>
              </a:lnSpc>
              <a:buFont typeface="Wingdings" panose="05000000000000000000" pitchFamily="2" charset="2"/>
              <a:buChar char="l"/>
            </a:pPr>
            <a:r>
              <a:rPr lang="zh-TW" altLang="zh-TW" sz="2000" dirty="0">
                <a:latin typeface="Arial" panose="020B0604020202020204" pitchFamily="34" charset="0"/>
                <a:ea typeface="微軟正黑體" panose="020B0604030504040204" pitchFamily="34" charset="-120"/>
                <a:cs typeface="Arial" panose="020B0604020202020204" pitchFamily="34" charset="0"/>
              </a:rPr>
              <a:t>查學校兼任教師有「具本職、未具本職」等</a:t>
            </a:r>
            <a:r>
              <a:rPr lang="en-US" altLang="zh-TW" sz="2000" dirty="0">
                <a:latin typeface="Arial" panose="020B0604020202020204" pitchFamily="34" charset="0"/>
                <a:ea typeface="微軟正黑體" panose="020B0604030504040204" pitchFamily="34" charset="-120"/>
                <a:cs typeface="Arial" panose="020B0604020202020204" pitchFamily="34" charset="0"/>
              </a:rPr>
              <a:t>2</a:t>
            </a:r>
            <a:r>
              <a:rPr lang="zh-TW" altLang="zh-TW" sz="2000" dirty="0">
                <a:latin typeface="Arial" panose="020B0604020202020204" pitchFamily="34" charset="0"/>
                <a:ea typeface="微軟正黑體" panose="020B0604030504040204" pitchFamily="34" charset="-120"/>
                <a:cs typeface="Arial" panose="020B0604020202020204" pitchFamily="34" charset="0"/>
              </a:rPr>
              <a:t>類型，關於</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兼任教師具本職、未具本職之定義請參閱「教</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4.</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兼任教師聘任情形」之填表說明</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285750" lvl="0" indent="-285750">
              <a:lnSpc>
                <a:spcPts val="3400"/>
              </a:lnSpc>
              <a:buFont typeface="Wingdings" panose="05000000000000000000" pitchFamily="2" charset="2"/>
              <a:buChar char="l"/>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鐘點費支給基準是否相同</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請依學校對</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填報「具本職、未具本職」兼任教師鐘點費之支給基準情形</a:t>
            </a:r>
            <a:r>
              <a:rPr lang="zh-TW" altLang="zh-TW" sz="2000" dirty="0">
                <a:latin typeface="Arial" panose="020B0604020202020204" pitchFamily="34" charset="0"/>
                <a:ea typeface="微軟正黑體" panose="020B0604030504040204" pitchFamily="34" charset="-120"/>
                <a:cs typeface="Arial" panose="020B0604020202020204" pitchFamily="34" charset="0"/>
              </a:rPr>
              <a:t>，包括【是</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相同；否</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具本職；否</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未具本職】：</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ts val="3400"/>
              </a:lnSpc>
              <a:buFont typeface="Wingdings" panose="05000000000000000000" pitchFamily="2" charset="2"/>
              <a:buChar char="l"/>
            </a:pPr>
            <a:r>
              <a:rPr lang="zh-TW" altLang="zh-TW" sz="2000" b="1" dirty="0">
                <a:latin typeface="Arial" panose="020B0604020202020204" pitchFamily="34" charset="0"/>
                <a:ea typeface="微軟正黑體" panose="020B0604030504040204" pitchFamily="34" charset="-120"/>
                <a:cs typeface="Arial" panose="020B0604020202020204" pitchFamily="34" charset="0"/>
              </a:rPr>
              <a:t>是</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相同</a:t>
            </a:r>
            <a:r>
              <a:rPr lang="zh-TW" altLang="zh-TW" sz="2000" dirty="0">
                <a:latin typeface="Arial" panose="020B0604020202020204" pitchFamily="34" charset="0"/>
                <a:ea typeface="微軟正黑體" panose="020B0604030504040204" pitchFamily="34" charset="-120"/>
                <a:cs typeface="Arial" panose="020B0604020202020204" pitchFamily="34" charset="0"/>
              </a:rPr>
              <a:t>：係指學校對於</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具本職、未具本職</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之兼任教師鐘點費支給基準</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皆相同</a:t>
            </a:r>
            <a:r>
              <a:rPr lang="zh-TW" altLang="en-US" sz="2000" dirty="0">
                <a:latin typeface="Arial" panose="020B0604020202020204" pitchFamily="34" charset="0"/>
                <a:ea typeface="微軟正黑體" panose="020B0604030504040204" pitchFamily="34" charset="-120"/>
                <a:cs typeface="Arial" panose="020B0604020202020204" pitchFamily="34" charset="0"/>
              </a:rPr>
              <a:t>，請敘明兼任教師鐘點費支給基準</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ts val="3400"/>
              </a:lnSpc>
              <a:buFont typeface="Wingdings" panose="05000000000000000000" pitchFamily="2" charset="2"/>
              <a:buChar char="l"/>
            </a:pPr>
            <a:r>
              <a:rPr lang="zh-TW" altLang="zh-TW" sz="2000" b="1" dirty="0">
                <a:latin typeface="Arial" panose="020B0604020202020204" pitchFamily="34" charset="0"/>
                <a:ea typeface="微軟正黑體" panose="020B0604030504040204" pitchFamily="34" charset="-120"/>
                <a:cs typeface="Arial" panose="020B0604020202020204" pitchFamily="34" charset="0"/>
              </a:rPr>
              <a:t>否</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具本職</a:t>
            </a:r>
            <a:r>
              <a:rPr lang="zh-TW" altLang="zh-TW" sz="2000" dirty="0">
                <a:latin typeface="Arial" panose="020B0604020202020204" pitchFamily="34" charset="0"/>
                <a:ea typeface="微軟正黑體" panose="020B0604030504040204" pitchFamily="34" charset="-120"/>
                <a:cs typeface="Arial" panose="020B0604020202020204" pitchFamily="34" charset="0"/>
              </a:rPr>
              <a:t>：係指學校對於</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具本職、未具本職之兼任教師鐘點費支給基準有不同規範</a:t>
            </a:r>
            <a:r>
              <a:rPr lang="zh-TW" altLang="zh-TW" sz="2000" dirty="0">
                <a:latin typeface="Arial" panose="020B0604020202020204" pitchFamily="34" charset="0"/>
                <a:ea typeface="微軟正黑體" panose="020B0604030504040204" pitchFamily="34" charset="-120"/>
                <a:cs typeface="Arial" panose="020B0604020202020204" pitchFamily="34" charset="0"/>
              </a:rPr>
              <a:t>，請敘明</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「具本職」</a:t>
            </a:r>
            <a:r>
              <a:rPr lang="zh-TW" altLang="zh-TW" sz="2000" dirty="0">
                <a:latin typeface="Arial" panose="020B0604020202020204" pitchFamily="34" charset="0"/>
                <a:ea typeface="微軟正黑體" panose="020B0604030504040204" pitchFamily="34" charset="-120"/>
                <a:cs typeface="Arial" panose="020B0604020202020204" pitchFamily="34" charset="0"/>
              </a:rPr>
              <a:t>兼任教師鐘點費支給基準。</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ts val="3400"/>
              </a:lnSpc>
              <a:buFont typeface="Wingdings" panose="05000000000000000000" pitchFamily="2" charset="2"/>
              <a:buChar char="l"/>
            </a:pPr>
            <a:r>
              <a:rPr lang="zh-TW" altLang="zh-TW" sz="2000" b="1" dirty="0">
                <a:latin typeface="Arial" panose="020B0604020202020204" pitchFamily="34" charset="0"/>
                <a:ea typeface="微軟正黑體" panose="020B0604030504040204" pitchFamily="34" charset="-120"/>
                <a:cs typeface="Arial" panose="020B0604020202020204" pitchFamily="34" charset="0"/>
              </a:rPr>
              <a:t>否</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未具本職</a:t>
            </a:r>
            <a:r>
              <a:rPr lang="zh-TW" altLang="zh-TW" sz="2000" dirty="0">
                <a:latin typeface="Arial" panose="020B0604020202020204" pitchFamily="34" charset="0"/>
                <a:ea typeface="微軟正黑體" panose="020B0604030504040204" pitchFamily="34" charset="-120"/>
                <a:cs typeface="Arial" panose="020B0604020202020204" pitchFamily="34" charset="0"/>
              </a:rPr>
              <a:t>：係指學校對於</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具本職、未具本職之兼任教師鐘點費支給基準有不同規範</a:t>
            </a:r>
            <a:r>
              <a:rPr lang="zh-TW" altLang="zh-TW" sz="2000" dirty="0">
                <a:latin typeface="Arial" panose="020B0604020202020204" pitchFamily="34" charset="0"/>
                <a:ea typeface="微軟正黑體" panose="020B0604030504040204" pitchFamily="34" charset="-120"/>
                <a:cs typeface="Arial" panose="020B0604020202020204" pitchFamily="34" charset="0"/>
              </a:rPr>
              <a:t>，請敘明</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「未具本職」</a:t>
            </a:r>
            <a:r>
              <a:rPr lang="zh-TW" altLang="zh-TW" sz="2000" dirty="0">
                <a:latin typeface="Arial" panose="020B0604020202020204" pitchFamily="34" charset="0"/>
                <a:ea typeface="微軟正黑體" panose="020B0604030504040204" pitchFamily="34" charset="-120"/>
                <a:cs typeface="Arial" panose="020B0604020202020204" pitchFamily="34" charset="0"/>
              </a:rPr>
              <a:t>兼任教師鐘點費支給基準。</a:t>
            </a:r>
            <a:endParaRPr lang="zh-TW" altLang="en-US"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812938536"/>
              </p:ext>
            </p:extLst>
          </p:nvPr>
        </p:nvGraphicFramePr>
        <p:xfrm>
          <a:off x="67954" y="643585"/>
          <a:ext cx="9035021" cy="1357789"/>
        </p:xfrm>
        <a:graphic>
          <a:graphicData uri="http://schemas.openxmlformats.org/drawingml/2006/table">
            <a:tbl>
              <a:tblPr firstRow="1" firstCol="1" bandRow="1"/>
              <a:tblGrid>
                <a:gridCol w="222603">
                  <a:extLst>
                    <a:ext uri="{9D8B030D-6E8A-4147-A177-3AD203B41FA5}">
                      <a16:colId xmlns:a16="http://schemas.microsoft.com/office/drawing/2014/main" val="4105078134"/>
                    </a:ext>
                  </a:extLst>
                </a:gridCol>
                <a:gridCol w="521293">
                  <a:extLst>
                    <a:ext uri="{9D8B030D-6E8A-4147-A177-3AD203B41FA5}">
                      <a16:colId xmlns:a16="http://schemas.microsoft.com/office/drawing/2014/main" val="1856884111"/>
                    </a:ext>
                  </a:extLst>
                </a:gridCol>
                <a:gridCol w="565728">
                  <a:extLst>
                    <a:ext uri="{9D8B030D-6E8A-4147-A177-3AD203B41FA5}">
                      <a16:colId xmlns:a16="http://schemas.microsoft.com/office/drawing/2014/main" val="394323392"/>
                    </a:ext>
                  </a:extLst>
                </a:gridCol>
                <a:gridCol w="1869824">
                  <a:extLst>
                    <a:ext uri="{9D8B030D-6E8A-4147-A177-3AD203B41FA5}">
                      <a16:colId xmlns:a16="http://schemas.microsoft.com/office/drawing/2014/main" val="4029784482"/>
                    </a:ext>
                  </a:extLst>
                </a:gridCol>
                <a:gridCol w="846034">
                  <a:extLst>
                    <a:ext uri="{9D8B030D-6E8A-4147-A177-3AD203B41FA5}">
                      <a16:colId xmlns:a16="http://schemas.microsoft.com/office/drawing/2014/main" val="154722226"/>
                    </a:ext>
                  </a:extLst>
                </a:gridCol>
                <a:gridCol w="1854437">
                  <a:extLst>
                    <a:ext uri="{9D8B030D-6E8A-4147-A177-3AD203B41FA5}">
                      <a16:colId xmlns:a16="http://schemas.microsoft.com/office/drawing/2014/main" val="2756437196"/>
                    </a:ext>
                  </a:extLst>
                </a:gridCol>
                <a:gridCol w="675118">
                  <a:extLst>
                    <a:ext uri="{9D8B030D-6E8A-4147-A177-3AD203B41FA5}">
                      <a16:colId xmlns:a16="http://schemas.microsoft.com/office/drawing/2014/main" val="4040397827"/>
                    </a:ext>
                  </a:extLst>
                </a:gridCol>
                <a:gridCol w="1196411">
                  <a:extLst>
                    <a:ext uri="{9D8B030D-6E8A-4147-A177-3AD203B41FA5}">
                      <a16:colId xmlns:a16="http://schemas.microsoft.com/office/drawing/2014/main" val="2357473578"/>
                    </a:ext>
                  </a:extLst>
                </a:gridCol>
                <a:gridCol w="683663">
                  <a:extLst>
                    <a:ext uri="{9D8B030D-6E8A-4147-A177-3AD203B41FA5}">
                      <a16:colId xmlns:a16="http://schemas.microsoft.com/office/drawing/2014/main" val="620838065"/>
                    </a:ext>
                  </a:extLst>
                </a:gridCol>
                <a:gridCol w="599910">
                  <a:extLst>
                    <a:ext uri="{9D8B030D-6E8A-4147-A177-3AD203B41FA5}">
                      <a16:colId xmlns:a16="http://schemas.microsoft.com/office/drawing/2014/main" val="593343941"/>
                    </a:ext>
                  </a:extLst>
                </a:gridCol>
              </a:tblGrid>
              <a:tr h="369729">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6964" marR="6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6964" marR="6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授課時間</a:t>
                      </a:r>
                    </a:p>
                  </a:txBody>
                  <a:tcPr marL="66964" marR="6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ct val="150000"/>
                        </a:lnSpc>
                        <a:spcAft>
                          <a:spcPts val="0"/>
                        </a:spcAft>
                        <a:tabLst>
                          <a:tab pos="969645" algn="l"/>
                        </a:tabLst>
                      </a:pP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鐘點費支給基準是否相同</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6964" marR="66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是否與公立大專校院一致</a:t>
                      </a:r>
                    </a:p>
                  </a:txBody>
                  <a:tcPr marL="66964" marR="6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indent="-30480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鐘點費支給數額規定及金額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新臺幣</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964" marR="6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124768746"/>
                  </a:ext>
                </a:extLst>
              </a:tr>
              <a:tr h="6345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現行支給數額規定開始適用之日期</a:t>
                      </a:r>
                    </a:p>
                  </a:txBody>
                  <a:tcPr marL="66964" marR="6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教授</a:t>
                      </a:r>
                    </a:p>
                  </a:txBody>
                  <a:tcPr marL="66964" marR="6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副教授</a:t>
                      </a:r>
                    </a:p>
                  </a:txBody>
                  <a:tcPr marL="66964" marR="6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助理教授</a:t>
                      </a:r>
                    </a:p>
                  </a:txBody>
                  <a:tcPr marL="66964" marR="6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講師</a:t>
                      </a:r>
                    </a:p>
                  </a:txBody>
                  <a:tcPr marL="66964" marR="6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762089"/>
                  </a:ext>
                </a:extLst>
              </a:tr>
              <a:tr h="554593">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964" marR="6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964" marR="6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日間</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夜間</a:t>
                      </a:r>
                    </a:p>
                  </a:txBody>
                  <a:tcPr marL="66964" marR="6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相同</a:t>
                      </a:r>
                    </a:p>
                    <a:p>
                      <a:pPr>
                        <a:lnSpc>
                          <a:spcPct val="150000"/>
                        </a:lnSpc>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否</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具本職</a:t>
                      </a:r>
                    </a:p>
                    <a:p>
                      <a:pPr>
                        <a:lnSpc>
                          <a:spcPct val="150000"/>
                        </a:lnSpc>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否</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未具本職</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6964" marR="669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txBody>
                  <a:tcPr marL="66964" marR="6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並上傳相關規定檔案</a:t>
                      </a:r>
                    </a:p>
                  </a:txBody>
                  <a:tcPr marL="66964" marR="6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964" marR="6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964" marR="6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964" marR="6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964" marR="6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8720214"/>
                  </a:ext>
                </a:extLst>
              </a:tr>
            </a:tbl>
          </a:graphicData>
        </a:graphic>
      </p:graphicFrame>
    </p:spTree>
    <p:extLst>
      <p:ext uri="{BB962C8B-B14F-4D97-AF65-F5344CB8AC3E}">
        <p14:creationId xmlns:p14="http://schemas.microsoft.com/office/powerpoint/2010/main" val="2494656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3144" y="2820112"/>
            <a:ext cx="1811708" cy="410198"/>
          </a:xfrm>
          <a:prstGeom prst="rect">
            <a:avLst/>
          </a:prstGeom>
          <a:solidFill>
            <a:srgbClr val="FFF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.2.18</a:t>
            </a: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編制外專任教師薪酬標準</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4535" y="2776863"/>
            <a:ext cx="9113827" cy="3939540"/>
          </a:xfrm>
          <a:prstGeom prst="rect">
            <a:avLst/>
          </a:prstGeom>
        </p:spPr>
        <p:txBody>
          <a:bodyPr wrap="square">
            <a:spAutoFit/>
          </a:bodyPr>
          <a:lstStyle/>
          <a:p>
            <a:pPr algn="just">
              <a:lnSpc>
                <a:spcPts val="3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009644"/>
                </a:solidFill>
                <a:latin typeface="Arial" panose="020B0604020202020204" pitchFamily="34" charset="0"/>
                <a:ea typeface="微軟正黑體" panose="020B0604030504040204" pitchFamily="34" charset="-120"/>
                <a:cs typeface="Arial" panose="020B0604020202020204" pitchFamily="34" charset="0"/>
              </a:rPr>
              <a:t>增加填表相關說明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latin typeface="Arial" panose="020B0604020202020204" pitchFamily="34" charset="0"/>
                <a:ea typeface="微軟正黑體" panose="020B0604030504040204" pitchFamily="34" charset="-120"/>
                <a:cs typeface="Arial" panose="020B0604020202020204" pitchFamily="34" charset="0"/>
              </a:rPr>
              <a:t>現行本薪</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年功薪</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月支數額是否比照編制內專任教師</a:t>
            </a:r>
            <a:r>
              <a:rPr lang="zh-TW" altLang="en-US"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依據</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111</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年</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5</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月</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23</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日臺教人</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五</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字第</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1114201449A</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號令</a:t>
            </a:r>
            <a:r>
              <a:rPr lang="zh-TW" altLang="zh-TW" sz="1800" dirty="0">
                <a:latin typeface="Arial" panose="020B0604020202020204" pitchFamily="34" charset="0"/>
                <a:ea typeface="微軟正黑體" panose="020B0604030504040204" pitchFamily="34" charset="-120"/>
                <a:cs typeface="Arial" panose="020B0604020202020204" pitchFamily="34" charset="0"/>
              </a:rPr>
              <a:t>訂定發布「</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專科以上學校進用編制外專任教學人員實施原則</a:t>
            </a:r>
            <a:r>
              <a:rPr lang="zh-TW" altLang="zh-TW" sz="1800" dirty="0">
                <a:latin typeface="Arial" panose="020B0604020202020204" pitchFamily="34" charset="0"/>
                <a:ea typeface="微軟正黑體" panose="020B0604030504040204" pitchFamily="34" charset="-120"/>
                <a:cs typeface="Arial" panose="020B0604020202020204" pitchFamily="34" charset="0"/>
              </a:rPr>
              <a:t>」第</a:t>
            </a:r>
            <a:r>
              <a:rPr lang="en-US" altLang="zh-TW" sz="1800" dirty="0">
                <a:latin typeface="Arial" panose="020B0604020202020204" pitchFamily="34" charset="0"/>
                <a:ea typeface="微軟正黑體" panose="020B0604030504040204" pitchFamily="34" charset="-120"/>
                <a:cs typeface="Arial" panose="020B0604020202020204" pitchFamily="34" charset="0"/>
              </a:rPr>
              <a:t>5</a:t>
            </a:r>
            <a:r>
              <a:rPr lang="zh-TW" altLang="zh-TW" sz="1800" dirty="0">
                <a:latin typeface="Arial" panose="020B0604020202020204" pitchFamily="34" charset="0"/>
                <a:ea typeface="微軟正黑體" panose="020B0604030504040204" pitchFamily="34" charset="-120"/>
                <a:cs typeface="Arial" panose="020B0604020202020204" pitchFamily="34" charset="0"/>
              </a:rPr>
              <a:t>點第</a:t>
            </a:r>
            <a:r>
              <a:rPr lang="en-US" altLang="zh-TW" sz="1800" dirty="0">
                <a:latin typeface="Arial" panose="020B0604020202020204" pitchFamily="34" charset="0"/>
                <a:ea typeface="微軟正黑體" panose="020B0604030504040204" pitchFamily="34" charset="-120"/>
                <a:cs typeface="Arial" panose="020B0604020202020204" pitchFamily="34" charset="0"/>
              </a:rPr>
              <a:t>7</a:t>
            </a:r>
            <a:r>
              <a:rPr lang="zh-TW" altLang="zh-TW" sz="1800" dirty="0">
                <a:latin typeface="Arial" panose="020B0604020202020204" pitchFamily="34" charset="0"/>
                <a:ea typeface="微軟正黑體" panose="020B0604030504040204" pitchFamily="34" charset="-120"/>
                <a:cs typeface="Arial" panose="020B0604020202020204" pitchFamily="34" charset="0"/>
              </a:rPr>
              <a:t>款有關薪酬之規定略以，本薪（年功薪）及加給比照學校編制內專任教師待遇項目，且初聘比照學校編制內各該職級教師之本薪最低一級及學術研究加給合計數，並自</a:t>
            </a:r>
            <a:r>
              <a:rPr lang="en-US" altLang="zh-TW" sz="1800" dirty="0">
                <a:latin typeface="Arial" panose="020B0604020202020204" pitchFamily="34" charset="0"/>
                <a:ea typeface="微軟正黑體" panose="020B0604030504040204" pitchFamily="34" charset="-120"/>
                <a:cs typeface="Arial" panose="020B0604020202020204" pitchFamily="34" charset="0"/>
              </a:rPr>
              <a:t>111</a:t>
            </a:r>
            <a:r>
              <a:rPr lang="zh-TW" altLang="zh-TW" sz="1800" dirty="0">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latin typeface="Arial" panose="020B0604020202020204" pitchFamily="34" charset="0"/>
                <a:ea typeface="微軟正黑體" panose="020B0604030504040204" pitchFamily="34" charset="-120"/>
                <a:cs typeface="Arial" panose="020B0604020202020204" pitchFamily="34" charset="0"/>
              </a:rPr>
              <a:t>8</a:t>
            </a:r>
            <a:r>
              <a:rPr lang="zh-TW" altLang="zh-TW" sz="1800" dirty="0">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latin typeface="Arial" panose="020B0604020202020204" pitchFamily="34" charset="0"/>
                <a:ea typeface="微軟正黑體" panose="020B0604030504040204" pitchFamily="34" charset="-120"/>
                <a:cs typeface="Arial" panose="020B0604020202020204" pitchFamily="34" charset="0"/>
              </a:rPr>
              <a:t>1</a:t>
            </a:r>
            <a:r>
              <a:rPr lang="zh-TW" altLang="zh-TW" sz="1800" dirty="0">
                <a:latin typeface="Arial" panose="020B0604020202020204" pitchFamily="34" charset="0"/>
                <a:ea typeface="微軟正黑體" panose="020B0604030504040204" pitchFamily="34" charset="-120"/>
                <a:cs typeface="Arial" panose="020B0604020202020204" pitchFamily="34" charset="0"/>
              </a:rPr>
              <a:t>日起生效。</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0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dirty="0">
                <a:latin typeface="Arial" panose="020B0604020202020204" pitchFamily="34" charset="0"/>
                <a:ea typeface="微軟正黑體" panose="020B0604030504040204" pitchFamily="34" charset="-120"/>
                <a:cs typeface="Arial" panose="020B0604020202020204" pitchFamily="34" charset="0"/>
              </a:rPr>
              <a:t>依上，</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編制外專任教學人員之本薪（年功薪）是否比照編制內專任教師，公私立學校皆應「與公立大專校院一致」；編制外專任教學人員之學術研究加給數額是否比照編制內專任教師，公立學校應「與公立大專校院一致」，私立學校則為「與公立大專校院一致」、「高於公立大專校院」</a:t>
            </a:r>
            <a:r>
              <a:rPr lang="zh-TW" altLang="en-US" sz="1800" dirty="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573282750"/>
              </p:ext>
            </p:extLst>
          </p:nvPr>
        </p:nvGraphicFramePr>
        <p:xfrm>
          <a:off x="30131" y="626457"/>
          <a:ext cx="9088232" cy="2110522"/>
        </p:xfrm>
        <a:graphic>
          <a:graphicData uri="http://schemas.openxmlformats.org/drawingml/2006/table">
            <a:tbl>
              <a:tblPr firstRow="1" firstCol="1" bandRow="1"/>
              <a:tblGrid>
                <a:gridCol w="200006">
                  <a:extLst>
                    <a:ext uri="{9D8B030D-6E8A-4147-A177-3AD203B41FA5}">
                      <a16:colId xmlns:a16="http://schemas.microsoft.com/office/drawing/2014/main" val="2016315095"/>
                    </a:ext>
                  </a:extLst>
                </a:gridCol>
                <a:gridCol w="214680">
                  <a:extLst>
                    <a:ext uri="{9D8B030D-6E8A-4147-A177-3AD203B41FA5}">
                      <a16:colId xmlns:a16="http://schemas.microsoft.com/office/drawing/2014/main" val="3423168824"/>
                    </a:ext>
                  </a:extLst>
                </a:gridCol>
                <a:gridCol w="832960">
                  <a:extLst>
                    <a:ext uri="{9D8B030D-6E8A-4147-A177-3AD203B41FA5}">
                      <a16:colId xmlns:a16="http://schemas.microsoft.com/office/drawing/2014/main" val="3302706748"/>
                    </a:ext>
                  </a:extLst>
                </a:gridCol>
                <a:gridCol w="551023">
                  <a:extLst>
                    <a:ext uri="{9D8B030D-6E8A-4147-A177-3AD203B41FA5}">
                      <a16:colId xmlns:a16="http://schemas.microsoft.com/office/drawing/2014/main" val="697176666"/>
                    </a:ext>
                  </a:extLst>
                </a:gridCol>
                <a:gridCol w="1731980">
                  <a:extLst>
                    <a:ext uri="{9D8B030D-6E8A-4147-A177-3AD203B41FA5}">
                      <a16:colId xmlns:a16="http://schemas.microsoft.com/office/drawing/2014/main" val="1887807087"/>
                    </a:ext>
                  </a:extLst>
                </a:gridCol>
                <a:gridCol w="1280691">
                  <a:extLst>
                    <a:ext uri="{9D8B030D-6E8A-4147-A177-3AD203B41FA5}">
                      <a16:colId xmlns:a16="http://schemas.microsoft.com/office/drawing/2014/main" val="3281988004"/>
                    </a:ext>
                  </a:extLst>
                </a:gridCol>
                <a:gridCol w="1631572">
                  <a:extLst>
                    <a:ext uri="{9D8B030D-6E8A-4147-A177-3AD203B41FA5}">
                      <a16:colId xmlns:a16="http://schemas.microsoft.com/office/drawing/2014/main" val="3273088663"/>
                    </a:ext>
                  </a:extLst>
                </a:gridCol>
                <a:gridCol w="1013290">
                  <a:extLst>
                    <a:ext uri="{9D8B030D-6E8A-4147-A177-3AD203B41FA5}">
                      <a16:colId xmlns:a16="http://schemas.microsoft.com/office/drawing/2014/main" val="1271350902"/>
                    </a:ext>
                  </a:extLst>
                </a:gridCol>
                <a:gridCol w="523821">
                  <a:extLst>
                    <a:ext uri="{9D8B030D-6E8A-4147-A177-3AD203B41FA5}">
                      <a16:colId xmlns:a16="http://schemas.microsoft.com/office/drawing/2014/main" val="1280976468"/>
                    </a:ext>
                  </a:extLst>
                </a:gridCol>
                <a:gridCol w="669802">
                  <a:extLst>
                    <a:ext uri="{9D8B030D-6E8A-4147-A177-3AD203B41FA5}">
                      <a16:colId xmlns:a16="http://schemas.microsoft.com/office/drawing/2014/main" val="1671802430"/>
                    </a:ext>
                  </a:extLst>
                </a:gridCol>
                <a:gridCol w="438407">
                  <a:extLst>
                    <a:ext uri="{9D8B030D-6E8A-4147-A177-3AD203B41FA5}">
                      <a16:colId xmlns:a16="http://schemas.microsoft.com/office/drawing/2014/main" val="3368531490"/>
                    </a:ext>
                  </a:extLst>
                </a:gridCol>
              </a:tblGrid>
              <a:tr h="383689">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教師分類</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教師職級</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聘書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現行本薪</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年功薪</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月支數額是否比照編制內專任教師</a:t>
                      </a:r>
                      <a:endPar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l">
                        <a:lnSpc>
                          <a:spcPts val="1600"/>
                        </a:lnSpc>
                        <a:spcAft>
                          <a:spcPts val="0"/>
                        </a:spcAft>
                      </a:pPr>
                      <a:r>
                        <a:rPr kumimoji="0" lang="en-US" altLang="zh-TW" sz="1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(111.10</a:t>
                      </a:r>
                      <a:r>
                        <a:rPr kumimoji="0" lang="zh-TW" altLang="zh-TW" sz="1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增蒐</a:t>
                      </a:r>
                      <a:r>
                        <a:rPr kumimoji="0" lang="en-US" altLang="zh-TW" sz="1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4115" marR="14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5D5"/>
                    </a:solidFill>
                  </a:tcPr>
                </a:tc>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現行學術研究加給支給數額是否比照編制內專任教師</a:t>
                      </a: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(111.10</a:t>
                      </a: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indent="0" algn="l" defTabSz="914400" rtl="0" eaLnBrk="1" fontAlgn="auto" latinLnBrk="0" hangingPunct="1">
                        <a:lnSpc>
                          <a:spcPts val="1600"/>
                        </a:lnSpc>
                        <a:spcBef>
                          <a:spcPts val="0"/>
                        </a:spcBef>
                        <a:spcAft>
                          <a:spcPts val="0"/>
                        </a:spcAft>
                        <a:buClrTx/>
                        <a:buSzTx/>
                        <a:buFontTx/>
                        <a:buNone/>
                        <a:tabLst/>
                        <a:defRPr/>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現行本薪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年功薪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月支數額加計學術研究加給支給數額之合計薪酬數額，與編制內專任教師待遇標準比較情形</a:t>
                      </a: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(111.10</a:t>
                      </a: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依聘約所載薪酬標準數額支給情形</a:t>
                      </a:r>
                    </a:p>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endParaRPr lang="zh-TW" altLang="en-US"/>
                    </a:p>
                  </a:txBody>
                  <a:tcPr/>
                </a:tc>
                <a:tc rowSpan="6">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請上傳檔案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0057940"/>
                  </a:ext>
                </a:extLst>
              </a:tr>
              <a:tr h="35921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支給人數</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支給總額</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平均支給數額</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extLst>
                  <a:ext uri="{0D108BD9-81ED-4DB2-BD59-A6C34878D82A}">
                    <a16:rowId xmlns:a16="http://schemas.microsoft.com/office/drawing/2014/main" val="3940092873"/>
                  </a:ext>
                </a:extLst>
              </a:tr>
              <a:tr h="164592">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a:t>
                      </a: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案</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教學人員</a:t>
                      </a:r>
                    </a:p>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專業技術人員</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99060" indent="-99060" algn="l">
                        <a:lnSpc>
                          <a:spcPct val="150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a:t>
                      </a:r>
                    </a:p>
                    <a:p>
                      <a:pPr marL="99060" indent="-99060" algn="l">
                        <a:lnSpc>
                          <a:spcPct val="1500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與公立大專校院一致</a:t>
                      </a:r>
                    </a:p>
                    <a:p>
                      <a:pPr marL="71120" indent="-71120" algn="l">
                        <a:lnSpc>
                          <a:spcPct val="1500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高於公立大專校院</a:t>
                      </a:r>
                    </a:p>
                    <a:p>
                      <a:pPr algn="l">
                        <a:lnSpc>
                          <a:spcPct val="150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否</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5D5"/>
                    </a:solid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99060" indent="-9906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99060" indent="-9906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與公立大專校院一致</a:t>
                      </a:r>
                    </a:p>
                    <a:p>
                      <a:pPr marL="71120" indent="-7112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高於公立大專校院</a:t>
                      </a:r>
                    </a:p>
                    <a:p>
                      <a:pPr marL="254000" indent="-25400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低於公立大專校院</a:t>
                      </a:r>
                    </a:p>
                    <a:p>
                      <a:pPr marL="254000" indent="-25400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p>
                      <a:pPr marL="99060" indent="-9906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請以</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50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字內補充說明</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74625" indent="-14859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高於編制內專任教師，人數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p>
                    <a:p>
                      <a:pPr marL="174625" indent="-14859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等同編制內專任教師，人數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p>
                    <a:p>
                      <a:pPr marL="174625" indent="-14859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低於編制內專任教師，人數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endPar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174625" indent="-14859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請以</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50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字內補充說明</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人數應與左欄加總相同</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系統自動計算</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extLst>
                  <a:ext uri="{0D108BD9-81ED-4DB2-BD59-A6C34878D82A}">
                    <a16:rowId xmlns:a16="http://schemas.microsoft.com/office/drawing/2014/main" val="4078014377"/>
                  </a:ext>
                </a:extLst>
              </a:tr>
              <a:tr h="16459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11374250"/>
                  </a:ext>
                </a:extLst>
              </a:tr>
              <a:tr h="16459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助理教授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815914461"/>
                  </a:ext>
                </a:extLst>
              </a:tr>
              <a:tr h="65002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講師</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061975947"/>
                  </a:ext>
                </a:extLst>
              </a:tr>
            </a:tbl>
          </a:graphicData>
        </a:graphic>
      </p:graphicFrame>
    </p:spTree>
    <p:extLst>
      <p:ext uri="{BB962C8B-B14F-4D97-AF65-F5344CB8AC3E}">
        <p14:creationId xmlns:p14="http://schemas.microsoft.com/office/powerpoint/2010/main" val="162278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15155" y="3375589"/>
            <a:ext cx="2213361" cy="393106"/>
          </a:xfrm>
          <a:prstGeom prst="rect">
            <a:avLst/>
          </a:prstGeom>
          <a:solidFill>
            <a:srgbClr val="FFF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.2.19</a:t>
            </a:r>
          </a:p>
        </p:txBody>
      </p:sp>
      <p:sp>
        <p:nvSpPr>
          <p:cNvPr id="7" name="Rectangle 2"/>
          <p:cNvSpPr>
            <a:spLocks noGrp="1" noChangeArrowheads="1"/>
          </p:cNvSpPr>
          <p:nvPr>
            <p:ph type="title"/>
          </p:nvPr>
        </p:nvSpPr>
        <p:spPr>
          <a:xfrm>
            <a:off x="6491" y="269112"/>
            <a:ext cx="9137509" cy="498548"/>
          </a:xfrm>
        </p:spPr>
        <p:txBody>
          <a:bodyPr anchor="t">
            <a:noAutofit/>
          </a:bodyPr>
          <a:lstStyle/>
          <a:p>
            <a:pPr algn="l">
              <a:defRPr/>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編制外專任教師薪酬標準</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4535" y="3272521"/>
            <a:ext cx="9113827" cy="318548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9644"/>
                </a:solidFill>
                <a:latin typeface="Arial" panose="020B0604020202020204" pitchFamily="34" charset="0"/>
                <a:ea typeface="微軟正黑體" panose="020B0604030504040204" pitchFamily="34" charset="-120"/>
                <a:cs typeface="Arial" panose="020B0604020202020204" pitchFamily="34" charset="0"/>
              </a:rPr>
              <a:t>增加填表相關說明</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現行學術研究加給支給數額是否比照編制內專任教師</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如學校從未有聘任需求者</a:t>
            </a:r>
            <a:r>
              <a:rPr lang="zh-TW" altLang="zh-TW" sz="22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請填報學校編制外專任教師【教授；副教授；助理教授；講師</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聘書職級</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現行「學術研究加給支給數額」之給予標準【是】比照編制內專任教師，以及比照編制內專任教師情形</a:t>
            </a:r>
            <a:r>
              <a:rPr lang="zh-TW" altLang="zh-TW" sz="2200" dirty="0">
                <a:solidFill>
                  <a:srgbClr val="FF0000"/>
                </a:solidFill>
                <a:latin typeface="Arial" panose="020B0604020202020204" pitchFamily="34" charset="0"/>
                <a:ea typeface="微軟正黑體" panose="020B0604030504040204" pitchFamily="34" charset="-120"/>
                <a:cs typeface="Arial" panose="020B0604020202020204" pitchFamily="34" charset="0"/>
              </a:rPr>
              <a:t>【與公立大專校院一致；高於公立大專校院；低於公立大專校院；其他】</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766568527"/>
              </p:ext>
            </p:extLst>
          </p:nvPr>
        </p:nvGraphicFramePr>
        <p:xfrm>
          <a:off x="30131" y="720463"/>
          <a:ext cx="9088232" cy="2555141"/>
        </p:xfrm>
        <a:graphic>
          <a:graphicData uri="http://schemas.openxmlformats.org/drawingml/2006/table">
            <a:tbl>
              <a:tblPr firstRow="1" firstCol="1" bandRow="1"/>
              <a:tblGrid>
                <a:gridCol w="200006">
                  <a:extLst>
                    <a:ext uri="{9D8B030D-6E8A-4147-A177-3AD203B41FA5}">
                      <a16:colId xmlns:a16="http://schemas.microsoft.com/office/drawing/2014/main" val="2016315095"/>
                    </a:ext>
                  </a:extLst>
                </a:gridCol>
                <a:gridCol w="214680">
                  <a:extLst>
                    <a:ext uri="{9D8B030D-6E8A-4147-A177-3AD203B41FA5}">
                      <a16:colId xmlns:a16="http://schemas.microsoft.com/office/drawing/2014/main" val="3423168824"/>
                    </a:ext>
                  </a:extLst>
                </a:gridCol>
                <a:gridCol w="832960">
                  <a:extLst>
                    <a:ext uri="{9D8B030D-6E8A-4147-A177-3AD203B41FA5}">
                      <a16:colId xmlns:a16="http://schemas.microsoft.com/office/drawing/2014/main" val="3302706748"/>
                    </a:ext>
                  </a:extLst>
                </a:gridCol>
                <a:gridCol w="644041">
                  <a:extLst>
                    <a:ext uri="{9D8B030D-6E8A-4147-A177-3AD203B41FA5}">
                      <a16:colId xmlns:a16="http://schemas.microsoft.com/office/drawing/2014/main" val="697176666"/>
                    </a:ext>
                  </a:extLst>
                </a:gridCol>
                <a:gridCol w="1094847">
                  <a:extLst>
                    <a:ext uri="{9D8B030D-6E8A-4147-A177-3AD203B41FA5}">
                      <a16:colId xmlns:a16="http://schemas.microsoft.com/office/drawing/2014/main" val="1887807087"/>
                    </a:ext>
                  </a:extLst>
                </a:gridCol>
                <a:gridCol w="1905713">
                  <a:extLst>
                    <a:ext uri="{9D8B030D-6E8A-4147-A177-3AD203B41FA5}">
                      <a16:colId xmlns:a16="http://schemas.microsoft.com/office/drawing/2014/main" val="3281988004"/>
                    </a:ext>
                  </a:extLst>
                </a:gridCol>
                <a:gridCol w="1751887">
                  <a:extLst>
                    <a:ext uri="{9D8B030D-6E8A-4147-A177-3AD203B41FA5}">
                      <a16:colId xmlns:a16="http://schemas.microsoft.com/office/drawing/2014/main" val="3273088663"/>
                    </a:ext>
                  </a:extLst>
                </a:gridCol>
                <a:gridCol w="812068">
                  <a:extLst>
                    <a:ext uri="{9D8B030D-6E8A-4147-A177-3AD203B41FA5}">
                      <a16:colId xmlns:a16="http://schemas.microsoft.com/office/drawing/2014/main" val="1271350902"/>
                    </a:ext>
                  </a:extLst>
                </a:gridCol>
                <a:gridCol w="523821">
                  <a:extLst>
                    <a:ext uri="{9D8B030D-6E8A-4147-A177-3AD203B41FA5}">
                      <a16:colId xmlns:a16="http://schemas.microsoft.com/office/drawing/2014/main" val="1280976468"/>
                    </a:ext>
                  </a:extLst>
                </a:gridCol>
                <a:gridCol w="669802">
                  <a:extLst>
                    <a:ext uri="{9D8B030D-6E8A-4147-A177-3AD203B41FA5}">
                      <a16:colId xmlns:a16="http://schemas.microsoft.com/office/drawing/2014/main" val="1671802430"/>
                    </a:ext>
                  </a:extLst>
                </a:gridCol>
                <a:gridCol w="438407">
                  <a:extLst>
                    <a:ext uri="{9D8B030D-6E8A-4147-A177-3AD203B41FA5}">
                      <a16:colId xmlns:a16="http://schemas.microsoft.com/office/drawing/2014/main" val="3368531490"/>
                    </a:ext>
                  </a:extLst>
                </a:gridCol>
              </a:tblGrid>
              <a:tr h="454667">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教師分類</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教師職級</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聘書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現行本薪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年功薪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月支數額是否比照編制內專任教師</a:t>
                      </a:r>
                      <a:endPar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6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(111.10</a:t>
                      </a: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l"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現行學術研究加給支給數額是否比照編制內專任教師</a:t>
                      </a:r>
                      <a:endPar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1600"/>
                        </a:lnSpc>
                        <a:spcAft>
                          <a:spcPts val="0"/>
                        </a:spcAft>
                      </a:pPr>
                      <a:r>
                        <a:rPr kumimoji="0" lang="en-US" altLang="zh-TW" sz="1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(111.10</a:t>
                      </a:r>
                      <a:r>
                        <a:rPr kumimoji="0" lang="zh-TW" altLang="zh-TW" sz="1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增蒐</a:t>
                      </a:r>
                      <a:r>
                        <a:rPr kumimoji="0" lang="en-US" altLang="zh-TW" sz="1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5D5"/>
                    </a:solidFill>
                  </a:tcPr>
                </a:tc>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現行本薪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年功薪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月支數額加計學術研究加給支給數額之合計薪酬數額，與編制內專任教師待遇標準比較情形</a:t>
                      </a:r>
                      <a:endPar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6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(111.10</a:t>
                      </a: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依聘約所載薪酬標準數額支給情形</a:t>
                      </a:r>
                    </a:p>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endParaRPr lang="zh-TW" altLang="en-US"/>
                    </a:p>
                  </a:txBody>
                  <a:tcPr/>
                </a:tc>
                <a:tc rowSpan="6">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請上傳檔案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0057940"/>
                  </a:ext>
                </a:extLst>
              </a:tr>
              <a:tr h="36311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支給人數</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支給總額</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平均支給數額</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extLst>
                  <a:ext uri="{0D108BD9-81ED-4DB2-BD59-A6C34878D82A}">
                    <a16:rowId xmlns:a16="http://schemas.microsoft.com/office/drawing/2014/main" val="3940092873"/>
                  </a:ext>
                </a:extLst>
              </a:tr>
              <a:tr h="227333">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a:t>
                      </a: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案</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教學人員</a:t>
                      </a:r>
                    </a:p>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專業技術人員</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indent="-9906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indent="-9906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與公立大專校院一致</a:t>
                      </a:r>
                    </a:p>
                    <a:p>
                      <a:pPr marL="0" indent="-7112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高於公立大專校院</a:t>
                      </a:r>
                    </a:p>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indent="-99060" algn="l" defTabSz="914400" rtl="0" eaLnBrk="1" latinLnBrk="0" hangingPunct="1">
                        <a:lnSpc>
                          <a:spcPct val="150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a:t>
                      </a:r>
                    </a:p>
                    <a:p>
                      <a:pPr marL="0" indent="-99060" algn="l" defTabSz="914400" rtl="0" eaLnBrk="1" latinLnBrk="0" hangingPunct="1">
                        <a:lnSpc>
                          <a:spcPct val="1500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與公立大專校院一致</a:t>
                      </a:r>
                    </a:p>
                    <a:p>
                      <a:pPr marL="0" indent="-71120" algn="l" defTabSz="914400" rtl="0" eaLnBrk="1" latinLnBrk="0" hangingPunct="1">
                        <a:lnSpc>
                          <a:spcPct val="1500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高於公立大專校院</a:t>
                      </a:r>
                    </a:p>
                    <a:p>
                      <a:pPr marL="0" indent="-254000" algn="l" defTabSz="914400" rtl="0" eaLnBrk="1" latinLnBrk="0" hangingPunct="1">
                        <a:lnSpc>
                          <a:spcPct val="1500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低於公立大專校院</a:t>
                      </a:r>
                    </a:p>
                    <a:p>
                      <a:pPr marL="0" indent="-254000" algn="l" defTabSz="914400" rtl="0" eaLnBrk="1" latinLnBrk="0" hangingPunct="1">
                        <a:lnSpc>
                          <a:spcPct val="1500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a:t>
                      </a:r>
                    </a:p>
                    <a:p>
                      <a:pPr marL="0" indent="-99060" algn="l" defTabSz="914400" rtl="0" eaLnBrk="1" latinLnBrk="0" hangingPunct="1">
                        <a:lnSpc>
                          <a:spcPct val="150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否</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請以</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字內補充說明</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5D5"/>
                    </a:solid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74625" indent="-14859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高於編制內專任教師，人數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p>
                    <a:p>
                      <a:pPr marL="174625" indent="-14859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等同編制內專任教師，人數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p>
                    <a:p>
                      <a:pPr marL="174625" indent="-14859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低於編制內專任教師，人數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endPar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174625" indent="-14859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請以</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50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字內補充說明</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人數應與左欄加總相同</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系統自動計算</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extLst>
                  <a:ext uri="{0D108BD9-81ED-4DB2-BD59-A6C34878D82A}">
                    <a16:rowId xmlns:a16="http://schemas.microsoft.com/office/drawing/2014/main" val="4078014377"/>
                  </a:ext>
                </a:extLst>
              </a:tr>
              <a:tr h="22733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11374250"/>
                  </a:ext>
                </a:extLst>
              </a:tr>
              <a:tr h="22733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助理教授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815914461"/>
                  </a:ext>
                </a:extLst>
              </a:tr>
              <a:tr h="68444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講師</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061975947"/>
                  </a:ext>
                </a:extLst>
              </a:tr>
            </a:tbl>
          </a:graphicData>
        </a:graphic>
      </p:graphicFrame>
    </p:spTree>
    <p:extLst>
      <p:ext uri="{BB962C8B-B14F-4D97-AF65-F5344CB8AC3E}">
        <p14:creationId xmlns:p14="http://schemas.microsoft.com/office/powerpoint/2010/main" val="1681508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704340" y="2004967"/>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p>
        </p:txBody>
      </p:sp>
      <p:sp>
        <p:nvSpPr>
          <p:cNvPr id="7" name="Rectangle 8"/>
          <p:cNvSpPr txBox="1">
            <a:spLocks noChangeArrowheads="1"/>
          </p:cNvSpPr>
          <p:nvPr/>
        </p:nvSpPr>
        <p:spPr bwMode="auto">
          <a:xfrm>
            <a:off x="-573" y="5199863"/>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8" name="Rectangle 17"/>
          <p:cNvSpPr>
            <a:spLocks noChangeArrowheads="1"/>
          </p:cNvSpPr>
          <p:nvPr/>
        </p:nvSpPr>
        <p:spPr bwMode="auto">
          <a:xfrm>
            <a:off x="159893"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935064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.2.20</a:t>
            </a: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編制外專任教師薪酬標準</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4535" y="2981962"/>
            <a:ext cx="9113827" cy="3939540"/>
          </a:xfrm>
          <a:prstGeom prst="rect">
            <a:avLst/>
          </a:prstGeom>
        </p:spPr>
        <p:txBody>
          <a:bodyPr wrap="square">
            <a:spAutoFit/>
          </a:bodyPr>
          <a:lstStyle/>
          <a:p>
            <a:pPr algn="just">
              <a:lnSpc>
                <a:spcPts val="3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刪除填表部分說明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現行本薪</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月支數額加計學術研究加給支給數額之合計薪酬數額，與編制內專任教師待遇標準比較情形</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本欄位</a:t>
            </a:r>
            <a:r>
              <a:rPr lang="zh-TW" altLang="zh-TW" sz="1800" b="1" dirty="0">
                <a:latin typeface="Arial" panose="020B0604020202020204" pitchFamily="34" charset="0"/>
                <a:ea typeface="微軟正黑體" panose="020B0604030504040204" pitchFamily="34" charset="-120"/>
                <a:cs typeface="Arial" panose="020B0604020202020204" pitchFamily="34" charset="0"/>
              </a:rPr>
              <a:t>不包括留職停薪者</a:t>
            </a:r>
            <a:r>
              <a:rPr lang="zh-TW" altLang="zh-TW" sz="1800" strike="sng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strike="sng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公立學校教職員退休再任有給職務且支領</a:t>
            </a:r>
            <a:r>
              <a:rPr lang="zh-TW" altLang="zh-TW" sz="1800" strike="sng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薪資低於法定基本工資者、未支領薪資之客座講座教授、依政府部會</a:t>
            </a:r>
            <a:r>
              <a:rPr lang="en-US" altLang="zh-TW" sz="1800" strike="sng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strike="sng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如科技部</a:t>
            </a:r>
            <a:r>
              <a:rPr lang="en-US" altLang="zh-TW" sz="1800" strike="sng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strike="sng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補助計畫及支給標準聘任者或僅支領其他非屬一般薪資範圍</a:t>
            </a:r>
            <a:r>
              <a:rPr lang="en-US" altLang="zh-TW" sz="1800" strike="sng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strike="sng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如生活津貼</a:t>
            </a:r>
            <a:r>
              <a:rPr lang="en-US" altLang="zh-TW" sz="1800" strike="sng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strike="sng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者</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支給人數</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請填報學校</a:t>
            </a:r>
            <a:r>
              <a:rPr lang="en-US" altLang="zh-TW" sz="1800" dirty="0">
                <a:latin typeface="Arial" panose="020B0604020202020204" pitchFamily="34" charset="0"/>
                <a:ea typeface="微軟正黑體" panose="020B0604030504040204" pitchFamily="34" charset="-120"/>
                <a:cs typeface="Arial" panose="020B0604020202020204" pitchFamily="34" charset="0"/>
              </a:rPr>
              <a:t>10</a:t>
            </a:r>
            <a:r>
              <a:rPr lang="zh-TW" altLang="zh-TW" sz="1800" dirty="0">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latin typeface="Arial" panose="020B0604020202020204" pitchFamily="34" charset="0"/>
                <a:ea typeface="微軟正黑體" panose="020B0604030504040204" pitchFamily="34" charset="-120"/>
                <a:cs typeface="Arial" panose="020B0604020202020204" pitchFamily="34" charset="0"/>
              </a:rPr>
              <a:t>15</a:t>
            </a:r>
            <a:r>
              <a:rPr lang="zh-TW" altLang="zh-TW" sz="1800" dirty="0">
                <a:latin typeface="Arial" panose="020B0604020202020204" pitchFamily="34" charset="0"/>
                <a:ea typeface="微軟正黑體" panose="020B0604030504040204" pitchFamily="34" charset="-120"/>
                <a:cs typeface="Arial" panose="020B0604020202020204" pitchFamily="34" charset="0"/>
              </a:rPr>
              <a:t>日或</a:t>
            </a:r>
            <a:r>
              <a:rPr lang="en-US" altLang="zh-TW" sz="1800" dirty="0">
                <a:latin typeface="Arial" panose="020B0604020202020204" pitchFamily="34" charset="0"/>
                <a:ea typeface="微軟正黑體" panose="020B0604030504040204" pitchFamily="34" charset="-120"/>
                <a:cs typeface="Arial" panose="020B0604020202020204" pitchFamily="34" charset="0"/>
              </a:rPr>
              <a:t>3</a:t>
            </a:r>
            <a:r>
              <a:rPr lang="zh-TW" altLang="zh-TW" sz="1800" dirty="0">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latin typeface="Arial" panose="020B0604020202020204" pitchFamily="34" charset="0"/>
                <a:ea typeface="微軟正黑體" panose="020B0604030504040204" pitchFamily="34" charset="-120"/>
                <a:cs typeface="Arial" panose="020B0604020202020204" pitchFamily="34" charset="0"/>
              </a:rPr>
              <a:t>15</a:t>
            </a:r>
            <a:r>
              <a:rPr lang="zh-TW" altLang="zh-TW" sz="1800" dirty="0">
                <a:latin typeface="Arial" panose="020B0604020202020204" pitchFamily="34" charset="0"/>
                <a:ea typeface="微軟正黑體" panose="020B0604030504040204" pitchFamily="34" charset="-120"/>
                <a:cs typeface="Arial" panose="020B0604020202020204" pitchFamily="34" charset="0"/>
              </a:rPr>
              <a:t>日聘任之「編制外」專任教師領有薪酬之【教授；副教授；助理教授；講師</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聘書職級</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】人數，</a:t>
            </a:r>
            <a:r>
              <a:rPr lang="zh-TW" altLang="zh-TW" sz="1800" b="1" dirty="0">
                <a:latin typeface="Arial" panose="020B0604020202020204" pitchFamily="34" charset="0"/>
                <a:ea typeface="微軟正黑體" panose="020B0604030504040204" pitchFamily="34" charset="-120"/>
                <a:cs typeface="Arial" panose="020B0604020202020204" pitchFamily="34" charset="0"/>
              </a:rPr>
              <a:t>不包括留職停薪者</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en-US" sz="1800" strike="sng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公立學校教職員退休再任有給職務且支領</a:t>
            </a:r>
            <a:r>
              <a:rPr lang="zh-TW" altLang="zh-TW" sz="1800" strike="sng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薪資。低於法定基本工資者、未支領薪資之客座講座教授、依政府部會</a:t>
            </a:r>
            <a:r>
              <a:rPr lang="en-US" altLang="zh-TW" sz="1800" strike="sng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strike="sng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如科技部</a:t>
            </a:r>
            <a:r>
              <a:rPr lang="en-US" altLang="zh-TW" sz="1800" strike="sng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strike="sng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補助計畫及支給標準聘任者或僅支領其他非屬一般薪資範圍</a:t>
            </a:r>
            <a:r>
              <a:rPr lang="en-US" altLang="zh-TW" sz="1800" strike="sng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strike="sng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如生活津貼</a:t>
            </a:r>
            <a:r>
              <a:rPr lang="en-US" altLang="zh-TW" sz="1800" strike="sng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strike="sng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者</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p>
        </p:txBody>
      </p:sp>
      <p:graphicFrame>
        <p:nvGraphicFramePr>
          <p:cNvPr id="9" name="表格 8"/>
          <p:cNvGraphicFramePr>
            <a:graphicFrameLocks noGrp="1"/>
          </p:cNvGraphicFramePr>
          <p:nvPr>
            <p:extLst>
              <p:ext uri="{D42A27DB-BD31-4B8C-83A1-F6EECF244321}">
                <p14:modId xmlns:p14="http://schemas.microsoft.com/office/powerpoint/2010/main" val="2946120914"/>
              </p:ext>
            </p:extLst>
          </p:nvPr>
        </p:nvGraphicFramePr>
        <p:xfrm>
          <a:off x="30131" y="677733"/>
          <a:ext cx="9088232" cy="2313722"/>
        </p:xfrm>
        <a:graphic>
          <a:graphicData uri="http://schemas.openxmlformats.org/drawingml/2006/table">
            <a:tbl>
              <a:tblPr firstRow="1" firstCol="1" bandRow="1"/>
              <a:tblGrid>
                <a:gridCol w="200006">
                  <a:extLst>
                    <a:ext uri="{9D8B030D-6E8A-4147-A177-3AD203B41FA5}">
                      <a16:colId xmlns:a16="http://schemas.microsoft.com/office/drawing/2014/main" val="2016315095"/>
                    </a:ext>
                  </a:extLst>
                </a:gridCol>
                <a:gridCol w="214680">
                  <a:extLst>
                    <a:ext uri="{9D8B030D-6E8A-4147-A177-3AD203B41FA5}">
                      <a16:colId xmlns:a16="http://schemas.microsoft.com/office/drawing/2014/main" val="3423168824"/>
                    </a:ext>
                  </a:extLst>
                </a:gridCol>
                <a:gridCol w="832960">
                  <a:extLst>
                    <a:ext uri="{9D8B030D-6E8A-4147-A177-3AD203B41FA5}">
                      <a16:colId xmlns:a16="http://schemas.microsoft.com/office/drawing/2014/main" val="3302706748"/>
                    </a:ext>
                  </a:extLst>
                </a:gridCol>
                <a:gridCol w="644041">
                  <a:extLst>
                    <a:ext uri="{9D8B030D-6E8A-4147-A177-3AD203B41FA5}">
                      <a16:colId xmlns:a16="http://schemas.microsoft.com/office/drawing/2014/main" val="697176666"/>
                    </a:ext>
                  </a:extLst>
                </a:gridCol>
                <a:gridCol w="949569">
                  <a:extLst>
                    <a:ext uri="{9D8B030D-6E8A-4147-A177-3AD203B41FA5}">
                      <a16:colId xmlns:a16="http://schemas.microsoft.com/office/drawing/2014/main" val="1887807087"/>
                    </a:ext>
                  </a:extLst>
                </a:gridCol>
                <a:gridCol w="1239140">
                  <a:extLst>
                    <a:ext uri="{9D8B030D-6E8A-4147-A177-3AD203B41FA5}">
                      <a16:colId xmlns:a16="http://schemas.microsoft.com/office/drawing/2014/main" val="3281988004"/>
                    </a:ext>
                  </a:extLst>
                </a:gridCol>
                <a:gridCol w="2362516">
                  <a:extLst>
                    <a:ext uri="{9D8B030D-6E8A-4147-A177-3AD203B41FA5}">
                      <a16:colId xmlns:a16="http://schemas.microsoft.com/office/drawing/2014/main" val="3273088663"/>
                    </a:ext>
                  </a:extLst>
                </a:gridCol>
                <a:gridCol w="1013290">
                  <a:extLst>
                    <a:ext uri="{9D8B030D-6E8A-4147-A177-3AD203B41FA5}">
                      <a16:colId xmlns:a16="http://schemas.microsoft.com/office/drawing/2014/main" val="1271350902"/>
                    </a:ext>
                  </a:extLst>
                </a:gridCol>
                <a:gridCol w="523821">
                  <a:extLst>
                    <a:ext uri="{9D8B030D-6E8A-4147-A177-3AD203B41FA5}">
                      <a16:colId xmlns:a16="http://schemas.microsoft.com/office/drawing/2014/main" val="1280976468"/>
                    </a:ext>
                  </a:extLst>
                </a:gridCol>
                <a:gridCol w="809106">
                  <a:extLst>
                    <a:ext uri="{9D8B030D-6E8A-4147-A177-3AD203B41FA5}">
                      <a16:colId xmlns:a16="http://schemas.microsoft.com/office/drawing/2014/main" val="1671802430"/>
                    </a:ext>
                  </a:extLst>
                </a:gridCol>
                <a:gridCol w="299103">
                  <a:extLst>
                    <a:ext uri="{9D8B030D-6E8A-4147-A177-3AD203B41FA5}">
                      <a16:colId xmlns:a16="http://schemas.microsoft.com/office/drawing/2014/main" val="3368531490"/>
                    </a:ext>
                  </a:extLst>
                </a:gridCol>
              </a:tblGrid>
              <a:tr h="383689">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教師分類</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教師職級</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聘書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現行本薪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年功薪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月支數額是否比照編制內專任教師</a:t>
                      </a:r>
                      <a:endPar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6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(111.10</a:t>
                      </a: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現行學術研究加給支給數額是否比照編制內專任教師</a:t>
                      </a:r>
                      <a:endPar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6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(111.10</a:t>
                      </a: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l"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現行本薪</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年功薪</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月支數額加計學術研究加給支給數額之合計薪酬數額，與編制內專任教師待遇標準比較情形</a:t>
                      </a:r>
                      <a:endPar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1600"/>
                        </a:lnSpc>
                        <a:spcAft>
                          <a:spcPts val="0"/>
                        </a:spcAft>
                      </a:pPr>
                      <a:r>
                        <a:rPr kumimoji="0" lang="en-US" altLang="zh-TW" sz="1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(111.10</a:t>
                      </a:r>
                      <a:r>
                        <a:rPr kumimoji="0" lang="zh-TW" altLang="zh-TW" sz="1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增蒐</a:t>
                      </a:r>
                      <a:r>
                        <a:rPr kumimoji="0" lang="en-US" altLang="zh-TW" sz="1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5D5"/>
                    </a:solidFill>
                  </a:tcPr>
                </a:tc>
                <a:tc gridSpan="3">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依聘約所載薪酬標準數額支給情形</a:t>
                      </a:r>
                    </a:p>
                    <a:p>
                      <a:pPr algn="l">
                        <a:lnSpc>
                          <a:spcPts val="17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單位：元</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5D5"/>
                    </a:solidFill>
                  </a:tcPr>
                </a:tc>
                <a:tc hMerge="1">
                  <a:txBody>
                    <a:bodyPr/>
                    <a:lstStyle/>
                    <a:p>
                      <a:endParaRPr lang="zh-TW" altLang="en-US"/>
                    </a:p>
                  </a:txBody>
                  <a:tcPr/>
                </a:tc>
                <a:tc hMerge="1">
                  <a:txBody>
                    <a:bodyPr/>
                    <a:lstStyle/>
                    <a:p>
                      <a:endParaRPr lang="zh-TW" altLang="en-US"/>
                    </a:p>
                  </a:txBody>
                  <a:tcPr/>
                </a:tc>
                <a:tc rowSpan="6">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請上傳檔案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0057940"/>
                  </a:ext>
                </a:extLst>
              </a:tr>
              <a:tr h="35921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lnSpc>
                          <a:spcPts val="17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支給人數</a:t>
                      </a:r>
                    </a:p>
                  </a:txBody>
                  <a:tcPr marL="14115" marR="14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5D5"/>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支給總額</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平均支給數額</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extLst>
                  <a:ext uri="{0D108BD9-81ED-4DB2-BD59-A6C34878D82A}">
                    <a16:rowId xmlns:a16="http://schemas.microsoft.com/office/drawing/2014/main" val="3940092873"/>
                  </a:ext>
                </a:extLst>
              </a:tr>
              <a:tr h="164592">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a:t>
                      </a: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案</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教學人員</a:t>
                      </a:r>
                    </a:p>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專業技術人員</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indent="-9906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indent="-9906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與公立大專校院一致</a:t>
                      </a:r>
                    </a:p>
                    <a:p>
                      <a:pPr marL="0" indent="-7112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高於公立大專校院</a:t>
                      </a:r>
                    </a:p>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indent="-9906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indent="-9906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與公立大專校院一致</a:t>
                      </a:r>
                    </a:p>
                    <a:p>
                      <a:pPr marL="0" indent="-7112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高於公立大專校院</a:t>
                      </a:r>
                    </a:p>
                    <a:p>
                      <a:pPr marL="0" indent="-25400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低於公立大專校院</a:t>
                      </a:r>
                    </a:p>
                    <a:p>
                      <a:pPr marL="0" indent="-25400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p>
                      <a:pPr marL="0" indent="-9906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請以</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50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字內補充說明</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indent="-148590" algn="l" defTabSz="914400" rtl="0" eaLnBrk="1" latinLnBrk="0" hangingPunct="1">
                        <a:lnSpc>
                          <a:spcPct val="150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高於編制內專任教師，人數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位</a:t>
                      </a:r>
                    </a:p>
                    <a:p>
                      <a:pPr marL="0" indent="-148590" algn="l" defTabSz="914400" rtl="0" eaLnBrk="1" latinLnBrk="0" hangingPunct="1">
                        <a:lnSpc>
                          <a:spcPct val="150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等同編制內專任教師，人數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位</a:t>
                      </a:r>
                    </a:p>
                    <a:p>
                      <a:pPr marL="0" indent="-148590" algn="l" defTabSz="914400" rtl="0" eaLnBrk="1" latinLnBrk="0" hangingPunct="1">
                        <a:lnSpc>
                          <a:spcPct val="150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低於編制內專任教師，人數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位</a:t>
                      </a:r>
                      <a:endPar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indent="-148590" algn="l" defTabSz="914400" rtl="0" eaLnBrk="1" latinLnBrk="0" hangingPunct="1">
                        <a:lnSpc>
                          <a:spcPct val="1500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請以</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字內補充說明</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5D5"/>
                    </a:solid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l" defTabSz="914400" rtl="0" eaLnBrk="1" latinLnBrk="0" hangingPunct="1">
                        <a:lnSpc>
                          <a:spcPts val="1700"/>
                        </a:lnSpc>
                        <a:spcAft>
                          <a:spcPts val="0"/>
                        </a:spcAft>
                      </a:pPr>
                      <a:r>
                        <a:rPr kumimoji="0" lang="zh-TW" sz="1000" b="1"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人數應與左欄加總相同</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5D5"/>
                    </a:solid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系統自動計算</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extLst>
                  <a:ext uri="{0D108BD9-81ED-4DB2-BD59-A6C34878D82A}">
                    <a16:rowId xmlns:a16="http://schemas.microsoft.com/office/drawing/2014/main" val="4078014377"/>
                  </a:ext>
                </a:extLst>
              </a:tr>
              <a:tr h="16459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11374250"/>
                  </a:ext>
                </a:extLst>
              </a:tr>
              <a:tr h="16459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助理教授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815914461"/>
                  </a:ext>
                </a:extLst>
              </a:tr>
              <a:tr h="65002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講師</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061975947"/>
                  </a:ext>
                </a:extLst>
              </a:tr>
            </a:tbl>
          </a:graphicData>
        </a:graphic>
      </p:graphicFrame>
    </p:spTree>
    <p:extLst>
      <p:ext uri="{BB962C8B-B14F-4D97-AF65-F5344CB8AC3E}">
        <p14:creationId xmlns:p14="http://schemas.microsoft.com/office/powerpoint/2010/main" val="1132687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78422" y="2897023"/>
            <a:ext cx="2042445" cy="393107"/>
          </a:xfrm>
          <a:prstGeom prst="rect">
            <a:avLst/>
          </a:prstGeom>
          <a:solidFill>
            <a:srgbClr val="FFF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.2.21</a:t>
            </a:r>
          </a:p>
        </p:txBody>
      </p:sp>
      <p:sp>
        <p:nvSpPr>
          <p:cNvPr id="7" name="Rectangle 2"/>
          <p:cNvSpPr>
            <a:spLocks noGrp="1" noChangeArrowheads="1"/>
          </p:cNvSpPr>
          <p:nvPr>
            <p:ph type="title"/>
          </p:nvPr>
        </p:nvSpPr>
        <p:spPr>
          <a:xfrm>
            <a:off x="6491" y="286204"/>
            <a:ext cx="9137509" cy="498548"/>
          </a:xfrm>
        </p:spPr>
        <p:txBody>
          <a:bodyPr anchor="t">
            <a:noAutofit/>
          </a:bodyPr>
          <a:lstStyle/>
          <a:p>
            <a:pPr algn="l">
              <a:defRPr/>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 </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專任教師實際授課時數大於規定職級之基本授課時數資料</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(3</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4535" y="2811045"/>
            <a:ext cx="9113827" cy="3370153"/>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009644"/>
                </a:solidFill>
                <a:latin typeface="Arial" panose="020B0604020202020204" pitchFamily="34" charset="0"/>
                <a:ea typeface="微軟正黑體" panose="020B0604030504040204" pitchFamily="34" charset="-120"/>
                <a:cs typeface="Arial" panose="020B0604020202020204" pitchFamily="34" charset="0"/>
              </a:rPr>
              <a:t>增加填表相關說明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教師實際授課時數大於規定職級基本授課時數原因</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若教師實際授課時數大於規定時數之原因為教師配合「學系</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所</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課程規劃需求與整體排課規劃、支援通識或他系課程、因學校政策增開授課需求、因高教專案計畫之課程需求、為提供學生多元彈性修課、因校內基本授課時數規定、指導學生實習課程</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時數</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、協助臨床研究或教學、擔任導師</a:t>
            </a:r>
            <a:r>
              <a:rPr lang="zh-TW" altLang="en-US" sz="2000" dirty="0">
                <a:latin typeface="Arial" panose="020B0604020202020204" pitchFamily="34" charset="0"/>
                <a:ea typeface="微軟正黑體" panose="020B0604030504040204" pitchFamily="34" charset="-120"/>
                <a:cs typeface="Arial" panose="020B0604020202020204" pitchFamily="34" charset="0"/>
              </a:rPr>
              <a:t>或</a:t>
            </a:r>
            <a:r>
              <a:rPr lang="zh-TW" altLang="zh-TW" sz="2000" dirty="0">
                <a:latin typeface="Arial" panose="020B0604020202020204" pitchFamily="34" charset="0"/>
                <a:ea typeface="微軟正黑體" panose="020B0604030504040204" pitchFamily="34" charset="-120"/>
                <a:cs typeface="Arial" panose="020B0604020202020204" pitchFamily="34" charset="0"/>
              </a:rPr>
              <a:t>導師</a:t>
            </a:r>
            <a:r>
              <a:rPr lang="zh-TW" altLang="en-US" sz="2000" dirty="0">
                <a:latin typeface="Arial" panose="020B0604020202020204" pitchFamily="34" charset="0"/>
                <a:ea typeface="微軟正黑體" panose="020B0604030504040204" pitchFamily="34" charset="-120"/>
                <a:cs typeface="Arial" panose="020B0604020202020204" pitchFamily="34" charset="0"/>
              </a:rPr>
              <a:t>時間</a:t>
            </a:r>
            <a:r>
              <a:rPr lang="zh-TW" altLang="zh-TW" sz="2000" dirty="0">
                <a:latin typeface="Arial" panose="020B0604020202020204" pitchFamily="34" charset="0"/>
                <a:ea typeface="微軟正黑體" panose="020B0604030504040204" pitchFamily="34" charset="-120"/>
                <a:cs typeface="Arial" panose="020B0604020202020204" pitchFamily="34" charset="0"/>
              </a:rPr>
              <a:t>」等，</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請填報為「帶領學生校外實習或課程安排」</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endParaRPr lang="zh-TW"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231315560"/>
              </p:ext>
            </p:extLst>
          </p:nvPr>
        </p:nvGraphicFramePr>
        <p:xfrm>
          <a:off x="79045" y="1046858"/>
          <a:ext cx="9005132" cy="1686474"/>
        </p:xfrm>
        <a:graphic>
          <a:graphicData uri="http://schemas.openxmlformats.org/drawingml/2006/table">
            <a:tbl>
              <a:tblPr firstRow="1" firstCol="1" lastRow="1" lastCol="1" bandRow="1" bandCol="1"/>
              <a:tblGrid>
                <a:gridCol w="535012">
                  <a:extLst>
                    <a:ext uri="{9D8B030D-6E8A-4147-A177-3AD203B41FA5}">
                      <a16:colId xmlns:a16="http://schemas.microsoft.com/office/drawing/2014/main" val="2880135006"/>
                    </a:ext>
                  </a:extLst>
                </a:gridCol>
                <a:gridCol w="419723">
                  <a:extLst>
                    <a:ext uri="{9D8B030D-6E8A-4147-A177-3AD203B41FA5}">
                      <a16:colId xmlns:a16="http://schemas.microsoft.com/office/drawing/2014/main" val="3408188541"/>
                    </a:ext>
                  </a:extLst>
                </a:gridCol>
                <a:gridCol w="457552">
                  <a:extLst>
                    <a:ext uri="{9D8B030D-6E8A-4147-A177-3AD203B41FA5}">
                      <a16:colId xmlns:a16="http://schemas.microsoft.com/office/drawing/2014/main" val="2824849203"/>
                    </a:ext>
                  </a:extLst>
                </a:gridCol>
                <a:gridCol w="610671">
                  <a:extLst>
                    <a:ext uri="{9D8B030D-6E8A-4147-A177-3AD203B41FA5}">
                      <a16:colId xmlns:a16="http://schemas.microsoft.com/office/drawing/2014/main" val="4250280738"/>
                    </a:ext>
                  </a:extLst>
                </a:gridCol>
                <a:gridCol w="884480">
                  <a:extLst>
                    <a:ext uri="{9D8B030D-6E8A-4147-A177-3AD203B41FA5}">
                      <a16:colId xmlns:a16="http://schemas.microsoft.com/office/drawing/2014/main" val="2560389007"/>
                    </a:ext>
                  </a:extLst>
                </a:gridCol>
                <a:gridCol w="1024989">
                  <a:extLst>
                    <a:ext uri="{9D8B030D-6E8A-4147-A177-3AD203B41FA5}">
                      <a16:colId xmlns:a16="http://schemas.microsoft.com/office/drawing/2014/main" val="1625315664"/>
                    </a:ext>
                  </a:extLst>
                </a:gridCol>
                <a:gridCol w="1053812">
                  <a:extLst>
                    <a:ext uri="{9D8B030D-6E8A-4147-A177-3AD203B41FA5}">
                      <a16:colId xmlns:a16="http://schemas.microsoft.com/office/drawing/2014/main" val="575963350"/>
                    </a:ext>
                  </a:extLst>
                </a:gridCol>
                <a:gridCol w="2730902">
                  <a:extLst>
                    <a:ext uri="{9D8B030D-6E8A-4147-A177-3AD203B41FA5}">
                      <a16:colId xmlns:a16="http://schemas.microsoft.com/office/drawing/2014/main" val="3503157809"/>
                    </a:ext>
                  </a:extLst>
                </a:gridCol>
                <a:gridCol w="1287991">
                  <a:extLst>
                    <a:ext uri="{9D8B030D-6E8A-4147-A177-3AD203B41FA5}">
                      <a16:colId xmlns:a16="http://schemas.microsoft.com/office/drawing/2014/main" val="3964556508"/>
                    </a:ext>
                  </a:extLst>
                </a:gridCol>
              </a:tblGrid>
              <a:tr h="568298">
                <a:tc>
                  <a:txBody>
                    <a:bodyPr/>
                    <a:lstStyle/>
                    <a:p>
                      <a:pPr algn="l">
                        <a:lnSpc>
                          <a:spcPts val="1800"/>
                        </a:lnSpc>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教師姓名</a:t>
                      </a: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教師職級（聘書）</a:t>
                      </a: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每週基本規定授課時數</a:t>
                      </a: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每週實際授課時數</a:t>
                      </a: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教師實際授課時數大於規定職級基本授課時數原因</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複選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7091" marR="6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實際情況說明</a:t>
                      </a: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790897"/>
                  </a:ext>
                </a:extLst>
              </a:tr>
              <a:tr h="1118176">
                <a:tc>
                  <a:txBody>
                    <a:bodyPr/>
                    <a:lstStyle/>
                    <a:p>
                      <a:pPr algn="l">
                        <a:lnSpc>
                          <a:spcPts val="1800"/>
                        </a:lnSpc>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教授</a:t>
                      </a:r>
                    </a:p>
                    <a:p>
                      <a:pPr marL="152400" indent="-152400"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副教授</a:t>
                      </a:r>
                    </a:p>
                    <a:p>
                      <a:pPr marL="152400" indent="-152400"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助理教授</a:t>
                      </a:r>
                    </a:p>
                    <a:p>
                      <a:pPr marL="152400" indent="-152400"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講師</a:t>
                      </a: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ct val="150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因課程修讀學生人數較多</a:t>
                      </a:r>
                    </a:p>
                    <a:p>
                      <a:pPr marL="152400" indent="-152400" algn="l">
                        <a:lnSpc>
                          <a:spcPct val="150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帶領學生校外實習或課程安排</a:t>
                      </a:r>
                    </a:p>
                    <a:p>
                      <a:pPr marL="152400" indent="-152400" algn="l">
                        <a:lnSpc>
                          <a:spcPct val="150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帶領學生畢業專題或論文指導</a:t>
                      </a:r>
                    </a:p>
                    <a:p>
                      <a:pPr marL="152400" indent="-152400" algn="l">
                        <a:lnSpc>
                          <a:spcPct val="150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just">
                        <a:lnSpc>
                          <a:spcPts val="1800"/>
                        </a:lnSpc>
                        <a:spcAft>
                          <a:spcPts val="0"/>
                        </a:spcAft>
                      </a:pPr>
                      <a:r>
                        <a:rPr lang="en-US" sz="1200" kern="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20439"/>
                  </a:ext>
                </a:extLst>
              </a:tr>
            </a:tbl>
          </a:graphicData>
        </a:graphic>
      </p:graphicFrame>
    </p:spTree>
    <p:extLst>
      <p:ext uri="{BB962C8B-B14F-4D97-AF65-F5344CB8AC3E}">
        <p14:creationId xmlns:p14="http://schemas.microsoft.com/office/powerpoint/2010/main" val="3789732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18602" y="2991028"/>
            <a:ext cx="2085174" cy="341832"/>
          </a:xfrm>
          <a:prstGeom prst="rect">
            <a:avLst/>
          </a:prstGeom>
          <a:solidFill>
            <a:srgbClr val="FFF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.2.22</a:t>
            </a: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 </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專任教師實際授課時數低於規定職級之基本授課時數資料</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(3</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2557" y="2914455"/>
            <a:ext cx="9113827" cy="3785652"/>
          </a:xfrm>
          <a:prstGeom prst="rect">
            <a:avLst/>
          </a:prstGeom>
        </p:spPr>
        <p:txBody>
          <a:bodyPr wrap="square">
            <a:spAutoFit/>
          </a:bodyPr>
          <a:lstStyle/>
          <a:p>
            <a:pPr algn="just">
              <a:lnSpc>
                <a:spcPts val="32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009644"/>
                </a:solidFill>
                <a:latin typeface="Arial" panose="020B0604020202020204" pitchFamily="34" charset="0"/>
                <a:ea typeface="微軟正黑體" panose="020B0604030504040204" pitchFamily="34" charset="-120"/>
                <a:cs typeface="Arial" panose="020B0604020202020204" pitchFamily="34" charset="0"/>
              </a:rPr>
              <a:t>增加填表相關說明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ts val="32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專任教師減授授課時數原因暨減授之授課時數</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ts val="32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latin typeface="Arial" panose="020B0604020202020204" pitchFamily="34" charset="0"/>
                <a:ea typeface="微軟正黑體" panose="020B0604030504040204" pitchFamily="34" charset="-120"/>
                <a:cs typeface="Arial" panose="020B0604020202020204" pitchFamily="34" charset="0"/>
              </a:rPr>
              <a:t>若教師減授授課時數之原因為教師配合「學系</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所</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課程規劃需求與整體排課規劃、支援通識或他系課程、因學校政策增開授課需求、因高教專案計畫之課程需求、為提供學生多元彈性修課、因校內基本授課時數規定、指導學生實習課程</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時數</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、協助臨床研究或教學、擔任導師</a:t>
            </a:r>
            <a:r>
              <a:rPr lang="zh-TW" altLang="en-US" sz="2000" dirty="0">
                <a:latin typeface="Arial" panose="020B0604020202020204" pitchFamily="34" charset="0"/>
                <a:ea typeface="微軟正黑體" panose="020B0604030504040204" pitchFamily="34" charset="-120"/>
                <a:cs typeface="Arial" panose="020B0604020202020204" pitchFamily="34" charset="0"/>
              </a:rPr>
              <a:t>或</a:t>
            </a:r>
            <a:r>
              <a:rPr lang="zh-TW" altLang="zh-TW" sz="2000" dirty="0">
                <a:latin typeface="Arial" panose="020B0604020202020204" pitchFamily="34" charset="0"/>
                <a:ea typeface="微軟正黑體" panose="020B0604030504040204" pitchFamily="34" charset="-120"/>
                <a:cs typeface="Arial" panose="020B0604020202020204" pitchFamily="34" charset="0"/>
              </a:rPr>
              <a:t>導師</a:t>
            </a:r>
            <a:r>
              <a:rPr lang="zh-TW" altLang="en-US" sz="2000" dirty="0">
                <a:latin typeface="Arial" panose="020B0604020202020204" pitchFamily="34" charset="0"/>
                <a:ea typeface="微軟正黑體" panose="020B0604030504040204" pitchFamily="34" charset="-120"/>
                <a:cs typeface="Arial" panose="020B0604020202020204" pitchFamily="34" charset="0"/>
              </a:rPr>
              <a:t>時間</a:t>
            </a:r>
            <a:r>
              <a:rPr lang="zh-TW" altLang="zh-TW" sz="2000" dirty="0">
                <a:latin typeface="Arial" panose="020B0604020202020204" pitchFamily="34" charset="0"/>
                <a:ea typeface="微軟正黑體" panose="020B0604030504040204" pitchFamily="34" charset="-120"/>
                <a:cs typeface="Arial" panose="020B0604020202020204" pitchFamily="34" charset="0"/>
              </a:rPr>
              <a:t>」等，</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請填報為「課程安排因素」</a:t>
            </a:r>
            <a:r>
              <a:rPr lang="zh-TW" altLang="zh-TW" sz="2000" b="1" dirty="0">
                <a:latin typeface="Arial" panose="020B0604020202020204" pitchFamily="34" charset="0"/>
                <a:ea typeface="微軟正黑體" panose="020B0604030504040204" pitchFamily="34" charset="-120"/>
                <a:cs typeface="Arial" panose="020B0604020202020204" pitchFamily="34" charset="0"/>
              </a:rPr>
              <a:t>。</a:t>
            </a:r>
          </a:p>
          <a:p>
            <a:pPr marL="800100" lvl="1" indent="-342900" algn="just">
              <a:lnSpc>
                <a:spcPts val="32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若教師依據學校請假相關規定申請</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留職停薪、侍親休假</a:t>
            </a:r>
            <a:r>
              <a:rPr lang="zh-TW" altLang="zh-TW" sz="2000" b="1" dirty="0">
                <a:latin typeface="Arial" panose="020B0604020202020204" pitchFamily="34" charset="0"/>
                <a:ea typeface="微軟正黑體" panose="020B0604030504040204" pitchFamily="34" charset="-120"/>
                <a:cs typeface="Arial" panose="020B0604020202020204" pitchFamily="34" charset="0"/>
              </a:rPr>
              <a:t>等，請歸類為</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「申請休假、進修或研究等」</a:t>
            </a:r>
            <a:r>
              <a:rPr lang="zh-TW" altLang="zh-TW" sz="2000" b="1" dirty="0">
                <a:latin typeface="Arial" panose="020B0604020202020204" pitchFamily="34" charset="0"/>
                <a:ea typeface="微軟正黑體" panose="020B0604030504040204" pitchFamily="34" charset="-120"/>
                <a:cs typeface="Arial" panose="020B0604020202020204" pitchFamily="34" charset="0"/>
              </a:rPr>
              <a:t>因素選項。</a:t>
            </a:r>
          </a:p>
        </p:txBody>
      </p:sp>
      <p:graphicFrame>
        <p:nvGraphicFramePr>
          <p:cNvPr id="2" name="表格 1"/>
          <p:cNvGraphicFramePr>
            <a:graphicFrameLocks noGrp="1"/>
          </p:cNvGraphicFramePr>
          <p:nvPr>
            <p:extLst>
              <p:ext uri="{D42A27DB-BD31-4B8C-83A1-F6EECF244321}">
                <p14:modId xmlns:p14="http://schemas.microsoft.com/office/powerpoint/2010/main" val="1452489915"/>
              </p:ext>
            </p:extLst>
          </p:nvPr>
        </p:nvGraphicFramePr>
        <p:xfrm>
          <a:off x="59817" y="952852"/>
          <a:ext cx="9041453" cy="1961264"/>
        </p:xfrm>
        <a:graphic>
          <a:graphicData uri="http://schemas.openxmlformats.org/drawingml/2006/table">
            <a:tbl>
              <a:tblPr firstRow="1" firstCol="1" lastRow="1" lastCol="1" bandRow="1" bandCol="1"/>
              <a:tblGrid>
                <a:gridCol w="256376">
                  <a:extLst>
                    <a:ext uri="{9D8B030D-6E8A-4147-A177-3AD203B41FA5}">
                      <a16:colId xmlns:a16="http://schemas.microsoft.com/office/drawing/2014/main" val="3857721699"/>
                    </a:ext>
                  </a:extLst>
                </a:gridCol>
                <a:gridCol w="205099">
                  <a:extLst>
                    <a:ext uri="{9D8B030D-6E8A-4147-A177-3AD203B41FA5}">
                      <a16:colId xmlns:a16="http://schemas.microsoft.com/office/drawing/2014/main" val="104870033"/>
                    </a:ext>
                  </a:extLst>
                </a:gridCol>
                <a:gridCol w="256374">
                  <a:extLst>
                    <a:ext uri="{9D8B030D-6E8A-4147-A177-3AD203B41FA5}">
                      <a16:colId xmlns:a16="http://schemas.microsoft.com/office/drawing/2014/main" val="1327928584"/>
                    </a:ext>
                  </a:extLst>
                </a:gridCol>
                <a:gridCol w="222191">
                  <a:extLst>
                    <a:ext uri="{9D8B030D-6E8A-4147-A177-3AD203B41FA5}">
                      <a16:colId xmlns:a16="http://schemas.microsoft.com/office/drawing/2014/main" val="3162576557"/>
                    </a:ext>
                  </a:extLst>
                </a:gridCol>
                <a:gridCol w="649480">
                  <a:extLst>
                    <a:ext uri="{9D8B030D-6E8A-4147-A177-3AD203B41FA5}">
                      <a16:colId xmlns:a16="http://schemas.microsoft.com/office/drawing/2014/main" val="3893653501"/>
                    </a:ext>
                  </a:extLst>
                </a:gridCol>
                <a:gridCol w="606751">
                  <a:extLst>
                    <a:ext uri="{9D8B030D-6E8A-4147-A177-3AD203B41FA5}">
                      <a16:colId xmlns:a16="http://schemas.microsoft.com/office/drawing/2014/main" val="2385366990"/>
                    </a:ext>
                  </a:extLst>
                </a:gridCol>
                <a:gridCol w="726393">
                  <a:extLst>
                    <a:ext uri="{9D8B030D-6E8A-4147-A177-3AD203B41FA5}">
                      <a16:colId xmlns:a16="http://schemas.microsoft.com/office/drawing/2014/main" val="2573245774"/>
                    </a:ext>
                  </a:extLst>
                </a:gridCol>
                <a:gridCol w="435835">
                  <a:extLst>
                    <a:ext uri="{9D8B030D-6E8A-4147-A177-3AD203B41FA5}">
                      <a16:colId xmlns:a16="http://schemas.microsoft.com/office/drawing/2014/main" val="2725220196"/>
                    </a:ext>
                  </a:extLst>
                </a:gridCol>
                <a:gridCol w="863126">
                  <a:extLst>
                    <a:ext uri="{9D8B030D-6E8A-4147-A177-3AD203B41FA5}">
                      <a16:colId xmlns:a16="http://schemas.microsoft.com/office/drawing/2014/main" val="2762146312"/>
                    </a:ext>
                  </a:extLst>
                </a:gridCol>
                <a:gridCol w="683663">
                  <a:extLst>
                    <a:ext uri="{9D8B030D-6E8A-4147-A177-3AD203B41FA5}">
                      <a16:colId xmlns:a16="http://schemas.microsoft.com/office/drawing/2014/main" val="1157119388"/>
                    </a:ext>
                  </a:extLst>
                </a:gridCol>
                <a:gridCol w="589661">
                  <a:extLst>
                    <a:ext uri="{9D8B030D-6E8A-4147-A177-3AD203B41FA5}">
                      <a16:colId xmlns:a16="http://schemas.microsoft.com/office/drawing/2014/main" val="950422208"/>
                    </a:ext>
                  </a:extLst>
                </a:gridCol>
                <a:gridCol w="1085316">
                  <a:extLst>
                    <a:ext uri="{9D8B030D-6E8A-4147-A177-3AD203B41FA5}">
                      <a16:colId xmlns:a16="http://schemas.microsoft.com/office/drawing/2014/main" val="657469936"/>
                    </a:ext>
                  </a:extLst>
                </a:gridCol>
                <a:gridCol w="589660">
                  <a:extLst>
                    <a:ext uri="{9D8B030D-6E8A-4147-A177-3AD203B41FA5}">
                      <a16:colId xmlns:a16="http://schemas.microsoft.com/office/drawing/2014/main" val="3157194427"/>
                    </a:ext>
                  </a:extLst>
                </a:gridCol>
                <a:gridCol w="324740">
                  <a:extLst>
                    <a:ext uri="{9D8B030D-6E8A-4147-A177-3AD203B41FA5}">
                      <a16:colId xmlns:a16="http://schemas.microsoft.com/office/drawing/2014/main" val="2186219048"/>
                    </a:ext>
                  </a:extLst>
                </a:gridCol>
                <a:gridCol w="546930">
                  <a:extLst>
                    <a:ext uri="{9D8B030D-6E8A-4147-A177-3AD203B41FA5}">
                      <a16:colId xmlns:a16="http://schemas.microsoft.com/office/drawing/2014/main" val="302741896"/>
                    </a:ext>
                  </a:extLst>
                </a:gridCol>
                <a:gridCol w="999858">
                  <a:extLst>
                    <a:ext uri="{9D8B030D-6E8A-4147-A177-3AD203B41FA5}">
                      <a16:colId xmlns:a16="http://schemas.microsoft.com/office/drawing/2014/main" val="2898770217"/>
                    </a:ext>
                  </a:extLst>
                </a:gridCol>
              </a:tblGrid>
              <a:tr h="388836">
                <a:tc rowSpan="2">
                  <a:txBody>
                    <a:bodyPr/>
                    <a:lstStyle/>
                    <a:p>
                      <a:pPr marL="0" indent="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indent="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indent="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p>
                      <a:pPr marL="0" indent="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名稱</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indent="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教師姓名</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indent="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教師職級（聘書）</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indent="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每週基本規定授課時數</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marL="152400" indent="-152400" algn="ctr" defTabSz="914400" rtl="0" eaLnBrk="1" latinLnBrk="0" hangingPunct="1">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專任教師減授授課時數原因暨減授之授課時數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可填至小數點第</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indent="0" algn="l" defTabSz="914400" rtl="0" eaLnBrk="1" latinLnBrk="0" hangingPunct="1">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校內減授時數規定（請上傳檔案）</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0083163"/>
                  </a:ext>
                </a:extLst>
              </a:tr>
              <a:tr h="65802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兼任行政職或執行專案計畫</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論文指導教授</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教學、研究、服務績效卓著者</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新進或擔任客、講座</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課程安排因素</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indent="0" algn="l" defTabSz="914400" rtl="0" eaLnBrk="1" latinLnBrk="0" hangingPunct="1">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申請休假、進修或研究等</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indent="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借調或合聘教師</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454954768"/>
                  </a:ext>
                </a:extLst>
              </a:tr>
              <a:tr h="744399">
                <a:tc>
                  <a:txBody>
                    <a:bodyPr/>
                    <a:lstStyle/>
                    <a:p>
                      <a:pPr marL="152400" indent="-152400" algn="l" defTabSz="914400" rtl="0" eaLnBrk="1" latinLnBrk="0" hangingPunct="1">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教授</a:t>
                      </a:r>
                    </a:p>
                    <a:p>
                      <a:pPr marL="152400" indent="-152400" algn="l" defTabSz="914400" rtl="0" eaLnBrk="1" latinLnBrk="0" hangingPunct="1">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副教授</a:t>
                      </a:r>
                    </a:p>
                    <a:p>
                      <a:pPr marL="152400" indent="-152400" algn="l" defTabSz="914400" rtl="0" eaLnBrk="1" latinLnBrk="0" hangingPunct="1">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助理教授</a:t>
                      </a:r>
                    </a:p>
                    <a:p>
                      <a:pPr marL="152400" indent="-152400" algn="l" defTabSz="914400" rtl="0" eaLnBrk="1" latinLnBrk="0" hangingPunct="1">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講師</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0540230"/>
                  </a:ext>
                </a:extLst>
              </a:tr>
            </a:tbl>
          </a:graphicData>
        </a:graphic>
      </p:graphicFrame>
    </p:spTree>
    <p:extLst>
      <p:ext uri="{BB962C8B-B14F-4D97-AF65-F5344CB8AC3E}">
        <p14:creationId xmlns:p14="http://schemas.microsoft.com/office/powerpoint/2010/main" val="1144940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.2.23</a:t>
            </a:r>
          </a:p>
        </p:txBody>
      </p:sp>
      <p:sp>
        <p:nvSpPr>
          <p:cNvPr id="7" name="Rectangle 2"/>
          <p:cNvSpPr>
            <a:spLocks noGrp="1" noChangeArrowheads="1"/>
          </p:cNvSpPr>
          <p:nvPr>
            <p:ph type="title"/>
          </p:nvPr>
        </p:nvSpPr>
        <p:spPr>
          <a:xfrm>
            <a:off x="6491" y="294750"/>
            <a:ext cx="9137509" cy="498548"/>
          </a:xfrm>
        </p:spPr>
        <p:txBody>
          <a:bodyPr anchor="t">
            <a:noAutofit/>
          </a:bodyPr>
          <a:lstStyle/>
          <a:p>
            <a:pPr algn="l">
              <a:defRPr/>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產學相關研究類表冊</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23583" y="602470"/>
            <a:ext cx="9077690" cy="332398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填表說明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dirty="0">
                <a:latin typeface="Arial" panose="020B0604020202020204" pitchFamily="34" charset="0"/>
                <a:ea typeface="微軟正黑體" panose="020B0604030504040204" pitchFamily="34" charset="-120"/>
                <a:cs typeface="Arial" panose="020B0604020202020204" pitchFamily="34" charset="0"/>
              </a:rPr>
              <a:t>為因應國際科技趨勢及擘劃國家未來科技發展策略，行政院啟動科技部組織調整，將科技部由縱向執行部會轉型為橫向協調整合之國家科學及技術委員會</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簡稱國科會</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en-US" sz="2000" dirty="0">
                <a:latin typeface="Arial" panose="020B0604020202020204" pitchFamily="34" charset="0"/>
                <a:ea typeface="微軟正黑體" panose="020B0604030504040204" pitchFamily="34" charset="-120"/>
                <a:cs typeface="Arial" panose="020B0604020202020204" pitchFamily="34" charset="0"/>
              </a:rPr>
              <a:t>，主任委員並由政務委員兼任，國家科學及技術委員會組織法並於民國</a:t>
            </a:r>
            <a:r>
              <a:rPr lang="en-US" altLang="zh-TW" sz="2000" dirty="0">
                <a:latin typeface="Arial" panose="020B0604020202020204" pitchFamily="34" charset="0"/>
                <a:ea typeface="微軟正黑體" panose="020B0604030504040204" pitchFamily="34" charset="-120"/>
                <a:cs typeface="Arial" panose="020B0604020202020204" pitchFamily="34" charset="0"/>
              </a:rPr>
              <a:t>111</a:t>
            </a:r>
            <a:r>
              <a:rPr lang="zh-TW" altLang="en-US" sz="2000" dirty="0">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latin typeface="Arial" panose="020B0604020202020204" pitchFamily="34" charset="0"/>
                <a:ea typeface="微軟正黑體" panose="020B0604030504040204" pitchFamily="34" charset="-120"/>
                <a:cs typeface="Arial" panose="020B0604020202020204" pitchFamily="34" charset="0"/>
              </a:rPr>
              <a:t>7</a:t>
            </a:r>
            <a:r>
              <a:rPr lang="zh-TW" altLang="en-US" sz="2000" dirty="0">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latin typeface="Arial" panose="020B0604020202020204" pitchFamily="34" charset="0"/>
                <a:ea typeface="微軟正黑體" panose="020B0604030504040204" pitchFamily="34" charset="-120"/>
                <a:cs typeface="Arial" panose="020B0604020202020204" pitchFamily="34" charset="0"/>
              </a:rPr>
              <a:t>27</a:t>
            </a:r>
            <a:r>
              <a:rPr lang="zh-TW" altLang="en-US" sz="2000" dirty="0">
                <a:latin typeface="Arial" panose="020B0604020202020204" pitchFamily="34" charset="0"/>
                <a:ea typeface="微軟正黑體" panose="020B0604030504040204" pitchFamily="34" charset="-120"/>
                <a:cs typeface="Arial" panose="020B0604020202020204" pitchFamily="34" charset="0"/>
              </a:rPr>
              <a:t>日生效。</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latin typeface="Arial" panose="020B0604020202020204" pitchFamily="34" charset="0"/>
                <a:ea typeface="微軟正黑體" panose="020B0604030504040204" pitchFamily="34" charset="-120"/>
                <a:cs typeface="Arial" panose="020B0604020202020204" pitchFamily="34" charset="0"/>
              </a:rPr>
              <a:t>112.03</a:t>
            </a:r>
            <a:r>
              <a:rPr lang="zh-TW" altLang="en-US" sz="2000" dirty="0">
                <a:latin typeface="Arial" panose="020B0604020202020204" pitchFamily="34" charset="0"/>
                <a:ea typeface="微軟正黑體" panose="020B0604030504040204" pitchFamily="34" charset="-120"/>
                <a:cs typeface="Arial" panose="020B0604020202020204" pitchFamily="34" charset="0"/>
              </a:rPr>
              <a:t>期起產學相關研究類表冊</a:t>
            </a:r>
            <a:r>
              <a:rPr lang="zh-TW" altLang="zh-TW" sz="2000" dirty="0">
                <a:latin typeface="Arial" panose="020B0604020202020204" pitchFamily="34" charset="0"/>
                <a:ea typeface="微軟正黑體" panose="020B0604030504040204" pitchFamily="34" charset="-120"/>
                <a:cs typeface="Arial" panose="020B0604020202020204" pitchFamily="34" charset="0"/>
              </a:rPr>
              <a:t>之欄位</a:t>
            </a:r>
            <a:r>
              <a:rPr lang="zh-TW" altLang="en-US" sz="2000" dirty="0">
                <a:latin typeface="Arial" panose="020B0604020202020204" pitchFamily="34" charset="0"/>
                <a:ea typeface="微軟正黑體" panose="020B0604030504040204" pitchFamily="34" charset="-120"/>
                <a:cs typeface="Arial" panose="020B0604020202020204" pitchFamily="34" charset="0"/>
              </a:rPr>
              <a:t>名稱</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文字說明</a:t>
            </a:r>
            <a:r>
              <a:rPr lang="zh-TW" altLang="en-US" sz="2000" dirty="0">
                <a:latin typeface="Arial" panose="020B0604020202020204" pitchFamily="34" charset="0"/>
                <a:ea typeface="微軟正黑體" panose="020B0604030504040204" pitchFamily="34" charset="-120"/>
                <a:cs typeface="Arial" panose="020B0604020202020204" pitchFamily="34" charset="0"/>
              </a:rPr>
              <a:t>將</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科技部</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為</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國科會</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latin typeface="Arial" panose="020B0604020202020204" pitchFamily="34" charset="0"/>
                <a:ea typeface="微軟正黑體" panose="020B0604030504040204" pitchFamily="34" charset="-120"/>
                <a:cs typeface="Arial" panose="020B0604020202020204" pitchFamily="34" charset="0"/>
              </a:rPr>
              <a:t>；相關表冊共</a:t>
            </a:r>
            <a:r>
              <a:rPr lang="en-US" altLang="zh-TW" sz="2000" dirty="0">
                <a:latin typeface="Arial" panose="020B0604020202020204" pitchFamily="34" charset="0"/>
                <a:ea typeface="微軟正黑體" panose="020B0604030504040204" pitchFamily="34" charset="-120"/>
                <a:cs typeface="Arial" panose="020B0604020202020204" pitchFamily="34" charset="0"/>
              </a:rPr>
              <a:t>6</a:t>
            </a:r>
            <a:r>
              <a:rPr lang="zh-TW" altLang="en-US" sz="2000" dirty="0">
                <a:latin typeface="Arial" panose="020B0604020202020204" pitchFamily="34" charset="0"/>
                <a:ea typeface="微軟正黑體" panose="020B0604030504040204" pitchFamily="34" charset="-120"/>
                <a:cs typeface="Arial" panose="020B0604020202020204" pitchFamily="34" charset="0"/>
              </a:rPr>
              <a:t>張：</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349990000"/>
              </p:ext>
            </p:extLst>
          </p:nvPr>
        </p:nvGraphicFramePr>
        <p:xfrm>
          <a:off x="449935" y="3882037"/>
          <a:ext cx="8548786" cy="2194560"/>
        </p:xfrm>
        <a:graphic>
          <a:graphicData uri="http://schemas.openxmlformats.org/drawingml/2006/table">
            <a:tbl>
              <a:tblPr firstRow="1" bandRow="1">
                <a:tableStyleId>{5C22544A-7EE6-4342-B048-85BDC9FD1C3A}</a:tableStyleId>
              </a:tblPr>
              <a:tblGrid>
                <a:gridCol w="4671568">
                  <a:extLst>
                    <a:ext uri="{9D8B030D-6E8A-4147-A177-3AD203B41FA5}">
                      <a16:colId xmlns:a16="http://schemas.microsoft.com/office/drawing/2014/main" val="1550306553"/>
                    </a:ext>
                  </a:extLst>
                </a:gridCol>
                <a:gridCol w="3877218">
                  <a:extLst>
                    <a:ext uri="{9D8B030D-6E8A-4147-A177-3AD203B41FA5}">
                      <a16:colId xmlns:a16="http://schemas.microsoft.com/office/drawing/2014/main" val="3919237249"/>
                    </a:ext>
                  </a:extLst>
                </a:gridCol>
              </a:tblGrid>
              <a:tr h="370840">
                <a:tc gridSpan="2">
                  <a:txBody>
                    <a:bodyPr/>
                    <a:lstStyle/>
                    <a:p>
                      <a:pPr algn="ctr">
                        <a:lnSpc>
                          <a:spcPct val="150000"/>
                        </a:lnSpc>
                      </a:pPr>
                      <a:r>
                        <a:rPr lang="zh-TW" altLang="en-US"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表冊名稱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DE82"/>
                    </a:solidFill>
                  </a:tcPr>
                </a:tc>
                <a:tc hMerge="1">
                  <a:txBody>
                    <a:bodyPr/>
                    <a:lstStyle/>
                    <a:p>
                      <a:endParaRPr lang="zh-TW" altLang="en-US" dirty="0"/>
                    </a:p>
                  </a:txBody>
                  <a:tcPr>
                    <a:solidFill>
                      <a:srgbClr val="B2DE82"/>
                    </a:solidFill>
                  </a:tcPr>
                </a:tc>
                <a:extLst>
                  <a:ext uri="{0D108BD9-81ED-4DB2-BD59-A6C34878D82A}">
                    <a16:rowId xmlns:a16="http://schemas.microsoft.com/office/drawing/2014/main" val="2107537267"/>
                  </a:ext>
                </a:extLst>
              </a:tr>
              <a:tr h="370840">
                <a:tc>
                  <a:txBody>
                    <a:bodyPr/>
                    <a:lstStyle/>
                    <a:p>
                      <a:pPr>
                        <a:lnSpc>
                          <a:spcPct val="150000"/>
                        </a:lnSpc>
                      </a:pPr>
                      <a:r>
                        <a:rPr lang="zh-TW"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4. </a:t>
                      </a:r>
                      <a:r>
                        <a:rPr lang="zh-TW"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學校學術研究計畫成效</a:t>
                      </a:r>
                      <a:endParaRPr lang="zh-TW" altLang="en-US"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zh-TW"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9. </a:t>
                      </a:r>
                      <a:r>
                        <a:rPr lang="zh-TW"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學校承接產學計畫經費</a:t>
                      </a:r>
                      <a:endParaRPr lang="zh-TW" altLang="en-US"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4764461"/>
                  </a:ext>
                </a:extLst>
              </a:tr>
              <a:tr h="370840">
                <a:tc>
                  <a:txBody>
                    <a:bodyPr/>
                    <a:lstStyle/>
                    <a:p>
                      <a:pPr>
                        <a:lnSpc>
                          <a:spcPct val="150000"/>
                        </a:lnSpc>
                      </a:pPr>
                      <a:r>
                        <a:rPr lang="zh-TW"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10. </a:t>
                      </a:r>
                      <a:r>
                        <a:rPr lang="zh-TW"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學校承接產學計畫案件數</a:t>
                      </a:r>
                      <a:endParaRPr lang="zh-TW" altLang="en-US"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50000"/>
                        </a:lnSpc>
                      </a:pPr>
                      <a:r>
                        <a:rPr lang="zh-TW"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12. </a:t>
                      </a:r>
                      <a:r>
                        <a:rPr lang="zh-TW"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專利、新品種、授權件數</a:t>
                      </a:r>
                      <a:endParaRPr lang="zh-TW" altLang="en-US"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54344354"/>
                  </a:ext>
                </a:extLst>
              </a:tr>
              <a:tr h="370840">
                <a:tc>
                  <a:txBody>
                    <a:bodyPr/>
                    <a:lstStyle/>
                    <a:p>
                      <a:pPr>
                        <a:lnSpc>
                          <a:spcPct val="150000"/>
                        </a:lnSpc>
                      </a:pPr>
                      <a:r>
                        <a:rPr lang="zh-TW"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13. </a:t>
                      </a:r>
                      <a:r>
                        <a:rPr lang="zh-TW"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各種智慧財產權衍生運用總金額</a:t>
                      </a:r>
                      <a:endParaRPr lang="zh-TW" altLang="en-US"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zh-TW"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21. </a:t>
                      </a:r>
                      <a:r>
                        <a:rPr lang="zh-TW" altLang="zh-TW"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學校師生創新創業</a:t>
                      </a:r>
                      <a:endParaRPr lang="zh-TW" altLang="en-US"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6808345"/>
                  </a:ext>
                </a:extLst>
              </a:tr>
            </a:tbl>
          </a:graphicData>
        </a:graphic>
      </p:graphicFrame>
    </p:spTree>
    <p:extLst>
      <p:ext uri="{BB962C8B-B14F-4D97-AF65-F5344CB8AC3E}">
        <p14:creationId xmlns:p14="http://schemas.microsoft.com/office/powerpoint/2010/main" val="270236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.2.24</a:t>
            </a:r>
          </a:p>
        </p:txBody>
      </p:sp>
      <p:sp>
        <p:nvSpPr>
          <p:cNvPr id="7" name="Rectangle 2"/>
          <p:cNvSpPr>
            <a:spLocks noGrp="1" noChangeArrowheads="1"/>
          </p:cNvSpPr>
          <p:nvPr>
            <p:ph type="title"/>
          </p:nvPr>
        </p:nvSpPr>
        <p:spPr>
          <a:xfrm>
            <a:off x="6491" y="286204"/>
            <a:ext cx="9137509" cy="498548"/>
          </a:xfrm>
        </p:spPr>
        <p:txBody>
          <a:bodyPr anchor="t">
            <a:noAutofit/>
          </a:bodyPr>
          <a:lstStyle/>
          <a:p>
            <a:pPr algn="l">
              <a:defRPr/>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 </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學校承接產學計畫經費</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3968" y="2898368"/>
            <a:ext cx="9053963" cy="2631490"/>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補充定義</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政府部門資助</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產學合作計畫</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：有關</a:t>
            </a:r>
            <a:r>
              <a:rPr lang="zh-TW" altLang="zh-TW" sz="22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a:t>
            </a:r>
            <a:r>
              <a:rPr lang="zh-TW" altLang="zh-TW" sz="2200" u="heavy" dirty="0">
                <a:latin typeface="Arial" panose="020B0604020202020204" pitchFamily="34" charset="0"/>
                <a:ea typeface="微軟正黑體" panose="020B0604030504040204" pitchFamily="34" charset="-120"/>
                <a:cs typeface="Arial" panose="020B0604020202020204" pitchFamily="34" charset="0"/>
              </a:rPr>
              <a:t>學校財團法人受中央</a:t>
            </a:r>
            <a:r>
              <a:rPr lang="en-US" altLang="zh-TW" sz="2200" u="heavy" dirty="0">
                <a:latin typeface="Arial" panose="020B0604020202020204" pitchFamily="34" charset="0"/>
                <a:ea typeface="微軟正黑體" panose="020B0604030504040204" pitchFamily="34" charset="-120"/>
                <a:cs typeface="Arial" panose="020B0604020202020204" pitchFamily="34" charset="0"/>
              </a:rPr>
              <a:t>(</a:t>
            </a:r>
            <a:r>
              <a:rPr lang="zh-TW" altLang="zh-TW" sz="2200" u="heavy" dirty="0">
                <a:latin typeface="Arial" panose="020B0604020202020204" pitchFamily="34" charset="0"/>
                <a:ea typeface="微軟正黑體" panose="020B0604030504040204" pitchFamily="34" charset="-120"/>
                <a:cs typeface="Arial" panose="020B0604020202020204" pitchFamily="34" charset="0"/>
              </a:rPr>
              <a:t>地方</a:t>
            </a:r>
            <a:r>
              <a:rPr lang="en-US" altLang="zh-TW" sz="2200" u="heavy" dirty="0">
                <a:latin typeface="Arial" panose="020B0604020202020204" pitchFamily="34" charset="0"/>
                <a:ea typeface="微軟正黑體" panose="020B0604030504040204" pitchFamily="34" charset="-120"/>
                <a:cs typeface="Arial" panose="020B0604020202020204" pitchFamily="34" charset="0"/>
              </a:rPr>
              <a:t>)</a:t>
            </a:r>
            <a:r>
              <a:rPr lang="zh-TW" altLang="zh-TW" sz="2200" u="heavy" dirty="0">
                <a:latin typeface="Arial" panose="020B0604020202020204" pitchFamily="34" charset="0"/>
                <a:ea typeface="微軟正黑體" panose="020B0604030504040204" pitchFamily="34" charset="-120"/>
                <a:cs typeface="Arial" panose="020B0604020202020204" pitchFamily="34" charset="0"/>
              </a:rPr>
              <a:t>機關「委託辦理」非營利幼兒園</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得納計</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學校承接產學合作</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案</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其他單位資助</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產學合作計畫</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：有關</a:t>
            </a:r>
            <a:r>
              <a:rPr lang="zh-TW" altLang="zh-TW" sz="2200" u="heavy" dirty="0">
                <a:latin typeface="Arial" panose="020B0604020202020204" pitchFamily="34" charset="0"/>
                <a:ea typeface="微軟正黑體" panose="020B0604030504040204" pitchFamily="34" charset="-120"/>
                <a:cs typeface="Arial" panose="020B0604020202020204" pitchFamily="34" charset="0"/>
              </a:rPr>
              <a:t>私立學校財團法人受</a:t>
            </a:r>
            <a:r>
              <a:rPr lang="zh-TW" altLang="en-US" sz="2200" u="heavy" dirty="0">
                <a:latin typeface="Arial" panose="020B0604020202020204" pitchFamily="34" charset="0"/>
                <a:ea typeface="微軟正黑體" panose="020B0604030504040204" pitchFamily="34" charset="-120"/>
                <a:cs typeface="Arial" panose="020B0604020202020204" pitchFamily="34" charset="0"/>
              </a:rPr>
              <a:t>國立學校</a:t>
            </a:r>
            <a:r>
              <a:rPr lang="zh-TW" altLang="zh-TW" sz="2200" u="heavy" dirty="0">
                <a:latin typeface="Arial" panose="020B0604020202020204" pitchFamily="34" charset="0"/>
                <a:ea typeface="微軟正黑體" panose="020B0604030504040204" pitchFamily="34" charset="-120"/>
                <a:cs typeface="Arial" panose="020B0604020202020204" pitchFamily="34" charset="0"/>
              </a:rPr>
              <a:t>「委託辦理」非營利幼兒園</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得納計</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學校承接產學合作</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案</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052085251"/>
              </p:ext>
            </p:extLst>
          </p:nvPr>
        </p:nvGraphicFramePr>
        <p:xfrm>
          <a:off x="100098" y="737391"/>
          <a:ext cx="8949897" cy="2144821"/>
        </p:xfrm>
        <a:graphic>
          <a:graphicData uri="http://schemas.openxmlformats.org/drawingml/2006/table">
            <a:tbl>
              <a:tblPr firstRow="1" firstCol="1" bandRow="1"/>
              <a:tblGrid>
                <a:gridCol w="2359135">
                  <a:extLst>
                    <a:ext uri="{9D8B030D-6E8A-4147-A177-3AD203B41FA5}">
                      <a16:colId xmlns:a16="http://schemas.microsoft.com/office/drawing/2014/main" val="1679084235"/>
                    </a:ext>
                  </a:extLst>
                </a:gridCol>
                <a:gridCol w="2399024">
                  <a:extLst>
                    <a:ext uri="{9D8B030D-6E8A-4147-A177-3AD203B41FA5}">
                      <a16:colId xmlns:a16="http://schemas.microsoft.com/office/drawing/2014/main" val="1113017730"/>
                    </a:ext>
                  </a:extLst>
                </a:gridCol>
                <a:gridCol w="2079913">
                  <a:extLst>
                    <a:ext uri="{9D8B030D-6E8A-4147-A177-3AD203B41FA5}">
                      <a16:colId xmlns:a16="http://schemas.microsoft.com/office/drawing/2014/main" val="2440170032"/>
                    </a:ext>
                  </a:extLst>
                </a:gridCol>
                <a:gridCol w="2111825">
                  <a:extLst>
                    <a:ext uri="{9D8B030D-6E8A-4147-A177-3AD203B41FA5}">
                      <a16:colId xmlns:a16="http://schemas.microsoft.com/office/drawing/2014/main" val="4285331327"/>
                    </a:ext>
                  </a:extLst>
                </a:gridCol>
              </a:tblGrid>
              <a:tr h="155793">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項目</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1333786"/>
                  </a:ext>
                </a:extLst>
              </a:tr>
              <a:tr h="155793">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全校總經費</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771666"/>
                  </a:ext>
                </a:extLst>
              </a:tr>
              <a:tr h="155793">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經費來源</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計畫類型</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753797"/>
                  </a:ext>
                </a:extLst>
              </a:tr>
              <a:tr h="155793">
                <a:tc rowSpan="7">
                  <a:txBody>
                    <a:bodyPr/>
                    <a:lstStyle/>
                    <a:p>
                      <a:pPr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政府部門資助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6">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產學合作計畫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136769"/>
                  </a:ext>
                </a:extLst>
              </a:tr>
              <a:tr h="155793">
                <a:tc vMerge="1">
                  <a:txBody>
                    <a:bodyPr/>
                    <a:lstStyle/>
                    <a:p>
                      <a:endParaRPr lang="zh-TW" altLang="en-US"/>
                    </a:p>
                  </a:txBody>
                  <a:tcPr/>
                </a:tc>
                <a:tc vMerge="1">
                  <a:txBody>
                    <a:bodyPr/>
                    <a:lstStyle/>
                    <a:p>
                      <a:endParaRPr lang="zh-TW" altLang="en-US"/>
                    </a:p>
                  </a:txBody>
                  <a:tcPr/>
                </a:tc>
                <a:tc>
                  <a:txBody>
                    <a:bodyPr/>
                    <a:lstStyle/>
                    <a:p>
                      <a:pPr algn="ctr">
                        <a:spcAft>
                          <a:spcPts val="0"/>
                        </a:spcAft>
                      </a:pP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國科會</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99934"/>
                  </a:ext>
                </a:extLst>
              </a:tr>
              <a:tr h="155793">
                <a:tc vMerge="1">
                  <a:txBody>
                    <a:bodyPr/>
                    <a:lstStyle/>
                    <a:p>
                      <a:endParaRPr lang="zh-TW" altLang="en-US"/>
                    </a:p>
                  </a:txBody>
                  <a:tcPr/>
                </a:tc>
                <a:tc vMerge="1">
                  <a:txBody>
                    <a:bodyPr/>
                    <a:lstStyle/>
                    <a:p>
                      <a:endParaRPr lang="zh-TW" altLang="en-US"/>
                    </a:p>
                  </a:txBody>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經濟部</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377556"/>
                  </a:ext>
                </a:extLst>
              </a:tr>
              <a:tr h="155793">
                <a:tc vMerge="1">
                  <a:txBody>
                    <a:bodyPr/>
                    <a:lstStyle/>
                    <a:p>
                      <a:endParaRPr lang="zh-TW" altLang="en-US"/>
                    </a:p>
                  </a:txBody>
                  <a:tcPr/>
                </a:tc>
                <a:tc vMerge="1">
                  <a:txBody>
                    <a:bodyPr/>
                    <a:lstStyle/>
                    <a:p>
                      <a:endParaRPr lang="zh-TW" altLang="en-US"/>
                    </a:p>
                  </a:txBody>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勞動部</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951017"/>
                  </a:ext>
                </a:extLst>
              </a:tr>
              <a:tr h="155793">
                <a:tc vMerge="1">
                  <a:txBody>
                    <a:bodyPr/>
                    <a:lstStyle/>
                    <a:p>
                      <a:endParaRPr lang="zh-TW" altLang="en-US"/>
                    </a:p>
                  </a:txBody>
                  <a:tcPr/>
                </a:tc>
                <a:tc vMerge="1">
                  <a:txBody>
                    <a:bodyPr/>
                    <a:lstStyle/>
                    <a:p>
                      <a:endParaRPr lang="zh-TW" altLang="en-US"/>
                    </a:p>
                  </a:txBody>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農委會</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550346"/>
                  </a:ext>
                </a:extLst>
              </a:tr>
              <a:tr h="155793">
                <a:tc vMerge="1">
                  <a:txBody>
                    <a:bodyPr/>
                    <a:lstStyle/>
                    <a:p>
                      <a:endParaRPr lang="zh-TW" altLang="en-US"/>
                    </a:p>
                  </a:txBody>
                  <a:tcPr/>
                </a:tc>
                <a:tc vMerge="1">
                  <a:txBody>
                    <a:bodyPr/>
                    <a:lstStyle/>
                    <a:p>
                      <a:endParaRPr lang="zh-TW" altLang="en-US"/>
                    </a:p>
                  </a:txBody>
                  <a:tcPr/>
                </a:tc>
                <a:tc>
                  <a:txBody>
                    <a:bodyPr/>
                    <a:lstStyle/>
                    <a:p>
                      <a:pPr algn="ctr">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 他</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6064144"/>
                  </a:ext>
                </a:extLst>
              </a:tr>
              <a:tr h="155793">
                <a:tc vMerge="1">
                  <a:txBody>
                    <a:bodyPr/>
                    <a:lstStyle/>
                    <a:p>
                      <a:endParaRPr lang="zh-TW" altLang="en-US"/>
                    </a:p>
                  </a:txBody>
                  <a:tcPr/>
                </a:tc>
                <a:tc>
                  <a:txBody>
                    <a:bodyPr/>
                    <a:lstStyle/>
                    <a:p>
                      <a:pPr algn="ctr">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25549"/>
                  </a:ext>
                </a:extLst>
              </a:tr>
              <a:tr h="126760">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企業部門資助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051873"/>
                  </a:ext>
                </a:extLst>
              </a:tr>
              <a:tr h="338211">
                <a:tc rowSpan="2">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其他單位資助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gridSpan="2">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產學合作計畫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8538661"/>
                  </a:ext>
                </a:extLst>
              </a:tr>
              <a:tr h="0">
                <a:tc vMerge="1">
                  <a:txBody>
                    <a:bodyPr/>
                    <a:lstStyle/>
                    <a:p>
                      <a:endParaRPr lang="zh-TW" altLang="en-US"/>
                    </a:p>
                  </a:txBody>
                  <a:tcPr/>
                </a:tc>
                <a:tc gridSpan="2">
                  <a:txBody>
                    <a:bodyPr/>
                    <a:lstStyle/>
                    <a:p>
                      <a:pPr algn="ctr">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30571"/>
                  </a:ext>
                </a:extLst>
              </a:tr>
            </a:tbl>
          </a:graphicData>
        </a:graphic>
      </p:graphicFrame>
    </p:spTree>
    <p:extLst>
      <p:ext uri="{BB962C8B-B14F-4D97-AF65-F5344CB8AC3E}">
        <p14:creationId xmlns:p14="http://schemas.microsoft.com/office/powerpoint/2010/main" val="3478207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.2.25</a:t>
            </a:r>
          </a:p>
        </p:txBody>
      </p:sp>
      <p:sp>
        <p:nvSpPr>
          <p:cNvPr id="7" name="Rectangle 2"/>
          <p:cNvSpPr>
            <a:spLocks noGrp="1" noChangeArrowheads="1"/>
          </p:cNvSpPr>
          <p:nvPr>
            <p:ph type="title"/>
          </p:nvPr>
        </p:nvSpPr>
        <p:spPr>
          <a:xfrm>
            <a:off x="6491" y="277658"/>
            <a:ext cx="9137509" cy="498548"/>
          </a:xfrm>
        </p:spPr>
        <p:txBody>
          <a:bodyPr anchor="t">
            <a:noAutofit/>
          </a:bodyPr>
          <a:lstStyle/>
          <a:p>
            <a:pPr algn="l">
              <a:defRPr/>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27.</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學校設置太陽光電發電設備設置容量</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37540" y="2095069"/>
            <a:ext cx="9053963" cy="1708160"/>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補充定義</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本表為學校</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填寫【設置容量】</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，單位為</a:t>
            </a:r>
            <a:r>
              <a:rPr lang="en-US" altLang="zh-TW" sz="2400" dirty="0" err="1">
                <a:solidFill>
                  <a:srgbClr val="000000"/>
                </a:solidFill>
                <a:latin typeface="Arial" panose="020B0604020202020204" pitchFamily="34" charset="0"/>
                <a:ea typeface="微軟正黑體" panose="020B0604030504040204" pitchFamily="34" charset="-120"/>
                <a:cs typeface="Arial" panose="020B0604020202020204" pitchFamily="34" charset="0"/>
              </a:rPr>
              <a:t>kWp</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峰瓩，而</a:t>
            </a:r>
            <a:r>
              <a:rPr lang="zh-TW" altLang="zh-TW" sz="24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非</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太陽能電發電設備之</a:t>
            </a:r>
            <a:r>
              <a:rPr lang="zh-TW" altLang="zh-TW" sz="24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發電量</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度</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033932995"/>
              </p:ext>
            </p:extLst>
          </p:nvPr>
        </p:nvGraphicFramePr>
        <p:xfrm>
          <a:off x="96141" y="729044"/>
          <a:ext cx="8953854" cy="1349011"/>
        </p:xfrm>
        <a:graphic>
          <a:graphicData uri="http://schemas.openxmlformats.org/drawingml/2006/table">
            <a:tbl>
              <a:tblPr firstRow="1" firstCol="1" bandRow="1"/>
              <a:tblGrid>
                <a:gridCol w="442244">
                  <a:extLst>
                    <a:ext uri="{9D8B030D-6E8A-4147-A177-3AD203B41FA5}">
                      <a16:colId xmlns:a16="http://schemas.microsoft.com/office/drawing/2014/main" val="2800947927"/>
                    </a:ext>
                  </a:extLst>
                </a:gridCol>
                <a:gridCol w="341832">
                  <a:extLst>
                    <a:ext uri="{9D8B030D-6E8A-4147-A177-3AD203B41FA5}">
                      <a16:colId xmlns:a16="http://schemas.microsoft.com/office/drawing/2014/main" val="3292807642"/>
                    </a:ext>
                  </a:extLst>
                </a:gridCol>
                <a:gridCol w="564022">
                  <a:extLst>
                    <a:ext uri="{9D8B030D-6E8A-4147-A177-3AD203B41FA5}">
                      <a16:colId xmlns:a16="http://schemas.microsoft.com/office/drawing/2014/main" val="3942467247"/>
                    </a:ext>
                  </a:extLst>
                </a:gridCol>
                <a:gridCol w="700755">
                  <a:extLst>
                    <a:ext uri="{9D8B030D-6E8A-4147-A177-3AD203B41FA5}">
                      <a16:colId xmlns:a16="http://schemas.microsoft.com/office/drawing/2014/main" val="938742327"/>
                    </a:ext>
                  </a:extLst>
                </a:gridCol>
                <a:gridCol w="546931">
                  <a:extLst>
                    <a:ext uri="{9D8B030D-6E8A-4147-A177-3AD203B41FA5}">
                      <a16:colId xmlns:a16="http://schemas.microsoft.com/office/drawing/2014/main" val="3046034810"/>
                    </a:ext>
                  </a:extLst>
                </a:gridCol>
                <a:gridCol w="2341548">
                  <a:extLst>
                    <a:ext uri="{9D8B030D-6E8A-4147-A177-3AD203B41FA5}">
                      <a16:colId xmlns:a16="http://schemas.microsoft.com/office/drawing/2014/main" val="691270393"/>
                    </a:ext>
                  </a:extLst>
                </a:gridCol>
                <a:gridCol w="3324314">
                  <a:extLst>
                    <a:ext uri="{9D8B030D-6E8A-4147-A177-3AD203B41FA5}">
                      <a16:colId xmlns:a16="http://schemas.microsoft.com/office/drawing/2014/main" val="318332825"/>
                    </a:ext>
                  </a:extLst>
                </a:gridCol>
                <a:gridCol w="692208">
                  <a:extLst>
                    <a:ext uri="{9D8B030D-6E8A-4147-A177-3AD203B41FA5}">
                      <a16:colId xmlns:a16="http://schemas.microsoft.com/office/drawing/2014/main" val="825954963"/>
                    </a:ext>
                  </a:extLst>
                </a:gridCol>
              </a:tblGrid>
              <a:tr h="287908">
                <a:tc rowSpan="2">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8075" marR="58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58075" marR="58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20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校區名稱</a:t>
                      </a:r>
                    </a:p>
                  </a:txBody>
                  <a:tcPr marL="58075" marR="58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20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校區別</a:t>
                      </a:r>
                    </a:p>
                  </a:txBody>
                  <a:tcPr marL="58075" marR="58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縣市別</a:t>
                      </a:r>
                    </a:p>
                  </a:txBody>
                  <a:tcPr marL="58075" marR="58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2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設置太陽光電發電設備總設置容量</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err="1">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kWp</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8075" marR="58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rowSpan="2">
                  <a:txBody>
                    <a:bodyPr/>
                    <a:lstStyle/>
                    <a:p>
                      <a:pPr algn="l">
                        <a:lnSpc>
                          <a:spcPts val="20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補充說明</a:t>
                      </a:r>
                    </a:p>
                  </a:txBody>
                  <a:tcPr marL="58075" marR="58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1029869"/>
                  </a:ext>
                </a:extLst>
              </a:tr>
              <a:tr h="29910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已運作，累積至今之總設置容量</a:t>
                      </a:r>
                    </a:p>
                  </a:txBody>
                  <a:tcPr marL="58075" marR="58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2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尚未運作或未完成併聯發電者之預計設置容量</a:t>
                      </a:r>
                    </a:p>
                  </a:txBody>
                  <a:tcPr marL="58075" marR="58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vMerge="1">
                  <a:txBody>
                    <a:bodyPr/>
                    <a:lstStyle/>
                    <a:p>
                      <a:endParaRPr lang="zh-TW" altLang="en-US"/>
                    </a:p>
                  </a:txBody>
                  <a:tcPr/>
                </a:tc>
                <a:extLst>
                  <a:ext uri="{0D108BD9-81ED-4DB2-BD59-A6C34878D82A}">
                    <a16:rowId xmlns:a16="http://schemas.microsoft.com/office/drawing/2014/main" val="1931817338"/>
                  </a:ext>
                </a:extLst>
              </a:tr>
              <a:tr h="723715">
                <a:tc>
                  <a:txBody>
                    <a:bodyPr/>
                    <a:lstStyle/>
                    <a:p>
                      <a:pPr algn="l">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075" marR="58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075" marR="58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075" marR="58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校本部</a:t>
                      </a:r>
                    </a:p>
                    <a:p>
                      <a:pPr algn="l">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分部</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分校</a:t>
                      </a:r>
                    </a:p>
                    <a:p>
                      <a:pPr algn="l">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校區</a:t>
                      </a:r>
                    </a:p>
                  </a:txBody>
                  <a:tcPr marL="58075" marR="58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075" marR="58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075" marR="58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075" marR="58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075" marR="58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02754"/>
                  </a:ext>
                </a:extLst>
              </a:tr>
            </a:tbl>
          </a:graphicData>
        </a:graphic>
      </p:graphicFrame>
    </p:spTree>
    <p:extLst>
      <p:ext uri="{BB962C8B-B14F-4D97-AF65-F5344CB8AC3E}">
        <p14:creationId xmlns:p14="http://schemas.microsoft.com/office/powerpoint/2010/main" val="3935738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72142" y="2597921"/>
            <a:ext cx="2273181" cy="410199"/>
          </a:xfrm>
          <a:prstGeom prst="rect">
            <a:avLst/>
          </a:prstGeom>
          <a:solidFill>
            <a:srgbClr val="FFF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.2.26</a:t>
            </a:r>
          </a:p>
        </p:txBody>
      </p:sp>
      <p:sp>
        <p:nvSpPr>
          <p:cNvPr id="7" name="Rectangle 2"/>
          <p:cNvSpPr>
            <a:spLocks noGrp="1" noChangeArrowheads="1"/>
          </p:cNvSpPr>
          <p:nvPr>
            <p:ph type="title"/>
          </p:nvPr>
        </p:nvSpPr>
        <p:spPr>
          <a:xfrm>
            <a:off x="6491" y="269112"/>
            <a:ext cx="9137509" cy="498548"/>
          </a:xfrm>
        </p:spPr>
        <p:txBody>
          <a:bodyPr anchor="t">
            <a:noAutofit/>
          </a:bodyPr>
          <a:lstStyle/>
          <a:p>
            <a:pPr algn="l">
              <a:defRPr/>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財</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國立大學校院校務基金「接受捐贈」決算情形</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55854" y="2480828"/>
            <a:ext cx="8974913" cy="415498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zh-TW" altLang="en-US" sz="2200" b="1" dirty="0">
                <a:solidFill>
                  <a:srgbClr val="009644"/>
                </a:solidFill>
                <a:latin typeface="Arial" panose="020B0604020202020204" pitchFamily="34" charset="0"/>
                <a:ea typeface="微軟正黑體" panose="020B0604030504040204" pitchFamily="34" charset="-120"/>
                <a:cs typeface="Arial" panose="020B0604020202020204" pitchFamily="34" charset="0"/>
              </a:rPr>
              <a:t>增加研究學院選項</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單位</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請依【大學；附設實驗國民小學；</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】等分開查填。</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本表請將「大學」、「附設實驗國民小學」及「研究學院」資料分開查填，其中</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須分開填報之學校</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包括國立臺灣大學、國立政治大學、國立成功大學、國立臺北教育大學、國立清華大學、國立陽明交通大學、國立臺中教育大學、國立嘉義大學、國立屏東大學、國立東華大學、國立臺南大學及國立臺東大學等</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，其餘學校僅需填報學校校務基金「接受捐贈決算」情形即可。</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163450602"/>
              </p:ext>
            </p:extLst>
          </p:nvPr>
        </p:nvGraphicFramePr>
        <p:xfrm>
          <a:off x="45018" y="688868"/>
          <a:ext cx="8985749" cy="1774317"/>
        </p:xfrm>
        <a:graphic>
          <a:graphicData uri="http://schemas.openxmlformats.org/drawingml/2006/table">
            <a:tbl>
              <a:tblPr firstRow="1" firstCol="1" bandRow="1"/>
              <a:tblGrid>
                <a:gridCol w="296968">
                  <a:extLst>
                    <a:ext uri="{9D8B030D-6E8A-4147-A177-3AD203B41FA5}">
                      <a16:colId xmlns:a16="http://schemas.microsoft.com/office/drawing/2014/main" val="35375000"/>
                    </a:ext>
                  </a:extLst>
                </a:gridCol>
                <a:gridCol w="1922650">
                  <a:extLst>
                    <a:ext uri="{9D8B030D-6E8A-4147-A177-3AD203B41FA5}">
                      <a16:colId xmlns:a16="http://schemas.microsoft.com/office/drawing/2014/main" val="4020822049"/>
                    </a:ext>
                  </a:extLst>
                </a:gridCol>
                <a:gridCol w="410198">
                  <a:extLst>
                    <a:ext uri="{9D8B030D-6E8A-4147-A177-3AD203B41FA5}">
                      <a16:colId xmlns:a16="http://schemas.microsoft.com/office/drawing/2014/main" val="3055773045"/>
                    </a:ext>
                  </a:extLst>
                </a:gridCol>
                <a:gridCol w="435835">
                  <a:extLst>
                    <a:ext uri="{9D8B030D-6E8A-4147-A177-3AD203B41FA5}">
                      <a16:colId xmlns:a16="http://schemas.microsoft.com/office/drawing/2014/main" val="546209434"/>
                    </a:ext>
                  </a:extLst>
                </a:gridCol>
                <a:gridCol w="786213">
                  <a:extLst>
                    <a:ext uri="{9D8B030D-6E8A-4147-A177-3AD203B41FA5}">
                      <a16:colId xmlns:a16="http://schemas.microsoft.com/office/drawing/2014/main" val="2835398481"/>
                    </a:ext>
                  </a:extLst>
                </a:gridCol>
                <a:gridCol w="777668">
                  <a:extLst>
                    <a:ext uri="{9D8B030D-6E8A-4147-A177-3AD203B41FA5}">
                      <a16:colId xmlns:a16="http://schemas.microsoft.com/office/drawing/2014/main" val="3853010407"/>
                    </a:ext>
                  </a:extLst>
                </a:gridCol>
                <a:gridCol w="461472">
                  <a:extLst>
                    <a:ext uri="{9D8B030D-6E8A-4147-A177-3AD203B41FA5}">
                      <a16:colId xmlns:a16="http://schemas.microsoft.com/office/drawing/2014/main" val="3591135138"/>
                    </a:ext>
                  </a:extLst>
                </a:gridCol>
                <a:gridCol w="470019">
                  <a:extLst>
                    <a:ext uri="{9D8B030D-6E8A-4147-A177-3AD203B41FA5}">
                      <a16:colId xmlns:a16="http://schemas.microsoft.com/office/drawing/2014/main" val="447820184"/>
                    </a:ext>
                  </a:extLst>
                </a:gridCol>
                <a:gridCol w="162370">
                  <a:extLst>
                    <a:ext uri="{9D8B030D-6E8A-4147-A177-3AD203B41FA5}">
                      <a16:colId xmlns:a16="http://schemas.microsoft.com/office/drawing/2014/main" val="2464044539"/>
                    </a:ext>
                  </a:extLst>
                </a:gridCol>
                <a:gridCol w="316195">
                  <a:extLst>
                    <a:ext uri="{9D8B030D-6E8A-4147-A177-3AD203B41FA5}">
                      <a16:colId xmlns:a16="http://schemas.microsoft.com/office/drawing/2014/main" val="389275462"/>
                    </a:ext>
                  </a:extLst>
                </a:gridCol>
                <a:gridCol w="376015">
                  <a:extLst>
                    <a:ext uri="{9D8B030D-6E8A-4147-A177-3AD203B41FA5}">
                      <a16:colId xmlns:a16="http://schemas.microsoft.com/office/drawing/2014/main" val="3198977593"/>
                    </a:ext>
                  </a:extLst>
                </a:gridCol>
                <a:gridCol w="384560">
                  <a:extLst>
                    <a:ext uri="{9D8B030D-6E8A-4147-A177-3AD203B41FA5}">
                      <a16:colId xmlns:a16="http://schemas.microsoft.com/office/drawing/2014/main" val="2097640073"/>
                    </a:ext>
                  </a:extLst>
                </a:gridCol>
                <a:gridCol w="435836">
                  <a:extLst>
                    <a:ext uri="{9D8B030D-6E8A-4147-A177-3AD203B41FA5}">
                      <a16:colId xmlns:a16="http://schemas.microsoft.com/office/drawing/2014/main" val="1694416323"/>
                    </a:ext>
                  </a:extLst>
                </a:gridCol>
                <a:gridCol w="261571">
                  <a:extLst>
                    <a:ext uri="{9D8B030D-6E8A-4147-A177-3AD203B41FA5}">
                      <a16:colId xmlns:a16="http://schemas.microsoft.com/office/drawing/2014/main" val="1511492497"/>
                    </a:ext>
                  </a:extLst>
                </a:gridCol>
                <a:gridCol w="396455">
                  <a:extLst>
                    <a:ext uri="{9D8B030D-6E8A-4147-A177-3AD203B41FA5}">
                      <a16:colId xmlns:a16="http://schemas.microsoft.com/office/drawing/2014/main" val="3905972529"/>
                    </a:ext>
                  </a:extLst>
                </a:gridCol>
                <a:gridCol w="350378">
                  <a:extLst>
                    <a:ext uri="{9D8B030D-6E8A-4147-A177-3AD203B41FA5}">
                      <a16:colId xmlns:a16="http://schemas.microsoft.com/office/drawing/2014/main" val="949112495"/>
                    </a:ext>
                  </a:extLst>
                </a:gridCol>
                <a:gridCol w="367469">
                  <a:extLst>
                    <a:ext uri="{9D8B030D-6E8A-4147-A177-3AD203B41FA5}">
                      <a16:colId xmlns:a16="http://schemas.microsoft.com/office/drawing/2014/main" val="4173674543"/>
                    </a:ext>
                  </a:extLst>
                </a:gridCol>
                <a:gridCol w="373877">
                  <a:extLst>
                    <a:ext uri="{9D8B030D-6E8A-4147-A177-3AD203B41FA5}">
                      <a16:colId xmlns:a16="http://schemas.microsoft.com/office/drawing/2014/main" val="3282052481"/>
                    </a:ext>
                  </a:extLst>
                </a:gridCol>
              </a:tblGrid>
              <a:tr h="168881">
                <a:tc rowSpan="4">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單位</a:t>
                      </a:r>
                    </a:p>
                  </a:txBody>
                  <a:tcPr marL="53992" marR="53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4">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接受捐贈總金額</a:t>
                      </a: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非指定用途捐贈金額</a:t>
                      </a: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l" defTabSz="914400" rtl="0" eaLnBrk="1" latinLnBrk="0" hangingPunct="1">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指定用途捐贈</a:t>
                      </a: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10">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實體捐贈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572252177"/>
                  </a:ext>
                </a:extLst>
              </a:tr>
              <a:tr h="2431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3">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指定用於非資本支出用途</a:t>
                      </a: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3">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指定用於資本支出用途</a:t>
                      </a: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土地</a:t>
                      </a: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土地改良物</a:t>
                      </a: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房屋及建築</a:t>
                      </a: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機械及設備</a:t>
                      </a: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交通運輸及設備</a:t>
                      </a: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什項設備</a:t>
                      </a: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有價證券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例如股票、基金</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TW" altLang="en-US"/>
                    </a:p>
                  </a:txBody>
                  <a:tcPr/>
                </a:tc>
                <a:tc rowSpan="2" gridSpan="2">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TW" altLang="en-US"/>
                    </a:p>
                  </a:txBody>
                  <a:tcPr/>
                </a:tc>
                <a:extLst>
                  <a:ext uri="{0D108BD9-81ED-4DB2-BD59-A6C34878D82A}">
                    <a16:rowId xmlns:a16="http://schemas.microsoft.com/office/drawing/2014/main" val="352390381"/>
                  </a:ext>
                </a:extLst>
              </a:tr>
              <a:tr h="23214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獎助學金</a:t>
                      </a: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3020209649"/>
                  </a:ext>
                </a:extLst>
              </a:tr>
              <a:tr h="17956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留本獎助學金</a:t>
                      </a: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其他獎助學金</a:t>
                      </a: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金額</a:t>
                      </a: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說明</a:t>
                      </a: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金額</a:t>
                      </a: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說明</a:t>
                      </a: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698690"/>
                  </a:ext>
                </a:extLst>
              </a:tr>
              <a:tr h="950578">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a:t>
                      </a:r>
                    </a:p>
                    <a:p>
                      <a:pPr marL="152400" indent="-152400" algn="l">
                        <a:lnSpc>
                          <a:spcPct val="150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附設實驗國民小學</a:t>
                      </a:r>
                    </a:p>
                    <a:p>
                      <a:pPr algn="l">
                        <a:lnSpc>
                          <a:spcPct val="150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研究學院</a:t>
                      </a:r>
                      <a:r>
                        <a:rPr kumimoji="0" lang="en-US" alt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(112.03</a:t>
                      </a:r>
                      <a:r>
                        <a:rPr kumimoji="0" lang="zh-TW" altLang="en-US"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期增蒐</a:t>
                      </a:r>
                      <a:r>
                        <a:rPr kumimoji="0" lang="en-US" alt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992" marR="53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3630566"/>
                  </a:ext>
                </a:extLst>
              </a:tr>
            </a:tbl>
          </a:graphicData>
        </a:graphic>
      </p:graphicFrame>
    </p:spTree>
    <p:extLst>
      <p:ext uri="{BB962C8B-B14F-4D97-AF65-F5344CB8AC3E}">
        <p14:creationId xmlns:p14="http://schemas.microsoft.com/office/powerpoint/2010/main" val="3969665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gray">
          <a:xfrm>
            <a:off x="494269" y="1961222"/>
            <a:ext cx="8538524" cy="175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4.</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下期表冊異動預告</a:t>
            </a:r>
          </a:p>
        </p:txBody>
      </p:sp>
      <p:sp>
        <p:nvSpPr>
          <p:cNvPr id="6" name="Rectangle 8"/>
          <p:cNvSpPr txBox="1">
            <a:spLocks noChangeArrowheads="1"/>
          </p:cNvSpPr>
          <p:nvPr/>
        </p:nvSpPr>
        <p:spPr bwMode="auto">
          <a:xfrm>
            <a:off x="-573" y="5199863"/>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7" name="Rectangle 17"/>
          <p:cNvSpPr>
            <a:spLocks noChangeArrowheads="1"/>
          </p:cNvSpPr>
          <p:nvPr/>
        </p:nvSpPr>
        <p:spPr bwMode="auto">
          <a:xfrm>
            <a:off x="159893"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17516108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4.1</a:t>
            </a:r>
          </a:p>
        </p:txBody>
      </p:sp>
      <p:sp>
        <p:nvSpPr>
          <p:cNvPr id="7" name="Rectangle 2"/>
          <p:cNvSpPr>
            <a:spLocks noGrp="1" noChangeArrowheads="1"/>
          </p:cNvSpPr>
          <p:nvPr>
            <p:ph type="title"/>
          </p:nvPr>
        </p:nvSpPr>
        <p:spPr>
          <a:xfrm>
            <a:off x="6491" y="269112"/>
            <a:ext cx="9137509" cy="498548"/>
          </a:xfrm>
        </p:spPr>
        <p:txBody>
          <a:bodyPr anchor="t">
            <a:noAutofit/>
          </a:bodyPr>
          <a:lstStyle/>
          <a:p>
            <a:pPr algn="l">
              <a:defRPr/>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學生實習機構及權益保障</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38658" y="2003500"/>
            <a:ext cx="8780602" cy="212365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a:latin typeface="Arial" panose="020B0604020202020204" pitchFamily="34" charset="0"/>
                <a:ea typeface="微軟正黑體" panose="020B0604030504040204" pitchFamily="34" charset="-120"/>
                <a:cs typeface="Arial" panose="020B0604020202020204" pitchFamily="34" charset="0"/>
              </a:rPr>
              <a:t>行業別</a:t>
            </a:r>
            <a:r>
              <a:rPr lang="zh-TW" altLang="en-US"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u="heavy" dirty="0">
                <a:latin typeface="Arial" panose="020B0604020202020204" pitchFamily="34" charset="0"/>
                <a:ea typeface="微軟正黑體" panose="020B0604030504040204" pitchFamily="34" charset="-120"/>
                <a:cs typeface="Arial" panose="020B0604020202020204" pitchFamily="34" charset="0"/>
              </a:rPr>
              <a:t>該實習機構之行業別請參考行政院</a:t>
            </a:r>
            <a:r>
              <a:rPr lang="zh-TW" altLang="zh-TW" sz="22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最新</a:t>
            </a:r>
            <a:r>
              <a:rPr lang="zh-TW" altLang="zh-TW" sz="2200" u="heavy" dirty="0">
                <a:latin typeface="Arial" panose="020B0604020202020204" pitchFamily="34" charset="0"/>
                <a:ea typeface="微軟正黑體" panose="020B0604030504040204" pitchFamily="34" charset="-120"/>
                <a:cs typeface="Arial" panose="020B0604020202020204" pitchFamily="34" charset="0"/>
              </a:rPr>
              <a:t>修訂「行業標準分類」填報</a:t>
            </a:r>
            <a:r>
              <a:rPr lang="zh-TW" altLang="zh-TW" sz="2200" dirty="0">
                <a:latin typeface="Arial" panose="020B0604020202020204" pitchFamily="34" charset="0"/>
                <a:ea typeface="微軟正黑體" panose="020B0604030504040204" pitchFamily="34" charset="-120"/>
                <a:cs typeface="Arial" panose="020B0604020202020204" pitchFamily="34" charset="0"/>
              </a:rPr>
              <a:t>。若實習機構為「境外機構」者，亦請學校統整，並依機構類型填報其【行業別】。</a:t>
            </a:r>
          </a:p>
        </p:txBody>
      </p:sp>
      <p:graphicFrame>
        <p:nvGraphicFramePr>
          <p:cNvPr id="2" name="表格 1"/>
          <p:cNvGraphicFramePr>
            <a:graphicFrameLocks noGrp="1"/>
          </p:cNvGraphicFramePr>
          <p:nvPr>
            <p:extLst>
              <p:ext uri="{D42A27DB-BD31-4B8C-83A1-F6EECF244321}">
                <p14:modId xmlns:p14="http://schemas.microsoft.com/office/powerpoint/2010/main" val="2045231803"/>
              </p:ext>
            </p:extLst>
          </p:nvPr>
        </p:nvGraphicFramePr>
        <p:xfrm>
          <a:off x="36318" y="745482"/>
          <a:ext cx="9073494" cy="1244817"/>
        </p:xfrm>
        <a:graphic>
          <a:graphicData uri="http://schemas.openxmlformats.org/drawingml/2006/table">
            <a:tbl>
              <a:tblPr firstRow="1" firstCol="1" bandRow="1"/>
              <a:tblGrid>
                <a:gridCol w="220055">
                  <a:extLst>
                    <a:ext uri="{9D8B030D-6E8A-4147-A177-3AD203B41FA5}">
                      <a16:colId xmlns:a16="http://schemas.microsoft.com/office/drawing/2014/main" val="511693825"/>
                    </a:ext>
                  </a:extLst>
                </a:gridCol>
                <a:gridCol w="230736">
                  <a:extLst>
                    <a:ext uri="{9D8B030D-6E8A-4147-A177-3AD203B41FA5}">
                      <a16:colId xmlns:a16="http://schemas.microsoft.com/office/drawing/2014/main" val="3842227354"/>
                    </a:ext>
                  </a:extLst>
                </a:gridCol>
                <a:gridCol w="188008">
                  <a:extLst>
                    <a:ext uri="{9D8B030D-6E8A-4147-A177-3AD203B41FA5}">
                      <a16:colId xmlns:a16="http://schemas.microsoft.com/office/drawing/2014/main" val="3613480680"/>
                    </a:ext>
                  </a:extLst>
                </a:gridCol>
                <a:gridCol w="205099">
                  <a:extLst>
                    <a:ext uri="{9D8B030D-6E8A-4147-A177-3AD203B41FA5}">
                      <a16:colId xmlns:a16="http://schemas.microsoft.com/office/drawing/2014/main" val="3864559376"/>
                    </a:ext>
                  </a:extLst>
                </a:gridCol>
                <a:gridCol w="213645">
                  <a:extLst>
                    <a:ext uri="{9D8B030D-6E8A-4147-A177-3AD203B41FA5}">
                      <a16:colId xmlns:a16="http://schemas.microsoft.com/office/drawing/2014/main" val="2136744006"/>
                    </a:ext>
                  </a:extLst>
                </a:gridCol>
                <a:gridCol w="709302">
                  <a:extLst>
                    <a:ext uri="{9D8B030D-6E8A-4147-A177-3AD203B41FA5}">
                      <a16:colId xmlns:a16="http://schemas.microsoft.com/office/drawing/2014/main" val="28517235"/>
                    </a:ext>
                  </a:extLst>
                </a:gridCol>
                <a:gridCol w="581114">
                  <a:extLst>
                    <a:ext uri="{9D8B030D-6E8A-4147-A177-3AD203B41FA5}">
                      <a16:colId xmlns:a16="http://schemas.microsoft.com/office/drawing/2014/main" val="604419602"/>
                    </a:ext>
                  </a:extLst>
                </a:gridCol>
                <a:gridCol w="606751">
                  <a:extLst>
                    <a:ext uri="{9D8B030D-6E8A-4147-A177-3AD203B41FA5}">
                      <a16:colId xmlns:a16="http://schemas.microsoft.com/office/drawing/2014/main" val="2111601522"/>
                    </a:ext>
                  </a:extLst>
                </a:gridCol>
                <a:gridCol w="529839">
                  <a:extLst>
                    <a:ext uri="{9D8B030D-6E8A-4147-A177-3AD203B41FA5}">
                      <a16:colId xmlns:a16="http://schemas.microsoft.com/office/drawing/2014/main" val="2995103305"/>
                    </a:ext>
                  </a:extLst>
                </a:gridCol>
                <a:gridCol w="487110">
                  <a:extLst>
                    <a:ext uri="{9D8B030D-6E8A-4147-A177-3AD203B41FA5}">
                      <a16:colId xmlns:a16="http://schemas.microsoft.com/office/drawing/2014/main" val="2821809767"/>
                    </a:ext>
                  </a:extLst>
                </a:gridCol>
                <a:gridCol w="1008403">
                  <a:extLst>
                    <a:ext uri="{9D8B030D-6E8A-4147-A177-3AD203B41FA5}">
                      <a16:colId xmlns:a16="http://schemas.microsoft.com/office/drawing/2014/main" val="2438653924"/>
                    </a:ext>
                  </a:extLst>
                </a:gridCol>
                <a:gridCol w="854580">
                  <a:extLst>
                    <a:ext uri="{9D8B030D-6E8A-4147-A177-3AD203B41FA5}">
                      <a16:colId xmlns:a16="http://schemas.microsoft.com/office/drawing/2014/main" val="3782055955"/>
                    </a:ext>
                  </a:extLst>
                </a:gridCol>
                <a:gridCol w="749079">
                  <a:extLst>
                    <a:ext uri="{9D8B030D-6E8A-4147-A177-3AD203B41FA5}">
                      <a16:colId xmlns:a16="http://schemas.microsoft.com/office/drawing/2014/main" val="3061886788"/>
                    </a:ext>
                  </a:extLst>
                </a:gridCol>
                <a:gridCol w="660977">
                  <a:extLst>
                    <a:ext uri="{9D8B030D-6E8A-4147-A177-3AD203B41FA5}">
                      <a16:colId xmlns:a16="http://schemas.microsoft.com/office/drawing/2014/main" val="3743399638"/>
                    </a:ext>
                  </a:extLst>
                </a:gridCol>
                <a:gridCol w="504202">
                  <a:extLst>
                    <a:ext uri="{9D8B030D-6E8A-4147-A177-3AD203B41FA5}">
                      <a16:colId xmlns:a16="http://schemas.microsoft.com/office/drawing/2014/main" val="4003021533"/>
                    </a:ext>
                  </a:extLst>
                </a:gridCol>
                <a:gridCol w="478564">
                  <a:extLst>
                    <a:ext uri="{9D8B030D-6E8A-4147-A177-3AD203B41FA5}">
                      <a16:colId xmlns:a16="http://schemas.microsoft.com/office/drawing/2014/main" val="2331279939"/>
                    </a:ext>
                  </a:extLst>
                </a:gridCol>
                <a:gridCol w="367470">
                  <a:extLst>
                    <a:ext uri="{9D8B030D-6E8A-4147-A177-3AD203B41FA5}">
                      <a16:colId xmlns:a16="http://schemas.microsoft.com/office/drawing/2014/main" val="417567941"/>
                    </a:ext>
                  </a:extLst>
                </a:gridCol>
                <a:gridCol w="282011">
                  <a:extLst>
                    <a:ext uri="{9D8B030D-6E8A-4147-A177-3AD203B41FA5}">
                      <a16:colId xmlns:a16="http://schemas.microsoft.com/office/drawing/2014/main" val="1462087757"/>
                    </a:ext>
                  </a:extLst>
                </a:gridCol>
                <a:gridCol w="196549">
                  <a:extLst>
                    <a:ext uri="{9D8B030D-6E8A-4147-A177-3AD203B41FA5}">
                      <a16:colId xmlns:a16="http://schemas.microsoft.com/office/drawing/2014/main" val="1591509454"/>
                    </a:ext>
                  </a:extLst>
                </a:gridCol>
              </a:tblGrid>
              <a:tr h="112431">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實習場所國別</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實習機構資訊</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學生實際實習場所</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8">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學生實習權益人次</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補充說明</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936650"/>
                  </a:ext>
                </a:extLst>
              </a:tr>
              <a:tr h="20964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l">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行業別</a:t>
                      </a:r>
                    </a:p>
                  </a:txBody>
                  <a:tcPr marL="55352" marR="553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機構名稱</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統一編號</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縣市別</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地址</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投保情形</a:t>
                      </a:r>
                    </a:p>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111.10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期調整欄位</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實習待遇</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058940419"/>
                  </a:ext>
                </a:extLst>
              </a:tr>
              <a:tr h="63521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僅勞保</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僅校外實習保險</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兩者皆有</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兩者皆無</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工資</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獎學金</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津貼</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無</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393213377"/>
                  </a:ext>
                </a:extLst>
              </a:tr>
            </a:tbl>
          </a:graphicData>
        </a:graphic>
      </p:graphicFrame>
    </p:spTree>
    <p:extLst>
      <p:ext uri="{BB962C8B-B14F-4D97-AF65-F5344CB8AC3E}">
        <p14:creationId xmlns:p14="http://schemas.microsoft.com/office/powerpoint/2010/main" val="2862026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4.2</a:t>
            </a:r>
          </a:p>
        </p:txBody>
      </p:sp>
      <p:sp>
        <p:nvSpPr>
          <p:cNvPr id="7" name="Rectangle 2"/>
          <p:cNvSpPr>
            <a:spLocks noGrp="1" noChangeArrowheads="1"/>
          </p:cNvSpPr>
          <p:nvPr>
            <p:ph type="title"/>
          </p:nvPr>
        </p:nvSpPr>
        <p:spPr>
          <a:xfrm>
            <a:off x="6491" y="260566"/>
            <a:ext cx="9137509" cy="498548"/>
          </a:xfrm>
        </p:spPr>
        <p:txBody>
          <a:bodyPr anchor="t">
            <a:noAutofit/>
          </a:bodyPr>
          <a:lstStyle/>
          <a:p>
            <a:pPr algn="l">
              <a:defRPr/>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學生實習機構及權益保障</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2372006846"/>
              </p:ext>
            </p:extLst>
          </p:nvPr>
        </p:nvGraphicFramePr>
        <p:xfrm>
          <a:off x="25920" y="947121"/>
          <a:ext cx="9075349" cy="5650232"/>
        </p:xfrm>
        <a:graphic>
          <a:graphicData uri="http://schemas.openxmlformats.org/drawingml/2006/table">
            <a:tbl>
              <a:tblPr firstRow="1" firstCol="1" bandRow="1">
                <a:noFill/>
              </a:tblPr>
              <a:tblGrid>
                <a:gridCol w="1170491">
                  <a:extLst>
                    <a:ext uri="{9D8B030D-6E8A-4147-A177-3AD203B41FA5}">
                      <a16:colId xmlns:a16="http://schemas.microsoft.com/office/drawing/2014/main" val="3568174955"/>
                    </a:ext>
                  </a:extLst>
                </a:gridCol>
                <a:gridCol w="1837346">
                  <a:extLst>
                    <a:ext uri="{9D8B030D-6E8A-4147-A177-3AD203B41FA5}">
                      <a16:colId xmlns:a16="http://schemas.microsoft.com/office/drawing/2014/main" val="167456982"/>
                    </a:ext>
                  </a:extLst>
                </a:gridCol>
                <a:gridCol w="6067512">
                  <a:extLst>
                    <a:ext uri="{9D8B030D-6E8A-4147-A177-3AD203B41FA5}">
                      <a16:colId xmlns:a16="http://schemas.microsoft.com/office/drawing/2014/main" val="430304398"/>
                    </a:ext>
                  </a:extLst>
                </a:gridCol>
              </a:tblGrid>
              <a:tr h="217183">
                <a:tc gridSpan="2">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algn="ctr">
                        <a:lnSpc>
                          <a:spcPts val="1600"/>
                        </a:lnSpc>
                        <a:spcBef>
                          <a:spcPts val="300"/>
                        </a:spcBef>
                        <a:spcAft>
                          <a:spcPts val="300"/>
                        </a:spcAft>
                      </a:pPr>
                      <a:r>
                        <a:rPr lang="en-US"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19</a:t>
                      </a:r>
                      <a:r>
                        <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行業別</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hMerge="1">
                  <a:txBody>
                    <a:bodyPr/>
                    <a:lstStyle/>
                    <a:p>
                      <a:endParaRPr lang="zh-TW" altLang="en-US"/>
                    </a:p>
                  </a:txBody>
                  <a:tcPr/>
                </a:tc>
                <a:tc rowSpan="2">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ctr">
                        <a:lnSpc>
                          <a:spcPts val="1600"/>
                        </a:lnSpc>
                        <a:spcBef>
                          <a:spcPts val="300"/>
                        </a:spcBef>
                        <a:spcAft>
                          <a:spcPts val="30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說明</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extLst>
                  <a:ext uri="{0D108BD9-81ED-4DB2-BD59-A6C34878D82A}">
                    <a16:rowId xmlns:a16="http://schemas.microsoft.com/office/drawing/2014/main" val="2536355564"/>
                  </a:ext>
                </a:extLst>
              </a:tr>
              <a:tr h="434366">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algn="ctr">
                        <a:lnSpc>
                          <a:spcPts val="1600"/>
                        </a:lnSpc>
                        <a:spcBef>
                          <a:spcPts val="300"/>
                        </a:spcBef>
                        <a:spcAft>
                          <a:spcPts val="30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系統填表代碼</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lnSpc>
                          <a:spcPts val="1600"/>
                        </a:lnSpc>
                        <a:spcBef>
                          <a:spcPts val="300"/>
                        </a:spcBef>
                        <a:spcAft>
                          <a:spcPts val="30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行業別</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vMerge="1">
                  <a:txBody>
                    <a:bodyPr/>
                    <a:lstStyle/>
                    <a:p>
                      <a:endParaRPr lang="zh-TW" altLang="en-US"/>
                    </a:p>
                  </a:txBody>
                  <a:tcPr/>
                </a:tc>
                <a:extLst>
                  <a:ext uri="{0D108BD9-81ED-4DB2-BD59-A6C34878D82A}">
                    <a16:rowId xmlns:a16="http://schemas.microsoft.com/office/drawing/2014/main" val="805727074"/>
                  </a:ext>
                </a:extLst>
              </a:tr>
              <a:tr h="434366">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農、林、漁、牧業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從事農作物栽培、畜牧、農事及畜牧服務、造林、伐木及採集、漁撈及水產養殖等之行業等。</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907894"/>
                  </a:ext>
                </a:extLst>
              </a:tr>
              <a:tr h="651550">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2</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礦業及土石採取業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從事石油、天然氣、砂、石及黏土等礦物及土石之探勘、採取、初步處理（如碎解、洗選等處理作業）及準備作業（如除土、開坑、掘鑿等礦場工程）等之行業。</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09516295"/>
                  </a:ext>
                </a:extLst>
              </a:tr>
              <a:tr h="1737465">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3</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製造業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從事以物理或化學方法，將材料、物質或零組件轉變成新產品，不論使用動力機械或人力，在工廠內或在家中作業，均歸入製造業；例外情形列舉如負面表列第</a:t>
                      </a:r>
                      <a:r>
                        <a:rPr lang="en-US" alt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a:t>
                      </a:r>
                      <a:r>
                        <a:rPr lang="zh-TW" alt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至第</a:t>
                      </a:r>
                      <a:r>
                        <a:rPr lang="en-US" alt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7</a:t>
                      </a:r>
                      <a:r>
                        <a:rPr lang="zh-TW" alt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項。此外，產品實質改造、翻新、重製作業、組件組裝、產業機械及設備之維修與安裝亦歸入本類；而機械設備之專用零組件製造與其所屬機械設備主體製造原則上歸入同一類別；非專用零組件如原動機、活塞、電動機、電器配件、活閥、齒輪、軸承等製造，則依性質分別歸入適當類別；惟以鑄模、擠壓等方法製造之塑膠零配件則歸入</a:t>
                      </a:r>
                      <a:r>
                        <a:rPr lang="en-US" alt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2203</a:t>
                      </a:r>
                      <a:r>
                        <a:rPr lang="zh-TW" alt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細類「塑膠外殼及配件製造業」等。</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4398317"/>
                  </a:ext>
                </a:extLst>
              </a:tr>
              <a:tr h="218340">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4</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電力及燃氣供應業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從事電力、氣體燃料及蒸汽供應之行業等。</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0673114"/>
                  </a:ext>
                </a:extLst>
              </a:tr>
              <a:tr h="434366">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5</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用水供應及污染整治業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從事用水供應、廢水及污水處理、廢棄物清除及處理、污染整治之行業；資源物回收分類及處理成再生原料亦歸入本類。</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4901495"/>
                  </a:ext>
                </a:extLst>
              </a:tr>
              <a:tr h="434366">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6</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營建工程業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從事建築及土木工程之興建、改建、修繕等及其專門營造之行業；附操作員之營造設備租賃亦歸入本類。</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12738668"/>
                  </a:ext>
                </a:extLst>
              </a:tr>
              <a:tr h="651550">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7</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批發及零售業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從事有形商品之批發、零售、經紀及代理之行業；銷售商品所附帶不改變商品本質之簡單處理，如包裝、清洗、分級、摻混、運送、安裝、修理等亦歸入本類。</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7202192"/>
                  </a:ext>
                </a:extLst>
              </a:tr>
              <a:tr h="218340">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8</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運輸及倉儲業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從事以運輸工具提供客貨運輸及其運輸輔助、倉儲、郵政及遞送服務之行業。</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53627055"/>
                  </a:ext>
                </a:extLst>
              </a:tr>
              <a:tr h="218340">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9</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住宿及餐飲業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從事短期或臨時性住宿服務及餐飲服務之行業等。</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2892036"/>
                  </a:ext>
                </a:extLst>
              </a:tr>
            </a:tbl>
          </a:graphicData>
        </a:graphic>
      </p:graphicFrame>
      <p:sp>
        <p:nvSpPr>
          <p:cNvPr id="9" name="矩形 8"/>
          <p:cNvSpPr/>
          <p:nvPr/>
        </p:nvSpPr>
        <p:spPr>
          <a:xfrm>
            <a:off x="83761" y="620859"/>
            <a:ext cx="3855072" cy="338554"/>
          </a:xfrm>
          <a:prstGeom prst="rect">
            <a:avLst/>
          </a:prstGeom>
        </p:spPr>
        <p:txBody>
          <a:bodyPr wrap="square">
            <a:spAutoFit/>
          </a:bodyPr>
          <a:lstStyle/>
          <a:p>
            <a:pPr marL="342900" indent="-342900">
              <a:buFont typeface="Wingdings" panose="05000000000000000000" pitchFamily="2" charset="2"/>
              <a:buChar char="l"/>
            </a:pPr>
            <a:r>
              <a:rPr lang="zh-TW" altLang="zh-TW" sz="1600" b="1" dirty="0">
                <a:latin typeface="Arial" panose="020B0604020202020204" pitchFamily="34" charset="0"/>
                <a:ea typeface="微軟正黑體" panose="020B0604030504040204" pitchFamily="34" charset="-120"/>
                <a:cs typeface="Arial" panose="020B0604020202020204" pitchFamily="34" charset="0"/>
              </a:rPr>
              <a:t>行政院</a:t>
            </a:r>
            <a:r>
              <a:rPr lang="zh-TW" altLang="en-US" sz="1600" b="1" dirty="0">
                <a:latin typeface="Arial" panose="020B0604020202020204" pitchFamily="34" charset="0"/>
                <a:ea typeface="微軟正黑體" panose="020B0604030504040204" pitchFamily="34" charset="-120"/>
                <a:cs typeface="Arial" panose="020B0604020202020204" pitchFamily="34" charset="0"/>
              </a:rPr>
              <a:t>最新</a:t>
            </a:r>
            <a:r>
              <a:rPr lang="zh-TW" altLang="zh-TW" sz="1600" b="1" dirty="0">
                <a:latin typeface="Arial" panose="020B0604020202020204" pitchFamily="34" charset="0"/>
                <a:ea typeface="微軟正黑體" panose="020B0604030504040204" pitchFamily="34" charset="-120"/>
                <a:cs typeface="Arial" panose="020B0604020202020204" pitchFamily="34" charset="0"/>
              </a:rPr>
              <a:t>修訂「行業標準分</a:t>
            </a:r>
            <a:r>
              <a:rPr lang="zh-TW" altLang="en-US" sz="1600" b="1" dirty="0">
                <a:latin typeface="Arial" panose="020B0604020202020204" pitchFamily="34" charset="0"/>
                <a:ea typeface="微軟正黑體" panose="020B0604030504040204" pitchFamily="34" charset="-120"/>
                <a:cs typeface="Arial" panose="020B0604020202020204" pitchFamily="34" charset="0"/>
              </a:rPr>
              <a:t>類」：</a:t>
            </a:r>
          </a:p>
        </p:txBody>
      </p:sp>
    </p:spTree>
    <p:extLst>
      <p:ext uri="{BB962C8B-B14F-4D97-AF65-F5344CB8AC3E}">
        <p14:creationId xmlns:p14="http://schemas.microsoft.com/office/powerpoint/2010/main" val="2400146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99756"/>
            <a:ext cx="4096264" cy="609600"/>
          </a:xfrm>
        </p:spPr>
        <p:txBody>
          <a:bodyPr>
            <a:noAutofit/>
          </a:bodyPr>
          <a:lstStyle/>
          <a:p>
            <a:pPr algn="l"/>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p>
        </p:txBody>
      </p:sp>
      <p:grpSp>
        <p:nvGrpSpPr>
          <p:cNvPr id="4" name="群組 3"/>
          <p:cNvGrpSpPr/>
          <p:nvPr/>
        </p:nvGrpSpPr>
        <p:grpSpPr>
          <a:xfrm>
            <a:off x="234648" y="803305"/>
            <a:ext cx="8652976" cy="5717136"/>
            <a:chOff x="459306" y="1232548"/>
            <a:chExt cx="8131621" cy="5406860"/>
          </a:xfrm>
        </p:grpSpPr>
        <p:sp>
          <p:nvSpPr>
            <p:cNvPr id="13" name="文字方塊 12"/>
            <p:cNvSpPr txBox="1"/>
            <p:nvPr/>
          </p:nvSpPr>
          <p:spPr>
            <a:xfrm>
              <a:off x="459306" y="3165851"/>
              <a:ext cx="1512168" cy="523220"/>
            </a:xfrm>
            <a:prstGeom prst="rect">
              <a:avLst/>
            </a:prstGeom>
            <a:solidFill>
              <a:srgbClr val="CCCCFF"/>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spAutoFit/>
            </a:bodyPr>
            <a:lstStyle/>
            <a:p>
              <a:pP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教育部及</a:t>
              </a: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各相關應用單位</a:t>
              </a:r>
            </a:p>
          </p:txBody>
        </p:sp>
        <p:sp>
          <p:nvSpPr>
            <p:cNvPr id="14" name="文字方塊 13"/>
            <p:cNvSpPr txBox="1"/>
            <p:nvPr/>
          </p:nvSpPr>
          <p:spPr>
            <a:xfrm>
              <a:off x="467635" y="5041292"/>
              <a:ext cx="1503839" cy="523220"/>
            </a:xfrm>
            <a:prstGeom prst="rect">
              <a:avLst/>
            </a:prstGeom>
            <a:solidFill>
              <a:srgbClr val="FFCCCC"/>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制定定義</a:t>
              </a: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提出需求</a:t>
              </a:r>
            </a:p>
          </p:txBody>
        </p:sp>
        <p:sp>
          <p:nvSpPr>
            <p:cNvPr id="15" name="文字方塊 14"/>
            <p:cNvSpPr txBox="1"/>
            <p:nvPr/>
          </p:nvSpPr>
          <p:spPr>
            <a:xfrm>
              <a:off x="8103602" y="2967443"/>
              <a:ext cx="487325" cy="2677656"/>
            </a:xfrm>
            <a:prstGeom prst="rect">
              <a:avLst/>
            </a:prstGeom>
            <a:solidFill>
              <a:srgbClr val="B2DE82"/>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院</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6" name="文字方塊 18"/>
            <p:cNvSpPr txBox="1">
              <a:spLocks noChangeArrowheads="1"/>
            </p:cNvSpPr>
            <p:nvPr/>
          </p:nvSpPr>
          <p:spPr bwMode="auto">
            <a:xfrm>
              <a:off x="3006891" y="1232548"/>
              <a:ext cx="4218316" cy="369332"/>
            </a:xfrm>
            <a:prstGeom prst="rect">
              <a:avLst/>
            </a:prstGeom>
            <a:solidFill>
              <a:schemeClr val="accent4">
                <a:lumMod val="20000"/>
                <a:lumOff val="80000"/>
              </a:schemeClr>
            </a:solidFill>
            <a:ln w="28575">
              <a:solidFill>
                <a:srgbClr val="FF0000"/>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zh-TW" altLang="en-US" sz="1800" b="1" dirty="0">
                  <a:solidFill>
                    <a:srgbClr val="000000"/>
                  </a:solidFill>
                  <a:ea typeface="微軟正黑體" panose="020B0604030504040204" pitchFamily="34" charset="-120"/>
                  <a:cs typeface="Arial" panose="020B0604020202020204" pitchFamily="34" charset="0"/>
                </a:rPr>
                <a:t>校庫網址</a:t>
              </a:r>
              <a:r>
                <a:rPr lang="en-US" altLang="zh-TW"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a:t>
              </a:r>
              <a:r>
                <a:rPr lang="zh-TW" altLang="en-US"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 </a:t>
              </a:r>
              <a:r>
                <a:rPr lang="en-US" altLang="zh-TW"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https://hedb.</a:t>
              </a:r>
              <a:r>
                <a:rPr lang="en-US" altLang="zh-TW" sz="1800" b="1" dirty="0">
                  <a:solidFill>
                    <a:srgbClr val="FF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moe</a:t>
              </a:r>
              <a:r>
                <a:rPr lang="en-US" altLang="zh-TW"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.edu.tw/</a:t>
              </a:r>
              <a:endParaRPr lang="zh-TW" altLang="en-US" sz="1800" b="1" dirty="0">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sp>
          <p:nvSpPr>
            <p:cNvPr id="17" name="向右箭號 16"/>
            <p:cNvSpPr/>
            <p:nvPr/>
          </p:nvSpPr>
          <p:spPr>
            <a:xfrm rot="10800000">
              <a:off x="2147990" y="3183905"/>
              <a:ext cx="1235075"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8" name="向右箭號 17"/>
            <p:cNvSpPr/>
            <p:nvPr/>
          </p:nvSpPr>
          <p:spPr>
            <a:xfrm rot="10800000" flipH="1">
              <a:off x="2170818" y="5041292"/>
              <a:ext cx="1333780"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9" name="向右箭號 18"/>
            <p:cNvSpPr/>
            <p:nvPr/>
          </p:nvSpPr>
          <p:spPr>
            <a:xfrm rot="5400000">
              <a:off x="512270" y="4076416"/>
              <a:ext cx="1235075"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0" name="文字方塊 40"/>
            <p:cNvSpPr txBox="1">
              <a:spLocks noChangeArrowheads="1"/>
            </p:cNvSpPr>
            <p:nvPr/>
          </p:nvSpPr>
          <p:spPr bwMode="auto">
            <a:xfrm>
              <a:off x="2370958" y="2730808"/>
              <a:ext cx="1368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協助各校與</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部內聯繫</a:t>
              </a:r>
            </a:p>
          </p:txBody>
        </p:sp>
        <p:sp>
          <p:nvSpPr>
            <p:cNvPr id="21" name="文字方塊 41"/>
            <p:cNvSpPr txBox="1">
              <a:spLocks noChangeArrowheads="1"/>
            </p:cNvSpPr>
            <p:nvPr/>
          </p:nvSpPr>
          <p:spPr bwMode="auto">
            <a:xfrm>
              <a:off x="2313543" y="4550727"/>
              <a:ext cx="1368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校庫作業小組</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編製手冊</a:t>
              </a:r>
            </a:p>
          </p:txBody>
        </p:sp>
        <p:sp>
          <p:nvSpPr>
            <p:cNvPr id="22" name="向右箭號 21"/>
            <p:cNvSpPr/>
            <p:nvPr/>
          </p:nvSpPr>
          <p:spPr>
            <a:xfrm rot="10800000">
              <a:off x="6727500" y="3198910"/>
              <a:ext cx="1235075"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3" name="向右箭號 22"/>
            <p:cNvSpPr/>
            <p:nvPr/>
          </p:nvSpPr>
          <p:spPr>
            <a:xfrm>
              <a:off x="6727500" y="5014495"/>
              <a:ext cx="1235075"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4" name="文字方塊 17"/>
            <p:cNvSpPr txBox="1">
              <a:spLocks noChangeArrowheads="1"/>
            </p:cNvSpPr>
            <p:nvPr/>
          </p:nvSpPr>
          <p:spPr bwMode="auto">
            <a:xfrm>
              <a:off x="6795955" y="2670864"/>
              <a:ext cx="13668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洽詢相關問題</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與提出建議</a:t>
              </a:r>
            </a:p>
          </p:txBody>
        </p:sp>
        <p:sp>
          <p:nvSpPr>
            <p:cNvPr id="25" name="文字方塊 39"/>
            <p:cNvSpPr txBox="1">
              <a:spLocks noChangeArrowheads="1"/>
            </p:cNvSpPr>
            <p:nvPr/>
          </p:nvSpPr>
          <p:spPr bwMode="auto">
            <a:xfrm>
              <a:off x="6776783" y="4568065"/>
              <a:ext cx="1368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提供各校作為</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填報基準</a:t>
              </a:r>
            </a:p>
          </p:txBody>
        </p:sp>
        <p:grpSp>
          <p:nvGrpSpPr>
            <p:cNvPr id="3" name="群組 2"/>
            <p:cNvGrpSpPr/>
            <p:nvPr/>
          </p:nvGrpSpPr>
          <p:grpSpPr>
            <a:xfrm>
              <a:off x="3604953" y="1689477"/>
              <a:ext cx="3022192" cy="4949931"/>
              <a:chOff x="3613191" y="1574145"/>
              <a:chExt cx="3022192" cy="4949931"/>
            </a:xfrm>
          </p:grpSpPr>
          <p:grpSp>
            <p:nvGrpSpPr>
              <p:cNvPr id="5" name="群組 1"/>
              <p:cNvGrpSpPr>
                <a:grpSpLocks/>
              </p:cNvGrpSpPr>
              <p:nvPr/>
            </p:nvGrpSpPr>
            <p:grpSpPr bwMode="auto">
              <a:xfrm>
                <a:off x="3613191" y="1574145"/>
                <a:ext cx="3022192" cy="4949931"/>
                <a:chOff x="3652425" y="1947499"/>
                <a:chExt cx="2575751" cy="4275110"/>
              </a:xfrm>
            </p:grpSpPr>
            <p:sp>
              <p:nvSpPr>
                <p:cNvPr id="6" name="文字方塊 3"/>
                <p:cNvSpPr txBox="1">
                  <a:spLocks noChangeArrowheads="1"/>
                </p:cNvSpPr>
                <p:nvPr/>
              </p:nvSpPr>
              <p:spPr bwMode="auto">
                <a:xfrm>
                  <a:off x="3718063" y="3740357"/>
                  <a:ext cx="2398408" cy="265818"/>
                </a:xfrm>
                <a:prstGeom prst="rect">
                  <a:avLst/>
                </a:prstGeom>
                <a:solidFill>
                  <a:schemeClr val="accent4">
                    <a:lumMod val="20000"/>
                    <a:lumOff val="80000"/>
                  </a:schemeClr>
                </a:solidFill>
                <a:ln w="28575">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   大學校院校務資料庫作業小組</a:t>
                  </a:r>
                </a:p>
              </p:txBody>
            </p:sp>
            <p:sp>
              <p:nvSpPr>
                <p:cNvPr id="7" name="圓角矩形 6"/>
                <p:cNvSpPr/>
                <p:nvPr/>
              </p:nvSpPr>
              <p:spPr>
                <a:xfrm>
                  <a:off x="3652425" y="1947499"/>
                  <a:ext cx="2575751" cy="4275110"/>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sz="1400" b="1">
                    <a:solidFill>
                      <a:srgbClr val="FFFFFF"/>
                    </a:solidFill>
                    <a:ea typeface="微軟正黑體" panose="020B0604030504040204" pitchFamily="34" charset="-120"/>
                  </a:endParaRPr>
                </a:p>
              </p:txBody>
            </p:sp>
            <p:sp>
              <p:nvSpPr>
                <p:cNvPr id="8" name="文字方塊 42"/>
                <p:cNvSpPr txBox="1">
                  <a:spLocks noChangeArrowheads="1"/>
                </p:cNvSpPr>
                <p:nvPr/>
              </p:nvSpPr>
              <p:spPr bwMode="auto">
                <a:xfrm>
                  <a:off x="4134261" y="5832943"/>
                  <a:ext cx="1646216" cy="265818"/>
                </a:xfrm>
                <a:prstGeom prst="rect">
                  <a:avLst/>
                </a:prstGeom>
                <a:solidFill>
                  <a:schemeClr val="accent4">
                    <a:lumMod val="20000"/>
                    <a:lumOff val="80000"/>
                  </a:schemeClr>
                </a:solidFill>
                <a:ln w="28575">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            填表手冊</a:t>
                  </a:r>
                </a:p>
              </p:txBody>
            </p:sp>
          </p:gr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l="26405" t="7990" r="26025" b="20255"/>
              <a:stretch>
                <a:fillRect/>
              </a:stretch>
            </p:blipFill>
            <p:spPr bwMode="auto">
              <a:xfrm>
                <a:off x="3717232" y="1801149"/>
                <a:ext cx="2814110" cy="178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 name="圖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1878" y="4181491"/>
              <a:ext cx="1328857" cy="1899472"/>
            </a:xfrm>
            <a:prstGeom prst="rect">
              <a:avLst/>
            </a:prstGeom>
            <a:ln w="28575">
              <a:solidFill>
                <a:srgbClr val="000000"/>
              </a:solidFill>
            </a:ln>
          </p:spPr>
        </p:pic>
      </p:grpSp>
    </p:spTree>
    <p:extLst>
      <p:ext uri="{BB962C8B-B14F-4D97-AF65-F5344CB8AC3E}">
        <p14:creationId xmlns:p14="http://schemas.microsoft.com/office/powerpoint/2010/main" val="4220055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4.3</a:t>
            </a:r>
          </a:p>
        </p:txBody>
      </p:sp>
      <p:sp>
        <p:nvSpPr>
          <p:cNvPr id="7" name="Rectangle 2"/>
          <p:cNvSpPr>
            <a:spLocks noGrp="1" noChangeArrowheads="1"/>
          </p:cNvSpPr>
          <p:nvPr>
            <p:ph type="title"/>
          </p:nvPr>
        </p:nvSpPr>
        <p:spPr>
          <a:xfrm>
            <a:off x="6491" y="260566"/>
            <a:ext cx="9137509" cy="498548"/>
          </a:xfrm>
        </p:spPr>
        <p:txBody>
          <a:bodyPr anchor="t">
            <a:noAutofit/>
          </a:bodyPr>
          <a:lstStyle/>
          <a:p>
            <a:pPr algn="l">
              <a:defRPr/>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學生實習機構及權益保障</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3568207411"/>
              </p:ext>
            </p:extLst>
          </p:nvPr>
        </p:nvGraphicFramePr>
        <p:xfrm>
          <a:off x="25920" y="947121"/>
          <a:ext cx="9075349" cy="5690180"/>
        </p:xfrm>
        <a:graphic>
          <a:graphicData uri="http://schemas.openxmlformats.org/drawingml/2006/table">
            <a:tbl>
              <a:tblPr firstRow="1" firstCol="1" bandRow="1">
                <a:noFill/>
              </a:tblPr>
              <a:tblGrid>
                <a:gridCol w="1196129">
                  <a:extLst>
                    <a:ext uri="{9D8B030D-6E8A-4147-A177-3AD203B41FA5}">
                      <a16:colId xmlns:a16="http://schemas.microsoft.com/office/drawing/2014/main" val="3568174955"/>
                    </a:ext>
                  </a:extLst>
                </a:gridCol>
                <a:gridCol w="1811708">
                  <a:extLst>
                    <a:ext uri="{9D8B030D-6E8A-4147-A177-3AD203B41FA5}">
                      <a16:colId xmlns:a16="http://schemas.microsoft.com/office/drawing/2014/main" val="167456982"/>
                    </a:ext>
                  </a:extLst>
                </a:gridCol>
                <a:gridCol w="6067512">
                  <a:extLst>
                    <a:ext uri="{9D8B030D-6E8A-4147-A177-3AD203B41FA5}">
                      <a16:colId xmlns:a16="http://schemas.microsoft.com/office/drawing/2014/main" val="430304398"/>
                    </a:ext>
                  </a:extLst>
                </a:gridCol>
              </a:tblGrid>
              <a:tr h="235573">
                <a:tc gridSpan="2">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algn="ctr">
                        <a:lnSpc>
                          <a:spcPts val="1600"/>
                        </a:lnSpc>
                        <a:spcBef>
                          <a:spcPts val="300"/>
                        </a:spcBef>
                        <a:spcAft>
                          <a:spcPts val="300"/>
                        </a:spcAft>
                      </a:pPr>
                      <a:r>
                        <a:rPr lang="en-US"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19</a:t>
                      </a:r>
                      <a:r>
                        <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行業別</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hMerge="1">
                  <a:txBody>
                    <a:bodyPr/>
                    <a:lstStyle/>
                    <a:p>
                      <a:endParaRPr lang="zh-TW" altLang="en-US"/>
                    </a:p>
                  </a:txBody>
                  <a:tcPr/>
                </a:tc>
                <a:tc rowSpan="2">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ctr">
                        <a:lnSpc>
                          <a:spcPts val="1600"/>
                        </a:lnSpc>
                        <a:spcBef>
                          <a:spcPts val="300"/>
                        </a:spcBef>
                        <a:spcAft>
                          <a:spcPts val="30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說明</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extLst>
                  <a:ext uri="{0D108BD9-81ED-4DB2-BD59-A6C34878D82A}">
                    <a16:rowId xmlns:a16="http://schemas.microsoft.com/office/drawing/2014/main" val="2536355564"/>
                  </a:ext>
                </a:extLst>
              </a:tr>
              <a:tr h="364095">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algn="ctr">
                        <a:lnSpc>
                          <a:spcPts val="1600"/>
                        </a:lnSpc>
                        <a:spcBef>
                          <a:spcPts val="300"/>
                        </a:spcBef>
                        <a:spcAft>
                          <a:spcPts val="30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系統填表代碼</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lnSpc>
                          <a:spcPts val="1600"/>
                        </a:lnSpc>
                        <a:spcBef>
                          <a:spcPts val="300"/>
                        </a:spcBef>
                        <a:spcAft>
                          <a:spcPts val="30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行業別</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2DE82"/>
                    </a:solidFill>
                  </a:tcPr>
                </a:tc>
                <a:tc vMerge="1">
                  <a:txBody>
                    <a:bodyPr/>
                    <a:lstStyle/>
                    <a:p>
                      <a:endParaRPr lang="zh-TW" altLang="en-US"/>
                    </a:p>
                  </a:txBody>
                  <a:tcPr/>
                </a:tc>
                <a:extLst>
                  <a:ext uri="{0D108BD9-81ED-4DB2-BD59-A6C34878D82A}">
                    <a16:rowId xmlns:a16="http://schemas.microsoft.com/office/drawing/2014/main" val="805727074"/>
                  </a:ext>
                </a:extLst>
              </a:tr>
              <a:tr h="706720">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10</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alt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出版影音及資通訊業</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從事出版、影片及電視節目製作、後製、發行與影片放映，聲音錄製及音樂發行，廣播及電視節目編排與傳播，電信、電腦程式設計、諮詢及相關服務、資訊服務等之行業。</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4655732"/>
                  </a:ext>
                </a:extLst>
              </a:tr>
              <a:tr h="236828">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11</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金融及保險業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從事金融服務、保險、證券期貨及金融輔助等活動之行業。</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30514351"/>
                  </a:ext>
                </a:extLst>
              </a:tr>
              <a:tr h="236828">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12</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不動產業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從事不動產開發、經營及相關服務之行業。</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1715725"/>
                  </a:ext>
                </a:extLst>
              </a:tr>
              <a:tr h="706720">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13</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專業、科學及技術服務業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從事專業、科學及技術服務之行業，如法律及會計、企業管理及管理顧問、建築及工程服務、技術檢測及分析、研究發展、廣告及市場研究、專門設計及獸醫服務等。</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1674568"/>
                  </a:ext>
                </a:extLst>
              </a:tr>
              <a:tr h="706720">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14</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支援服務業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從事支援企業或組織營運之例行性活動（少部分服務家庭）之行業，如租賃、人力仲介及供應、旅行及其他相關服務、保全及偵探、建築物及綠化服務、行政支援服務等。</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7000703"/>
                  </a:ext>
                </a:extLst>
              </a:tr>
              <a:tr h="471147">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15</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公共行政及國防、強制性社會安全</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從事公共行政管理與服務之政府機關、民意機關及國防事務等；強制性社會安全事務、享有特權及豁免權之國際組織及外國機構亦歸入本類。</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11558954"/>
                  </a:ext>
                </a:extLst>
              </a:tr>
              <a:tr h="473655">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16</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教育業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從事正規教育體制內之各級學校與體制外之教育服務，以及教育輔助服務之行業；軍事學校及法務機構附設學校亦歸入本類。</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5977968"/>
                  </a:ext>
                </a:extLst>
              </a:tr>
              <a:tr h="471147">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17</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醫療保健及社會工作服務業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從事醫療保健及社會工作服務之行業。</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00098171"/>
                  </a:ext>
                </a:extLst>
              </a:tr>
              <a:tr h="471147">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18</a:t>
                      </a:r>
                      <a:endParaRPr lang="zh-TW" sz="1400" b="1" kern="10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藝術、娛樂及休閒服務業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algn="l">
                        <a:lnSpc>
                          <a:spcPts val="1600"/>
                        </a:lnSpc>
                        <a:spcBef>
                          <a:spcPts val="0"/>
                        </a:spcBef>
                        <a:spcAft>
                          <a:spcPts val="0"/>
                        </a:spcAft>
                      </a:pPr>
                      <a:r>
                        <a:rPr lang="zh-TW" alt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從事創作及藝術表演，經營圖書館、檔案保存、博物館及類似機構，博弈、運動、娛樂及休閒服務等之行業。</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049100"/>
                  </a:ext>
                </a:extLst>
              </a:tr>
              <a:tr h="471147">
                <a:tc>
                  <a:txBody>
                    <a:bodyPr/>
                    <a:lstStyle>
                      <a:lvl1pPr marL="0" algn="l" defTabSz="914400" rtl="0" eaLnBrk="1" latinLnBrk="0" hangingPunct="1">
                        <a:defRPr sz="1800" b="1" kern="1200">
                          <a:solidFill>
                            <a:schemeClr val="tx1"/>
                          </a:solidFill>
                          <a:latin typeface="Verdana"/>
                        </a:defRPr>
                      </a:lvl1pPr>
                      <a:lvl2pPr marL="457200" algn="l" defTabSz="914400" rtl="0" eaLnBrk="1" latinLnBrk="0" hangingPunct="1">
                        <a:defRPr sz="1800" b="1" kern="1200">
                          <a:solidFill>
                            <a:schemeClr val="tx1"/>
                          </a:solidFill>
                          <a:latin typeface="Verdana"/>
                        </a:defRPr>
                      </a:lvl2pPr>
                      <a:lvl3pPr marL="914400" algn="l" defTabSz="914400" rtl="0" eaLnBrk="1" latinLnBrk="0" hangingPunct="1">
                        <a:defRPr sz="1800" b="1" kern="1200">
                          <a:solidFill>
                            <a:schemeClr val="tx1"/>
                          </a:solidFill>
                          <a:latin typeface="Verdana"/>
                        </a:defRPr>
                      </a:lvl3pPr>
                      <a:lvl4pPr marL="1371600" algn="l" defTabSz="914400" rtl="0" eaLnBrk="1" latinLnBrk="0" hangingPunct="1">
                        <a:defRPr sz="1800" b="1" kern="1200">
                          <a:solidFill>
                            <a:schemeClr val="tx1"/>
                          </a:solidFill>
                          <a:latin typeface="Verdana"/>
                        </a:defRPr>
                      </a:lvl4pPr>
                      <a:lvl5pPr marL="1828800" algn="l" defTabSz="914400" rtl="0" eaLnBrk="1" latinLnBrk="0" hangingPunct="1">
                        <a:defRPr sz="1800" b="1" kern="1200">
                          <a:solidFill>
                            <a:schemeClr val="tx1"/>
                          </a:solidFill>
                          <a:latin typeface="Verdana"/>
                        </a:defRPr>
                      </a:lvl5pPr>
                      <a:lvl6pPr marL="2286000" algn="l" defTabSz="914400" rtl="0" eaLnBrk="1" latinLnBrk="0" hangingPunct="1">
                        <a:defRPr sz="1800" b="1" kern="1200">
                          <a:solidFill>
                            <a:schemeClr val="tx1"/>
                          </a:solidFill>
                          <a:latin typeface="Verdana"/>
                        </a:defRPr>
                      </a:lvl6pPr>
                      <a:lvl7pPr marL="2743200" algn="l" defTabSz="914400" rtl="0" eaLnBrk="1" latinLnBrk="0" hangingPunct="1">
                        <a:defRPr sz="1800" b="1" kern="1200">
                          <a:solidFill>
                            <a:schemeClr val="tx1"/>
                          </a:solidFill>
                          <a:latin typeface="Verdana"/>
                        </a:defRPr>
                      </a:lvl7pPr>
                      <a:lvl8pPr marL="3200400" algn="l" defTabSz="914400" rtl="0" eaLnBrk="1" latinLnBrk="0" hangingPunct="1">
                        <a:defRPr sz="1800" b="1" kern="1200">
                          <a:solidFill>
                            <a:schemeClr val="tx1"/>
                          </a:solidFill>
                          <a:latin typeface="Verdana"/>
                        </a:defRPr>
                      </a:lvl8pPr>
                      <a:lvl9pPr marL="3657600" algn="l" defTabSz="914400" rtl="0" eaLnBrk="1" latinLnBrk="0" hangingPunct="1">
                        <a:defRPr sz="1800" b="1" kern="1200">
                          <a:solidFill>
                            <a:schemeClr val="tx1"/>
                          </a:solidFill>
                          <a:latin typeface="Verdana"/>
                        </a:defRPr>
                      </a:lvl9pPr>
                    </a:lstStyle>
                    <a:p>
                      <a:pPr marL="1270" algn="l">
                        <a:lnSpc>
                          <a:spcPts val="1600"/>
                        </a:lnSpc>
                        <a:spcBef>
                          <a:spcPts val="300"/>
                        </a:spcBef>
                        <a:spcAft>
                          <a:spcPts val="300"/>
                        </a:spcAft>
                      </a:pPr>
                      <a:r>
                        <a:rPr 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19</a:t>
                      </a:r>
                      <a:endPar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a:lnSpc>
                          <a:spcPts val="1600"/>
                        </a:lnSpc>
                        <a:spcBef>
                          <a:spcPts val="0"/>
                        </a:spcBef>
                        <a:spcAft>
                          <a:spcPts val="0"/>
                        </a:spcAft>
                      </a:pPr>
                      <a:r>
                        <a:rPr 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其他服務業</a:t>
                      </a: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1270" marR="0" indent="0" algn="l" defTabSz="914400" rtl="0" eaLnBrk="1" fontAlgn="auto" latinLnBrk="0" hangingPunct="1">
                        <a:lnSpc>
                          <a:spcPts val="1600"/>
                        </a:lnSpc>
                        <a:spcBef>
                          <a:spcPts val="0"/>
                        </a:spcBef>
                        <a:spcAft>
                          <a:spcPts val="0"/>
                        </a:spcAft>
                        <a:buClrTx/>
                        <a:buSzTx/>
                        <a:buFontTx/>
                        <a:buNone/>
                        <a:tabLst/>
                        <a:defRPr/>
                      </a:pPr>
                      <a:r>
                        <a:rPr lang="zh-TW" alt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從事</a:t>
                      </a:r>
                      <a:r>
                        <a:rPr lang="zh-TW" altLang="en-US"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批發及零售業</a:t>
                      </a:r>
                      <a:r>
                        <a:rPr lang="zh-TW" alt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至</a:t>
                      </a:r>
                      <a:r>
                        <a:rPr lang="zh-TW" altLang="en-US"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藝術、娛樂及休閒服務業</a:t>
                      </a:r>
                      <a:r>
                        <a:rPr lang="zh-TW" altLang="en-US" sz="1400" b="1"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大類以外服務之行業，如宗教、職業及類似組織、個人及家庭用品維修、洗衣、美髮及美容美體、殯葬及相關服務、家事服務等。</a:t>
                      </a:r>
                      <a:endParaRPr lang="zh-TW" sz="1400" kern="100" dirty="0">
                        <a:solidFill>
                          <a:schemeClr val="tx1"/>
                        </a:solidFill>
                        <a:effectLst/>
                        <a:latin typeface="Arial" panose="020B0604020202020204" pitchFamily="34" charset="0"/>
                        <a:ea typeface="微軟正黑體" panose="020B0604030504040204" pitchFamily="34" charset="-120"/>
                        <a:cs typeface="Arial" panose="020B0604020202020204" pitchFamily="34" charset="0"/>
                      </a:endParaRPr>
                    </a:p>
                  </a:txBody>
                  <a:tcPr marL="50632" marR="50632"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6153156"/>
                  </a:ext>
                </a:extLst>
              </a:tr>
            </a:tbl>
          </a:graphicData>
        </a:graphic>
      </p:graphicFrame>
      <p:sp>
        <p:nvSpPr>
          <p:cNvPr id="9" name="矩形 8"/>
          <p:cNvSpPr/>
          <p:nvPr/>
        </p:nvSpPr>
        <p:spPr>
          <a:xfrm>
            <a:off x="83761" y="620859"/>
            <a:ext cx="3855072" cy="338554"/>
          </a:xfrm>
          <a:prstGeom prst="rect">
            <a:avLst/>
          </a:prstGeom>
        </p:spPr>
        <p:txBody>
          <a:bodyPr wrap="square">
            <a:spAutoFit/>
          </a:bodyPr>
          <a:lstStyle/>
          <a:p>
            <a:pPr marL="342900" indent="-342900">
              <a:buFont typeface="Wingdings" panose="05000000000000000000" pitchFamily="2" charset="2"/>
              <a:buChar char="l"/>
            </a:pPr>
            <a:r>
              <a:rPr lang="zh-TW" altLang="zh-TW" sz="1600" b="1" dirty="0">
                <a:latin typeface="Arial" panose="020B0604020202020204" pitchFamily="34" charset="0"/>
                <a:ea typeface="微軟正黑體" panose="020B0604030504040204" pitchFamily="34" charset="-120"/>
                <a:cs typeface="Arial" panose="020B0604020202020204" pitchFamily="34" charset="0"/>
              </a:rPr>
              <a:t>行政院</a:t>
            </a:r>
            <a:r>
              <a:rPr lang="zh-TW" altLang="en-US" sz="1600" b="1" dirty="0">
                <a:latin typeface="Arial" panose="020B0604020202020204" pitchFamily="34" charset="0"/>
                <a:ea typeface="微軟正黑體" panose="020B0604030504040204" pitchFamily="34" charset="-120"/>
                <a:cs typeface="Arial" panose="020B0604020202020204" pitchFamily="34" charset="0"/>
              </a:rPr>
              <a:t>最新</a:t>
            </a:r>
            <a:r>
              <a:rPr lang="zh-TW" altLang="zh-TW" sz="1600" b="1" dirty="0">
                <a:latin typeface="Arial" panose="020B0604020202020204" pitchFamily="34" charset="0"/>
                <a:ea typeface="微軟正黑體" panose="020B0604030504040204" pitchFamily="34" charset="-120"/>
                <a:cs typeface="Arial" panose="020B0604020202020204" pitchFamily="34" charset="0"/>
              </a:rPr>
              <a:t>修訂「行業標準分</a:t>
            </a:r>
            <a:r>
              <a:rPr lang="zh-TW" altLang="en-US" sz="1600" b="1" dirty="0">
                <a:latin typeface="Arial" panose="020B0604020202020204" pitchFamily="34" charset="0"/>
                <a:ea typeface="微軟正黑體" panose="020B0604030504040204" pitchFamily="34" charset="-120"/>
                <a:cs typeface="Arial" panose="020B0604020202020204" pitchFamily="34" charset="0"/>
              </a:rPr>
              <a:t>類」：</a:t>
            </a:r>
          </a:p>
        </p:txBody>
      </p:sp>
    </p:spTree>
    <p:extLst>
      <p:ext uri="{BB962C8B-B14F-4D97-AF65-F5344CB8AC3E}">
        <p14:creationId xmlns:p14="http://schemas.microsoft.com/office/powerpoint/2010/main" val="2985966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4.4</a:t>
            </a:r>
          </a:p>
        </p:txBody>
      </p:sp>
      <p:sp>
        <p:nvSpPr>
          <p:cNvPr id="7" name="Rectangle 2"/>
          <p:cNvSpPr>
            <a:spLocks noGrp="1" noChangeArrowheads="1"/>
          </p:cNvSpPr>
          <p:nvPr>
            <p:ph type="title"/>
          </p:nvPr>
        </p:nvSpPr>
        <p:spPr>
          <a:xfrm>
            <a:off x="6491" y="277658"/>
            <a:ext cx="9137509" cy="498548"/>
          </a:xfrm>
        </p:spPr>
        <p:txBody>
          <a:bodyPr anchor="t">
            <a:noAutofit/>
          </a:bodyPr>
          <a:lstStyle/>
          <a:p>
            <a:pPr algn="l">
              <a:defRPr/>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學生實習機構及權益保障</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4474" y="2054773"/>
            <a:ext cx="8985702" cy="212365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latin typeface="Arial" panose="020B0604020202020204" pitchFamily="34" charset="0"/>
                <a:ea typeface="微軟正黑體" panose="020B0604030504040204" pitchFamily="34" charset="-120"/>
                <a:cs typeface="Arial" panose="020B0604020202020204" pitchFamily="34" charset="0"/>
              </a:rPr>
              <a:t>僅校外實習保險</a:t>
            </a:r>
            <a:r>
              <a:rPr lang="zh-TW" altLang="en-US"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係指學生於實習期間，「僅」投保「大專校院校外實習學生團體保險」或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學校自行投保「其他意外險」之人次，惟</a:t>
            </a:r>
            <a:r>
              <a:rPr lang="zh-TW" altLang="zh-TW" sz="22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不包含學生平安險</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p>
        </p:txBody>
      </p:sp>
      <p:graphicFrame>
        <p:nvGraphicFramePr>
          <p:cNvPr id="2" name="表格 1"/>
          <p:cNvGraphicFramePr>
            <a:graphicFrameLocks noGrp="1"/>
          </p:cNvGraphicFramePr>
          <p:nvPr>
            <p:extLst>
              <p:ext uri="{D42A27DB-BD31-4B8C-83A1-F6EECF244321}">
                <p14:modId xmlns:p14="http://schemas.microsoft.com/office/powerpoint/2010/main" val="380708333"/>
              </p:ext>
            </p:extLst>
          </p:nvPr>
        </p:nvGraphicFramePr>
        <p:xfrm>
          <a:off x="36318" y="728390"/>
          <a:ext cx="9073494" cy="1308339"/>
        </p:xfrm>
        <a:graphic>
          <a:graphicData uri="http://schemas.openxmlformats.org/drawingml/2006/table">
            <a:tbl>
              <a:tblPr firstRow="1" firstCol="1" bandRow="1"/>
              <a:tblGrid>
                <a:gridCol w="220055">
                  <a:extLst>
                    <a:ext uri="{9D8B030D-6E8A-4147-A177-3AD203B41FA5}">
                      <a16:colId xmlns:a16="http://schemas.microsoft.com/office/drawing/2014/main" val="511693825"/>
                    </a:ext>
                  </a:extLst>
                </a:gridCol>
                <a:gridCol w="230736">
                  <a:extLst>
                    <a:ext uri="{9D8B030D-6E8A-4147-A177-3AD203B41FA5}">
                      <a16:colId xmlns:a16="http://schemas.microsoft.com/office/drawing/2014/main" val="3842227354"/>
                    </a:ext>
                  </a:extLst>
                </a:gridCol>
                <a:gridCol w="188008">
                  <a:extLst>
                    <a:ext uri="{9D8B030D-6E8A-4147-A177-3AD203B41FA5}">
                      <a16:colId xmlns:a16="http://schemas.microsoft.com/office/drawing/2014/main" val="3613480680"/>
                    </a:ext>
                  </a:extLst>
                </a:gridCol>
                <a:gridCol w="205099">
                  <a:extLst>
                    <a:ext uri="{9D8B030D-6E8A-4147-A177-3AD203B41FA5}">
                      <a16:colId xmlns:a16="http://schemas.microsoft.com/office/drawing/2014/main" val="3864559376"/>
                    </a:ext>
                  </a:extLst>
                </a:gridCol>
                <a:gridCol w="213645">
                  <a:extLst>
                    <a:ext uri="{9D8B030D-6E8A-4147-A177-3AD203B41FA5}">
                      <a16:colId xmlns:a16="http://schemas.microsoft.com/office/drawing/2014/main" val="2136744006"/>
                    </a:ext>
                  </a:extLst>
                </a:gridCol>
                <a:gridCol w="709302">
                  <a:extLst>
                    <a:ext uri="{9D8B030D-6E8A-4147-A177-3AD203B41FA5}">
                      <a16:colId xmlns:a16="http://schemas.microsoft.com/office/drawing/2014/main" val="28517235"/>
                    </a:ext>
                  </a:extLst>
                </a:gridCol>
                <a:gridCol w="581114">
                  <a:extLst>
                    <a:ext uri="{9D8B030D-6E8A-4147-A177-3AD203B41FA5}">
                      <a16:colId xmlns:a16="http://schemas.microsoft.com/office/drawing/2014/main" val="604419602"/>
                    </a:ext>
                  </a:extLst>
                </a:gridCol>
                <a:gridCol w="606751">
                  <a:extLst>
                    <a:ext uri="{9D8B030D-6E8A-4147-A177-3AD203B41FA5}">
                      <a16:colId xmlns:a16="http://schemas.microsoft.com/office/drawing/2014/main" val="2111601522"/>
                    </a:ext>
                  </a:extLst>
                </a:gridCol>
                <a:gridCol w="529839">
                  <a:extLst>
                    <a:ext uri="{9D8B030D-6E8A-4147-A177-3AD203B41FA5}">
                      <a16:colId xmlns:a16="http://schemas.microsoft.com/office/drawing/2014/main" val="2995103305"/>
                    </a:ext>
                  </a:extLst>
                </a:gridCol>
                <a:gridCol w="487110">
                  <a:extLst>
                    <a:ext uri="{9D8B030D-6E8A-4147-A177-3AD203B41FA5}">
                      <a16:colId xmlns:a16="http://schemas.microsoft.com/office/drawing/2014/main" val="2821809767"/>
                    </a:ext>
                  </a:extLst>
                </a:gridCol>
                <a:gridCol w="1008403">
                  <a:extLst>
                    <a:ext uri="{9D8B030D-6E8A-4147-A177-3AD203B41FA5}">
                      <a16:colId xmlns:a16="http://schemas.microsoft.com/office/drawing/2014/main" val="2438653924"/>
                    </a:ext>
                  </a:extLst>
                </a:gridCol>
                <a:gridCol w="854580">
                  <a:extLst>
                    <a:ext uri="{9D8B030D-6E8A-4147-A177-3AD203B41FA5}">
                      <a16:colId xmlns:a16="http://schemas.microsoft.com/office/drawing/2014/main" val="3782055955"/>
                    </a:ext>
                  </a:extLst>
                </a:gridCol>
                <a:gridCol w="749079">
                  <a:extLst>
                    <a:ext uri="{9D8B030D-6E8A-4147-A177-3AD203B41FA5}">
                      <a16:colId xmlns:a16="http://schemas.microsoft.com/office/drawing/2014/main" val="3061886788"/>
                    </a:ext>
                  </a:extLst>
                </a:gridCol>
                <a:gridCol w="660977">
                  <a:extLst>
                    <a:ext uri="{9D8B030D-6E8A-4147-A177-3AD203B41FA5}">
                      <a16:colId xmlns:a16="http://schemas.microsoft.com/office/drawing/2014/main" val="3743399638"/>
                    </a:ext>
                  </a:extLst>
                </a:gridCol>
                <a:gridCol w="504202">
                  <a:extLst>
                    <a:ext uri="{9D8B030D-6E8A-4147-A177-3AD203B41FA5}">
                      <a16:colId xmlns:a16="http://schemas.microsoft.com/office/drawing/2014/main" val="4003021533"/>
                    </a:ext>
                  </a:extLst>
                </a:gridCol>
                <a:gridCol w="478564">
                  <a:extLst>
                    <a:ext uri="{9D8B030D-6E8A-4147-A177-3AD203B41FA5}">
                      <a16:colId xmlns:a16="http://schemas.microsoft.com/office/drawing/2014/main" val="2331279939"/>
                    </a:ext>
                  </a:extLst>
                </a:gridCol>
                <a:gridCol w="367470">
                  <a:extLst>
                    <a:ext uri="{9D8B030D-6E8A-4147-A177-3AD203B41FA5}">
                      <a16:colId xmlns:a16="http://schemas.microsoft.com/office/drawing/2014/main" val="417567941"/>
                    </a:ext>
                  </a:extLst>
                </a:gridCol>
                <a:gridCol w="282011">
                  <a:extLst>
                    <a:ext uri="{9D8B030D-6E8A-4147-A177-3AD203B41FA5}">
                      <a16:colId xmlns:a16="http://schemas.microsoft.com/office/drawing/2014/main" val="1462087757"/>
                    </a:ext>
                  </a:extLst>
                </a:gridCol>
                <a:gridCol w="196549">
                  <a:extLst>
                    <a:ext uri="{9D8B030D-6E8A-4147-A177-3AD203B41FA5}">
                      <a16:colId xmlns:a16="http://schemas.microsoft.com/office/drawing/2014/main" val="1591509454"/>
                    </a:ext>
                  </a:extLst>
                </a:gridCol>
              </a:tblGrid>
              <a:tr h="112431">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實習場所國別</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實習機構資訊</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學生實際實習場所</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8">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學生實習權益人次</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補充說明</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936650"/>
                  </a:ext>
                </a:extLst>
              </a:tr>
              <a:tr h="46992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行業別</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機構名稱</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統一編號</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縣市別</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地址</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投保情形</a:t>
                      </a:r>
                    </a:p>
                    <a:p>
                      <a:pPr marL="0" algn="ctr" defTabSz="914400" rtl="0" eaLnBrk="1" latinLnBrk="0" hangingPunct="1">
                        <a:lnSpc>
                          <a:spcPts val="1600"/>
                        </a:lnSpc>
                        <a:spcAft>
                          <a:spcPts val="0"/>
                        </a:spcAft>
                      </a:pPr>
                      <a:r>
                        <a:rPr kumimoji="0" lang="en-US" altLang="zh-TW" sz="1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111.10</a:t>
                      </a:r>
                      <a:r>
                        <a:rPr kumimoji="0" lang="zh-TW" sz="1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期調整欄位</a:t>
                      </a:r>
                      <a:r>
                        <a:rPr kumimoji="0" lang="en-US" altLang="zh-TW" sz="1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實習待遇</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058940419"/>
                  </a:ext>
                </a:extLst>
              </a:tr>
              <a:tr h="63521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僅勞保</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僅校外實習保險</a:t>
                      </a:r>
                    </a:p>
                  </a:txBody>
                  <a:tcPr marL="55352" marR="553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兩者皆有</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兩者皆無</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工資</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獎學金</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津貼</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無</a:t>
                      </a:r>
                    </a:p>
                  </a:txBody>
                  <a:tcPr marL="55352" marR="5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393213377"/>
                  </a:ext>
                </a:extLst>
              </a:tr>
            </a:tbl>
          </a:graphicData>
        </a:graphic>
      </p:graphicFrame>
    </p:spTree>
    <p:extLst>
      <p:ext uri="{BB962C8B-B14F-4D97-AF65-F5344CB8AC3E}">
        <p14:creationId xmlns:p14="http://schemas.microsoft.com/office/powerpoint/2010/main" val="854852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4.5</a:t>
            </a: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 </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專任教師通過升等</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0" y="3174270"/>
            <a:ext cx="9144000" cy="3416320"/>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說明：專任教師升等方式類別調整及增蒐專門著作</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教學實踐研究</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lvl="0" indent="-285750">
              <a:lnSpc>
                <a:spcPct val="150000"/>
              </a:lnSpc>
              <a:buFont typeface="Wingdings" panose="05000000000000000000" pitchFamily="2" charset="2"/>
              <a:buChar char="l"/>
            </a:pPr>
            <a:r>
              <a:rPr lang="zh-TW" altLang="zh-TW" sz="1800" b="1" dirty="0">
                <a:latin typeface="Arial" panose="020B0604020202020204" pitchFamily="34" charset="0"/>
                <a:ea typeface="微軟正黑體" panose="020B0604030504040204" pitchFamily="34" charset="-120"/>
                <a:cs typeface="Arial" panose="020B0604020202020204" pitchFamily="34" charset="0"/>
              </a:rPr>
              <a:t>專任教師升等方式</a:t>
            </a:r>
            <a:r>
              <a:rPr lang="zh-TW" altLang="zh-TW" sz="1800" dirty="0">
                <a:latin typeface="Arial" panose="020B0604020202020204" pitchFamily="34" charset="0"/>
                <a:ea typeface="微軟正黑體" panose="020B0604030504040204" pitchFamily="34" charset="-120"/>
                <a:cs typeface="Arial" panose="020B0604020202020204" pitchFamily="34" charset="0"/>
              </a:rPr>
              <a:t>：係指學校專任教師依「</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專科以上學校教師資格審定辦法</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審定辦法</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條文送審之類別，包括【</a:t>
            </a:r>
            <a:r>
              <a:rPr lang="zh-TW" altLang="zh-TW" sz="1800" b="1" dirty="0">
                <a:latin typeface="Arial" panose="020B0604020202020204" pitchFamily="34" charset="0"/>
                <a:ea typeface="微軟正黑體" panose="020B0604030504040204" pitchFamily="34" charset="-120"/>
                <a:cs typeface="Arial" panose="020B0604020202020204" pitchFamily="34" charset="0"/>
              </a:rPr>
              <a:t>學位論文</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文憑送審</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；專門著作</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學術</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專門著作</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教學實踐研究</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文藝創作展演</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作品及成就</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技術研發</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技術報告</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體育競賽</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作品及成就</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；教學實踐研究</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技術報告</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】等： </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ct val="150000"/>
              </a:lnSpc>
              <a:buFont typeface="Wingdings" panose="05000000000000000000" pitchFamily="2" charset="2"/>
              <a:buChar char="l"/>
            </a:pPr>
            <a:r>
              <a:rPr lang="zh-TW" altLang="zh-TW" sz="1800" b="1" dirty="0">
                <a:latin typeface="Arial" panose="020B0604020202020204" pitchFamily="34" charset="0"/>
                <a:ea typeface="微軟正黑體" panose="020B0604030504040204" pitchFamily="34" charset="-120"/>
                <a:cs typeface="Arial" panose="020B0604020202020204" pitchFamily="34" charset="0"/>
              </a:rPr>
              <a:t>學位論文</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文憑送審</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：係指符合</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專科以上學校教師資格審定辦法</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」第</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19</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條</a:t>
            </a:r>
            <a:r>
              <a:rPr lang="zh-TW" altLang="zh-TW" sz="1800" dirty="0">
                <a:latin typeface="Arial" panose="020B0604020202020204" pitchFamily="34" charset="0"/>
                <a:ea typeface="微軟正黑體" panose="020B0604030504040204" pitchFamily="34" charset="-120"/>
                <a:cs typeface="Arial" panose="020B0604020202020204" pitchFamily="34" charset="0"/>
              </a:rPr>
              <a:t>規定送審。</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ct val="150000"/>
              </a:lnSpc>
              <a:buFont typeface="Wingdings" panose="05000000000000000000" pitchFamily="2" charset="2"/>
              <a:buChar char="l"/>
            </a:pPr>
            <a:r>
              <a:rPr lang="zh-TW" altLang="zh-TW" sz="1800" b="1" dirty="0">
                <a:latin typeface="Arial" panose="020B0604020202020204" pitchFamily="34" charset="0"/>
                <a:ea typeface="微軟正黑體" panose="020B0604030504040204" pitchFamily="34" charset="-120"/>
                <a:cs typeface="Arial" panose="020B0604020202020204" pitchFamily="34" charset="0"/>
              </a:rPr>
              <a:t>專門著作</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學術</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：係指符合</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專科以上學校教師資格審定辦法</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」第</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14</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條</a:t>
            </a:r>
            <a:r>
              <a:rPr lang="zh-TW" altLang="zh-TW" sz="1800" dirty="0">
                <a:latin typeface="Arial" panose="020B0604020202020204" pitchFamily="34" charset="0"/>
                <a:ea typeface="微軟正黑體" panose="020B0604030504040204" pitchFamily="34" charset="-120"/>
                <a:cs typeface="Arial" panose="020B0604020202020204" pitchFamily="34" charset="0"/>
              </a:rPr>
              <a:t>規定送審。</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517938355"/>
              </p:ext>
            </p:extLst>
          </p:nvPr>
        </p:nvGraphicFramePr>
        <p:xfrm>
          <a:off x="86198" y="626491"/>
          <a:ext cx="8989435" cy="2533364"/>
        </p:xfrm>
        <a:graphic>
          <a:graphicData uri="http://schemas.openxmlformats.org/drawingml/2006/table">
            <a:tbl>
              <a:tblPr firstRow="1" firstCol="1" lastRow="1" lastCol="1" bandRow="1" bandCol="1"/>
              <a:tblGrid>
                <a:gridCol w="195813">
                  <a:extLst>
                    <a:ext uri="{9D8B030D-6E8A-4147-A177-3AD203B41FA5}">
                      <a16:colId xmlns:a16="http://schemas.microsoft.com/office/drawing/2014/main" val="3462058019"/>
                    </a:ext>
                  </a:extLst>
                </a:gridCol>
                <a:gridCol w="743484">
                  <a:extLst>
                    <a:ext uri="{9D8B030D-6E8A-4147-A177-3AD203B41FA5}">
                      <a16:colId xmlns:a16="http://schemas.microsoft.com/office/drawing/2014/main" val="1164903126"/>
                    </a:ext>
                  </a:extLst>
                </a:gridCol>
                <a:gridCol w="2888479">
                  <a:extLst>
                    <a:ext uri="{9D8B030D-6E8A-4147-A177-3AD203B41FA5}">
                      <a16:colId xmlns:a16="http://schemas.microsoft.com/office/drawing/2014/main" val="2787146584"/>
                    </a:ext>
                  </a:extLst>
                </a:gridCol>
                <a:gridCol w="1076770">
                  <a:extLst>
                    <a:ext uri="{9D8B030D-6E8A-4147-A177-3AD203B41FA5}">
                      <a16:colId xmlns:a16="http://schemas.microsoft.com/office/drawing/2014/main" val="3932457691"/>
                    </a:ext>
                  </a:extLst>
                </a:gridCol>
                <a:gridCol w="777667">
                  <a:extLst>
                    <a:ext uri="{9D8B030D-6E8A-4147-A177-3AD203B41FA5}">
                      <a16:colId xmlns:a16="http://schemas.microsoft.com/office/drawing/2014/main" val="591309656"/>
                    </a:ext>
                  </a:extLst>
                </a:gridCol>
                <a:gridCol w="828942">
                  <a:extLst>
                    <a:ext uri="{9D8B030D-6E8A-4147-A177-3AD203B41FA5}">
                      <a16:colId xmlns:a16="http://schemas.microsoft.com/office/drawing/2014/main" val="2613053198"/>
                    </a:ext>
                  </a:extLst>
                </a:gridCol>
                <a:gridCol w="632389">
                  <a:extLst>
                    <a:ext uri="{9D8B030D-6E8A-4147-A177-3AD203B41FA5}">
                      <a16:colId xmlns:a16="http://schemas.microsoft.com/office/drawing/2014/main" val="61314016"/>
                    </a:ext>
                  </a:extLst>
                </a:gridCol>
                <a:gridCol w="726393">
                  <a:extLst>
                    <a:ext uri="{9D8B030D-6E8A-4147-A177-3AD203B41FA5}">
                      <a16:colId xmlns:a16="http://schemas.microsoft.com/office/drawing/2014/main" val="3334602815"/>
                    </a:ext>
                  </a:extLst>
                </a:gridCol>
                <a:gridCol w="1119498">
                  <a:extLst>
                    <a:ext uri="{9D8B030D-6E8A-4147-A177-3AD203B41FA5}">
                      <a16:colId xmlns:a16="http://schemas.microsoft.com/office/drawing/2014/main" val="2734322559"/>
                    </a:ext>
                  </a:extLst>
                </a:gridCol>
              </a:tblGrid>
              <a:tr h="221479">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是否為教育部全部授權自審學校</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專任教師升等方式</a:t>
                      </a:r>
                    </a:p>
                  </a:txBody>
                  <a:tcPr marL="53442" marR="5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專任教師申請升等之人數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專任教師通過升等之各職級人數</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專任教師通過升等比率〔</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F=(E/A)</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100%</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957636"/>
                  </a:ext>
                </a:extLst>
              </a:tr>
              <a:tr h="44244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升等教授人數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升等副教授人數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升等助理教授人數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(E=B+C+D)</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45747169"/>
                  </a:ext>
                </a:extLst>
              </a:tr>
              <a:tr h="1533049">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indent="-187325"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p>
                      <a:pPr marL="0" indent="-125095"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107.10</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87325" algn="l" defTabSz="914400" rtl="0" eaLnBrk="1" latinLnBrk="0" hangingPunct="1">
                        <a:lnSpc>
                          <a:spcPts val="2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學位論文</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文憑送審</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專門著作</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學術</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專門著作</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教學實踐研究</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en-US"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增蒐</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文藝創作展演</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作品及成就</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技術研發</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技術報告</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體育競賽</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作品及成就</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教學實踐研究</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技術報告</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107.10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系統自動產生</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967783"/>
                  </a:ext>
                </a:extLst>
              </a:tr>
            </a:tbl>
          </a:graphicData>
        </a:graphic>
      </p:graphicFrame>
    </p:spTree>
    <p:extLst>
      <p:ext uri="{BB962C8B-B14F-4D97-AF65-F5344CB8AC3E}">
        <p14:creationId xmlns:p14="http://schemas.microsoft.com/office/powerpoint/2010/main" val="42287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4.6</a:t>
            </a: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 </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專任教師通過升等</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86198" y="3114451"/>
            <a:ext cx="8989435" cy="3761607"/>
          </a:xfrm>
          <a:prstGeom prst="rect">
            <a:avLst/>
          </a:prstGeom>
        </p:spPr>
        <p:txBody>
          <a:bodyPr wrap="square">
            <a:spAutoFit/>
          </a:bodyPr>
          <a:lstStyle/>
          <a:p>
            <a:pPr algn="just">
              <a:lnSpc>
                <a:spcPts val="24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112.10</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lvl="0" indent="-285750">
              <a:lnSpc>
                <a:spcPts val="2400"/>
              </a:lnSpc>
              <a:buFont typeface="Wingdings" panose="05000000000000000000" pitchFamily="2" charset="2"/>
              <a:buChar char="l"/>
            </a:pPr>
            <a:r>
              <a:rPr lang="zh-TW" altLang="zh-TW" sz="1800" b="1" dirty="0">
                <a:latin typeface="Arial" panose="020B0604020202020204" pitchFamily="34" charset="0"/>
                <a:ea typeface="微軟正黑體" panose="020B0604030504040204" pitchFamily="34" charset="-120"/>
                <a:cs typeface="Arial" panose="020B0604020202020204" pitchFamily="34" charset="0"/>
              </a:rPr>
              <a:t>專任教師升等方式</a:t>
            </a:r>
            <a:r>
              <a:rPr lang="zh-TW" altLang="zh-TW" sz="1800" dirty="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ts val="2400"/>
              </a:lnSpc>
              <a:buClr>
                <a:schemeClr val="tx1"/>
              </a:buClr>
              <a:buFont typeface="Wingdings" panose="05000000000000000000" pitchFamily="2" charset="2"/>
              <a:buChar char="l"/>
            </a:pP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專門著作</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教學實踐研究</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：係指符合</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「專科以上學校教師資格審定辦法」辦法第</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16</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條</a:t>
            </a:r>
            <a:r>
              <a:rPr lang="zh-TW" altLang="zh-TW" sz="1800" dirty="0">
                <a:latin typeface="Arial" panose="020B0604020202020204" pitchFamily="34" charset="0"/>
                <a:ea typeface="微軟正黑體" panose="020B0604030504040204" pitchFamily="34" charset="-120"/>
                <a:cs typeface="Arial" panose="020B0604020202020204" pitchFamily="34" charset="0"/>
              </a:rPr>
              <a:t>送審。</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ts val="2400"/>
              </a:lnSpc>
              <a:buClr>
                <a:schemeClr val="tx1"/>
              </a:buClr>
              <a:buFont typeface="Wingdings" panose="05000000000000000000" pitchFamily="2" charset="2"/>
              <a:buChar char="l"/>
            </a:pP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文藝創作展演</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作品及成就</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：係指符合</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專科以上學校教師資格審定辦法</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」第</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17</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條</a:t>
            </a:r>
            <a:r>
              <a:rPr lang="zh-TW" altLang="zh-TW" sz="1800" dirty="0">
                <a:latin typeface="Arial" panose="020B0604020202020204" pitchFamily="34" charset="0"/>
                <a:ea typeface="微軟正黑體" panose="020B0604030504040204" pitchFamily="34" charset="-120"/>
                <a:cs typeface="Arial" panose="020B0604020202020204" pitchFamily="34" charset="0"/>
              </a:rPr>
              <a:t>規定送審。</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ts val="2400"/>
              </a:lnSpc>
              <a:buClr>
                <a:schemeClr val="tx1"/>
              </a:buClr>
              <a:buFont typeface="Wingdings" panose="05000000000000000000" pitchFamily="2" charset="2"/>
              <a:buChar char="l"/>
            </a:pP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技術研發</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技術報告</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：係指符合</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專科以上學校教師資格審定辦法</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」第</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15</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條</a:t>
            </a:r>
            <a:r>
              <a:rPr lang="zh-TW" altLang="zh-TW" sz="1800" dirty="0">
                <a:latin typeface="Arial" panose="020B0604020202020204" pitchFamily="34" charset="0"/>
                <a:ea typeface="微軟正黑體" panose="020B0604030504040204" pitchFamily="34" charset="-120"/>
                <a:cs typeface="Arial" panose="020B0604020202020204" pitchFamily="34" charset="0"/>
              </a:rPr>
              <a:t>規定送審。</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ts val="2400"/>
              </a:lnSpc>
              <a:buClr>
                <a:schemeClr val="tx1"/>
              </a:buClr>
              <a:buFont typeface="Wingdings" panose="05000000000000000000" pitchFamily="2" charset="2"/>
              <a:buChar char="l"/>
            </a:pP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體育競賽</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作品及成就</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：係指符合</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專科以上學校教師資格審定辦法</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」第</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18</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條</a:t>
            </a:r>
            <a:r>
              <a:rPr lang="zh-TW" altLang="zh-TW" sz="1800" dirty="0">
                <a:latin typeface="Arial" panose="020B0604020202020204" pitchFamily="34" charset="0"/>
                <a:ea typeface="微軟正黑體" panose="020B0604030504040204" pitchFamily="34" charset="-120"/>
                <a:cs typeface="Arial" panose="020B0604020202020204" pitchFamily="34" charset="0"/>
              </a:rPr>
              <a:t>規定送審。</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ts val="2400"/>
              </a:lnSpc>
              <a:buClr>
                <a:schemeClr val="tx1"/>
              </a:buClr>
              <a:buFont typeface="Wingdings" panose="05000000000000000000" pitchFamily="2" charset="2"/>
              <a:buChar char="l"/>
            </a:pP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教學實踐研究</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latin typeface="Arial" panose="020B0604020202020204" pitchFamily="34" charset="0"/>
                <a:ea typeface="微軟正黑體" panose="020B0604030504040204" pitchFamily="34" charset="-120"/>
                <a:cs typeface="Arial" panose="020B0604020202020204" pitchFamily="34" charset="0"/>
              </a:rPr>
              <a:t>技術報告</a:t>
            </a:r>
            <a:r>
              <a:rPr lang="en-US" altLang="zh-TW" sz="1800" b="1" dirty="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：係指符合</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專科以上學校教師資格審定辦法</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」辦法第</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16</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條</a:t>
            </a:r>
            <a:r>
              <a:rPr lang="zh-TW" altLang="zh-TW" sz="1800" dirty="0">
                <a:latin typeface="Arial" panose="020B0604020202020204" pitchFamily="34" charset="0"/>
                <a:ea typeface="微軟正黑體" panose="020B0604030504040204" pitchFamily="34" charset="-120"/>
                <a:cs typeface="Arial" panose="020B0604020202020204" pitchFamily="34" charset="0"/>
              </a:rPr>
              <a:t>送審。</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097808068"/>
              </p:ext>
            </p:extLst>
          </p:nvPr>
        </p:nvGraphicFramePr>
        <p:xfrm>
          <a:off x="86198" y="626491"/>
          <a:ext cx="8989435" cy="2497319"/>
        </p:xfrm>
        <a:graphic>
          <a:graphicData uri="http://schemas.openxmlformats.org/drawingml/2006/table">
            <a:tbl>
              <a:tblPr firstRow="1" firstCol="1" lastRow="1" lastCol="1" bandRow="1" bandCol="1"/>
              <a:tblGrid>
                <a:gridCol w="195813">
                  <a:extLst>
                    <a:ext uri="{9D8B030D-6E8A-4147-A177-3AD203B41FA5}">
                      <a16:colId xmlns:a16="http://schemas.microsoft.com/office/drawing/2014/main" val="3462058019"/>
                    </a:ext>
                  </a:extLst>
                </a:gridCol>
                <a:gridCol w="897309">
                  <a:extLst>
                    <a:ext uri="{9D8B030D-6E8A-4147-A177-3AD203B41FA5}">
                      <a16:colId xmlns:a16="http://schemas.microsoft.com/office/drawing/2014/main" val="1164903126"/>
                    </a:ext>
                  </a:extLst>
                </a:gridCol>
                <a:gridCol w="2888478">
                  <a:extLst>
                    <a:ext uri="{9D8B030D-6E8A-4147-A177-3AD203B41FA5}">
                      <a16:colId xmlns:a16="http://schemas.microsoft.com/office/drawing/2014/main" val="2787146584"/>
                    </a:ext>
                  </a:extLst>
                </a:gridCol>
                <a:gridCol w="820396">
                  <a:extLst>
                    <a:ext uri="{9D8B030D-6E8A-4147-A177-3AD203B41FA5}">
                      <a16:colId xmlns:a16="http://schemas.microsoft.com/office/drawing/2014/main" val="3932457691"/>
                    </a:ext>
                  </a:extLst>
                </a:gridCol>
                <a:gridCol w="777668">
                  <a:extLst>
                    <a:ext uri="{9D8B030D-6E8A-4147-A177-3AD203B41FA5}">
                      <a16:colId xmlns:a16="http://schemas.microsoft.com/office/drawing/2014/main" val="591309656"/>
                    </a:ext>
                  </a:extLst>
                </a:gridCol>
                <a:gridCol w="897308">
                  <a:extLst>
                    <a:ext uri="{9D8B030D-6E8A-4147-A177-3AD203B41FA5}">
                      <a16:colId xmlns:a16="http://schemas.microsoft.com/office/drawing/2014/main" val="2613053198"/>
                    </a:ext>
                  </a:extLst>
                </a:gridCol>
                <a:gridCol w="666572">
                  <a:extLst>
                    <a:ext uri="{9D8B030D-6E8A-4147-A177-3AD203B41FA5}">
                      <a16:colId xmlns:a16="http://schemas.microsoft.com/office/drawing/2014/main" val="61314016"/>
                    </a:ext>
                  </a:extLst>
                </a:gridCol>
                <a:gridCol w="726393">
                  <a:extLst>
                    <a:ext uri="{9D8B030D-6E8A-4147-A177-3AD203B41FA5}">
                      <a16:colId xmlns:a16="http://schemas.microsoft.com/office/drawing/2014/main" val="3334602815"/>
                    </a:ext>
                  </a:extLst>
                </a:gridCol>
                <a:gridCol w="1119498">
                  <a:extLst>
                    <a:ext uri="{9D8B030D-6E8A-4147-A177-3AD203B41FA5}">
                      <a16:colId xmlns:a16="http://schemas.microsoft.com/office/drawing/2014/main" val="2734322559"/>
                    </a:ext>
                  </a:extLst>
                </a:gridCol>
              </a:tblGrid>
              <a:tr h="221479">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是否為教育部全部授權自審學校</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專任教師升等方式</a:t>
                      </a:r>
                    </a:p>
                  </a:txBody>
                  <a:tcPr marL="53442" marR="5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專任教師申請升等之人數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專任教師通過升等之各職級人數</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專任教師通過升等比率〔</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F=(E/A)</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100%</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957636"/>
                  </a:ext>
                </a:extLst>
              </a:tr>
              <a:tr h="28862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升等教授人數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升等副教授人數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升等助理教授人數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(D)</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(E=B+C+D)</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45747169"/>
                  </a:ext>
                </a:extLst>
              </a:tr>
              <a:tr h="1533049">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indent="-187325"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p>
                      <a:pPr marL="0" indent="-125095"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107.10</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87325" algn="l" defTabSz="914400" rtl="0" eaLnBrk="1" latinLnBrk="0" hangingPunct="1">
                        <a:lnSpc>
                          <a:spcPts val="2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學位論文</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文憑送審</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專門著作</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學術</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專門著作</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教學實踐研究</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en-US" alt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112.10</a:t>
                      </a:r>
                      <a:r>
                        <a:rPr kumimoji="0" lang="zh-TW" altLang="en-US"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增蒐</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文藝創作展演</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作品及成就</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技術研發</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技術報告</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體育競賽</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作品及成就</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20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教學實踐研究</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技術報告</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107.10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系統自動產生</a:t>
                      </a:r>
                    </a:p>
                  </a:txBody>
                  <a:tcPr marL="53442" marR="53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967783"/>
                  </a:ext>
                </a:extLst>
              </a:tr>
            </a:tbl>
          </a:graphicData>
        </a:graphic>
      </p:graphicFrame>
    </p:spTree>
    <p:extLst>
      <p:ext uri="{BB962C8B-B14F-4D97-AF65-F5344CB8AC3E}">
        <p14:creationId xmlns:p14="http://schemas.microsoft.com/office/powerpoint/2010/main" val="3074524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10250" y="9775"/>
            <a:ext cx="2866766" cy="683741"/>
          </a:xfrm>
        </p:spPr>
        <p:txBody>
          <a:bodyPr>
            <a:noAutofit/>
          </a:bodyPr>
          <a:lstStyle/>
          <a:p>
            <a:pPr algn="ctr"/>
            <a:r>
              <a:rPr lang="zh-TW" altLang="en-US" sz="48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聯絡資訊</a:t>
            </a:r>
            <a:endParaRPr lang="zh-TW" altLang="en-US" sz="4800" b="1"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矩形 7"/>
          <p:cNvSpPr/>
          <p:nvPr/>
        </p:nvSpPr>
        <p:spPr>
          <a:xfrm>
            <a:off x="661215" y="1392367"/>
            <a:ext cx="7963672" cy="2181225"/>
          </a:xfrm>
          <a:prstGeom prst="rect">
            <a:avLst/>
          </a:prstGeom>
          <a:blipFill>
            <a:blip r:embed="rId3"/>
            <a:tile tx="0" ty="0" sx="100000" sy="100000" flip="none" algn="tl"/>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b="1">
              <a:solidFill>
                <a:srgbClr val="FFFFFF"/>
              </a:solidFill>
              <a:ea typeface="微軟正黑體" panose="020B0604030504040204" pitchFamily="34" charset="-120"/>
            </a:endParaRPr>
          </a:p>
        </p:txBody>
      </p:sp>
      <p:sp>
        <p:nvSpPr>
          <p:cNvPr id="10" name="矩形 9"/>
          <p:cNvSpPr/>
          <p:nvPr/>
        </p:nvSpPr>
        <p:spPr>
          <a:xfrm>
            <a:off x="663926" y="3878635"/>
            <a:ext cx="7958250" cy="1533525"/>
          </a:xfrm>
          <a:prstGeom prst="rect">
            <a:avLst/>
          </a:prstGeom>
          <a:blipFill>
            <a:blip r:embed="rId3"/>
            <a:tile tx="0" ty="0" sx="100000" sy="100000" flip="none" algn="tl"/>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b="1">
              <a:solidFill>
                <a:srgbClr val="FFFFFF"/>
              </a:solidFill>
              <a:ea typeface="微軟正黑體" panose="020B0604030504040204" pitchFamily="34" charset="-120"/>
            </a:endParaRPr>
          </a:p>
        </p:txBody>
      </p:sp>
      <p:pic>
        <p:nvPicPr>
          <p:cNvPr id="11" name="Picture 6" descr="C:\Users\HEUser\Desktop\1103\phone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019" y="1800353"/>
            <a:ext cx="16256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字方塊 10"/>
          <p:cNvSpPr txBox="1">
            <a:spLocks noChangeArrowheads="1"/>
          </p:cNvSpPr>
          <p:nvPr/>
        </p:nvSpPr>
        <p:spPr bwMode="auto">
          <a:xfrm>
            <a:off x="2452484" y="2159921"/>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00"/>
                </a:solidFill>
                <a:ea typeface="微軟正黑體" panose="020B0604030504040204" pitchFamily="34" charset="-120"/>
                <a:cs typeface="Arial" panose="020B0604020202020204" pitchFamily="34" charset="0"/>
              </a:rPr>
              <a:t>(05)534-2601</a:t>
            </a:r>
            <a:endParaRPr lang="zh-TW" altLang="en-US" sz="3600" b="1" dirty="0">
              <a:solidFill>
                <a:srgbClr val="000000"/>
              </a:solidFill>
              <a:ea typeface="微軟正黑體" panose="020B0604030504040204" pitchFamily="34" charset="-120"/>
              <a:cs typeface="Arial" panose="020B0604020202020204" pitchFamily="34" charset="0"/>
            </a:endParaRPr>
          </a:p>
        </p:txBody>
      </p:sp>
      <p:sp>
        <p:nvSpPr>
          <p:cNvPr id="13" name="文字方塊 37"/>
          <p:cNvSpPr txBox="1">
            <a:spLocks noChangeArrowheads="1"/>
          </p:cNvSpPr>
          <p:nvPr/>
        </p:nvSpPr>
        <p:spPr bwMode="auto">
          <a:xfrm>
            <a:off x="5408613" y="1410319"/>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FF"/>
                </a:solidFill>
                <a:ea typeface="微軟正黑體" panose="020B0604030504040204" pitchFamily="34" charset="-120"/>
                <a:cs typeface="Arial" panose="020B0604020202020204" pitchFamily="34" charset="0"/>
              </a:rPr>
              <a:t># 5377</a:t>
            </a:r>
            <a:endParaRPr lang="zh-TW" altLang="en-US" sz="3600" b="1" dirty="0">
              <a:solidFill>
                <a:srgbClr val="0000FF"/>
              </a:solidFill>
              <a:ea typeface="微軟正黑體" panose="020B0604030504040204" pitchFamily="34" charset="-120"/>
              <a:cs typeface="Arial" panose="020B0604020202020204" pitchFamily="34" charset="0"/>
            </a:endParaRPr>
          </a:p>
        </p:txBody>
      </p:sp>
      <p:cxnSp>
        <p:nvCxnSpPr>
          <p:cNvPr id="14" name="直線接點 13"/>
          <p:cNvCxnSpPr>
            <a:endCxn id="8" idx="3"/>
          </p:cNvCxnSpPr>
          <p:nvPr/>
        </p:nvCxnSpPr>
        <p:spPr>
          <a:xfrm>
            <a:off x="5384800" y="2482978"/>
            <a:ext cx="3240087" cy="2"/>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字方塊 16"/>
          <p:cNvSpPr txBox="1">
            <a:spLocks noChangeArrowheads="1"/>
          </p:cNvSpPr>
          <p:nvPr/>
        </p:nvSpPr>
        <p:spPr bwMode="auto">
          <a:xfrm>
            <a:off x="6955711" y="1729217"/>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0000FF"/>
                </a:solidFill>
                <a:ea typeface="微軟正黑體" panose="020B0604030504040204" pitchFamily="34" charset="-120"/>
                <a:cs typeface="Arial" panose="020B0604020202020204" pitchFamily="34" charset="0"/>
              </a:rPr>
              <a:t>表冊疑義</a:t>
            </a:r>
          </a:p>
        </p:txBody>
      </p:sp>
      <p:sp>
        <p:nvSpPr>
          <p:cNvPr id="16" name="文字方塊 37"/>
          <p:cNvSpPr txBox="1">
            <a:spLocks noChangeArrowheads="1"/>
          </p:cNvSpPr>
          <p:nvPr/>
        </p:nvSpPr>
        <p:spPr bwMode="auto">
          <a:xfrm>
            <a:off x="5408612" y="1902519"/>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FF"/>
                </a:solidFill>
                <a:ea typeface="微軟正黑體" panose="020B0604030504040204" pitchFamily="34" charset="-120"/>
                <a:cs typeface="Arial" panose="020B0604020202020204" pitchFamily="34" charset="0"/>
              </a:rPr>
              <a:t># 5378</a:t>
            </a:r>
            <a:endParaRPr lang="zh-TW" altLang="en-US" sz="3600" b="1" dirty="0">
              <a:solidFill>
                <a:srgbClr val="0000FF"/>
              </a:solidFill>
              <a:ea typeface="微軟正黑體" panose="020B0604030504040204" pitchFamily="34" charset="-120"/>
              <a:cs typeface="Arial" panose="020B0604020202020204" pitchFamily="34" charset="0"/>
            </a:endParaRPr>
          </a:p>
        </p:txBody>
      </p:sp>
      <p:sp>
        <p:nvSpPr>
          <p:cNvPr id="17" name="文字方塊 37"/>
          <p:cNvSpPr txBox="1">
            <a:spLocks noChangeArrowheads="1"/>
          </p:cNvSpPr>
          <p:nvPr/>
        </p:nvSpPr>
        <p:spPr bwMode="auto">
          <a:xfrm>
            <a:off x="5419586" y="2434014"/>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8000"/>
                </a:solidFill>
                <a:ea typeface="微軟正黑體" panose="020B0604030504040204" pitchFamily="34" charset="-120"/>
                <a:cs typeface="Arial" panose="020B0604020202020204" pitchFamily="34" charset="0"/>
              </a:rPr>
              <a:t># 5379</a:t>
            </a:r>
            <a:endParaRPr lang="zh-TW" altLang="en-US" sz="3600" b="1" dirty="0">
              <a:solidFill>
                <a:srgbClr val="008000"/>
              </a:solidFill>
              <a:ea typeface="微軟正黑體" panose="020B0604030504040204" pitchFamily="34" charset="-120"/>
              <a:cs typeface="Arial" panose="020B0604020202020204" pitchFamily="34" charset="0"/>
            </a:endParaRPr>
          </a:p>
        </p:txBody>
      </p:sp>
      <p:sp>
        <p:nvSpPr>
          <p:cNvPr id="18" name="文字方塊 37"/>
          <p:cNvSpPr txBox="1">
            <a:spLocks noChangeArrowheads="1"/>
          </p:cNvSpPr>
          <p:nvPr/>
        </p:nvSpPr>
        <p:spPr bwMode="auto">
          <a:xfrm>
            <a:off x="5384800" y="2903106"/>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buFontTx/>
              <a:buNone/>
              <a:defRPr sz="3600" b="1">
                <a:solidFill>
                  <a:srgbClr val="008000"/>
                </a:solidFill>
                <a:latin typeface="Arial" panose="020B0604020202020204" pitchFamily="34" charset="0"/>
                <a:ea typeface="新細明體" panose="02020500000000000000" pitchFamily="18" charset="-120"/>
                <a:cs typeface="Arial" panose="020B0604020202020204" pitchFamily="34"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zh-TW" dirty="0">
                <a:ea typeface="微軟正黑體" panose="020B0604030504040204" pitchFamily="34" charset="-120"/>
              </a:rPr>
              <a:t># 5380</a:t>
            </a:r>
            <a:endParaRPr lang="zh-TW" altLang="en-US" dirty="0">
              <a:ea typeface="微軟正黑體" panose="020B0604030504040204" pitchFamily="34" charset="-120"/>
            </a:endParaRPr>
          </a:p>
        </p:txBody>
      </p:sp>
      <p:sp>
        <p:nvSpPr>
          <p:cNvPr id="19" name="文字方塊 15"/>
          <p:cNvSpPr txBox="1">
            <a:spLocks noChangeArrowheads="1"/>
          </p:cNvSpPr>
          <p:nvPr/>
        </p:nvSpPr>
        <p:spPr bwMode="auto">
          <a:xfrm>
            <a:off x="6998628" y="2722152"/>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008000"/>
                </a:solidFill>
                <a:ea typeface="微軟正黑體" panose="020B0604030504040204" pitchFamily="34" charset="-120"/>
                <a:cs typeface="Arial" panose="020B0604020202020204" pitchFamily="34" charset="0"/>
              </a:rPr>
              <a:t>系統程式</a:t>
            </a:r>
          </a:p>
        </p:txBody>
      </p:sp>
      <p:pic>
        <p:nvPicPr>
          <p:cNvPr id="20" name="Picture 5" descr="C:\Users\HEUser\Desktop\1103\Picture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519" y="4100986"/>
            <a:ext cx="12446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9"/>
          <p:cNvSpPr txBox="1">
            <a:spLocks noChangeArrowheads="1"/>
          </p:cNvSpPr>
          <p:nvPr/>
        </p:nvSpPr>
        <p:spPr bwMode="auto">
          <a:xfrm>
            <a:off x="2308225" y="4182333"/>
            <a:ext cx="615315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0000FF"/>
                </a:solidFill>
                <a:ea typeface="微軟正黑體" panose="020B0604030504040204" pitchFamily="34" charset="-120"/>
                <a:cs typeface="Arial" panose="020B0604020202020204" pitchFamily="34" charset="0"/>
              </a:rPr>
              <a:t>表冊疑義：</a:t>
            </a:r>
            <a:r>
              <a:rPr lang="en-US" altLang="zh-TW" sz="2800" b="1" dirty="0">
                <a:solidFill>
                  <a:srgbClr val="0000FF"/>
                </a:solidFill>
                <a:ea typeface="微軟正黑體" panose="020B0604030504040204" pitchFamily="34" charset="-120"/>
                <a:cs typeface="Arial" panose="020B0604020202020204" pitchFamily="34" charset="0"/>
              </a:rPr>
              <a:t>hedb@yuntech.edu.tw</a:t>
            </a:r>
          </a:p>
          <a:p>
            <a:pPr>
              <a:spcBef>
                <a:spcPct val="0"/>
              </a:spcBef>
              <a:buFontTx/>
              <a:buNone/>
            </a:pPr>
            <a:r>
              <a:rPr lang="zh-TW" altLang="en-US" sz="2800" b="1" dirty="0">
                <a:solidFill>
                  <a:srgbClr val="008000"/>
                </a:solidFill>
                <a:ea typeface="微軟正黑體" panose="020B0604030504040204" pitchFamily="34" charset="-120"/>
                <a:cs typeface="Arial" panose="020B0604020202020204" pitchFamily="34" charset="0"/>
              </a:rPr>
              <a:t>系統程式：</a:t>
            </a:r>
            <a:r>
              <a:rPr lang="en-US" altLang="zh-TW" sz="2800" b="1" dirty="0">
                <a:solidFill>
                  <a:srgbClr val="008000"/>
                </a:solidFill>
                <a:ea typeface="微軟正黑體" panose="020B0604030504040204" pitchFamily="34" charset="-120"/>
                <a:cs typeface="Arial" panose="020B0604020202020204" pitchFamily="34" charset="0"/>
              </a:rPr>
              <a:t>hedb2@yuntech.edu.tw</a:t>
            </a:r>
            <a:endParaRPr lang="zh-TW" altLang="en-US" sz="2800" b="1" dirty="0">
              <a:solidFill>
                <a:srgbClr val="008000"/>
              </a:solidFill>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301354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454870" y="2323291"/>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lgn="ctr">
              <a:defRPr/>
            </a:pPr>
            <a:r>
              <a:rPr lang="zh-TW" altLang="en-US" sz="72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敬祝 填表順利</a:t>
            </a:r>
          </a:p>
        </p:txBody>
      </p:sp>
      <p:sp>
        <p:nvSpPr>
          <p:cNvPr id="5" name="Rectangle 8"/>
          <p:cNvSpPr txBox="1">
            <a:spLocks noChangeArrowheads="1"/>
          </p:cNvSpPr>
          <p:nvPr/>
        </p:nvSpPr>
        <p:spPr bwMode="auto">
          <a:xfrm>
            <a:off x="-573" y="5199863"/>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8" name="Rectangle 17"/>
          <p:cNvSpPr>
            <a:spLocks noChangeArrowheads="1"/>
          </p:cNvSpPr>
          <p:nvPr/>
        </p:nvSpPr>
        <p:spPr bwMode="auto">
          <a:xfrm>
            <a:off x="159893"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2707974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66" y="97692"/>
            <a:ext cx="7094837" cy="609600"/>
          </a:xfrm>
        </p:spPr>
        <p:txBody>
          <a:bodyPr>
            <a:noAutofit/>
          </a:bodyPr>
          <a:lstStyle/>
          <a:p>
            <a:pPr algn="l"/>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1.2</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意見處理流程</a:t>
            </a:r>
          </a:p>
        </p:txBody>
      </p:sp>
      <p:grpSp>
        <p:nvGrpSpPr>
          <p:cNvPr id="2" name="群組 1"/>
          <p:cNvGrpSpPr/>
          <p:nvPr/>
        </p:nvGrpSpPr>
        <p:grpSpPr>
          <a:xfrm>
            <a:off x="213647" y="2050992"/>
            <a:ext cx="8659926" cy="3354944"/>
            <a:chOff x="458553" y="2337310"/>
            <a:chExt cx="8201373" cy="3068625"/>
          </a:xfrm>
        </p:grpSpPr>
        <p:sp>
          <p:nvSpPr>
            <p:cNvPr id="6" name="文字方塊 5"/>
            <p:cNvSpPr txBox="1"/>
            <p:nvPr/>
          </p:nvSpPr>
          <p:spPr>
            <a:xfrm>
              <a:off x="458553" y="2974772"/>
              <a:ext cx="2055389" cy="1620957"/>
            </a:xfrm>
            <a:prstGeom prst="rect">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lvl="0">
                <a:lnSpc>
                  <a:spcPts val="2160"/>
                </a:lnSpc>
                <a:spcAft>
                  <a:spcPts val="0"/>
                </a:spcAft>
              </a:pPr>
              <a:r>
                <a:rPr lang="zh-TW" altLang="en-US" sz="18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意見蒐集方式 </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nSpc>
                  <a:spcPct val="150000"/>
                </a:lnSpc>
                <a:spcAft>
                  <a:spcPts val="0"/>
                </a:spcAft>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說明會 </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nSpc>
                  <a:spcPct val="150000"/>
                </a:lnSpc>
                <a:spcAft>
                  <a:spcPts val="0"/>
                </a:spcAft>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公務電話 </a:t>
              </a:r>
              <a:b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公務電子信箱</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文字方塊 6"/>
            <p:cNvSpPr txBox="1"/>
            <p:nvPr/>
          </p:nvSpPr>
          <p:spPr>
            <a:xfrm>
              <a:off x="3813081" y="2337310"/>
              <a:ext cx="1633373" cy="800219"/>
            </a:xfrm>
            <a:prstGeom prst="rect">
              <a:avLst/>
            </a:prstGeom>
            <a:solidFill>
              <a:srgbClr val="FFCCCC"/>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lvl="0" algn="ctr"/>
              <a:endParaRPr lang="en-US" altLang="zh-TW"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立即可解決</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endParaRPr lang="en-US" altLang="zh-TW"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8" name="文字方塊 7"/>
            <p:cNvSpPr txBox="1"/>
            <p:nvPr/>
          </p:nvSpPr>
          <p:spPr>
            <a:xfrm>
              <a:off x="6801961" y="2337310"/>
              <a:ext cx="1857965" cy="800219"/>
            </a:xfrm>
            <a:prstGeom prst="rect">
              <a:avLst/>
            </a:prstGeom>
            <a:solidFill>
              <a:srgbClr val="CCCCFF"/>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即時處理</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endPar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9" name="文字方塊 8"/>
            <p:cNvSpPr txBox="1"/>
            <p:nvPr/>
          </p:nvSpPr>
          <p:spPr>
            <a:xfrm>
              <a:off x="3813081" y="4267162"/>
              <a:ext cx="1633373" cy="1041587"/>
            </a:xfrm>
            <a:prstGeom prst="rect">
              <a:avLst/>
            </a:prstGeom>
            <a:solidFill>
              <a:srgbClr val="B2DE82"/>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zh-TW" altLang="en-US" sz="16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6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需與應用單位 </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審慎討論</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r>
                <a:rPr lang="zh-TW" altLang="en-US" sz="16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p>
          </p:txBody>
        </p:sp>
        <p:sp>
          <p:nvSpPr>
            <p:cNvPr id="10" name="文字方塊 9"/>
            <p:cNvSpPr txBox="1"/>
            <p:nvPr/>
          </p:nvSpPr>
          <p:spPr>
            <a:xfrm>
              <a:off x="6801961" y="4267162"/>
              <a:ext cx="1857965" cy="1138773"/>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zh-TW" altLang="en-US" sz="18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8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定期檢討</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每年六、七月</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p>
          </p:txBody>
        </p:sp>
        <p:sp>
          <p:nvSpPr>
            <p:cNvPr id="11" name="向右箭號 10"/>
            <p:cNvSpPr/>
            <p:nvPr/>
          </p:nvSpPr>
          <p:spPr>
            <a:xfrm rot="19516874">
              <a:off x="2642991" y="2883151"/>
              <a:ext cx="995308" cy="50875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2" name="向右箭號 11"/>
            <p:cNvSpPr/>
            <p:nvPr/>
          </p:nvSpPr>
          <p:spPr>
            <a:xfrm rot="2295653">
              <a:off x="2637339" y="4327791"/>
              <a:ext cx="995308" cy="50875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3" name="向右箭號 12"/>
            <p:cNvSpPr/>
            <p:nvPr/>
          </p:nvSpPr>
          <p:spPr>
            <a:xfrm>
              <a:off x="5652408" y="2483040"/>
              <a:ext cx="995308" cy="50875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4" name="向右箭號 13"/>
            <p:cNvSpPr/>
            <p:nvPr/>
          </p:nvSpPr>
          <p:spPr>
            <a:xfrm>
              <a:off x="5667120" y="4582169"/>
              <a:ext cx="995308" cy="50875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3976320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087" y="105630"/>
            <a:ext cx="7094837" cy="609600"/>
          </a:xfrm>
        </p:spPr>
        <p:txBody>
          <a:bodyPr>
            <a:noAutofit/>
          </a:bodyPr>
          <a:lstStyle/>
          <a:p>
            <a:pPr algn="l"/>
            <a:r>
              <a:rPr lang="en-US" altLang="zh-TW" sz="4400" b="1"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1.3</a:t>
            </a:r>
            <a:r>
              <a:rPr lang="zh-TW" altLang="en-US" sz="4400" b="1"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意見處理流程</a:t>
            </a:r>
          </a:p>
        </p:txBody>
      </p:sp>
      <p:sp>
        <p:nvSpPr>
          <p:cNvPr id="6" name="文字方塊 5"/>
          <p:cNvSpPr txBox="1"/>
          <p:nvPr/>
        </p:nvSpPr>
        <p:spPr>
          <a:xfrm>
            <a:off x="566351" y="1532240"/>
            <a:ext cx="3781167" cy="4216539"/>
          </a:xfrm>
          <a:prstGeom prst="rect">
            <a:avLst/>
          </a:prstGeom>
          <a:noFill/>
        </p:spPr>
        <p:txBody>
          <a:bodyPr wrap="square">
            <a:spAutoFit/>
          </a:bodyPr>
          <a:lstStyle/>
          <a:p>
            <a:pPr algn="just">
              <a:defRPr/>
            </a:pPr>
            <a:r>
              <a:rPr lang="zh-TW" altLang="en-US" sz="3200" b="1" u="sng" dirty="0">
                <a:solidFill>
                  <a:srgbClr val="FF0000"/>
                </a:solidFill>
                <a:latin typeface="微軟正黑體" panose="020B0604030504040204" pitchFamily="34" charset="-120"/>
                <a:ea typeface="微軟正黑體" panose="020B0604030504040204" pitchFamily="34" charset="-120"/>
                <a:cs typeface="華康中圓體" pitchFamily="49" charset="-120"/>
              </a:rPr>
              <a:t>本次說明會發言條</a:t>
            </a:r>
            <a:endParaRPr lang="en-US" altLang="zh-TW" sz="3200" b="1" u="sng" dirty="0">
              <a:solidFill>
                <a:srgbClr val="FF0000"/>
              </a:solidFill>
              <a:latin typeface="微軟正黑體" panose="020B0604030504040204" pitchFamily="34" charset="-120"/>
              <a:ea typeface="微軟正黑體" panose="020B0604030504040204" pitchFamily="34" charset="-120"/>
              <a:cs typeface="華康中圓體" pitchFamily="49" charset="-120"/>
            </a:endParaRPr>
          </a:p>
          <a:p>
            <a:pPr algn="just">
              <a:defRPr/>
            </a:pPr>
            <a:endParaRPr lang="en-US" altLang="zh-TW" sz="12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華康中圓體" pitchFamily="49" charset="-120"/>
            </a:endParaRPr>
          </a:p>
          <a:p>
            <a:pPr algn="just">
              <a:defRPr/>
            </a:pPr>
            <a:r>
              <a:rPr lang="zh-TW" altLang="en-US" sz="3200" b="1" dirty="0">
                <a:solidFill>
                  <a:srgbClr val="000000"/>
                </a:solidFill>
                <a:latin typeface="微軟正黑體" panose="020B0604030504040204" pitchFamily="34" charset="-120"/>
                <a:ea typeface="微軟正黑體" panose="020B0604030504040204" pitchFamily="34" charset="-120"/>
                <a:cs typeface="華康中圓體" pitchFamily="49" charset="-120"/>
              </a:rPr>
              <a:t>請參閱表冊最末頁（如右圖）；若對於本次會議有任何建議事項，請詳細填妥資訊，並於會議休息時間，提繳場邊工作人員</a:t>
            </a:r>
            <a:r>
              <a:rPr lang="zh-TW" altLang="en-US" sz="3200" dirty="0">
                <a:solidFill>
                  <a:srgbClr val="000000"/>
                </a:solidFill>
                <a:latin typeface="微軟正黑體" panose="020B0604030504040204" pitchFamily="34" charset="-120"/>
                <a:ea typeface="微軟正黑體" panose="020B0604030504040204" pitchFamily="34" charset="-120"/>
                <a:cs typeface="華康中圓體" pitchFamily="49" charset="-120"/>
              </a:rPr>
              <a:t>。</a:t>
            </a:r>
          </a:p>
        </p:txBody>
      </p:sp>
      <p:grpSp>
        <p:nvGrpSpPr>
          <p:cNvPr id="9" name="群組 8"/>
          <p:cNvGrpSpPr/>
          <p:nvPr/>
        </p:nvGrpSpPr>
        <p:grpSpPr>
          <a:xfrm>
            <a:off x="4582572" y="825726"/>
            <a:ext cx="4236689" cy="5959710"/>
            <a:chOff x="4582572" y="825726"/>
            <a:chExt cx="4236689" cy="595971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2572" y="825726"/>
              <a:ext cx="4236689" cy="5680841"/>
            </a:xfrm>
            <a:prstGeom prst="rect">
              <a:avLst/>
            </a:prstGeom>
          </p:spPr>
        </p:pic>
        <p:sp>
          <p:nvSpPr>
            <p:cNvPr id="8" name="文字方塊 7"/>
            <p:cNvSpPr txBox="1"/>
            <p:nvPr/>
          </p:nvSpPr>
          <p:spPr>
            <a:xfrm>
              <a:off x="6695070" y="6508437"/>
              <a:ext cx="577402" cy="276999"/>
            </a:xfrm>
            <a:prstGeom prst="rect">
              <a:avLst/>
            </a:prstGeom>
            <a:solidFill>
              <a:srgbClr val="B2DE82"/>
            </a:solidFill>
            <a:ln>
              <a:noFill/>
            </a:ln>
          </p:spPr>
          <p:txBody>
            <a:bodyPr wrap="none" rtlCol="0">
              <a:spAutoFit/>
            </a:bodyPr>
            <a:lstStyle/>
            <a:p>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4176415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 y="105931"/>
            <a:ext cx="8896864" cy="609600"/>
          </a:xfrm>
        </p:spPr>
        <p:txBody>
          <a:bodyPr>
            <a:noAutofit/>
          </a:bodyPr>
          <a:lstStyle/>
          <a:p>
            <a:pPr algn="l"/>
            <a:r>
              <a:rPr lang="en-US" altLang="zh-TW"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1.4</a:t>
            </a:r>
            <a:r>
              <a:rPr lang="zh-TW" altLang="en-US"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定期匯出</a:t>
            </a:r>
            <a:r>
              <a:rPr lang="en-US" altLang="zh-TW"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每年定期匯出資料予應用單位</a:t>
            </a:r>
            <a:endParaRPr lang="zh-TW" altLang="en-US"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553952691"/>
              </p:ext>
            </p:extLst>
          </p:nvPr>
        </p:nvGraphicFramePr>
        <p:xfrm>
          <a:off x="584889" y="872609"/>
          <a:ext cx="8237838" cy="5644569"/>
        </p:xfrm>
        <a:graphic>
          <a:graphicData uri="http://schemas.openxmlformats.org/drawingml/2006/table">
            <a:tbl>
              <a:tblPr/>
              <a:tblGrid>
                <a:gridCol w="1112106">
                  <a:extLst>
                    <a:ext uri="{9D8B030D-6E8A-4147-A177-3AD203B41FA5}">
                      <a16:colId xmlns:a16="http://schemas.microsoft.com/office/drawing/2014/main" val="20000"/>
                    </a:ext>
                  </a:extLst>
                </a:gridCol>
                <a:gridCol w="4967416">
                  <a:extLst>
                    <a:ext uri="{9D8B030D-6E8A-4147-A177-3AD203B41FA5}">
                      <a16:colId xmlns:a16="http://schemas.microsoft.com/office/drawing/2014/main" val="20001"/>
                    </a:ext>
                  </a:extLst>
                </a:gridCol>
                <a:gridCol w="2158316">
                  <a:extLst>
                    <a:ext uri="{9D8B030D-6E8A-4147-A177-3AD203B41FA5}">
                      <a16:colId xmlns:a16="http://schemas.microsoft.com/office/drawing/2014/main" val="20002"/>
                    </a:ext>
                  </a:extLst>
                </a:gridCol>
              </a:tblGrid>
              <a:tr h="37165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匯出時程</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extLst>
                  <a:ext uri="{0D108BD9-81ED-4DB2-BD59-A6C34878D82A}">
                    <a16:rowId xmlns:a16="http://schemas.microsoft.com/office/drawing/2014/main" val="10000"/>
                  </a:ext>
                </a:extLst>
              </a:tr>
              <a:tr h="371656">
                <a:tc rowSpan="9">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endPar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教育部統計處</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2759">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大學總量管制小組</a:t>
                      </a: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629126">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21</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產學合作績效評量</a:t>
                      </a:r>
                      <a:endPar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3147597"/>
                  </a:ext>
                </a:extLst>
              </a:tr>
              <a:tr h="646474">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endPar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私立大學校院獎補助小組</a:t>
                      </a:r>
                      <a:endPar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636606">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endPar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教育部人事處</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6606">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endPar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教育部國際司</a:t>
                      </a:r>
                      <a:endPar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636606">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 </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；研</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(16)</a:t>
                      </a:r>
                      <a:endPar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教育部國際化調查</a:t>
                      </a:r>
                      <a:endPar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6606">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財</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教育部會計處</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75352416"/>
                  </a:ext>
                </a:extLst>
              </a:tr>
              <a:tr h="64647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EAB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高教深耕計劃小組</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45220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小水滴">
  <a:themeElements>
    <a:clrScheme name="自訂 1">
      <a:dk1>
        <a:sysClr val="windowText" lastClr="000000"/>
      </a:dk1>
      <a:lt1>
        <a:sysClr val="window" lastClr="FFFFFF"/>
      </a:lt1>
      <a:dk2>
        <a:srgbClr val="C4E6F1"/>
      </a:dk2>
      <a:lt2>
        <a:srgbClr val="C4E6F1"/>
      </a:lt2>
      <a:accent1>
        <a:srgbClr val="C4E6F1"/>
      </a:accent1>
      <a:accent2>
        <a:srgbClr val="C4E6F1"/>
      </a:accent2>
      <a:accent3>
        <a:srgbClr val="53B18F"/>
      </a:accent3>
      <a:accent4>
        <a:srgbClr val="D78D38"/>
      </a:accent4>
      <a:accent5>
        <a:srgbClr val="BA3F51"/>
      </a:accent5>
      <a:accent6>
        <a:srgbClr val="AE52D9"/>
      </a:accent6>
      <a:hlink>
        <a:srgbClr val="2AA2DA"/>
      </a:hlink>
      <a:folHlink>
        <a:srgbClr val="76A3B8"/>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小水滴</Template>
  <TotalTime>30279</TotalTime>
  <Words>12197</Words>
  <Application>Microsoft Office PowerPoint</Application>
  <PresentationFormat>如螢幕大小 (4:3)</PresentationFormat>
  <Paragraphs>1877</Paragraphs>
  <Slides>65</Slides>
  <Notes>59</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65</vt:i4>
      </vt:variant>
    </vt:vector>
  </HeadingPairs>
  <TitlesOfParts>
    <vt:vector size="73" baseType="lpstr">
      <vt:lpstr>微軟正黑體</vt:lpstr>
      <vt:lpstr>PMingLiU</vt:lpstr>
      <vt:lpstr>Arial</vt:lpstr>
      <vt:lpstr>Calibri</vt:lpstr>
      <vt:lpstr>Times New Roman</vt:lpstr>
      <vt:lpstr>Tw Cen MT</vt:lpstr>
      <vt:lpstr>Wingdings</vt:lpstr>
      <vt:lpstr>小水滴</vt:lpstr>
      <vt:lpstr>歡迎蒞臨(南區)</vt:lpstr>
      <vt:lpstr>歡迎蒞臨(北區)</vt:lpstr>
      <vt:lpstr>PowerPoint 簡報</vt:lpstr>
      <vt:lpstr>【112.03期】填表暨系統操作說明會</vt:lpstr>
      <vt:lpstr>PowerPoint 簡報</vt:lpstr>
      <vt:lpstr>1.1 校庫定位</vt:lpstr>
      <vt:lpstr>1.2 校庫定位-意見處理流程</vt:lpstr>
      <vt:lpstr>1.3 校庫定位-意見處理流程</vt:lpstr>
      <vt:lpstr>1.4 定期匯出-每年定期匯出資料予應用單位</vt:lpstr>
      <vt:lpstr>1.5 定期匯出-每年定期匯出資料予應用單位</vt:lpstr>
      <vt:lpstr>1.6 定期匯出-每年定期匯出資料予應用單位</vt:lpstr>
      <vt:lpstr>PowerPoint 簡報</vt:lpstr>
      <vt:lpstr>2.1 基本資料確認</vt:lpstr>
      <vt:lpstr>2.2 填表期間</vt:lpstr>
      <vt:lpstr>2.3 資料匯出</vt:lpstr>
      <vt:lpstr>2.4 統一期間資料修正</vt:lpstr>
      <vt:lpstr>2.5 統一修正申請-如何提出</vt:lpstr>
      <vt:lpstr>2.6 非統一修正申請-如何提出</vt:lpstr>
      <vt:lpstr>2.7 非統一修正申請</vt:lpstr>
      <vt:lpstr>2.8 非統一修正申請</vt:lpstr>
      <vt:lpstr>2.9 非統一修正申請-如何提出</vt:lpstr>
      <vt:lpstr>2.10 資料匯出</vt:lpstr>
      <vt:lpstr>2.11 表冊檢核</vt:lpstr>
      <vt:lpstr>2.12 檢核表列印</vt:lpstr>
      <vt:lpstr>2.13 檢核表報部</vt:lpstr>
      <vt:lpstr>PowerPoint 簡報</vt:lpstr>
      <vt:lpstr>PowerPoint 簡報</vt:lpstr>
      <vt:lpstr>3.1.1 本期填報表冊</vt:lpstr>
      <vt:lpstr>3.1.2 本期免填表冊</vt:lpstr>
      <vt:lpstr>PowerPoint 簡報</vt:lpstr>
      <vt:lpstr>基3與基6-增列國際專修部填表說明        (10月填報、3月維護)</vt:lpstr>
      <vt:lpstr>填報學生類各表冊之學院、系所等基本資料呈現方式</vt:lpstr>
      <vt:lpstr>學9. 校際選課、輔系、雙主修及學分學程學生        (3月、10月填報)</vt:lpstr>
      <vt:lpstr>學12. 學生休學人數            (3月、10月填報)</vt:lpstr>
      <vt:lpstr>學12. 學生休學人數            (3月、10月填報)</vt:lpstr>
      <vt:lpstr>學12. 學生休學人數            (3月、10月填報)</vt:lpstr>
      <vt:lpstr>學12. 學生休學人數            (3月、10月填報)</vt:lpstr>
      <vt:lpstr>學12. 學生休學人數            (3月、10月填報)</vt:lpstr>
      <vt:lpstr>學12. 學生休學人數            (3月、10月填報)</vt:lpstr>
      <vt:lpstr>學13. 學生退學人數            (3月、10月填報)</vt:lpstr>
      <vt:lpstr>學13. 學生退學人數            (3月、10月填報)</vt:lpstr>
      <vt:lpstr>學13. 學生退學人數            (3月、10月填報)</vt:lpstr>
      <vt:lpstr>學13. 學生退學人數            (3月、10月填報)</vt:lpstr>
      <vt:lpstr>學29.學生修讀程式設計、科技相關課程情形        (3月、10月填報)</vt:lpstr>
      <vt:lpstr>教1.專兼任教師                    (3月、10月填報) </vt:lpstr>
      <vt:lpstr>教1.專兼任教師                    (3月、10月填報) </vt:lpstr>
      <vt:lpstr>教7.私立大專校院兼任教師鐘點費                  (3月、10月填報) </vt:lpstr>
      <vt:lpstr>教8.編制外專任教師薪酬標準                  (3月、10月填報) </vt:lpstr>
      <vt:lpstr>教8.編制外專任教師薪酬標準                  (3月、10月填報) </vt:lpstr>
      <vt:lpstr>教8.編制外專任教師薪酬標準                  (3月、10月填報) </vt:lpstr>
      <vt:lpstr>教11. 專任教師實際授課時數大於規定職級之基本授課時數資料                          (3月、10月填報) </vt:lpstr>
      <vt:lpstr>教12. 專任教師實際授課時數低於規定職級之基本授課時數資料                          (3月、10月填報) </vt:lpstr>
      <vt:lpstr>產學相關研究類表冊          (3月填報)</vt:lpstr>
      <vt:lpstr>研9. 學校承接產學計畫經費         (3月填報)</vt:lpstr>
      <vt:lpstr>校27.學校設置太陽光電發電設備設置容量            (3月填報)</vt:lpstr>
      <vt:lpstr>財15.國立大學校院校務基金「接受捐贈」決算情形      (3月填報)</vt:lpstr>
      <vt:lpstr>PowerPoint 簡報</vt:lpstr>
      <vt:lpstr>學10-2.學生實習機構及權益保障       (10月填報)</vt:lpstr>
      <vt:lpstr>學10-2.學生實習機構及權益保障       (10月填報)</vt:lpstr>
      <vt:lpstr>學10-2.學生實習機構及權益保障       (10月填報)</vt:lpstr>
      <vt:lpstr>學10-2.學生實習機構及權益保障       (10月填報)</vt:lpstr>
      <vt:lpstr>教3. 專任教師通過升等        (10月填報)</vt:lpstr>
      <vt:lpstr>教3. 專任教師通過升等        (10月填報)</vt:lpstr>
      <vt:lpstr>聯絡資訊</vt:lpstr>
      <vt:lpstr>PowerPoint 簡報</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下期異動表冊</dc:title>
  <dc:creator>HEDB-2014-P3</dc:creator>
  <cp:lastModifiedBy>HEDB-V3</cp:lastModifiedBy>
  <cp:revision>5323</cp:revision>
  <cp:lastPrinted>2020-02-05T03:38:15Z</cp:lastPrinted>
  <dcterms:created xsi:type="dcterms:W3CDTF">2016-12-26T01:09:48Z</dcterms:created>
  <dcterms:modified xsi:type="dcterms:W3CDTF">2023-02-22T00:44:42Z</dcterms:modified>
</cp:coreProperties>
</file>