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  <p:sldMasterId id="2147483648" r:id="rId2"/>
  </p:sldMasterIdLst>
  <p:notesMasterIdLst>
    <p:notesMasterId r:id="rId80"/>
  </p:notesMasterIdLst>
  <p:handoutMasterIdLst>
    <p:handoutMasterId r:id="rId81"/>
  </p:handoutMasterIdLst>
  <p:sldIdLst>
    <p:sldId id="258" r:id="rId3"/>
    <p:sldId id="259" r:id="rId4"/>
    <p:sldId id="270" r:id="rId5"/>
    <p:sldId id="274" r:id="rId6"/>
    <p:sldId id="257" r:id="rId7"/>
    <p:sldId id="261" r:id="rId8"/>
    <p:sldId id="298" r:id="rId9"/>
    <p:sldId id="299" r:id="rId10"/>
    <p:sldId id="300" r:id="rId11"/>
    <p:sldId id="297" r:id="rId12"/>
    <p:sldId id="302" r:id="rId13"/>
    <p:sldId id="303" r:id="rId14"/>
    <p:sldId id="301" r:id="rId15"/>
    <p:sldId id="305" r:id="rId16"/>
    <p:sldId id="304" r:id="rId17"/>
    <p:sldId id="306" r:id="rId18"/>
    <p:sldId id="308" r:id="rId19"/>
    <p:sldId id="313" r:id="rId20"/>
    <p:sldId id="314" r:id="rId21"/>
    <p:sldId id="315" r:id="rId22"/>
    <p:sldId id="325" r:id="rId23"/>
    <p:sldId id="316" r:id="rId24"/>
    <p:sldId id="318" r:id="rId25"/>
    <p:sldId id="317" r:id="rId26"/>
    <p:sldId id="319" r:id="rId27"/>
    <p:sldId id="320" r:id="rId28"/>
    <p:sldId id="321" r:id="rId29"/>
    <p:sldId id="322" r:id="rId30"/>
    <p:sldId id="323" r:id="rId31"/>
    <p:sldId id="324" r:id="rId32"/>
    <p:sldId id="326" r:id="rId33"/>
    <p:sldId id="327" r:id="rId34"/>
    <p:sldId id="328" r:id="rId35"/>
    <p:sldId id="329" r:id="rId36"/>
    <p:sldId id="330" r:id="rId37"/>
    <p:sldId id="332" r:id="rId38"/>
    <p:sldId id="331" r:id="rId39"/>
    <p:sldId id="333" r:id="rId40"/>
    <p:sldId id="334" r:id="rId41"/>
    <p:sldId id="335" r:id="rId42"/>
    <p:sldId id="336" r:id="rId43"/>
    <p:sldId id="337" r:id="rId44"/>
    <p:sldId id="338" r:id="rId45"/>
    <p:sldId id="339" r:id="rId46"/>
    <p:sldId id="340" r:id="rId47"/>
    <p:sldId id="311" r:id="rId48"/>
    <p:sldId id="341" r:id="rId49"/>
    <p:sldId id="389" r:id="rId50"/>
    <p:sldId id="390" r:id="rId51"/>
    <p:sldId id="391" r:id="rId52"/>
    <p:sldId id="392" r:id="rId53"/>
    <p:sldId id="393" r:id="rId54"/>
    <p:sldId id="394" r:id="rId55"/>
    <p:sldId id="395" r:id="rId56"/>
    <p:sldId id="396" r:id="rId57"/>
    <p:sldId id="343" r:id="rId58"/>
    <p:sldId id="344" r:id="rId59"/>
    <p:sldId id="342" r:id="rId60"/>
    <p:sldId id="309" r:id="rId61"/>
    <p:sldId id="345" r:id="rId62"/>
    <p:sldId id="346" r:id="rId63"/>
    <p:sldId id="347" r:id="rId64"/>
    <p:sldId id="348" r:id="rId65"/>
    <p:sldId id="350" r:id="rId66"/>
    <p:sldId id="351" r:id="rId67"/>
    <p:sldId id="349" r:id="rId68"/>
    <p:sldId id="352" r:id="rId69"/>
    <p:sldId id="353" r:id="rId70"/>
    <p:sldId id="310" r:id="rId71"/>
    <p:sldId id="354" r:id="rId72"/>
    <p:sldId id="355" r:id="rId73"/>
    <p:sldId id="356" r:id="rId74"/>
    <p:sldId id="307" r:id="rId75"/>
    <p:sldId id="357" r:id="rId76"/>
    <p:sldId id="358" r:id="rId77"/>
    <p:sldId id="359" r:id="rId78"/>
    <p:sldId id="293" r:id="rId79"/>
  </p:sldIdLst>
  <p:sldSz cx="18286413" cy="10287000"/>
  <p:notesSz cx="6858000" cy="9144000"/>
  <p:photoAlbum/>
  <p:defaultTextStyle>
    <a:defPPr>
      <a:defRPr lang="ja-JP"/>
    </a:defPPr>
    <a:lvl1pPr marL="0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1pPr>
    <a:lvl2pPr marL="816376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2pPr>
    <a:lvl3pPr marL="1632753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3pPr>
    <a:lvl4pPr marL="2449129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4pPr>
    <a:lvl5pPr marL="3265505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5pPr>
    <a:lvl6pPr marL="4081882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6pPr>
    <a:lvl7pPr marL="4898258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7pPr>
    <a:lvl8pPr marL="5714634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8pPr>
    <a:lvl9pPr marL="6531011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BBFF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3" d="100"/>
          <a:sy n="73" d="100"/>
        </p:scale>
        <p:origin x="594" y="60"/>
      </p:cViewPr>
      <p:guideLst>
        <p:guide orient="horz" pos="3240"/>
        <p:guide pos="575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6" d="100"/>
          <a:sy n="86" d="100"/>
        </p:scale>
        <p:origin x="-384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theme" Target="theme/theme1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notesMaster" Target="notesMasters/notesMaster1.xml"/><Relationship Id="rId85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61" Type="http://schemas.openxmlformats.org/officeDocument/2006/relationships/slide" Target="slides/slide59.xml"/><Relationship Id="rId8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48198-A268-4A2C-A520-FBB84E35C3C2}" type="datetimeFigureOut">
              <a:rPr kumimoji="1" lang="ja-JP" altLang="en-US" smtClean="0"/>
              <a:t>2020/2/26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783ACB-D9F9-4ADF-A7FC-E9E289D744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62965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9912F2-0011-47BA-B0C8-0509829BA6FB}" type="datetimeFigureOut">
              <a:rPr kumimoji="1" lang="ja-JP" altLang="en-US" smtClean="0"/>
              <a:t>2020/2/26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FB2B19-2213-4B06-9122-430E4115A3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2602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資料檢核提示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B2B19-2213-4B06-9122-430E4115A3D2}" type="slidenum">
              <a:rPr kumimoji="1" lang="ja-JP" altLang="en-US" smtClean="0"/>
              <a:t>47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6594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914320" y="4063602"/>
            <a:ext cx="16457772" cy="1440161"/>
          </a:xfrm>
        </p:spPr>
        <p:txBody>
          <a:bodyPr anchor="b">
            <a:noAutofit/>
          </a:bodyPr>
          <a:lstStyle>
            <a:lvl1pPr algn="ctr">
              <a:defRPr sz="8000" kern="0" spc="2000" baseline="0"/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970757" y="5359747"/>
            <a:ext cx="16344898" cy="575841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2800" spc="1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970757" y="9463980"/>
            <a:ext cx="16344898" cy="575841"/>
          </a:xfrm>
        </p:spPr>
        <p:txBody>
          <a:bodyPr/>
          <a:lstStyle>
            <a:lvl1pPr algn="ctr">
              <a:spcBef>
                <a:spcPts val="0"/>
              </a:spcBef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Author</a:t>
            </a:r>
            <a:endParaRPr kumimoji="1" lang="ja-JP" altLang="en-US" dirty="0"/>
          </a:p>
        </p:txBody>
      </p:sp>
      <p:cxnSp>
        <p:nvCxnSpPr>
          <p:cNvPr id="9" name="直線コネクタ 8"/>
          <p:cNvCxnSpPr/>
          <p:nvPr/>
        </p:nvCxnSpPr>
        <p:spPr>
          <a:xfrm flipV="1">
            <a:off x="8813213" y="2263180"/>
            <a:ext cx="661574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 flipV="1">
            <a:off x="8813213" y="2623220"/>
            <a:ext cx="661574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 flipV="1">
            <a:off x="8813213" y="2983260"/>
            <a:ext cx="661574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8340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nit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30368" y="5143500"/>
            <a:ext cx="18286413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4881" y="890144"/>
            <a:ext cx="7344527" cy="502011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14" y="890144"/>
            <a:ext cx="7344527" cy="5020114"/>
          </a:xfrm>
          <a:prstGeom prst="rect">
            <a:avLst/>
          </a:prstGeom>
        </p:spPr>
      </p:pic>
      <p:sp>
        <p:nvSpPr>
          <p:cNvPr id="9" name="図プレースホルダー 8"/>
          <p:cNvSpPr>
            <a:spLocks noGrp="1"/>
          </p:cNvSpPr>
          <p:nvPr>
            <p:ph type="pic" sz="quarter" idx="10" hasCustomPrompt="1"/>
          </p:nvPr>
        </p:nvSpPr>
        <p:spPr>
          <a:xfrm>
            <a:off x="1077913" y="1111250"/>
            <a:ext cx="5617021" cy="3671888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0" name="図プレースホルダー 8"/>
          <p:cNvSpPr>
            <a:spLocks noGrp="1"/>
          </p:cNvSpPr>
          <p:nvPr>
            <p:ph type="pic" sz="quarter" idx="11" hasCustomPrompt="1"/>
          </p:nvPr>
        </p:nvSpPr>
        <p:spPr>
          <a:xfrm>
            <a:off x="11488633" y="1111052"/>
            <a:ext cx="5617021" cy="3671888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2" name="タイトル 1"/>
          <p:cNvSpPr>
            <a:spLocks noGrp="1"/>
          </p:cNvSpPr>
          <p:nvPr>
            <p:ph type="title" hasCustomPrompt="1"/>
          </p:nvPr>
        </p:nvSpPr>
        <p:spPr>
          <a:xfrm>
            <a:off x="1366342" y="6799684"/>
            <a:ext cx="16201800" cy="108012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6000" spc="600" baseline="0"/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grpSp>
        <p:nvGrpSpPr>
          <p:cNvPr id="13" name="グループ化 12"/>
          <p:cNvGrpSpPr/>
          <p:nvPr userDrawn="1"/>
        </p:nvGrpSpPr>
        <p:grpSpPr>
          <a:xfrm>
            <a:off x="862286" y="5791572"/>
            <a:ext cx="661574" cy="1728192"/>
            <a:chOff x="4012746" y="1615108"/>
            <a:chExt cx="661574" cy="1728192"/>
          </a:xfrm>
        </p:grpSpPr>
        <p:cxnSp>
          <p:nvCxnSpPr>
            <p:cNvPr id="14" name="直線コネクタ 13"/>
            <p:cNvCxnSpPr/>
            <p:nvPr/>
          </p:nvCxnSpPr>
          <p:spPr>
            <a:xfrm flipV="1">
              <a:off x="4012746" y="161510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 flipV="1">
              <a:off x="4012746" y="197514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 flipV="1">
              <a:off x="4012746" y="233518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366342" y="7735788"/>
            <a:ext cx="16201800" cy="1944216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</a:p>
        </p:txBody>
      </p:sp>
      <p:sp>
        <p:nvSpPr>
          <p:cNvPr id="19" name="テキスト プレースホルダー 18"/>
          <p:cNvSpPr>
            <a:spLocks noGrp="1"/>
          </p:cNvSpPr>
          <p:nvPr>
            <p:ph type="body" sz="quarter" idx="17" hasCustomPrompt="1"/>
          </p:nvPr>
        </p:nvSpPr>
        <p:spPr>
          <a:xfrm>
            <a:off x="4462686" y="691694"/>
            <a:ext cx="8713511" cy="6130764"/>
          </a:xfr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図プレースホルダー 8"/>
          <p:cNvSpPr>
            <a:spLocks noGrp="1"/>
          </p:cNvSpPr>
          <p:nvPr>
            <p:ph type="pic" sz="quarter" idx="12" hasCustomPrompt="1"/>
          </p:nvPr>
        </p:nvSpPr>
        <p:spPr>
          <a:xfrm>
            <a:off x="5419147" y="967036"/>
            <a:ext cx="6800589" cy="432048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</a:p>
        </p:txBody>
      </p:sp>
    </p:spTree>
    <p:extLst>
      <p:ext uri="{BB962C8B-B14F-4D97-AF65-F5344CB8AC3E}">
        <p14:creationId xmlns:p14="http://schemas.microsoft.com/office/powerpoint/2010/main" val="316325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7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nit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30368" y="5143500"/>
            <a:ext cx="18286413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654" y="511247"/>
            <a:ext cx="8568014" cy="5856389"/>
          </a:xfrm>
          <a:prstGeom prst="rect">
            <a:avLst/>
          </a:prstGeom>
        </p:spPr>
      </p:pic>
      <p:sp>
        <p:nvSpPr>
          <p:cNvPr id="10" name="図プレースホルダー 8"/>
          <p:cNvSpPr>
            <a:spLocks noGrp="1"/>
          </p:cNvSpPr>
          <p:nvPr>
            <p:ph type="pic" sz="quarter" idx="11" hasCustomPrompt="1"/>
          </p:nvPr>
        </p:nvSpPr>
        <p:spPr>
          <a:xfrm>
            <a:off x="5110758" y="764182"/>
            <a:ext cx="6696744" cy="4283569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2" name="タイトル 1"/>
          <p:cNvSpPr>
            <a:spLocks noGrp="1"/>
          </p:cNvSpPr>
          <p:nvPr>
            <p:ph type="title" hasCustomPrompt="1"/>
          </p:nvPr>
        </p:nvSpPr>
        <p:spPr>
          <a:xfrm>
            <a:off x="1366342" y="6799684"/>
            <a:ext cx="16201800" cy="108012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6000" spc="600" baseline="0"/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grpSp>
        <p:nvGrpSpPr>
          <p:cNvPr id="13" name="グループ化 12"/>
          <p:cNvGrpSpPr/>
          <p:nvPr userDrawn="1"/>
        </p:nvGrpSpPr>
        <p:grpSpPr>
          <a:xfrm>
            <a:off x="862286" y="5791572"/>
            <a:ext cx="661574" cy="1728192"/>
            <a:chOff x="4012746" y="1615108"/>
            <a:chExt cx="661574" cy="1728192"/>
          </a:xfrm>
        </p:grpSpPr>
        <p:cxnSp>
          <p:nvCxnSpPr>
            <p:cNvPr id="14" name="直線コネクタ 13"/>
            <p:cNvCxnSpPr/>
            <p:nvPr/>
          </p:nvCxnSpPr>
          <p:spPr>
            <a:xfrm flipV="1">
              <a:off x="4012746" y="161510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 flipV="1">
              <a:off x="4012746" y="197514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 flipV="1">
              <a:off x="4012746" y="233518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366342" y="7735788"/>
            <a:ext cx="16201800" cy="1944216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510" y="2388840"/>
            <a:ext cx="1812335" cy="3762772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5574" y="1112079"/>
            <a:ext cx="3556895" cy="5029200"/>
          </a:xfrm>
          <a:prstGeom prst="rect">
            <a:avLst/>
          </a:prstGeom>
        </p:spPr>
      </p:pic>
      <p:sp>
        <p:nvSpPr>
          <p:cNvPr id="18" name="図プレースホルダー 8"/>
          <p:cNvSpPr>
            <a:spLocks noGrp="1"/>
          </p:cNvSpPr>
          <p:nvPr>
            <p:ph type="pic" sz="quarter" idx="17" hasCustomPrompt="1"/>
          </p:nvPr>
        </p:nvSpPr>
        <p:spPr>
          <a:xfrm>
            <a:off x="3022526" y="2876155"/>
            <a:ext cx="1512168" cy="2771401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20" name="図プレースホルダー 8"/>
          <p:cNvSpPr>
            <a:spLocks noGrp="1"/>
          </p:cNvSpPr>
          <p:nvPr>
            <p:ph type="pic" sz="quarter" idx="18" hasCustomPrompt="1"/>
          </p:nvPr>
        </p:nvSpPr>
        <p:spPr>
          <a:xfrm>
            <a:off x="12722021" y="1615108"/>
            <a:ext cx="3024000" cy="4032448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1349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7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/>
      <p:bldP spid="20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8286413" cy="643964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5" name="タイトル 1"/>
          <p:cNvSpPr>
            <a:spLocks noGrp="1"/>
          </p:cNvSpPr>
          <p:nvPr>
            <p:ph type="title" hasCustomPrompt="1"/>
          </p:nvPr>
        </p:nvSpPr>
        <p:spPr>
          <a:xfrm>
            <a:off x="1366342" y="7735788"/>
            <a:ext cx="16201800" cy="108012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6000" spc="600" baseline="0"/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 userDrawn="1"/>
        </p:nvGrpSpPr>
        <p:grpSpPr>
          <a:xfrm>
            <a:off x="862286" y="6727676"/>
            <a:ext cx="661574" cy="1728192"/>
            <a:chOff x="4012746" y="1615108"/>
            <a:chExt cx="661574" cy="1728192"/>
          </a:xfrm>
        </p:grpSpPr>
        <p:cxnSp>
          <p:nvCxnSpPr>
            <p:cNvPr id="7" name="直線コネクタ 6"/>
            <p:cNvCxnSpPr/>
            <p:nvPr/>
          </p:nvCxnSpPr>
          <p:spPr>
            <a:xfrm flipV="1">
              <a:off x="4012746" y="161510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/>
            <p:cNvCxnSpPr/>
            <p:nvPr/>
          </p:nvCxnSpPr>
          <p:spPr>
            <a:xfrm flipV="1">
              <a:off x="4012746" y="197514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/>
            <p:cNvCxnSpPr/>
            <p:nvPr/>
          </p:nvCxnSpPr>
          <p:spPr>
            <a:xfrm flipV="1">
              <a:off x="4012746" y="233518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366342" y="8671892"/>
            <a:ext cx="16201800" cy="1224136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30940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9142413" cy="10286999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5" name="タイトル 1"/>
          <p:cNvSpPr>
            <a:spLocks noGrp="1"/>
          </p:cNvSpPr>
          <p:nvPr>
            <p:ph type="title" hasCustomPrompt="1"/>
          </p:nvPr>
        </p:nvSpPr>
        <p:spPr>
          <a:xfrm>
            <a:off x="10007302" y="3805742"/>
            <a:ext cx="7632848" cy="108012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6000" spc="600" baseline="0"/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 userDrawn="1"/>
        </p:nvGrpSpPr>
        <p:grpSpPr>
          <a:xfrm>
            <a:off x="9503246" y="2797630"/>
            <a:ext cx="661574" cy="1728192"/>
            <a:chOff x="4012746" y="1615108"/>
            <a:chExt cx="661574" cy="1728192"/>
          </a:xfrm>
        </p:grpSpPr>
        <p:cxnSp>
          <p:nvCxnSpPr>
            <p:cNvPr id="7" name="直線コネクタ 6"/>
            <p:cNvCxnSpPr/>
            <p:nvPr/>
          </p:nvCxnSpPr>
          <p:spPr>
            <a:xfrm flipV="1">
              <a:off x="4012746" y="161510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/>
            <p:cNvCxnSpPr/>
            <p:nvPr/>
          </p:nvCxnSpPr>
          <p:spPr>
            <a:xfrm flipV="1">
              <a:off x="4012746" y="197514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/>
            <p:cNvCxnSpPr/>
            <p:nvPr/>
          </p:nvCxnSpPr>
          <p:spPr>
            <a:xfrm flipV="1">
              <a:off x="4012746" y="233518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0007302" y="4741846"/>
            <a:ext cx="7632848" cy="1944216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12592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8286413" cy="10286999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4" name="タイトル 1"/>
          <p:cNvSpPr>
            <a:spLocks noGrp="1"/>
          </p:cNvSpPr>
          <p:nvPr>
            <p:ph type="title" hasCustomPrompt="1"/>
          </p:nvPr>
        </p:nvSpPr>
        <p:spPr>
          <a:xfrm>
            <a:off x="1006302" y="6871692"/>
            <a:ext cx="16201800" cy="1080120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6000" spc="600" baseline="0"/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5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006302" y="7807796"/>
            <a:ext cx="16201800" cy="1944216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195796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3004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186322" y="3919364"/>
            <a:ext cx="15913768" cy="864096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186322" y="4855468"/>
            <a:ext cx="15913768" cy="2088232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57197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186322" y="3919364"/>
            <a:ext cx="730881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186322" y="4855468"/>
            <a:ext cx="7308812" cy="208823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9755274" y="3919364"/>
            <a:ext cx="730881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9755274" y="4855468"/>
            <a:ext cx="7308812" cy="208823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18666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allAtOnce"/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allAtOnce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186322" y="2233267"/>
            <a:ext cx="15877764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186322" y="2983260"/>
            <a:ext cx="15877764" cy="1254049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186322" y="4579618"/>
            <a:ext cx="15877764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186322" y="5329611"/>
            <a:ext cx="15877764" cy="1254049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186322" y="6943700"/>
            <a:ext cx="15877764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1186322" y="7693693"/>
            <a:ext cx="15877764" cy="1254049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876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allAtOnce"/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allAtOnce"/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allAtOnce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grpSp>
        <p:nvGrpSpPr>
          <p:cNvPr id="15" name="グループ化 14"/>
          <p:cNvGrpSpPr/>
          <p:nvPr userDrawn="1"/>
        </p:nvGrpSpPr>
        <p:grpSpPr>
          <a:xfrm>
            <a:off x="862286" y="2470598"/>
            <a:ext cx="1552133" cy="1728192"/>
            <a:chOff x="7054974" y="1111052"/>
            <a:chExt cx="1552133" cy="1728192"/>
          </a:xfrm>
        </p:grpSpPr>
        <p:sp>
          <p:nvSpPr>
            <p:cNvPr id="16" name="テキスト ボックス 15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1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17" name="直線コネクタ 16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グループ化 17"/>
          <p:cNvGrpSpPr/>
          <p:nvPr userDrawn="1"/>
        </p:nvGrpSpPr>
        <p:grpSpPr>
          <a:xfrm>
            <a:off x="862286" y="4774854"/>
            <a:ext cx="1552133" cy="1728192"/>
            <a:chOff x="7054974" y="1111052"/>
            <a:chExt cx="1552133" cy="1728192"/>
          </a:xfrm>
        </p:grpSpPr>
        <p:sp>
          <p:nvSpPr>
            <p:cNvPr id="19" name="テキスト ボックス 18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2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20" name="直線コネクタ 19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グループ化 20"/>
          <p:cNvGrpSpPr/>
          <p:nvPr userDrawn="1"/>
        </p:nvGrpSpPr>
        <p:grpSpPr>
          <a:xfrm>
            <a:off x="862286" y="7079110"/>
            <a:ext cx="1552133" cy="1728192"/>
            <a:chOff x="7054974" y="1111052"/>
            <a:chExt cx="1552133" cy="1728192"/>
          </a:xfrm>
        </p:grpSpPr>
        <p:sp>
          <p:nvSpPr>
            <p:cNvPr id="22" name="テキスト ボックス 21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3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23" name="直線コネクタ 22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590478" y="2383554"/>
            <a:ext cx="14545616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590478" y="3160606"/>
            <a:ext cx="14545616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2590478" y="4671145"/>
            <a:ext cx="14545616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2590478" y="5448197"/>
            <a:ext cx="14545616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2590478" y="6958736"/>
            <a:ext cx="14545616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2590478" y="7735788"/>
            <a:ext cx="14545616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3274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2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914320" y="4063602"/>
            <a:ext cx="16457772" cy="1440161"/>
          </a:xfrm>
        </p:spPr>
        <p:txBody>
          <a:bodyPr anchor="b">
            <a:noAutofit/>
          </a:bodyPr>
          <a:lstStyle>
            <a:lvl1pPr algn="ctr">
              <a:defRPr sz="8000" kern="0" spc="2000" baseline="0"/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970757" y="5359747"/>
            <a:ext cx="16344898" cy="575841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2800" spc="1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970757" y="8167836"/>
            <a:ext cx="16344898" cy="1871985"/>
          </a:xfrm>
        </p:spPr>
        <p:txBody>
          <a:bodyPr anchor="b"/>
          <a:lstStyle>
            <a:lvl1pPr algn="ctr">
              <a:spcBef>
                <a:spcPts val="0"/>
              </a:spcBef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Info</a:t>
            </a:r>
            <a:endParaRPr kumimoji="1" lang="ja-JP" altLang="en-US" dirty="0"/>
          </a:p>
        </p:txBody>
      </p:sp>
      <p:cxnSp>
        <p:nvCxnSpPr>
          <p:cNvPr id="12" name="直線コネクタ 11"/>
          <p:cNvCxnSpPr/>
          <p:nvPr userDrawn="1"/>
        </p:nvCxnSpPr>
        <p:spPr>
          <a:xfrm flipV="1">
            <a:off x="8813213" y="2263180"/>
            <a:ext cx="661574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 userDrawn="1"/>
        </p:nvCxnSpPr>
        <p:spPr>
          <a:xfrm flipV="1">
            <a:off x="8813213" y="2623220"/>
            <a:ext cx="661574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 userDrawn="1"/>
        </p:nvCxnSpPr>
        <p:spPr>
          <a:xfrm flipV="1">
            <a:off x="8813213" y="2983260"/>
            <a:ext cx="661574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3634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akeawa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grpSp>
        <p:nvGrpSpPr>
          <p:cNvPr id="15" name="グループ化 14"/>
          <p:cNvGrpSpPr/>
          <p:nvPr userDrawn="1"/>
        </p:nvGrpSpPr>
        <p:grpSpPr>
          <a:xfrm>
            <a:off x="142206" y="2470598"/>
            <a:ext cx="1552133" cy="1728192"/>
            <a:chOff x="7054974" y="1111052"/>
            <a:chExt cx="1552133" cy="1728192"/>
          </a:xfrm>
        </p:grpSpPr>
        <p:sp>
          <p:nvSpPr>
            <p:cNvPr id="16" name="テキスト ボックス 15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1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17" name="直線コネクタ 16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グループ化 17"/>
          <p:cNvGrpSpPr/>
          <p:nvPr userDrawn="1"/>
        </p:nvGrpSpPr>
        <p:grpSpPr>
          <a:xfrm>
            <a:off x="142206" y="4774854"/>
            <a:ext cx="1552133" cy="1728192"/>
            <a:chOff x="7054974" y="1111052"/>
            <a:chExt cx="1552133" cy="1728192"/>
          </a:xfrm>
        </p:grpSpPr>
        <p:sp>
          <p:nvSpPr>
            <p:cNvPr id="19" name="テキスト ボックス 18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2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20" name="直線コネクタ 19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グループ化 20"/>
          <p:cNvGrpSpPr/>
          <p:nvPr userDrawn="1"/>
        </p:nvGrpSpPr>
        <p:grpSpPr>
          <a:xfrm>
            <a:off x="142206" y="7079110"/>
            <a:ext cx="1552133" cy="1728192"/>
            <a:chOff x="7054974" y="1111052"/>
            <a:chExt cx="1552133" cy="1728192"/>
          </a:xfrm>
        </p:grpSpPr>
        <p:sp>
          <p:nvSpPr>
            <p:cNvPr id="22" name="テキスト ボックス 21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3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23" name="直線コネクタ 22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870398" y="2263180"/>
            <a:ext cx="712879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870398" y="2983260"/>
            <a:ext cx="7128792" cy="133482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870398" y="4550771"/>
            <a:ext cx="712879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870398" y="5270851"/>
            <a:ext cx="7128792" cy="133482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870398" y="6838362"/>
            <a:ext cx="712879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1870398" y="7558442"/>
            <a:ext cx="7128792" cy="133482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grpSp>
        <p:nvGrpSpPr>
          <p:cNvPr id="30" name="グループ化 29"/>
          <p:cNvGrpSpPr/>
          <p:nvPr userDrawn="1"/>
        </p:nvGrpSpPr>
        <p:grpSpPr>
          <a:xfrm>
            <a:off x="8639150" y="2470598"/>
            <a:ext cx="1552133" cy="1728192"/>
            <a:chOff x="7054974" y="1111052"/>
            <a:chExt cx="1552133" cy="1728192"/>
          </a:xfrm>
        </p:grpSpPr>
        <p:sp>
          <p:nvSpPr>
            <p:cNvPr id="31" name="テキスト ボックス 30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4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32" name="直線コネクタ 31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グループ化 32"/>
          <p:cNvGrpSpPr/>
          <p:nvPr userDrawn="1"/>
        </p:nvGrpSpPr>
        <p:grpSpPr>
          <a:xfrm>
            <a:off x="8639150" y="4774854"/>
            <a:ext cx="1552133" cy="1728192"/>
            <a:chOff x="7054974" y="1111052"/>
            <a:chExt cx="1552133" cy="1728192"/>
          </a:xfrm>
        </p:grpSpPr>
        <p:sp>
          <p:nvSpPr>
            <p:cNvPr id="34" name="テキスト ボックス 33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5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35" name="直線コネクタ 34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グループ化 35"/>
          <p:cNvGrpSpPr/>
          <p:nvPr userDrawn="1"/>
        </p:nvGrpSpPr>
        <p:grpSpPr>
          <a:xfrm>
            <a:off x="8639150" y="7079110"/>
            <a:ext cx="1552133" cy="1728192"/>
            <a:chOff x="7054974" y="1111052"/>
            <a:chExt cx="1552133" cy="1728192"/>
          </a:xfrm>
        </p:grpSpPr>
        <p:sp>
          <p:nvSpPr>
            <p:cNvPr id="37" name="テキスト ボックス 36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6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38" name="直線コネクタ 37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10367342" y="2263180"/>
            <a:ext cx="712879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0367342" y="2983260"/>
            <a:ext cx="7128792" cy="133482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0367342" y="4550771"/>
            <a:ext cx="712879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0367342" y="5270851"/>
            <a:ext cx="7128792" cy="133482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10367342" y="6838362"/>
            <a:ext cx="712879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44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0367342" y="7558442"/>
            <a:ext cx="7128792" cy="133482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8381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25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75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25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75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25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75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grpSp>
        <p:nvGrpSpPr>
          <p:cNvPr id="15" name="グループ化 14"/>
          <p:cNvGrpSpPr/>
          <p:nvPr userDrawn="1"/>
        </p:nvGrpSpPr>
        <p:grpSpPr>
          <a:xfrm>
            <a:off x="6478910" y="1831132"/>
            <a:ext cx="1552133" cy="1569660"/>
            <a:chOff x="7054974" y="1200132"/>
            <a:chExt cx="1552133" cy="1569660"/>
          </a:xfrm>
        </p:grpSpPr>
        <p:sp>
          <p:nvSpPr>
            <p:cNvPr id="16" name="テキスト ボックス 15"/>
            <p:cNvSpPr txBox="1"/>
            <p:nvPr userDrawn="1"/>
          </p:nvSpPr>
          <p:spPr>
            <a:xfrm>
              <a:off x="7054974" y="1200132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1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17" name="直線コネクタ 16"/>
            <p:cNvCxnSpPr/>
            <p:nvPr userDrawn="1"/>
          </p:nvCxnSpPr>
          <p:spPr>
            <a:xfrm flipV="1">
              <a:off x="8607107" y="1399084"/>
              <a:ext cx="0" cy="12961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8207102" y="2047156"/>
            <a:ext cx="9289032" cy="122413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</a:p>
        </p:txBody>
      </p:sp>
      <p:grpSp>
        <p:nvGrpSpPr>
          <p:cNvPr id="34" name="グループ化 33"/>
          <p:cNvGrpSpPr/>
          <p:nvPr userDrawn="1"/>
        </p:nvGrpSpPr>
        <p:grpSpPr>
          <a:xfrm>
            <a:off x="6478910" y="3343300"/>
            <a:ext cx="1552133" cy="1569660"/>
            <a:chOff x="7054974" y="1248171"/>
            <a:chExt cx="1552133" cy="1569660"/>
          </a:xfrm>
        </p:grpSpPr>
        <p:sp>
          <p:nvSpPr>
            <p:cNvPr id="35" name="テキスト ボックス 34"/>
            <p:cNvSpPr txBox="1"/>
            <p:nvPr userDrawn="1"/>
          </p:nvSpPr>
          <p:spPr>
            <a:xfrm>
              <a:off x="7054974" y="1248171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2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36" name="直線コネクタ 35"/>
            <p:cNvCxnSpPr/>
            <p:nvPr userDrawn="1"/>
          </p:nvCxnSpPr>
          <p:spPr>
            <a:xfrm flipV="1">
              <a:off x="8607107" y="1399084"/>
              <a:ext cx="0" cy="12961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8207102" y="3511285"/>
            <a:ext cx="9289032" cy="122413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</a:p>
        </p:txBody>
      </p:sp>
      <p:grpSp>
        <p:nvGrpSpPr>
          <p:cNvPr id="38" name="グループ化 37"/>
          <p:cNvGrpSpPr/>
          <p:nvPr userDrawn="1"/>
        </p:nvGrpSpPr>
        <p:grpSpPr>
          <a:xfrm>
            <a:off x="6478910" y="4855468"/>
            <a:ext cx="1552133" cy="1569660"/>
            <a:chOff x="7054974" y="1257783"/>
            <a:chExt cx="1552133" cy="1569660"/>
          </a:xfrm>
        </p:grpSpPr>
        <p:sp>
          <p:nvSpPr>
            <p:cNvPr id="39" name="テキスト ボックス 38"/>
            <p:cNvSpPr txBox="1"/>
            <p:nvPr userDrawn="1"/>
          </p:nvSpPr>
          <p:spPr>
            <a:xfrm>
              <a:off x="7054974" y="1257783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3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40" name="直線コネクタ 39"/>
            <p:cNvCxnSpPr/>
            <p:nvPr userDrawn="1"/>
          </p:nvCxnSpPr>
          <p:spPr>
            <a:xfrm flipV="1">
              <a:off x="8607107" y="1399084"/>
              <a:ext cx="0" cy="12961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207102" y="5013841"/>
            <a:ext cx="9289032" cy="122413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</a:p>
        </p:txBody>
      </p:sp>
      <p:grpSp>
        <p:nvGrpSpPr>
          <p:cNvPr id="42" name="グループ化 41"/>
          <p:cNvGrpSpPr/>
          <p:nvPr userDrawn="1"/>
        </p:nvGrpSpPr>
        <p:grpSpPr>
          <a:xfrm>
            <a:off x="6478910" y="6295628"/>
            <a:ext cx="1552133" cy="1569660"/>
            <a:chOff x="7054974" y="1202317"/>
            <a:chExt cx="1552133" cy="1569660"/>
          </a:xfrm>
        </p:grpSpPr>
        <p:sp>
          <p:nvSpPr>
            <p:cNvPr id="43" name="テキスト ボックス 42"/>
            <p:cNvSpPr txBox="1"/>
            <p:nvPr userDrawn="1"/>
          </p:nvSpPr>
          <p:spPr>
            <a:xfrm>
              <a:off x="7054974" y="1202317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4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44" name="直線コネクタ 43"/>
            <p:cNvCxnSpPr/>
            <p:nvPr userDrawn="1"/>
          </p:nvCxnSpPr>
          <p:spPr>
            <a:xfrm flipV="1">
              <a:off x="8607107" y="1399084"/>
              <a:ext cx="0" cy="12961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8207102" y="6509467"/>
            <a:ext cx="9289032" cy="122413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</a:p>
        </p:txBody>
      </p:sp>
      <p:grpSp>
        <p:nvGrpSpPr>
          <p:cNvPr id="46" name="グループ化 45"/>
          <p:cNvGrpSpPr/>
          <p:nvPr userDrawn="1"/>
        </p:nvGrpSpPr>
        <p:grpSpPr>
          <a:xfrm>
            <a:off x="6478910" y="7879804"/>
            <a:ext cx="1552133" cy="1569660"/>
            <a:chOff x="7054974" y="1247810"/>
            <a:chExt cx="1552133" cy="1569660"/>
          </a:xfrm>
        </p:grpSpPr>
        <p:sp>
          <p:nvSpPr>
            <p:cNvPr id="47" name="テキスト ボックス 46"/>
            <p:cNvSpPr txBox="1"/>
            <p:nvPr userDrawn="1"/>
          </p:nvSpPr>
          <p:spPr>
            <a:xfrm>
              <a:off x="7054974" y="1247810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5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48" name="直線コネクタ 47"/>
            <p:cNvCxnSpPr/>
            <p:nvPr userDrawn="1"/>
          </p:nvCxnSpPr>
          <p:spPr>
            <a:xfrm flipV="1">
              <a:off x="8607107" y="1399084"/>
              <a:ext cx="0" cy="12961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8207102" y="8048150"/>
            <a:ext cx="9289032" cy="122413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</a:p>
        </p:txBody>
      </p:sp>
      <p:sp>
        <p:nvSpPr>
          <p:cNvPr id="55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790278" y="3539384"/>
            <a:ext cx="6192688" cy="4124396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6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8625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3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8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6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1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8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35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1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6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35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186322" y="2551212"/>
            <a:ext cx="730881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186322" y="3487316"/>
            <a:ext cx="7308812" cy="518457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9755274" y="2551212"/>
            <a:ext cx="730881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9755274" y="3487316"/>
            <a:ext cx="7308812" cy="518457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7199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allAtOnce"/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allAtOnce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186322" y="2839244"/>
            <a:ext cx="15913768" cy="5616624"/>
          </a:xfrm>
        </p:spPr>
        <p:txBody>
          <a:bodyPr anchor="ctr">
            <a:noAutofit/>
          </a:bodyPr>
          <a:lstStyle>
            <a:lvl1pPr algn="l">
              <a:lnSpc>
                <a:spcPts val="3400"/>
              </a:lnSpc>
              <a:spcBef>
                <a:spcPts val="0"/>
              </a:spcBef>
              <a:spcAft>
                <a:spcPts val="1200"/>
              </a:spcAft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150507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883" y="2047156"/>
            <a:ext cx="3468257" cy="7200800"/>
          </a:xfrm>
          <a:prstGeom prst="rect">
            <a:avLst/>
          </a:prstGeom>
        </p:spPr>
      </p:pic>
      <p:sp>
        <p:nvSpPr>
          <p:cNvPr id="9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6766942" y="3919364"/>
            <a:ext cx="10333148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6766942" y="4639444"/>
            <a:ext cx="10333148" cy="280831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1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3038248" y="2983260"/>
            <a:ext cx="3008614" cy="5415505"/>
          </a:xfrm>
          <a:solidFill>
            <a:schemeClr val="tx1">
              <a:lumMod val="65000"/>
            </a:schemeClr>
          </a:solidFill>
          <a:ln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4648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allAtOnce"/>
      <p:bldP spid="11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- 1 Column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7919070" y="3990999"/>
            <a:ext cx="9181020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7919070" y="4783460"/>
            <a:ext cx="9181020" cy="230425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790575" y="2262385"/>
            <a:ext cx="6911975" cy="6913563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7787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allAtOnce"/>
      <p:bldP spid="10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- 1 Column - Sk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7919070" y="2263180"/>
            <a:ext cx="9181020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7919070" y="3055641"/>
            <a:ext cx="9181020" cy="2159867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790575" y="2262385"/>
            <a:ext cx="6911975" cy="6913563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1072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allAtOnce"/>
      <p:bldP spid="10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- 1 Column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790278" y="7591772"/>
            <a:ext cx="16633848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790278" y="8311852"/>
            <a:ext cx="16633848" cy="1152128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790575" y="2262385"/>
            <a:ext cx="16633551" cy="5185371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0089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allAtOnce"/>
      <p:bldP spid="10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790278" y="6799684"/>
            <a:ext cx="8136904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790278" y="7519764"/>
            <a:ext cx="8136904" cy="194421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790575" y="2262385"/>
            <a:ext cx="8136607" cy="4393283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9359230" y="6800479"/>
            <a:ext cx="8136904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9359230" y="7520559"/>
            <a:ext cx="8136904" cy="194421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2" name="図プレースホルダー 9"/>
          <p:cNvSpPr>
            <a:spLocks noGrp="1"/>
          </p:cNvSpPr>
          <p:nvPr>
            <p:ph type="pic" sz="quarter" idx="18" hasCustomPrompt="1"/>
          </p:nvPr>
        </p:nvSpPr>
        <p:spPr>
          <a:xfrm>
            <a:off x="9359527" y="2263180"/>
            <a:ext cx="8136607" cy="4393283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878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allAtOnce"/>
      <p:bldP spid="10" grpId="0" animBg="1"/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allAtOnce"/>
      <p:bldP spid="12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790574" y="2263178"/>
            <a:ext cx="3888135" cy="3888135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646262" y="6367639"/>
            <a:ext cx="4392488" cy="648074"/>
          </a:xfrm>
          <a:noFill/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646262" y="6943702"/>
            <a:ext cx="4104456" cy="2304251"/>
          </a:xfrm>
          <a:noFill/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3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5038548" y="2263179"/>
            <a:ext cx="3888135" cy="3888135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4894236" y="6367640"/>
            <a:ext cx="4392488" cy="648074"/>
          </a:xfrm>
          <a:noFill/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4894236" y="6943703"/>
            <a:ext cx="4104456" cy="2304251"/>
          </a:xfrm>
          <a:noFill/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6" name="図プレースホルダー 9"/>
          <p:cNvSpPr>
            <a:spLocks noGrp="1"/>
          </p:cNvSpPr>
          <p:nvPr>
            <p:ph type="pic" sz="quarter" idx="19" hasCustomPrompt="1"/>
          </p:nvPr>
        </p:nvSpPr>
        <p:spPr>
          <a:xfrm>
            <a:off x="9287814" y="2263180"/>
            <a:ext cx="3888135" cy="3888135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143502" y="6367641"/>
            <a:ext cx="4392488" cy="648074"/>
          </a:xfrm>
          <a:noFill/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Here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9143502" y="6943704"/>
            <a:ext cx="4104456" cy="2304251"/>
          </a:xfrm>
          <a:noFill/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9" name="図プレースホルダー 9"/>
          <p:cNvSpPr>
            <a:spLocks noGrp="1"/>
          </p:cNvSpPr>
          <p:nvPr>
            <p:ph type="pic" sz="quarter" idx="22" hasCustomPrompt="1"/>
          </p:nvPr>
        </p:nvSpPr>
        <p:spPr>
          <a:xfrm>
            <a:off x="13535990" y="2263181"/>
            <a:ext cx="3888135" cy="3888135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13391678" y="6367642"/>
            <a:ext cx="4392488" cy="648074"/>
          </a:xfrm>
          <a:noFill/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3391678" y="6943705"/>
            <a:ext cx="4104456" cy="2304251"/>
          </a:xfrm>
          <a:noFill/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8199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animBg="1"/>
      <p:bldP spid="14" grpId="0" build="p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17" grpId="0" build="p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0" grpId="0" build="p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>
            <a:spLocks noGrp="1"/>
          </p:cNvSpPr>
          <p:nvPr>
            <p:ph type="title" hasCustomPrompt="1"/>
          </p:nvPr>
        </p:nvSpPr>
        <p:spPr>
          <a:xfrm>
            <a:off x="1078310" y="7735788"/>
            <a:ext cx="13557478" cy="1440161"/>
          </a:xfrm>
        </p:spPr>
        <p:txBody>
          <a:bodyPr anchor="b">
            <a:noAutofit/>
          </a:bodyPr>
          <a:lstStyle>
            <a:lvl1pPr algn="l">
              <a:defRPr sz="7200" kern="0" spc="2000" baseline="0"/>
            </a:lvl1pPr>
          </a:lstStyle>
          <a:p>
            <a:r>
              <a:rPr kumimoji="1" lang="en-US" altLang="ja-JP" dirty="0"/>
              <a:t>SECTION TITLE</a:t>
            </a:r>
            <a:endParaRPr kumimoji="1" lang="ja-JP" altLang="en-US" dirty="0"/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078310" y="8959702"/>
            <a:ext cx="13464495" cy="575841"/>
          </a:xfrm>
        </p:spPr>
        <p:txBody>
          <a:bodyPr>
            <a:noAutofit/>
          </a:bodyPr>
          <a:lstStyle>
            <a:lvl1pPr algn="l">
              <a:spcBef>
                <a:spcPts val="0"/>
              </a:spcBef>
              <a:defRPr sz="2800" spc="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grpSp>
        <p:nvGrpSpPr>
          <p:cNvPr id="5" name="グループ化 4"/>
          <p:cNvGrpSpPr/>
          <p:nvPr userDrawn="1"/>
        </p:nvGrpSpPr>
        <p:grpSpPr>
          <a:xfrm>
            <a:off x="672671" y="6743196"/>
            <a:ext cx="661574" cy="1728192"/>
            <a:chOff x="4012746" y="1615108"/>
            <a:chExt cx="661574" cy="1728192"/>
          </a:xfrm>
        </p:grpSpPr>
        <p:cxnSp>
          <p:nvCxnSpPr>
            <p:cNvPr id="6" name="直線コネクタ 5"/>
            <p:cNvCxnSpPr/>
            <p:nvPr/>
          </p:nvCxnSpPr>
          <p:spPr>
            <a:xfrm flipV="1">
              <a:off x="4012746" y="161510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コネクタ 6"/>
            <p:cNvCxnSpPr/>
            <p:nvPr/>
          </p:nvCxnSpPr>
          <p:spPr>
            <a:xfrm flipV="1">
              <a:off x="4012746" y="197514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/>
            <p:cNvCxnSpPr/>
            <p:nvPr/>
          </p:nvCxnSpPr>
          <p:spPr>
            <a:xfrm flipV="1">
              <a:off x="4012746" y="233518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4621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790575" y="2263179"/>
            <a:ext cx="3312370" cy="331237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4246662" y="2551213"/>
            <a:ext cx="4680520" cy="648074"/>
          </a:xfrm>
          <a:noFill/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4246662" y="3127276"/>
            <a:ext cx="4680520" cy="2304251"/>
          </a:xfrm>
          <a:noFill/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2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790278" y="5863580"/>
            <a:ext cx="3312370" cy="331237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4246365" y="6151614"/>
            <a:ext cx="4680520" cy="648074"/>
          </a:xfrm>
          <a:noFill/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4246365" y="6727677"/>
            <a:ext cx="4680520" cy="2304251"/>
          </a:xfrm>
          <a:noFill/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5" name="図プレースホルダー 9"/>
          <p:cNvSpPr>
            <a:spLocks noGrp="1"/>
          </p:cNvSpPr>
          <p:nvPr>
            <p:ph type="pic" sz="quarter" idx="19" hasCustomPrompt="1"/>
          </p:nvPr>
        </p:nvSpPr>
        <p:spPr>
          <a:xfrm>
            <a:off x="9287519" y="2263179"/>
            <a:ext cx="3312370" cy="331237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2743606" y="2551213"/>
            <a:ext cx="4680520" cy="648074"/>
          </a:xfrm>
          <a:noFill/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2743606" y="3127276"/>
            <a:ext cx="4680520" cy="2304251"/>
          </a:xfrm>
          <a:noFill/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8" name="図プレースホルダー 9"/>
          <p:cNvSpPr>
            <a:spLocks noGrp="1"/>
          </p:cNvSpPr>
          <p:nvPr>
            <p:ph type="pic" sz="quarter" idx="22" hasCustomPrompt="1"/>
          </p:nvPr>
        </p:nvSpPr>
        <p:spPr>
          <a:xfrm>
            <a:off x="9287222" y="5863580"/>
            <a:ext cx="3312370" cy="331237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12743309" y="6151614"/>
            <a:ext cx="4680520" cy="648074"/>
          </a:xfrm>
          <a:noFill/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2743309" y="6727677"/>
            <a:ext cx="4680520" cy="2304251"/>
          </a:xfrm>
          <a:noFill/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0257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2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animBg="1"/>
      <p:bldP spid="23" grpId="0" build="p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/>
      <p:bldP spid="26" grpId="0" build="p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/>
      <p:bldP spid="29" grpId="0" build="p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790278" y="2551210"/>
            <a:ext cx="5688632" cy="1296146"/>
          </a:xfrm>
          <a:noFill/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6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Item Here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6838950" y="2263181"/>
            <a:ext cx="10369152" cy="1872208"/>
          </a:xfrm>
          <a:noFill/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cxnSp>
        <p:nvCxnSpPr>
          <p:cNvPr id="14" name="直線コネクタ 13"/>
          <p:cNvCxnSpPr/>
          <p:nvPr userDrawn="1"/>
        </p:nvCxnSpPr>
        <p:spPr>
          <a:xfrm>
            <a:off x="6622926" y="2263180"/>
            <a:ext cx="0" cy="1872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790278" y="4999482"/>
            <a:ext cx="5688632" cy="1296146"/>
          </a:xfrm>
          <a:noFill/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6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Item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6838950" y="4711453"/>
            <a:ext cx="10369152" cy="1872208"/>
          </a:xfrm>
          <a:noFill/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cxnSp>
        <p:nvCxnSpPr>
          <p:cNvPr id="18" name="直線コネクタ 17"/>
          <p:cNvCxnSpPr/>
          <p:nvPr userDrawn="1"/>
        </p:nvCxnSpPr>
        <p:spPr>
          <a:xfrm>
            <a:off x="6622926" y="4711452"/>
            <a:ext cx="0" cy="1872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790278" y="7447753"/>
            <a:ext cx="5688632" cy="1296146"/>
          </a:xfrm>
          <a:noFill/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6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Item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6838950" y="7159724"/>
            <a:ext cx="10369152" cy="1872208"/>
          </a:xfrm>
          <a:noFill/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cxnSp>
        <p:nvCxnSpPr>
          <p:cNvPr id="21" name="直線コネクタ 20"/>
          <p:cNvCxnSpPr/>
          <p:nvPr userDrawn="1"/>
        </p:nvCxnSpPr>
        <p:spPr>
          <a:xfrm>
            <a:off x="6622926" y="7159723"/>
            <a:ext cx="0" cy="1872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964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ll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808280" y="2551212"/>
            <a:ext cx="5454606" cy="2088234"/>
          </a:xfrm>
          <a:noFill/>
        </p:spPr>
        <p:txBody>
          <a:bodyPr anchor="b">
            <a:noAutofit/>
          </a:bodyPr>
          <a:lstStyle>
            <a:lvl1pPr algn="ctr">
              <a:spcBef>
                <a:spcPts val="0"/>
              </a:spcBef>
              <a:defRPr sz="6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Item Here</a:t>
            </a:r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087311" y="5071492"/>
            <a:ext cx="4896544" cy="3384376"/>
          </a:xfrm>
          <a:noFill/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cxnSp>
        <p:nvCxnSpPr>
          <p:cNvPr id="14" name="直線コネクタ 13"/>
          <p:cNvCxnSpPr/>
          <p:nvPr userDrawn="1"/>
        </p:nvCxnSpPr>
        <p:spPr>
          <a:xfrm flipH="1">
            <a:off x="1087311" y="4927477"/>
            <a:ext cx="48965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6388900" y="2551212"/>
            <a:ext cx="5454606" cy="2088234"/>
          </a:xfrm>
          <a:noFill/>
        </p:spPr>
        <p:txBody>
          <a:bodyPr anchor="b">
            <a:noAutofit/>
          </a:bodyPr>
          <a:lstStyle>
            <a:lvl1pPr algn="ctr">
              <a:spcBef>
                <a:spcPts val="0"/>
              </a:spcBef>
              <a:defRPr sz="6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Item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6667931" y="5071492"/>
            <a:ext cx="4896544" cy="3384376"/>
          </a:xfrm>
          <a:noFill/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cxnSp>
        <p:nvCxnSpPr>
          <p:cNvPr id="24" name="直線コネクタ 23"/>
          <p:cNvCxnSpPr/>
          <p:nvPr userDrawn="1"/>
        </p:nvCxnSpPr>
        <p:spPr>
          <a:xfrm flipH="1">
            <a:off x="6667931" y="4927477"/>
            <a:ext cx="48965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1969520" y="2551212"/>
            <a:ext cx="5454606" cy="2088234"/>
          </a:xfrm>
          <a:noFill/>
        </p:spPr>
        <p:txBody>
          <a:bodyPr anchor="b">
            <a:noAutofit/>
          </a:bodyPr>
          <a:lstStyle>
            <a:lvl1pPr algn="ctr">
              <a:spcBef>
                <a:spcPts val="0"/>
              </a:spcBef>
              <a:defRPr sz="6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Item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12248551" y="5071492"/>
            <a:ext cx="4896544" cy="3384376"/>
          </a:xfrm>
          <a:noFill/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cxnSp>
        <p:nvCxnSpPr>
          <p:cNvPr id="27" name="直線コネクタ 26"/>
          <p:cNvCxnSpPr/>
          <p:nvPr userDrawn="1"/>
        </p:nvCxnSpPr>
        <p:spPr>
          <a:xfrm flipH="1">
            <a:off x="12248551" y="4927477"/>
            <a:ext cx="48965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25014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186322" y="8383860"/>
            <a:ext cx="15913768" cy="1296144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9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1438350" y="2263180"/>
            <a:ext cx="2952328" cy="604867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4552696" y="2263180"/>
            <a:ext cx="2952328" cy="604867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1" name="図プレースホルダー 9"/>
          <p:cNvSpPr>
            <a:spLocks noGrp="1"/>
          </p:cNvSpPr>
          <p:nvPr>
            <p:ph type="pic" sz="quarter" idx="17" hasCustomPrompt="1"/>
          </p:nvPr>
        </p:nvSpPr>
        <p:spPr>
          <a:xfrm>
            <a:off x="7667042" y="2263180"/>
            <a:ext cx="2952328" cy="604867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2" name="図プレースホルダー 9"/>
          <p:cNvSpPr>
            <a:spLocks noGrp="1"/>
          </p:cNvSpPr>
          <p:nvPr>
            <p:ph type="pic" sz="quarter" idx="18" hasCustomPrompt="1"/>
          </p:nvPr>
        </p:nvSpPr>
        <p:spPr>
          <a:xfrm>
            <a:off x="10781388" y="2263180"/>
            <a:ext cx="2952328" cy="604867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3" name="図プレースホルダー 9"/>
          <p:cNvSpPr>
            <a:spLocks noGrp="1"/>
          </p:cNvSpPr>
          <p:nvPr>
            <p:ph type="pic" sz="quarter" idx="19" hasCustomPrompt="1"/>
          </p:nvPr>
        </p:nvSpPr>
        <p:spPr>
          <a:xfrm>
            <a:off x="13895734" y="2263180"/>
            <a:ext cx="2952328" cy="604867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4210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allAtOnce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animBg="1"/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186322" y="8383860"/>
            <a:ext cx="15913768" cy="1296144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9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1438350" y="2263180"/>
            <a:ext cx="3600400" cy="604867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5184000" y="2263180"/>
            <a:ext cx="6048000" cy="2952328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2" name="図プレースホルダー 9"/>
          <p:cNvSpPr>
            <a:spLocks noGrp="1"/>
          </p:cNvSpPr>
          <p:nvPr>
            <p:ph type="pic" sz="quarter" idx="18" hasCustomPrompt="1"/>
          </p:nvPr>
        </p:nvSpPr>
        <p:spPr>
          <a:xfrm>
            <a:off x="11375454" y="2263180"/>
            <a:ext cx="5472608" cy="604867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4" name="図プレースホルダー 9"/>
          <p:cNvSpPr>
            <a:spLocks noGrp="1"/>
          </p:cNvSpPr>
          <p:nvPr>
            <p:ph type="pic" sz="quarter" idx="20" hasCustomPrompt="1"/>
          </p:nvPr>
        </p:nvSpPr>
        <p:spPr>
          <a:xfrm>
            <a:off x="5184000" y="5359524"/>
            <a:ext cx="6048000" cy="2952328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2861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allAtOnce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animBg="1"/>
      <p:bldP spid="10" grpId="0" animBg="1"/>
      <p:bldP spid="12" grpId="0" animBg="1"/>
      <p:bldP spid="14" grpId="0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5" name="山形 4"/>
          <p:cNvSpPr/>
          <p:nvPr userDrawn="1"/>
        </p:nvSpPr>
        <p:spPr>
          <a:xfrm>
            <a:off x="862286" y="3703340"/>
            <a:ext cx="4464496" cy="1091326"/>
          </a:xfrm>
          <a:prstGeom prst="chevron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" name="山形 7"/>
          <p:cNvSpPr/>
          <p:nvPr userDrawn="1"/>
        </p:nvSpPr>
        <p:spPr>
          <a:xfrm>
            <a:off x="4990480" y="3703340"/>
            <a:ext cx="4464496" cy="1091326"/>
          </a:xfrm>
          <a:prstGeom prst="chevron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山形 8"/>
          <p:cNvSpPr/>
          <p:nvPr userDrawn="1"/>
        </p:nvSpPr>
        <p:spPr>
          <a:xfrm>
            <a:off x="9118674" y="3692134"/>
            <a:ext cx="4464496" cy="1091326"/>
          </a:xfrm>
          <a:prstGeom prst="chevron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" name="山形 9"/>
          <p:cNvSpPr/>
          <p:nvPr userDrawn="1"/>
        </p:nvSpPr>
        <p:spPr>
          <a:xfrm>
            <a:off x="13246869" y="3703340"/>
            <a:ext cx="4464496" cy="1091326"/>
          </a:xfrm>
          <a:prstGeom prst="chevron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438349" y="3811352"/>
            <a:ext cx="3169145" cy="864096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718270" y="4855468"/>
            <a:ext cx="4104456" cy="2736304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3822932" y="3811352"/>
            <a:ext cx="3169145" cy="864096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5566543" y="3811352"/>
            <a:ext cx="3169145" cy="864096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9694737" y="3811352"/>
            <a:ext cx="3169145" cy="864096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4846729" y="4855468"/>
            <a:ext cx="4104456" cy="2736304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8975188" y="4855468"/>
            <a:ext cx="4104456" cy="2736304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3103646" y="4855468"/>
            <a:ext cx="4104456" cy="2736304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1485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animBg="1"/>
      <p:bldP spid="8" grpId="0" animBg="1"/>
      <p:bldP spid="9" grpId="0" animBg="1"/>
      <p:bldP spid="10" grpId="0" animBg="1"/>
      <p:bldP spid="1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1366342" y="2623220"/>
            <a:ext cx="6120680" cy="612068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 userDrawn="1"/>
        </p:nvSpPr>
        <p:spPr>
          <a:xfrm>
            <a:off x="2117625" y="4148759"/>
            <a:ext cx="4618114" cy="461811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 userDrawn="1"/>
        </p:nvSpPr>
        <p:spPr>
          <a:xfrm>
            <a:off x="3022526" y="5935589"/>
            <a:ext cx="2808312" cy="280831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" name="直線コネクタ 16"/>
          <p:cNvCxnSpPr/>
          <p:nvPr userDrawn="1"/>
        </p:nvCxnSpPr>
        <p:spPr>
          <a:xfrm flipV="1">
            <a:off x="9142413" y="2470598"/>
            <a:ext cx="0" cy="1728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9318472" y="2383554"/>
            <a:ext cx="7961638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9318472" y="3160606"/>
            <a:ext cx="7961638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cxnSp>
        <p:nvCxnSpPr>
          <p:cNvPr id="21" name="直線コネクタ 20"/>
          <p:cNvCxnSpPr/>
          <p:nvPr userDrawn="1"/>
        </p:nvCxnSpPr>
        <p:spPr>
          <a:xfrm flipV="1">
            <a:off x="5974854" y="3334695"/>
            <a:ext cx="3167559" cy="440653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 userDrawn="1"/>
        </p:nvCxnSpPr>
        <p:spPr>
          <a:xfrm flipV="1">
            <a:off x="9145513" y="4726488"/>
            <a:ext cx="0" cy="1728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9321572" y="4639444"/>
            <a:ext cx="7961638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9321572" y="5416496"/>
            <a:ext cx="7961638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cxnSp>
        <p:nvCxnSpPr>
          <p:cNvPr id="26" name="直線コネクタ 20"/>
          <p:cNvCxnSpPr/>
          <p:nvPr userDrawn="1"/>
        </p:nvCxnSpPr>
        <p:spPr>
          <a:xfrm flipV="1">
            <a:off x="5977954" y="5590585"/>
            <a:ext cx="3167559" cy="440653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 userDrawn="1"/>
        </p:nvCxnSpPr>
        <p:spPr>
          <a:xfrm flipV="1">
            <a:off x="9142413" y="7030744"/>
            <a:ext cx="0" cy="1728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9318472" y="6943700"/>
            <a:ext cx="7961638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9318472" y="7720752"/>
            <a:ext cx="7961638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cxnSp>
        <p:nvCxnSpPr>
          <p:cNvPr id="30" name="直線コネクタ 20"/>
          <p:cNvCxnSpPr/>
          <p:nvPr userDrawn="1"/>
        </p:nvCxnSpPr>
        <p:spPr>
          <a:xfrm>
            <a:off x="4750718" y="7339745"/>
            <a:ext cx="4391695" cy="55509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3022526" y="3029747"/>
            <a:ext cx="2736304" cy="81760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000" baseline="0">
                <a:solidFill>
                  <a:schemeClr val="bg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Value</a:t>
            </a:r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3022526" y="4829947"/>
            <a:ext cx="2736304" cy="81760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000" baseline="0">
                <a:solidFill>
                  <a:schemeClr val="bg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Value</a:t>
            </a:r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3058530" y="6990187"/>
            <a:ext cx="2736304" cy="81760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000" baseline="0">
                <a:solidFill>
                  <a:schemeClr val="bg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Value</a:t>
            </a:r>
          </a:p>
        </p:txBody>
      </p:sp>
    </p:spTree>
    <p:extLst>
      <p:ext uri="{BB962C8B-B14F-4D97-AF65-F5344CB8AC3E}">
        <p14:creationId xmlns:p14="http://schemas.microsoft.com/office/powerpoint/2010/main" val="112430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25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75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2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animBg="1"/>
      <p:bldP spid="9" grpId="0" animBg="1"/>
      <p:bldP spid="10" grpId="0" animBg="1"/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アーチ 6"/>
          <p:cNvSpPr/>
          <p:nvPr userDrawn="1"/>
        </p:nvSpPr>
        <p:spPr>
          <a:xfrm>
            <a:off x="5830838" y="2479203"/>
            <a:ext cx="6480720" cy="6480720"/>
          </a:xfrm>
          <a:prstGeom prst="blockArc">
            <a:avLst>
              <a:gd name="adj1" fmla="val 10800000"/>
              <a:gd name="adj2" fmla="val 16191525"/>
              <a:gd name="adj3" fmla="val 25571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" name="アーチ 30"/>
          <p:cNvSpPr/>
          <p:nvPr userDrawn="1"/>
        </p:nvSpPr>
        <p:spPr>
          <a:xfrm rot="5400000">
            <a:off x="5902846" y="2479203"/>
            <a:ext cx="6480720" cy="6480720"/>
          </a:xfrm>
          <a:prstGeom prst="blockArc">
            <a:avLst>
              <a:gd name="adj1" fmla="val 10800000"/>
              <a:gd name="adj2" fmla="val 16191525"/>
              <a:gd name="adj3" fmla="val 25571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5" name="アーチ 34"/>
          <p:cNvSpPr/>
          <p:nvPr userDrawn="1"/>
        </p:nvSpPr>
        <p:spPr>
          <a:xfrm rot="10800000">
            <a:off x="5902846" y="2551211"/>
            <a:ext cx="6480720" cy="6480720"/>
          </a:xfrm>
          <a:prstGeom prst="blockArc">
            <a:avLst>
              <a:gd name="adj1" fmla="val 10800000"/>
              <a:gd name="adj2" fmla="val 16191525"/>
              <a:gd name="adj3" fmla="val 25571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6" name="アーチ 35"/>
          <p:cNvSpPr/>
          <p:nvPr userDrawn="1"/>
        </p:nvSpPr>
        <p:spPr>
          <a:xfrm rot="16200000">
            <a:off x="5830838" y="2551211"/>
            <a:ext cx="6480720" cy="6480720"/>
          </a:xfrm>
          <a:prstGeom prst="blockArc">
            <a:avLst>
              <a:gd name="adj1" fmla="val 10800000"/>
              <a:gd name="adj2" fmla="val 16191525"/>
              <a:gd name="adj3" fmla="val 2557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37" name="直線コネクタ 36"/>
          <p:cNvCxnSpPr/>
          <p:nvPr userDrawn="1"/>
        </p:nvCxnSpPr>
        <p:spPr>
          <a:xfrm flipV="1">
            <a:off x="12639555" y="2335188"/>
            <a:ext cx="0" cy="20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2815614" y="2390092"/>
            <a:ext cx="5040560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2815614" y="3167144"/>
            <a:ext cx="5040560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cxnSp>
        <p:nvCxnSpPr>
          <p:cNvPr id="40" name="直線コネクタ 39"/>
          <p:cNvCxnSpPr/>
          <p:nvPr userDrawn="1"/>
        </p:nvCxnSpPr>
        <p:spPr>
          <a:xfrm flipV="1">
            <a:off x="12629212" y="6943700"/>
            <a:ext cx="0" cy="20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2805271" y="7030744"/>
            <a:ext cx="5040560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2805271" y="7807796"/>
            <a:ext cx="5040560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cxnSp>
        <p:nvCxnSpPr>
          <p:cNvPr id="43" name="直線コネクタ 42"/>
          <p:cNvCxnSpPr/>
          <p:nvPr userDrawn="1"/>
        </p:nvCxnSpPr>
        <p:spPr>
          <a:xfrm flipV="1">
            <a:off x="5593114" y="2384184"/>
            <a:ext cx="0" cy="20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440581" y="2407196"/>
            <a:ext cx="5040560" cy="864096"/>
          </a:xfrm>
        </p:spPr>
        <p:txBody>
          <a:bodyPr anchor="b">
            <a:normAutofit/>
          </a:bodyPr>
          <a:lstStyle>
            <a:lvl1pPr algn="r">
              <a:spcBef>
                <a:spcPts val="0"/>
              </a:spcBef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45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440581" y="3184248"/>
            <a:ext cx="5040560" cy="122413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cxnSp>
        <p:nvCxnSpPr>
          <p:cNvPr id="46" name="直線コネクタ 45"/>
          <p:cNvCxnSpPr/>
          <p:nvPr userDrawn="1"/>
        </p:nvCxnSpPr>
        <p:spPr>
          <a:xfrm flipV="1">
            <a:off x="5582771" y="6943700"/>
            <a:ext cx="0" cy="20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430238" y="7047848"/>
            <a:ext cx="5040560" cy="864096"/>
          </a:xfrm>
        </p:spPr>
        <p:txBody>
          <a:bodyPr anchor="b">
            <a:normAutofit/>
          </a:bodyPr>
          <a:lstStyle>
            <a:lvl1pPr algn="r">
              <a:spcBef>
                <a:spcPts val="0"/>
              </a:spcBef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430238" y="7824900"/>
            <a:ext cx="5040560" cy="122413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49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9791278" y="3701272"/>
            <a:ext cx="2014869" cy="722148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50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9791278" y="7157656"/>
            <a:ext cx="2014869" cy="722148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51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6334894" y="3703340"/>
            <a:ext cx="2014869" cy="722148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5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334894" y="7159724"/>
            <a:ext cx="2014869" cy="722148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cxnSp>
        <p:nvCxnSpPr>
          <p:cNvPr id="11" name="直線コネクタ 10"/>
          <p:cNvCxnSpPr>
            <a:stCxn id="49" idx="3"/>
          </p:cNvCxnSpPr>
          <p:nvPr userDrawn="1"/>
        </p:nvCxnSpPr>
        <p:spPr>
          <a:xfrm flipV="1">
            <a:off x="11806147" y="3358336"/>
            <a:ext cx="833408" cy="70401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10"/>
          <p:cNvCxnSpPr>
            <a:stCxn id="50" idx="3"/>
          </p:cNvCxnSpPr>
          <p:nvPr userDrawn="1"/>
        </p:nvCxnSpPr>
        <p:spPr>
          <a:xfrm>
            <a:off x="11806147" y="7518730"/>
            <a:ext cx="823065" cy="48025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10"/>
          <p:cNvCxnSpPr/>
          <p:nvPr userDrawn="1"/>
        </p:nvCxnSpPr>
        <p:spPr>
          <a:xfrm flipV="1">
            <a:off x="5593114" y="7518730"/>
            <a:ext cx="741780" cy="48025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60"/>
          <p:cNvCxnSpPr>
            <a:stCxn id="51" idx="1"/>
          </p:cNvCxnSpPr>
          <p:nvPr userDrawn="1"/>
        </p:nvCxnSpPr>
        <p:spPr>
          <a:xfrm rot="10800000">
            <a:off x="5593114" y="3358336"/>
            <a:ext cx="741780" cy="70607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0441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25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75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2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750"/>
                            </p:stCondLst>
                            <p:childTnLst>
                              <p:par>
                                <p:cTn id="8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25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/>
      <p:bldP spid="31" grpId="0" animBg="1"/>
      <p:bldP spid="35" grpId="0" animBg="1"/>
      <p:bldP spid="36" grpId="0" animBg="1"/>
      <p:bldP spid="3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8" name="グラフ プレースホルダー 7"/>
          <p:cNvSpPr>
            <a:spLocks noGrp="1"/>
          </p:cNvSpPr>
          <p:nvPr>
            <p:ph type="chart" sz="quarter" idx="13" hasCustomPrompt="1"/>
          </p:nvPr>
        </p:nvSpPr>
        <p:spPr>
          <a:xfrm>
            <a:off x="790278" y="2191172"/>
            <a:ext cx="6985000" cy="698341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Graph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8063086" y="2743594"/>
            <a:ext cx="9429948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8063086" y="3520646"/>
            <a:ext cx="9429948" cy="2016224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066186" y="5806608"/>
            <a:ext cx="9429948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8066186" y="6583660"/>
            <a:ext cx="9429948" cy="2016224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8317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  <p:bldP spid="3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8" name="グラフ プレースホルダー 7"/>
          <p:cNvSpPr>
            <a:spLocks noGrp="1"/>
          </p:cNvSpPr>
          <p:nvPr>
            <p:ph type="chart" sz="quarter" idx="13" hasCustomPrompt="1"/>
          </p:nvPr>
        </p:nvSpPr>
        <p:spPr>
          <a:xfrm>
            <a:off x="790278" y="2263181"/>
            <a:ext cx="16633848" cy="5184575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Graph</a:t>
            </a:r>
            <a:endParaRPr kumimoji="1" lang="ja-JP" altLang="en-US" dirty="0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790278" y="7591772"/>
            <a:ext cx="16633848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790278" y="8311852"/>
            <a:ext cx="16633848" cy="1152128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7253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/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allAtOnce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>
            <a:spLocks noGrp="1"/>
          </p:cNvSpPr>
          <p:nvPr>
            <p:ph type="title" hasCustomPrompt="1"/>
          </p:nvPr>
        </p:nvSpPr>
        <p:spPr>
          <a:xfrm>
            <a:off x="1078310" y="1111052"/>
            <a:ext cx="6192688" cy="2016224"/>
          </a:xfrm>
          <a:prstGeom prst="rect">
            <a:avLst/>
          </a:prstGeom>
        </p:spPr>
        <p:txBody>
          <a:bodyPr anchor="ctr"/>
          <a:lstStyle>
            <a:lvl1pPr algn="l">
              <a:defRPr sz="7200" spc="600" baseline="0"/>
            </a:lvl1pPr>
          </a:lstStyle>
          <a:p>
            <a:r>
              <a:rPr kumimoji="1" lang="en-US" altLang="ja-JP" dirty="0"/>
              <a:t>HISTORY</a:t>
            </a:r>
            <a:endParaRPr kumimoji="1" lang="ja-JP" altLang="en-US" dirty="0"/>
          </a:p>
        </p:txBody>
      </p:sp>
      <p:grpSp>
        <p:nvGrpSpPr>
          <p:cNvPr id="4" name="グループ化 3"/>
          <p:cNvGrpSpPr/>
          <p:nvPr userDrawn="1"/>
        </p:nvGrpSpPr>
        <p:grpSpPr>
          <a:xfrm>
            <a:off x="574254" y="462980"/>
            <a:ext cx="661574" cy="1728192"/>
            <a:chOff x="4012746" y="1615108"/>
            <a:chExt cx="661574" cy="1728192"/>
          </a:xfrm>
        </p:grpSpPr>
        <p:cxnSp>
          <p:nvCxnSpPr>
            <p:cNvPr id="5" name="直線コネクタ 4"/>
            <p:cNvCxnSpPr/>
            <p:nvPr/>
          </p:nvCxnSpPr>
          <p:spPr>
            <a:xfrm flipV="1">
              <a:off x="4012746" y="161510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コネクタ 5"/>
            <p:cNvCxnSpPr/>
            <p:nvPr/>
          </p:nvCxnSpPr>
          <p:spPr>
            <a:xfrm flipV="1">
              <a:off x="4012746" y="197514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コネクタ 6"/>
            <p:cNvCxnSpPr/>
            <p:nvPr/>
          </p:nvCxnSpPr>
          <p:spPr>
            <a:xfrm flipV="1">
              <a:off x="4012746" y="233518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直線コネクタ 8"/>
          <p:cNvCxnSpPr/>
          <p:nvPr userDrawn="1"/>
        </p:nvCxnSpPr>
        <p:spPr>
          <a:xfrm>
            <a:off x="9144000" y="0"/>
            <a:ext cx="0" cy="1028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円/楕円 9"/>
          <p:cNvSpPr/>
          <p:nvPr userDrawn="1"/>
        </p:nvSpPr>
        <p:spPr>
          <a:xfrm>
            <a:off x="8891972" y="1219064"/>
            <a:ext cx="504056" cy="5040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9503246" y="823020"/>
            <a:ext cx="4176464" cy="1296144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80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9999</a:t>
            </a:r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9503246" y="1903140"/>
            <a:ext cx="8280920" cy="1656184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6" name="円/楕円 15"/>
          <p:cNvSpPr/>
          <p:nvPr userDrawn="1"/>
        </p:nvSpPr>
        <p:spPr>
          <a:xfrm>
            <a:off x="8891972" y="4315408"/>
            <a:ext cx="504056" cy="5040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4589208" y="3919364"/>
            <a:ext cx="4176464" cy="1296144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80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9999</a:t>
            </a:r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502246" y="4999484"/>
            <a:ext cx="8280920" cy="1656184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9" name="円/楕円 18"/>
          <p:cNvSpPr/>
          <p:nvPr userDrawn="1"/>
        </p:nvSpPr>
        <p:spPr>
          <a:xfrm>
            <a:off x="8891972" y="7339744"/>
            <a:ext cx="504056" cy="5040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9503246" y="6943700"/>
            <a:ext cx="4176464" cy="1296144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80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9999</a:t>
            </a:r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9503246" y="8023820"/>
            <a:ext cx="8280920" cy="1656184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897136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8" name="グラフ プレースホルダー 7"/>
          <p:cNvSpPr>
            <a:spLocks noGrp="1"/>
          </p:cNvSpPr>
          <p:nvPr>
            <p:ph type="chart" sz="quarter" idx="13" hasCustomPrompt="1"/>
          </p:nvPr>
        </p:nvSpPr>
        <p:spPr>
          <a:xfrm>
            <a:off x="790278" y="2191172"/>
            <a:ext cx="9433048" cy="698341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Graph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0367342" y="2983260"/>
            <a:ext cx="7125692" cy="2088232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0367342" y="4984448"/>
            <a:ext cx="7125692" cy="339941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28073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  <p:bldP spid="3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allAtOnce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50" y="2362191"/>
            <a:ext cx="11985332" cy="6741749"/>
          </a:xfrm>
          <a:prstGeom prst="rect">
            <a:avLst/>
          </a:prstGeom>
        </p:spPr>
      </p:pic>
      <p:sp>
        <p:nvSpPr>
          <p:cNvPr id="7" name="涙形 6"/>
          <p:cNvSpPr/>
          <p:nvPr userDrawn="1"/>
        </p:nvSpPr>
        <p:spPr>
          <a:xfrm rot="8100000">
            <a:off x="1896976" y="4227059"/>
            <a:ext cx="370586" cy="370586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646262" y="2767236"/>
            <a:ext cx="2877220" cy="1416518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4" name="涙形 13"/>
          <p:cNvSpPr/>
          <p:nvPr userDrawn="1"/>
        </p:nvSpPr>
        <p:spPr>
          <a:xfrm rot="8100000">
            <a:off x="3286137" y="6732419"/>
            <a:ext cx="370586" cy="370586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2035423" y="5272596"/>
            <a:ext cx="2877220" cy="1416518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6" name="涙形 15"/>
          <p:cNvSpPr/>
          <p:nvPr userDrawn="1"/>
        </p:nvSpPr>
        <p:spPr>
          <a:xfrm rot="8100000">
            <a:off x="6349623" y="6121606"/>
            <a:ext cx="370586" cy="370586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5098909" y="4661783"/>
            <a:ext cx="2877220" cy="1416518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8" name="涙形 17"/>
          <p:cNvSpPr/>
          <p:nvPr userDrawn="1"/>
        </p:nvSpPr>
        <p:spPr>
          <a:xfrm rot="8100000">
            <a:off x="5977936" y="3734174"/>
            <a:ext cx="370586" cy="370586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4727222" y="2274351"/>
            <a:ext cx="2877220" cy="1416518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20" name="涙形 19"/>
          <p:cNvSpPr/>
          <p:nvPr userDrawn="1"/>
        </p:nvSpPr>
        <p:spPr>
          <a:xfrm rot="8100000">
            <a:off x="9291965" y="4148618"/>
            <a:ext cx="370586" cy="370586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8041251" y="2688795"/>
            <a:ext cx="2877220" cy="1416518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22" name="涙形 21"/>
          <p:cNvSpPr/>
          <p:nvPr userDrawn="1"/>
        </p:nvSpPr>
        <p:spPr>
          <a:xfrm rot="8100000">
            <a:off x="10539813" y="6994463"/>
            <a:ext cx="370586" cy="370586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9289099" y="5534640"/>
            <a:ext cx="2877220" cy="1416518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2527582" y="2767236"/>
            <a:ext cx="5184576" cy="2077164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2527582" y="4757356"/>
            <a:ext cx="5184576" cy="35544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5770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1" decel="98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400"/>
                            </p:stCondLst>
                            <p:childTnLst>
                              <p:par>
                                <p:cTn id="22" presetID="2" presetClass="entr" presetSubtype="1" decel="98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300"/>
                            </p:stCondLst>
                            <p:childTnLst>
                              <p:par>
                                <p:cTn id="31" presetID="2" presetClass="entr" presetSubtype="1" decel="98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200"/>
                            </p:stCondLst>
                            <p:childTnLst>
                              <p:par>
                                <p:cTn id="40" presetID="2" presetClass="entr" presetSubtype="1" decel="98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100"/>
                            </p:stCondLst>
                            <p:childTnLst>
                              <p:par>
                                <p:cTn id="49" presetID="2" presetClass="entr" presetSubtype="1" decel="98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" presetClass="entr" presetSubtype="1" decel="98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9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/>
      <p:bldP spid="13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animBg="1"/>
      <p:bldP spid="15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17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animBg="1"/>
      <p:bldP spid="19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/>
      <p:bldP spid="2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animBg="1"/>
      <p:bldP spid="23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>
            <a:spLocks noGrp="1"/>
          </p:cNvSpPr>
          <p:nvPr>
            <p:ph type="title" hasCustomPrompt="1"/>
          </p:nvPr>
        </p:nvSpPr>
        <p:spPr>
          <a:xfrm>
            <a:off x="1078310" y="7735788"/>
            <a:ext cx="13557478" cy="1440161"/>
          </a:xfrm>
        </p:spPr>
        <p:txBody>
          <a:bodyPr anchor="b">
            <a:noAutofit/>
          </a:bodyPr>
          <a:lstStyle>
            <a:lvl1pPr algn="l">
              <a:defRPr sz="7200" kern="0" spc="2000" baseline="0"/>
            </a:lvl1pPr>
          </a:lstStyle>
          <a:p>
            <a:r>
              <a:rPr kumimoji="1" lang="en-US" altLang="ja-JP" dirty="0"/>
              <a:t>SECTION TITLE</a:t>
            </a:r>
            <a:endParaRPr kumimoji="1" lang="ja-JP" altLang="en-US" dirty="0"/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078310" y="8959702"/>
            <a:ext cx="13464495" cy="575841"/>
          </a:xfrm>
        </p:spPr>
        <p:txBody>
          <a:bodyPr>
            <a:noAutofit/>
          </a:bodyPr>
          <a:lstStyle>
            <a:lvl1pPr algn="l">
              <a:spcBef>
                <a:spcPts val="0"/>
              </a:spcBef>
              <a:defRPr sz="2800" spc="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grpSp>
        <p:nvGrpSpPr>
          <p:cNvPr id="5" name="グループ化 4"/>
          <p:cNvGrpSpPr/>
          <p:nvPr userDrawn="1"/>
        </p:nvGrpSpPr>
        <p:grpSpPr>
          <a:xfrm>
            <a:off x="672671" y="6743196"/>
            <a:ext cx="661574" cy="1728192"/>
            <a:chOff x="4012746" y="1615108"/>
            <a:chExt cx="661574" cy="1728192"/>
          </a:xfrm>
        </p:grpSpPr>
        <p:cxnSp>
          <p:nvCxnSpPr>
            <p:cNvPr id="6" name="直線コネクタ 5"/>
            <p:cNvCxnSpPr/>
            <p:nvPr/>
          </p:nvCxnSpPr>
          <p:spPr>
            <a:xfrm flipV="1">
              <a:off x="4012746" y="161510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コネクタ 6"/>
            <p:cNvCxnSpPr/>
            <p:nvPr/>
          </p:nvCxnSpPr>
          <p:spPr>
            <a:xfrm flipV="1">
              <a:off x="4012746" y="197514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/>
            <p:cNvCxnSpPr/>
            <p:nvPr/>
          </p:nvCxnSpPr>
          <p:spPr>
            <a:xfrm flipV="1">
              <a:off x="4012746" y="233518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4401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2536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n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2321894" y="3822179"/>
            <a:ext cx="13642628" cy="3568568"/>
          </a:xfrm>
        </p:spPr>
        <p:txBody>
          <a:bodyPr anchor="ctr">
            <a:normAutofit/>
          </a:bodyPr>
          <a:lstStyle>
            <a:lvl1pPr>
              <a:defRPr sz="15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002349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4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山形 6"/>
          <p:cNvSpPr/>
          <p:nvPr userDrawn="1"/>
        </p:nvSpPr>
        <p:spPr>
          <a:xfrm>
            <a:off x="892626" y="4364885"/>
            <a:ext cx="4173610" cy="566145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100" dirty="0">
              <a:solidFill>
                <a:schemeClr val="bg1"/>
              </a:solidFill>
            </a:endParaRPr>
          </a:p>
        </p:txBody>
      </p:sp>
      <p:sp>
        <p:nvSpPr>
          <p:cNvPr id="50" name="山形 49"/>
          <p:cNvSpPr/>
          <p:nvPr userDrawn="1"/>
        </p:nvSpPr>
        <p:spPr>
          <a:xfrm>
            <a:off x="4969599" y="4364885"/>
            <a:ext cx="4173610" cy="566145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100" dirty="0">
              <a:solidFill>
                <a:schemeClr val="bg1"/>
              </a:solidFill>
            </a:endParaRPr>
          </a:p>
        </p:txBody>
      </p:sp>
      <p:sp>
        <p:nvSpPr>
          <p:cNvPr id="51" name="山形 50"/>
          <p:cNvSpPr/>
          <p:nvPr userDrawn="1"/>
        </p:nvSpPr>
        <p:spPr>
          <a:xfrm>
            <a:off x="9046569" y="4364885"/>
            <a:ext cx="4173610" cy="566145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100" dirty="0">
              <a:solidFill>
                <a:schemeClr val="bg1"/>
              </a:solidFill>
            </a:endParaRPr>
          </a:p>
        </p:txBody>
      </p:sp>
      <p:sp>
        <p:nvSpPr>
          <p:cNvPr id="52" name="山形 51"/>
          <p:cNvSpPr/>
          <p:nvPr userDrawn="1"/>
        </p:nvSpPr>
        <p:spPr>
          <a:xfrm>
            <a:off x="13123541" y="4364883"/>
            <a:ext cx="4173610" cy="566145"/>
          </a:xfrm>
          <a:prstGeom prst="chevr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100" dirty="0">
              <a:solidFill>
                <a:schemeClr val="bg1"/>
              </a:solidFill>
            </a:endParaRPr>
          </a:p>
        </p:txBody>
      </p:sp>
      <p:sp>
        <p:nvSpPr>
          <p:cNvPr id="53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892628" y="5083766"/>
            <a:ext cx="3928545" cy="3149735"/>
          </a:xfrm>
        </p:spPr>
        <p:txBody>
          <a:bodyPr>
            <a:normAutofit/>
          </a:bodyPr>
          <a:lstStyle>
            <a:lvl1pPr marL="257175" indent="-257175" algn="l">
              <a:buFont typeface="Wingdings" panose="05000000000000000000" pitchFamily="2" charset="2"/>
              <a:buChar char="n"/>
              <a:defRPr sz="15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892628" y="2713642"/>
            <a:ext cx="3928545" cy="146503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1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5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4969600" y="5083766"/>
            <a:ext cx="3928545" cy="3149735"/>
          </a:xfrm>
        </p:spPr>
        <p:txBody>
          <a:bodyPr>
            <a:normAutofit/>
          </a:bodyPr>
          <a:lstStyle>
            <a:lvl1pPr marL="257175" indent="-257175" algn="l">
              <a:buFont typeface="Wingdings" panose="05000000000000000000" pitchFamily="2" charset="2"/>
              <a:buChar char="n"/>
              <a:defRPr sz="15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6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4969600" y="2713642"/>
            <a:ext cx="3928545" cy="146503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1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7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9046570" y="5083766"/>
            <a:ext cx="3928545" cy="3149735"/>
          </a:xfrm>
        </p:spPr>
        <p:txBody>
          <a:bodyPr>
            <a:normAutofit/>
          </a:bodyPr>
          <a:lstStyle>
            <a:lvl1pPr marL="257175" indent="-257175" algn="l">
              <a:buFont typeface="Wingdings" panose="05000000000000000000" pitchFamily="2" charset="2"/>
              <a:buChar char="n"/>
              <a:defRPr sz="15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8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9046570" y="2713642"/>
            <a:ext cx="3928545" cy="146503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1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9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13123542" y="5083766"/>
            <a:ext cx="3928545" cy="3149735"/>
          </a:xfrm>
        </p:spPr>
        <p:txBody>
          <a:bodyPr>
            <a:normAutofit/>
          </a:bodyPr>
          <a:lstStyle>
            <a:lvl1pPr marL="257175" indent="-257175" algn="l">
              <a:buFont typeface="Wingdings" panose="05000000000000000000" pitchFamily="2" charset="2"/>
              <a:buChar char="n"/>
              <a:defRPr sz="15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0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13123542" y="2713642"/>
            <a:ext cx="3928545" cy="146503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1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1244447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線コネクタ 8"/>
          <p:cNvCxnSpPr/>
          <p:nvPr userDrawn="1"/>
        </p:nvCxnSpPr>
        <p:spPr>
          <a:xfrm>
            <a:off x="9144000" y="0"/>
            <a:ext cx="0" cy="1028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円/楕円 15"/>
          <p:cNvSpPr/>
          <p:nvPr userDrawn="1"/>
        </p:nvSpPr>
        <p:spPr>
          <a:xfrm>
            <a:off x="8891972" y="1219064"/>
            <a:ext cx="504056" cy="5040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4589208" y="823020"/>
            <a:ext cx="4176464" cy="1296144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80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9999</a:t>
            </a:r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502246" y="1903140"/>
            <a:ext cx="8280920" cy="1656184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9" name="円/楕円 18"/>
          <p:cNvSpPr/>
          <p:nvPr userDrawn="1"/>
        </p:nvSpPr>
        <p:spPr>
          <a:xfrm>
            <a:off x="8891972" y="4243400"/>
            <a:ext cx="504056" cy="5040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9503246" y="3847356"/>
            <a:ext cx="4176464" cy="1296144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80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9999</a:t>
            </a:r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9503246" y="4927476"/>
            <a:ext cx="8280920" cy="1656184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2" name="円/楕円 21"/>
          <p:cNvSpPr/>
          <p:nvPr userDrawn="1"/>
        </p:nvSpPr>
        <p:spPr>
          <a:xfrm>
            <a:off x="8891972" y="7339744"/>
            <a:ext cx="504056" cy="5040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4589208" y="6943700"/>
            <a:ext cx="4176464" cy="1296144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80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9999</a:t>
            </a:r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502246" y="8023820"/>
            <a:ext cx="8280920" cy="1656184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71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50"/>
                            </p:stCondLst>
                            <p:childTnLst>
                              <p:par>
                                <p:cTn id="2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3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800"/>
                            </p:stCondLst>
                            <p:childTnLst>
                              <p:par>
                                <p:cTn id="3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45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0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animBg="1"/>
      <p:bldP spid="23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142503" y="175245"/>
            <a:ext cx="3888135" cy="3888135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4174951" y="174948"/>
            <a:ext cx="8856687" cy="3888135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1" name="図プレースホルダー 9"/>
          <p:cNvSpPr>
            <a:spLocks noGrp="1"/>
          </p:cNvSpPr>
          <p:nvPr>
            <p:ph type="pic" sz="quarter" idx="17" hasCustomPrompt="1"/>
          </p:nvPr>
        </p:nvSpPr>
        <p:spPr>
          <a:xfrm>
            <a:off x="142206" y="4207396"/>
            <a:ext cx="6480720" cy="5904656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2" name="図プレースホルダー 9"/>
          <p:cNvSpPr>
            <a:spLocks noGrp="1"/>
          </p:cNvSpPr>
          <p:nvPr>
            <p:ph type="pic" sz="quarter" idx="18" hasCustomPrompt="1"/>
          </p:nvPr>
        </p:nvSpPr>
        <p:spPr>
          <a:xfrm>
            <a:off x="6766942" y="4207396"/>
            <a:ext cx="2880320" cy="2952328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3" name="図プレースホルダー 9"/>
          <p:cNvSpPr>
            <a:spLocks noGrp="1"/>
          </p:cNvSpPr>
          <p:nvPr>
            <p:ph type="pic" sz="quarter" idx="19" hasCustomPrompt="1"/>
          </p:nvPr>
        </p:nvSpPr>
        <p:spPr>
          <a:xfrm>
            <a:off x="6766942" y="7303740"/>
            <a:ext cx="11377264" cy="280831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4" name="図プレースホルダー 9"/>
          <p:cNvSpPr>
            <a:spLocks noGrp="1"/>
          </p:cNvSpPr>
          <p:nvPr>
            <p:ph type="pic" sz="quarter" idx="20" hasCustomPrompt="1"/>
          </p:nvPr>
        </p:nvSpPr>
        <p:spPr>
          <a:xfrm>
            <a:off x="13175654" y="174948"/>
            <a:ext cx="4968552" cy="3888135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9863286" y="4423420"/>
            <a:ext cx="8280920" cy="1368152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7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9863286" y="5647556"/>
            <a:ext cx="8280920" cy="1296144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1996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1078310" y="4128411"/>
            <a:ext cx="6192688" cy="2016224"/>
          </a:xfrm>
          <a:prstGeom prst="rect">
            <a:avLst/>
          </a:prstGeom>
        </p:spPr>
        <p:txBody>
          <a:bodyPr anchor="ctr"/>
          <a:lstStyle>
            <a:lvl1pPr algn="l">
              <a:defRPr sz="7200" spc="600" baseline="0"/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grpSp>
        <p:nvGrpSpPr>
          <p:cNvPr id="13" name="グループ化 12"/>
          <p:cNvGrpSpPr/>
          <p:nvPr userDrawn="1"/>
        </p:nvGrpSpPr>
        <p:grpSpPr>
          <a:xfrm>
            <a:off x="6838950" y="1263127"/>
            <a:ext cx="1552133" cy="1728192"/>
            <a:chOff x="7054974" y="1111052"/>
            <a:chExt cx="1552133" cy="1728192"/>
          </a:xfrm>
        </p:grpSpPr>
        <p:sp>
          <p:nvSpPr>
            <p:cNvPr id="5" name="テキスト ボックス 4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1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8" name="直線コネクタ 7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グループ化 13"/>
          <p:cNvGrpSpPr/>
          <p:nvPr userDrawn="1"/>
        </p:nvGrpSpPr>
        <p:grpSpPr>
          <a:xfrm>
            <a:off x="6838950" y="3351359"/>
            <a:ext cx="1552133" cy="1728192"/>
            <a:chOff x="7054974" y="1111052"/>
            <a:chExt cx="1552133" cy="1728192"/>
          </a:xfrm>
        </p:grpSpPr>
        <p:sp>
          <p:nvSpPr>
            <p:cNvPr id="15" name="テキスト ボックス 14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2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16" name="直線コネクタ 15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グループ化 16"/>
          <p:cNvGrpSpPr/>
          <p:nvPr userDrawn="1"/>
        </p:nvGrpSpPr>
        <p:grpSpPr>
          <a:xfrm>
            <a:off x="6838950" y="5439591"/>
            <a:ext cx="1552133" cy="1728192"/>
            <a:chOff x="7054974" y="1111052"/>
            <a:chExt cx="1552133" cy="1728192"/>
          </a:xfrm>
        </p:grpSpPr>
        <p:sp>
          <p:nvSpPr>
            <p:cNvPr id="18" name="テキスト ボックス 17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3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19" name="直線コネクタ 18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グループ化 19"/>
          <p:cNvGrpSpPr/>
          <p:nvPr userDrawn="1"/>
        </p:nvGrpSpPr>
        <p:grpSpPr>
          <a:xfrm>
            <a:off x="6838950" y="7527823"/>
            <a:ext cx="1552133" cy="1728192"/>
            <a:chOff x="7054974" y="1111052"/>
            <a:chExt cx="1552133" cy="1728192"/>
          </a:xfrm>
        </p:grpSpPr>
        <p:sp>
          <p:nvSpPr>
            <p:cNvPr id="21" name="テキスト ボックス 20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4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22" name="直線コネクタ 21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8567142" y="1176083"/>
            <a:ext cx="856895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8567142" y="1953135"/>
            <a:ext cx="8568952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8567142" y="3247650"/>
            <a:ext cx="856895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567142" y="4024702"/>
            <a:ext cx="8568952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8567142" y="5319217"/>
            <a:ext cx="856895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8567142" y="6096269"/>
            <a:ext cx="8568952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8567142" y="7390784"/>
            <a:ext cx="856895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8567142" y="8167836"/>
            <a:ext cx="8568952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grpSp>
        <p:nvGrpSpPr>
          <p:cNvPr id="31" name="グループ化 30"/>
          <p:cNvGrpSpPr/>
          <p:nvPr userDrawn="1"/>
        </p:nvGrpSpPr>
        <p:grpSpPr>
          <a:xfrm>
            <a:off x="574254" y="3480339"/>
            <a:ext cx="661574" cy="1728192"/>
            <a:chOff x="4012746" y="1615108"/>
            <a:chExt cx="661574" cy="1728192"/>
          </a:xfrm>
        </p:grpSpPr>
        <p:cxnSp>
          <p:nvCxnSpPr>
            <p:cNvPr id="32" name="直線コネクタ 31"/>
            <p:cNvCxnSpPr/>
            <p:nvPr/>
          </p:nvCxnSpPr>
          <p:spPr>
            <a:xfrm flipV="1">
              <a:off x="4012746" y="161510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/>
            <p:cNvCxnSpPr/>
            <p:nvPr/>
          </p:nvCxnSpPr>
          <p:spPr>
            <a:xfrm flipV="1">
              <a:off x="4012746" y="197514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/>
            <p:cNvCxnSpPr/>
            <p:nvPr/>
          </p:nvCxnSpPr>
          <p:spPr>
            <a:xfrm flipV="1">
              <a:off x="4012746" y="233518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05297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1078310" y="4111746"/>
            <a:ext cx="6192688" cy="2016224"/>
          </a:xfrm>
          <a:prstGeom prst="rect">
            <a:avLst/>
          </a:prstGeom>
        </p:spPr>
        <p:txBody>
          <a:bodyPr anchor="ctr"/>
          <a:lstStyle>
            <a:lvl1pPr algn="l">
              <a:defRPr sz="7200" spc="600" baseline="0"/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grpSp>
        <p:nvGrpSpPr>
          <p:cNvPr id="13" name="グループ化 12"/>
          <p:cNvGrpSpPr/>
          <p:nvPr userDrawn="1"/>
        </p:nvGrpSpPr>
        <p:grpSpPr>
          <a:xfrm>
            <a:off x="6838950" y="2110558"/>
            <a:ext cx="1552133" cy="1728192"/>
            <a:chOff x="7054974" y="1111052"/>
            <a:chExt cx="1552133" cy="1728192"/>
          </a:xfrm>
        </p:grpSpPr>
        <p:sp>
          <p:nvSpPr>
            <p:cNvPr id="5" name="テキスト ボックス 4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1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8" name="直線コネクタ 7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グループ化 13"/>
          <p:cNvGrpSpPr/>
          <p:nvPr userDrawn="1"/>
        </p:nvGrpSpPr>
        <p:grpSpPr>
          <a:xfrm>
            <a:off x="6838950" y="4198790"/>
            <a:ext cx="1552133" cy="1728192"/>
            <a:chOff x="7054974" y="1111052"/>
            <a:chExt cx="1552133" cy="1728192"/>
          </a:xfrm>
        </p:grpSpPr>
        <p:sp>
          <p:nvSpPr>
            <p:cNvPr id="15" name="テキスト ボックス 14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2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16" name="直線コネクタ 15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グループ化 16"/>
          <p:cNvGrpSpPr/>
          <p:nvPr userDrawn="1"/>
        </p:nvGrpSpPr>
        <p:grpSpPr>
          <a:xfrm>
            <a:off x="6838950" y="6287022"/>
            <a:ext cx="1552133" cy="1728192"/>
            <a:chOff x="7054974" y="1111052"/>
            <a:chExt cx="1552133" cy="1728192"/>
          </a:xfrm>
        </p:grpSpPr>
        <p:sp>
          <p:nvSpPr>
            <p:cNvPr id="18" name="テキスト ボックス 17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3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19" name="直線コネクタ 18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8567142" y="2023514"/>
            <a:ext cx="856895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8567142" y="2800566"/>
            <a:ext cx="8568952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8567142" y="4095081"/>
            <a:ext cx="856895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567142" y="4872133"/>
            <a:ext cx="8568952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8567142" y="6166648"/>
            <a:ext cx="856895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8567142" y="6943700"/>
            <a:ext cx="8568952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grpSp>
        <p:nvGrpSpPr>
          <p:cNvPr id="31" name="グループ化 30"/>
          <p:cNvGrpSpPr/>
          <p:nvPr userDrawn="1"/>
        </p:nvGrpSpPr>
        <p:grpSpPr>
          <a:xfrm>
            <a:off x="574254" y="3463674"/>
            <a:ext cx="661574" cy="1728192"/>
            <a:chOff x="4012746" y="1615108"/>
            <a:chExt cx="661574" cy="1728192"/>
          </a:xfrm>
        </p:grpSpPr>
        <p:cxnSp>
          <p:nvCxnSpPr>
            <p:cNvPr id="32" name="直線コネクタ 31"/>
            <p:cNvCxnSpPr/>
            <p:nvPr/>
          </p:nvCxnSpPr>
          <p:spPr>
            <a:xfrm flipV="1">
              <a:off x="4012746" y="161510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/>
            <p:cNvCxnSpPr/>
            <p:nvPr/>
          </p:nvCxnSpPr>
          <p:spPr>
            <a:xfrm flipV="1">
              <a:off x="4012746" y="197514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/>
            <p:cNvCxnSpPr/>
            <p:nvPr/>
          </p:nvCxnSpPr>
          <p:spPr>
            <a:xfrm flipV="1">
              <a:off x="4012746" y="233518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9142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15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790278" y="4274836"/>
            <a:ext cx="5904656" cy="1354388"/>
          </a:xfrm>
          <a:prstGeom prst="rect">
            <a:avLst/>
          </a:prstGeom>
        </p:spPr>
        <p:txBody>
          <a:bodyPr anchor="t"/>
          <a:lstStyle>
            <a:lvl1pPr algn="r">
              <a:defRPr sz="7200" spc="600" baseline="0"/>
            </a:lvl1pPr>
          </a:lstStyle>
          <a:p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7555502" y="3991372"/>
            <a:ext cx="10372680" cy="176668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</a:p>
        </p:txBody>
      </p:sp>
      <p:grpSp>
        <p:nvGrpSpPr>
          <p:cNvPr id="31" name="グループ化 30"/>
          <p:cNvGrpSpPr/>
          <p:nvPr userDrawn="1"/>
        </p:nvGrpSpPr>
        <p:grpSpPr>
          <a:xfrm>
            <a:off x="6838950" y="3919364"/>
            <a:ext cx="661574" cy="1728192"/>
            <a:chOff x="4012746" y="1615108"/>
            <a:chExt cx="661574" cy="1728192"/>
          </a:xfrm>
        </p:grpSpPr>
        <p:cxnSp>
          <p:nvCxnSpPr>
            <p:cNvPr id="32" name="直線コネクタ 31"/>
            <p:cNvCxnSpPr/>
            <p:nvPr/>
          </p:nvCxnSpPr>
          <p:spPr>
            <a:xfrm flipV="1">
              <a:off x="4012746" y="161510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/>
            <p:cNvCxnSpPr/>
            <p:nvPr/>
          </p:nvCxnSpPr>
          <p:spPr>
            <a:xfrm flipV="1">
              <a:off x="4012746" y="197514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/>
            <p:cNvCxnSpPr/>
            <p:nvPr/>
          </p:nvCxnSpPr>
          <p:spPr>
            <a:xfrm flipV="1">
              <a:off x="4012746" y="233518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2913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5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26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35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slideLayout" Target="../slideLayouts/slideLayout39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29" Type="http://schemas.openxmlformats.org/officeDocument/2006/relationships/slideLayout" Target="../slideLayouts/slideLayout43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38.xml"/><Relationship Id="rId32" Type="http://schemas.openxmlformats.org/officeDocument/2006/relationships/theme" Target="../theme/theme2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slideLayout" Target="../slideLayouts/slideLayout37.xml"/><Relationship Id="rId28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31" Type="http://schemas.openxmlformats.org/officeDocument/2006/relationships/slideLayout" Target="../slideLayouts/slideLayout45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Relationship Id="rId27" Type="http://schemas.openxmlformats.org/officeDocument/2006/relationships/slideLayout" Target="../slideLayouts/slideLayout41.xml"/><Relationship Id="rId30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790278" y="318964"/>
            <a:ext cx="16457772" cy="915119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kumimoji="1" lang="en-US" altLang="ja-JP" dirty="0"/>
              <a:t>MASTER TITLE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14321" y="1738139"/>
            <a:ext cx="16457772" cy="7451107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141239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98" r:id="rId2"/>
    <p:sldLayoutId id="2147483665" r:id="rId3"/>
    <p:sldLayoutId id="2147483673" r:id="rId4"/>
    <p:sldLayoutId id="2147483674" r:id="rId5"/>
    <p:sldLayoutId id="2147483672" r:id="rId6"/>
    <p:sldLayoutId id="2147483679" r:id="rId7"/>
    <p:sldLayoutId id="2147483680" r:id="rId8"/>
    <p:sldLayoutId id="2147483686" r:id="rId9"/>
    <p:sldLayoutId id="2147483685" r:id="rId10"/>
    <p:sldLayoutId id="2147483696" r:id="rId11"/>
    <p:sldLayoutId id="2147483701" r:id="rId12"/>
    <p:sldLayoutId id="2147483703" r:id="rId13"/>
    <p:sldLayoutId id="2147483702" r:id="rId14"/>
  </p:sldLayoutIdLst>
  <p:hf hdr="0" dt="0"/>
  <p:txStyles>
    <p:titleStyle>
      <a:lvl1pPr algn="l" defTabSz="1632753" rtl="0" eaLnBrk="1" latinLnBrk="0" hangingPunct="1">
        <a:spcBef>
          <a:spcPct val="0"/>
        </a:spcBef>
        <a:buNone/>
        <a:defRPr kumimoji="1"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632753" rtl="0" eaLnBrk="1" latinLnBrk="0" hangingPunct="1">
        <a:spcBef>
          <a:spcPct val="20000"/>
        </a:spcBef>
        <a:buFont typeface="Arial" panose="020B0604020202020204" pitchFamily="34" charset="0"/>
        <a:buNone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1326612" indent="-510235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2040941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317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693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070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446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822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199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76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53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29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05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882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258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634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011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790278" y="0"/>
            <a:ext cx="16457772" cy="1234083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/>
          <a:p>
            <a:r>
              <a:rPr kumimoji="1" lang="en-US" altLang="ja-JP" dirty="0"/>
              <a:t>MASTER TITLE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14321" y="1738139"/>
            <a:ext cx="16457772" cy="7451107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6550919" y="9636372"/>
            <a:ext cx="10729192" cy="547688"/>
          </a:xfrm>
          <a:prstGeom prst="rect">
            <a:avLst/>
          </a:prstGeom>
        </p:spPr>
        <p:txBody>
          <a:bodyPr vert="horz" lIns="163275" tIns="81638" rIns="163275" bIns="81638" rtlCol="0" anchor="b"/>
          <a:lstStyle>
            <a:lvl1pPr algn="ctr">
              <a:defRPr sz="2100">
                <a:solidFill>
                  <a:schemeClr val="tx1">
                    <a:tint val="75000"/>
                    <a:alpha val="80000"/>
                  </a:schemeClr>
                </a:solidFill>
              </a:defRPr>
            </a:lvl1pPr>
          </a:lstStyle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309311" y="9638928"/>
            <a:ext cx="1050919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l">
              <a:defRPr sz="3600">
                <a:solidFill>
                  <a:schemeClr val="tx1">
                    <a:tint val="75000"/>
                    <a:alpha val="80000"/>
                  </a:schemeClr>
                </a:solidFill>
              </a:defRPr>
            </a:lvl1pPr>
          </a:lstStyle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0" y="1162075"/>
            <a:ext cx="18286413" cy="5760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10000"/>
                </a:schemeClr>
              </a:gs>
              <a:gs pos="39000">
                <a:schemeClr val="bg1">
                  <a:alpha val="54000"/>
                </a:schemeClr>
              </a:gs>
              <a:gs pos="74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コネクタ 8"/>
          <p:cNvCxnSpPr/>
          <p:nvPr userDrawn="1"/>
        </p:nvCxnSpPr>
        <p:spPr>
          <a:xfrm>
            <a:off x="17280110" y="9638928"/>
            <a:ext cx="0" cy="6480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2453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0" r:id="rId2"/>
    <p:sldLayoutId id="2147483676" r:id="rId3"/>
    <p:sldLayoutId id="2147483688" r:id="rId4"/>
    <p:sldLayoutId id="2147483689" r:id="rId5"/>
    <p:sldLayoutId id="2147483700" r:id="rId6"/>
    <p:sldLayoutId id="2147483695" r:id="rId7"/>
    <p:sldLayoutId id="2147483677" r:id="rId8"/>
    <p:sldLayoutId id="2147483667" r:id="rId9"/>
    <p:sldLayoutId id="2147483683" r:id="rId10"/>
    <p:sldLayoutId id="2147483666" r:id="rId11"/>
    <p:sldLayoutId id="2147483691" r:id="rId12"/>
    <p:sldLayoutId id="2147483675" r:id="rId13"/>
    <p:sldLayoutId id="2147483682" r:id="rId14"/>
    <p:sldLayoutId id="2147483668" r:id="rId15"/>
    <p:sldLayoutId id="2147483687" r:id="rId16"/>
    <p:sldLayoutId id="2147483669" r:id="rId17"/>
    <p:sldLayoutId id="2147483678" r:id="rId18"/>
    <p:sldLayoutId id="2147483670" r:id="rId19"/>
    <p:sldLayoutId id="2147483671" r:id="rId20"/>
    <p:sldLayoutId id="2147483681" r:id="rId21"/>
    <p:sldLayoutId id="2147483690" r:id="rId22"/>
    <p:sldLayoutId id="2147483692" r:id="rId23"/>
    <p:sldLayoutId id="2147483693" r:id="rId24"/>
    <p:sldLayoutId id="2147483694" r:id="rId25"/>
    <p:sldLayoutId id="2147483699" r:id="rId26"/>
    <p:sldLayoutId id="2147483697" r:id="rId27"/>
    <p:sldLayoutId id="2147483704" r:id="rId28"/>
    <p:sldLayoutId id="2147483705" r:id="rId29"/>
    <p:sldLayoutId id="2147483706" r:id="rId30"/>
    <p:sldLayoutId id="2147483707" r:id="rId3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 animBg="1"/>
    </p:bldLst>
  </p:timing>
  <p:hf hdr="0" dt="0"/>
  <p:txStyles>
    <p:titleStyle>
      <a:lvl1pPr algn="l" defTabSz="1632753" rtl="0" eaLnBrk="1" latinLnBrk="0" hangingPunct="1">
        <a:spcBef>
          <a:spcPct val="0"/>
        </a:spcBef>
        <a:buNone/>
        <a:defRPr kumimoji="1" sz="5400" kern="1200" spc="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632753" rtl="0" eaLnBrk="1" latinLnBrk="0" hangingPunct="1">
        <a:spcBef>
          <a:spcPct val="20000"/>
        </a:spcBef>
        <a:buFont typeface="Arial" panose="020B0604020202020204" pitchFamily="34" charset="0"/>
        <a:buNone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1326612" indent="-510235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2040941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317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693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070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446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822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199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76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53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29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05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882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258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634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011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TW" altLang="en-US" dirty="0">
                <a:solidFill>
                  <a:srgbClr val="BBFF02"/>
                </a:solidFill>
              </a:rPr>
              <a:t>大學校院</a:t>
            </a:r>
            <a:r>
              <a:rPr kumimoji="1" lang="zh-TW" altLang="en-US" dirty="0"/>
              <a:t>校務資料庫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TW" altLang="en-US" sz="4000" dirty="0"/>
              <a:t>系統操作說明</a:t>
            </a:r>
            <a:endParaRPr kumimoji="1" lang="ja-JP" altLang="en-US" sz="4000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2921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601">
        <p:fade/>
      </p:transition>
    </mc:Choice>
    <mc:Fallback xmlns="">
      <p:transition spd="med" advTm="4601">
        <p:fade/>
      </p:transition>
    </mc:Fallback>
  </mc:AlternateContent>
  <p:extLst mod="1">
    <p:ext uri="{E180D4A7-C9FB-4DFB-919C-405C955672EB}">
      <p14:showEvtLst xmlns:p14="http://schemas.microsoft.com/office/powerpoint/2010/main">
        <p14:playEvt time="2365" objId="15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2B21A4B-BBC6-449D-B28C-CDA1FEE73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cap="small" dirty="0"/>
              <a:t>基本資料</a:t>
            </a:r>
            <a:r>
              <a:rPr lang="en-US" altLang="zh-TW" cap="small" dirty="0"/>
              <a:t>3.</a:t>
            </a:r>
            <a:r>
              <a:rPr lang="zh-TW" altLang="en-US" cap="small" dirty="0"/>
              <a:t>學校「</a:t>
            </a:r>
            <a:r>
              <a:rPr lang="zh-TW" altLang="en-US" cap="small" dirty="0">
                <a:solidFill>
                  <a:srgbClr val="BBFF02"/>
                </a:solidFill>
              </a:rPr>
              <a:t>學院</a:t>
            </a:r>
            <a:r>
              <a:rPr lang="en-US" altLang="zh-TW" cap="small" dirty="0"/>
              <a:t>/</a:t>
            </a:r>
            <a:r>
              <a:rPr lang="zh-TW" altLang="en-US" cap="small" dirty="0">
                <a:solidFill>
                  <a:srgbClr val="BBFF02"/>
                </a:solidFill>
              </a:rPr>
              <a:t>學群</a:t>
            </a:r>
            <a:r>
              <a:rPr lang="zh-TW" altLang="en-US" cap="small" dirty="0"/>
              <a:t>」基本資料表</a:t>
            </a:r>
            <a:endParaRPr lang="zh-TW" altLang="en-US" dirty="0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0FF829B6-1760-4D95-94ED-831661E2B0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E17402F-C8C2-4B86-98F6-3D79C1810D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10</a:t>
            </a:fld>
            <a:endParaRPr lang="ja-JP" altLang="en-US" dirty="0"/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E9832822-84A3-4DCE-8768-060A94FDE5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654" y="1181944"/>
            <a:ext cx="7502795" cy="917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882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>
            <a:extLst>
              <a:ext uri="{FF2B5EF4-FFF2-40B4-BE49-F238E27FC236}">
                <a16:creationId xmlns:a16="http://schemas.microsoft.com/office/drawing/2014/main" id="{90D06172-0F71-4C1E-A3B5-19387CCF9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基本資料</a:t>
            </a:r>
            <a:r>
              <a:rPr lang="en-US" altLang="zh-TW" dirty="0"/>
              <a:t>6.</a:t>
            </a:r>
            <a:r>
              <a:rPr lang="zh-TW" altLang="en-US" dirty="0">
                <a:solidFill>
                  <a:srgbClr val="BBFF02"/>
                </a:solidFill>
              </a:rPr>
              <a:t>系所</a:t>
            </a:r>
            <a:r>
              <a:rPr lang="zh-TW" altLang="en-US" dirty="0"/>
              <a:t>學制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22EAE480-2669-4079-B457-A530275B1DD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85BB147-15EE-4156-9954-2CC6462F33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11</a:t>
            </a:fld>
            <a:endParaRPr lang="ja-JP" altLang="en-US" dirty="0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E95DE26F-B2AE-49C2-BECE-81E8F1F008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1938" y="1084067"/>
            <a:ext cx="8928992" cy="9128046"/>
          </a:xfrm>
          <a:prstGeom prst="rect">
            <a:avLst/>
          </a:prstGeom>
        </p:spPr>
      </p:pic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7F8BD633-BBD1-435B-A6DA-C55011EB2C01}"/>
              </a:ext>
            </a:extLst>
          </p:cNvPr>
          <p:cNvSpPr/>
          <p:nvPr/>
        </p:nvSpPr>
        <p:spPr>
          <a:xfrm>
            <a:off x="8241011" y="810526"/>
            <a:ext cx="1622276" cy="1032739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90D0F734-1400-4B4A-B569-A575602E622B}"/>
              </a:ext>
            </a:extLst>
          </p:cNvPr>
          <p:cNvSpPr/>
          <p:nvPr/>
        </p:nvSpPr>
        <p:spPr>
          <a:xfrm>
            <a:off x="4462686" y="7375748"/>
            <a:ext cx="579022" cy="509141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7039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BF5DC1B-1FA9-4054-B08C-6A296BA58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匯出</a:t>
            </a:r>
            <a:r>
              <a:rPr lang="en-US" altLang="zh-TW" sz="6000" dirty="0">
                <a:solidFill>
                  <a:srgbClr val="BBFF02"/>
                </a:solidFill>
              </a:rPr>
              <a:t>EXCEL</a:t>
            </a:r>
            <a:endParaRPr lang="zh-TW" altLang="en-US" dirty="0">
              <a:solidFill>
                <a:srgbClr val="BBFF02"/>
              </a:solidFill>
            </a:endParaRP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D7B3E397-641D-42DC-9CF5-7F16CF126F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B290BE5-EE59-460D-8381-E251CA8916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12</a:t>
            </a:fld>
            <a:endParaRPr lang="ja-JP" altLang="en-US" dirty="0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E61ED095-937A-415E-B47E-E91477EE4A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984" y="1059455"/>
            <a:ext cx="15952444" cy="922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354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>
            <a:extLst>
              <a:ext uri="{FF2B5EF4-FFF2-40B4-BE49-F238E27FC236}">
                <a16:creationId xmlns:a16="http://schemas.microsoft.com/office/drawing/2014/main" id="{6DE8A479-2223-4386-A16A-A5F152745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基本資料</a:t>
            </a:r>
            <a:r>
              <a:rPr lang="en-US" altLang="zh-TW" dirty="0"/>
              <a:t>6.</a:t>
            </a:r>
            <a:r>
              <a:rPr lang="zh-TW" altLang="en-US" dirty="0">
                <a:solidFill>
                  <a:srgbClr val="BBFF02"/>
                </a:solidFill>
              </a:rPr>
              <a:t>系所</a:t>
            </a:r>
            <a:r>
              <a:rPr lang="zh-TW" altLang="en-US" dirty="0"/>
              <a:t>學制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8C61F11B-4252-46D1-9742-BED2865CB0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F05A31D-1F1C-4CA6-80C0-103BF76D94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13</a:t>
            </a:fld>
            <a:endParaRPr lang="ja-JP" altLang="en-US" dirty="0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6EA4E084-A2E6-40B2-9727-9F8C66C4C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2606" y="1234083"/>
            <a:ext cx="10369152" cy="9047411"/>
          </a:xfrm>
          <a:prstGeom prst="rect">
            <a:avLst/>
          </a:prstGeom>
        </p:spPr>
      </p:pic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643D5D70-B964-495C-8B25-B826423D1C32}"/>
              </a:ext>
            </a:extLst>
          </p:cNvPr>
          <p:cNvSpPr/>
          <p:nvPr/>
        </p:nvSpPr>
        <p:spPr>
          <a:xfrm>
            <a:off x="11226939" y="1262541"/>
            <a:ext cx="1516667" cy="1360679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50CBC097-B809-4DF1-A117-EDF7659A2858}"/>
              </a:ext>
            </a:extLst>
          </p:cNvPr>
          <p:cNvSpPr txBox="1"/>
          <p:nvPr/>
        </p:nvSpPr>
        <p:spPr>
          <a:xfrm>
            <a:off x="6406902" y="4104002"/>
            <a:ext cx="1008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endParaRPr lang="zh-TW" altLang="en-US" sz="4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980B7E75-8C62-4342-B81D-4823C88B9DD5}"/>
              </a:ext>
            </a:extLst>
          </p:cNvPr>
          <p:cNvSpPr txBox="1"/>
          <p:nvPr/>
        </p:nvSpPr>
        <p:spPr>
          <a:xfrm>
            <a:off x="11591478" y="2651678"/>
            <a:ext cx="1008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endParaRPr lang="zh-TW" altLang="en-US" sz="4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89417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>
            <a:extLst>
              <a:ext uri="{FF2B5EF4-FFF2-40B4-BE49-F238E27FC236}">
                <a16:creationId xmlns:a16="http://schemas.microsoft.com/office/drawing/2014/main" id="{7E785093-568C-472E-8E69-E402FC3F8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基本資料</a:t>
            </a:r>
            <a:r>
              <a:rPr lang="en-US" altLang="zh-TW" dirty="0"/>
              <a:t>6-</a:t>
            </a:r>
            <a:r>
              <a:rPr lang="zh-TW" altLang="en-US" dirty="0">
                <a:solidFill>
                  <a:srgbClr val="BBFF02"/>
                </a:solidFill>
              </a:rPr>
              <a:t>編輯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C2AE969D-D793-4FEC-9A35-84317E8F176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8DD5B21-B80F-420F-8771-358E6A8710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14</a:t>
            </a:fld>
            <a:endParaRPr lang="ja-JP" altLang="en-US" dirty="0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BEFBEB56-55CA-4E34-8A0D-4D3CDD2A1C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262" y="1125950"/>
            <a:ext cx="14113568" cy="916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207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>
            <a:extLst>
              <a:ext uri="{FF2B5EF4-FFF2-40B4-BE49-F238E27FC236}">
                <a16:creationId xmlns:a16="http://schemas.microsoft.com/office/drawing/2014/main" id="{BED0E025-DCA7-48A6-AE78-5C66934E8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基本資料</a:t>
            </a:r>
            <a:r>
              <a:rPr lang="en-US" altLang="zh-TW" dirty="0"/>
              <a:t>6.</a:t>
            </a:r>
            <a:r>
              <a:rPr lang="zh-TW" altLang="en-US" dirty="0">
                <a:solidFill>
                  <a:srgbClr val="BBFF02"/>
                </a:solidFill>
              </a:rPr>
              <a:t>新增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ECBEED0B-877A-435C-A7F5-1C961DFABE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BC00234-6F74-4D72-8BDE-900929A4A1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15</a:t>
            </a:fld>
            <a:endParaRPr lang="ja-JP" altLang="en-US" dirty="0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8C2B54A4-A9D5-4760-9924-EC138C091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06" y="1760558"/>
            <a:ext cx="14624958" cy="8526442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733188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DD41C37-E850-44C4-B87E-F33E694E8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基本資料</a:t>
            </a:r>
            <a:r>
              <a:rPr lang="en-US" altLang="zh-TW" dirty="0"/>
              <a:t>7.</a:t>
            </a:r>
            <a:r>
              <a:rPr lang="zh-TW" altLang="en-US" dirty="0">
                <a:solidFill>
                  <a:srgbClr val="BBFF02"/>
                </a:solidFill>
              </a:rPr>
              <a:t>行政單位</a:t>
            </a:r>
            <a:r>
              <a:rPr lang="zh-TW" altLang="en-US" dirty="0"/>
              <a:t>及各類</a:t>
            </a:r>
            <a:r>
              <a:rPr lang="zh-TW" altLang="en-US" dirty="0">
                <a:solidFill>
                  <a:srgbClr val="BBFF02"/>
                </a:solidFill>
              </a:rPr>
              <a:t>中心</a:t>
            </a:r>
            <a:r>
              <a:rPr lang="zh-TW" altLang="en-US" dirty="0"/>
              <a:t>基本資料表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2B6A4E6F-C20C-4B39-818C-BE001423CE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E5F8A11-E96A-4593-800A-34874B2E26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16</a:t>
            </a:fld>
            <a:endParaRPr lang="ja-JP" altLang="en-US" dirty="0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5D233F5B-88EA-4701-B81A-F392E4D67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246" y="2096118"/>
            <a:ext cx="16394440" cy="7015436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0" name="矩形: 圓角 9">
            <a:extLst>
              <a:ext uri="{FF2B5EF4-FFF2-40B4-BE49-F238E27FC236}">
                <a16:creationId xmlns:a16="http://schemas.microsoft.com/office/drawing/2014/main" id="{05085CD9-550E-4CF8-B333-1134724BB93D}"/>
              </a:ext>
            </a:extLst>
          </p:cNvPr>
          <p:cNvSpPr/>
          <p:nvPr/>
        </p:nvSpPr>
        <p:spPr>
          <a:xfrm>
            <a:off x="5758830" y="3375329"/>
            <a:ext cx="2399255" cy="5256584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C1B2F84A-E465-46FC-A151-7019FFA130CD}"/>
              </a:ext>
            </a:extLst>
          </p:cNvPr>
          <p:cNvSpPr/>
          <p:nvPr/>
        </p:nvSpPr>
        <p:spPr>
          <a:xfrm>
            <a:off x="8351118" y="3343299"/>
            <a:ext cx="4320480" cy="5288613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91816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資料</a:t>
            </a:r>
            <a:r>
              <a:rPr kumimoji="1" lang="zh-TW" altLang="en-US" dirty="0">
                <a:solidFill>
                  <a:srgbClr val="BBFF02"/>
                </a:solidFill>
              </a:rPr>
              <a:t>填報</a:t>
            </a:r>
            <a:endParaRPr kumimoji="1" lang="ja-JP" altLang="en-US" dirty="0">
              <a:solidFill>
                <a:srgbClr val="BBFF02"/>
              </a:solidFill>
            </a:endParaRPr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10310793"/>
      </p:ext>
    </p:extLst>
  </p:cSld>
  <p:clrMapOvr>
    <a:masterClrMapping/>
  </p:clrMapOvr>
  <p:transition spd="slow" advTm="3628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78DB96C-9DB9-4A0F-8CA2-F4A50DB7A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表冊</a:t>
            </a:r>
            <a:r>
              <a:rPr lang="zh-TW" altLang="en-US" dirty="0">
                <a:solidFill>
                  <a:srgbClr val="BBFF02"/>
                </a:solidFill>
              </a:rPr>
              <a:t>填寫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4E45B51C-5DFC-492F-A68A-8689DE1A20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934D41B-F56D-4DF1-8418-CE79B47A64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18</a:t>
            </a:fld>
            <a:endParaRPr lang="ja-JP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49EA175C-02CF-4D9B-94CE-ED8D364D34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60B64146-E3C8-4B69-82C4-F46E15864F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id="{CE0E3A7D-F5F6-494D-9B6B-620994360F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64890103-9CEA-4383-8CC4-CCADAD0160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81" y="1702720"/>
            <a:ext cx="18216214" cy="8134422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01A8CAD8-C797-4850-AF33-FF825E3E682C}"/>
              </a:ext>
            </a:extLst>
          </p:cNvPr>
          <p:cNvSpPr/>
          <p:nvPr/>
        </p:nvSpPr>
        <p:spPr>
          <a:xfrm>
            <a:off x="3310559" y="2695228"/>
            <a:ext cx="6696744" cy="875962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2994701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>
            <a:extLst>
              <a:ext uri="{FF2B5EF4-FFF2-40B4-BE49-F238E27FC236}">
                <a16:creationId xmlns:a16="http://schemas.microsoft.com/office/drawing/2014/main" id="{33176E12-58B5-48B0-8DCC-0D27C4B33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表冊</a:t>
            </a:r>
            <a:r>
              <a:rPr lang="zh-TW" altLang="en-US" dirty="0">
                <a:solidFill>
                  <a:srgbClr val="BBFF02"/>
                </a:solidFill>
              </a:rPr>
              <a:t>填寫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53A0B052-CDBD-4C04-88D9-27A5331C9D9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A021332-628A-4E6E-9228-782E71D2AD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19</a:t>
            </a:fld>
            <a:endParaRPr lang="ja-JP" altLang="en-US" dirty="0"/>
          </a:p>
        </p:txBody>
      </p:sp>
      <p:sp>
        <p:nvSpPr>
          <p:cNvPr id="9" name="文字版面配置區 8">
            <a:extLst>
              <a:ext uri="{FF2B5EF4-FFF2-40B4-BE49-F238E27FC236}">
                <a16:creationId xmlns:a16="http://schemas.microsoft.com/office/drawing/2014/main" id="{24CF3C56-04BB-4841-99E9-C6C336279B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19D96BE1-A36B-49E2-9569-4CFE6248D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078" y="1370747"/>
            <a:ext cx="14543806" cy="8278221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A39BD153-58E5-4B7C-A5BF-0F9E68E0AEDA}"/>
              </a:ext>
            </a:extLst>
          </p:cNvPr>
          <p:cNvSpPr/>
          <p:nvPr/>
        </p:nvSpPr>
        <p:spPr>
          <a:xfrm>
            <a:off x="12383566" y="2933178"/>
            <a:ext cx="1440159" cy="875962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36731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簡報</a:t>
            </a:r>
            <a:r>
              <a:rPr lang="zh-TW" altLang="en-US" dirty="0">
                <a:solidFill>
                  <a:srgbClr val="BBFF02"/>
                </a:solidFill>
              </a:rPr>
              <a:t>大綱</a:t>
            </a:r>
            <a:endParaRPr kumimoji="1" lang="ja-JP" altLang="en-US" dirty="0">
              <a:solidFill>
                <a:srgbClr val="BBFF02"/>
              </a:solidFill>
            </a:endParaRPr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zh-TW" altLang="en-US" dirty="0"/>
              <a:t>基本資料</a:t>
            </a:r>
            <a:endParaRPr kumimoji="1" lang="ja-JP" altLang="en-US" dirty="0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kumimoji="1" lang="zh-TW" altLang="en-US" dirty="0"/>
              <a:t>學校、校區、學院、系所</a:t>
            </a:r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/>
              <a:t>資料填報與檢核</a:t>
            </a:r>
            <a:endParaRPr kumimoji="1" lang="ja-JP" altLang="en-US" dirty="0"/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zh-TW" altLang="en-US" dirty="0"/>
              <a:t>資料填報、匯入、資料檢查</a:t>
            </a:r>
            <a:endParaRPr kumimoji="1" lang="ja-JP" altLang="en-US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zh-TW" altLang="en-US" dirty="0"/>
              <a:t>修正申請</a:t>
            </a:r>
            <a:endParaRPr lang="ja-JP" alt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zh-TW" altLang="en-US" dirty="0"/>
              <a:t>非資料填報期間、申請資料異動</a:t>
            </a:r>
            <a:endParaRPr kumimoji="1" lang="ja-JP" alt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kumimoji="1" lang="zh-TW" altLang="en-US" dirty="0"/>
              <a:t>帳號權限</a:t>
            </a:r>
            <a:endParaRPr kumimoji="1" lang="ja-JP" altLang="en-US" dirty="0"/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kumimoji="1" lang="zh-TW" altLang="en-US" dirty="0"/>
              <a:t>設定可以處理的表冊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65767922"/>
      </p:ext>
    </p:extLst>
  </p:cSld>
  <p:clrMapOvr>
    <a:masterClrMapping/>
  </p:clrMapOvr>
  <p:transition spd="slow" advTm="4683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>
            <a:extLst>
              <a:ext uri="{FF2B5EF4-FFF2-40B4-BE49-F238E27FC236}">
                <a16:creationId xmlns:a16="http://schemas.microsoft.com/office/drawing/2014/main" id="{D438D02F-2244-4002-86C6-E5756CB9C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填表</a:t>
            </a:r>
            <a:r>
              <a:rPr lang="zh-TW" altLang="en-US" dirty="0">
                <a:solidFill>
                  <a:srgbClr val="BBFF02"/>
                </a:solidFill>
              </a:rPr>
              <a:t>說明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87C4DD48-B51A-47F7-A826-244A964B53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81935A5-72FC-4C63-AA6F-9180D75CBC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20</a:t>
            </a:fld>
            <a:endParaRPr lang="ja-JP" altLang="en-US" dirty="0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C88B9941-EEC6-48BA-9FAD-19C814BBDB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8839" y="1327076"/>
            <a:ext cx="10448733" cy="895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7682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1983F20-ADCB-4D1A-B69D-D5D9EBEF5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資料</a:t>
            </a:r>
            <a:r>
              <a:rPr lang="zh-TW" altLang="en-US" dirty="0">
                <a:solidFill>
                  <a:srgbClr val="BBFF02"/>
                </a:solidFill>
              </a:rPr>
              <a:t>查詢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B0AACB5A-CF80-4007-A488-80D9E36B577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9AA5AA3-26AA-48EF-B1EA-734560A8C8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21</a:t>
            </a:fld>
            <a:endParaRPr lang="ja-JP" altLang="en-US" dirty="0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CC7CBED5-1D64-4478-87E1-1E3D9654F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278" y="2941961"/>
            <a:ext cx="7200800" cy="6953915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05243761-B31F-4F14-B6C5-8D7B7FACDD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0750" y="4150810"/>
            <a:ext cx="6983088" cy="2605019"/>
          </a:xfrm>
          <a:prstGeom prst="rect">
            <a:avLst/>
          </a:prstGeom>
        </p:spPr>
      </p:pic>
      <p:sp>
        <p:nvSpPr>
          <p:cNvPr id="11" name="箭號: 向右 10">
            <a:extLst>
              <a:ext uri="{FF2B5EF4-FFF2-40B4-BE49-F238E27FC236}">
                <a16:creationId xmlns:a16="http://schemas.microsoft.com/office/drawing/2014/main" id="{70BE7096-DD8E-400A-9280-D438D243A6CA}"/>
              </a:ext>
            </a:extLst>
          </p:cNvPr>
          <p:cNvSpPr/>
          <p:nvPr/>
        </p:nvSpPr>
        <p:spPr>
          <a:xfrm>
            <a:off x="8495134" y="4986657"/>
            <a:ext cx="1152128" cy="10209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EBE95F1-ABD1-417A-9C91-286896F2F25D}"/>
              </a:ext>
            </a:extLst>
          </p:cNvPr>
          <p:cNvSpPr/>
          <p:nvPr/>
        </p:nvSpPr>
        <p:spPr>
          <a:xfrm>
            <a:off x="1192734" y="3415308"/>
            <a:ext cx="5070152" cy="735502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微軟正黑體" pitchFamily="34"/>
              <a:ea typeface="微軟正黑體" pitchFamily="34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4AE6BF18-234B-407A-AC22-31C1F3C58B92}"/>
              </a:ext>
            </a:extLst>
          </p:cNvPr>
          <p:cNvSpPr/>
          <p:nvPr/>
        </p:nvSpPr>
        <p:spPr>
          <a:xfrm>
            <a:off x="10295334" y="5387676"/>
            <a:ext cx="4536504" cy="475903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6559467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>
            <a:extLst>
              <a:ext uri="{FF2B5EF4-FFF2-40B4-BE49-F238E27FC236}">
                <a16:creationId xmlns:a16="http://schemas.microsoft.com/office/drawing/2014/main" id="{273CBB1C-64D5-43BC-A91D-588EB5D00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6600" dirty="0"/>
              <a:t>Excel</a:t>
            </a:r>
            <a:r>
              <a:rPr lang="en-US" altLang="zh-TW" dirty="0"/>
              <a:t> </a:t>
            </a:r>
            <a:r>
              <a:rPr lang="zh-TW" altLang="en-US" dirty="0">
                <a:solidFill>
                  <a:srgbClr val="BBFF02"/>
                </a:solidFill>
              </a:rPr>
              <a:t>上傳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EBE8D581-1B7C-4DDE-84F0-4886A7D8FC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750AF97-7681-4ECE-8335-E3CF51CE5E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22</a:t>
            </a:fld>
            <a:endParaRPr lang="ja-JP" altLang="en-US" dirty="0"/>
          </a:p>
        </p:txBody>
      </p:sp>
      <p:sp>
        <p:nvSpPr>
          <p:cNvPr id="10" name="文字版面配置區 9">
            <a:extLst>
              <a:ext uri="{FF2B5EF4-FFF2-40B4-BE49-F238E27FC236}">
                <a16:creationId xmlns:a16="http://schemas.microsoft.com/office/drawing/2014/main" id="{BCD656FB-0D2F-4E90-906F-1412BC0E63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文字版面配置區 10">
            <a:extLst>
              <a:ext uri="{FF2B5EF4-FFF2-40B4-BE49-F238E27FC236}">
                <a16:creationId xmlns:a16="http://schemas.microsoft.com/office/drawing/2014/main" id="{F48ECD94-157F-4F29-BD18-3FBC096277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TW" altLang="zh-TW" dirty="0">
                <a:latin typeface="微軟正黑體" pitchFamily="34"/>
                <a:ea typeface="微軟正黑體" pitchFamily="34"/>
              </a:rPr>
              <a:t>上傳</a:t>
            </a:r>
            <a:r>
              <a:rPr lang="zh-TW" altLang="en-US" dirty="0">
                <a:latin typeface="微軟正黑體" pitchFamily="34"/>
                <a:ea typeface="微軟正黑體" pitchFamily="34"/>
              </a:rPr>
              <a:t>資料會每次累加</a:t>
            </a:r>
            <a:endParaRPr lang="zh-TW" altLang="en-US" dirty="0"/>
          </a:p>
        </p:txBody>
      </p:sp>
      <p:sp>
        <p:nvSpPr>
          <p:cNvPr id="12" name="文字版面配置區 11">
            <a:extLst>
              <a:ext uri="{FF2B5EF4-FFF2-40B4-BE49-F238E27FC236}">
                <a16:creationId xmlns:a16="http://schemas.microsoft.com/office/drawing/2014/main" id="{19072EAE-257C-45EE-ADD7-A738221EA2B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TW" altLang="en-US" dirty="0"/>
              <a:t>第一次</a:t>
            </a:r>
            <a:r>
              <a:rPr lang="en-US" altLang="zh-TW" dirty="0"/>
              <a:t>2</a:t>
            </a:r>
            <a:r>
              <a:rPr lang="zh-TW" altLang="en-US" dirty="0"/>
              <a:t>筆，第二次</a:t>
            </a:r>
            <a:r>
              <a:rPr lang="en-US" altLang="zh-TW" dirty="0"/>
              <a:t>3</a:t>
            </a:r>
            <a:r>
              <a:rPr lang="zh-TW" altLang="en-US" dirty="0"/>
              <a:t>筆，系統會有</a:t>
            </a:r>
            <a:r>
              <a:rPr lang="en-US" altLang="zh-TW" dirty="0"/>
              <a:t>5</a:t>
            </a:r>
            <a:r>
              <a:rPr lang="zh-TW" altLang="en-US" dirty="0"/>
              <a:t>筆資料</a:t>
            </a:r>
          </a:p>
        </p:txBody>
      </p:sp>
      <p:sp>
        <p:nvSpPr>
          <p:cNvPr id="13" name="文字版面配置區 12">
            <a:extLst>
              <a:ext uri="{FF2B5EF4-FFF2-40B4-BE49-F238E27FC236}">
                <a16:creationId xmlns:a16="http://schemas.microsoft.com/office/drawing/2014/main" id="{38298ACD-C0DC-462B-9FB2-610A9DBE8B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/>
              <a:t>上傳時不會刪除資料</a:t>
            </a:r>
          </a:p>
        </p:txBody>
      </p:sp>
      <p:sp>
        <p:nvSpPr>
          <p:cNvPr id="14" name="文字版面配置區 13">
            <a:extLst>
              <a:ext uri="{FF2B5EF4-FFF2-40B4-BE49-F238E27FC236}">
                <a16:creationId xmlns:a16="http://schemas.microsoft.com/office/drawing/2014/main" id="{3A2B3B87-31A0-4D6D-9EE4-9ADFFD11D8D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TW" altLang="en-US" dirty="0">
                <a:latin typeface="微軟正黑體" pitchFamily="34"/>
                <a:ea typeface="微軟正黑體" pitchFamily="34"/>
              </a:rPr>
              <a:t>系統會將</a:t>
            </a:r>
            <a:r>
              <a:rPr lang="en-US" altLang="zh-TW" dirty="0">
                <a:latin typeface="微軟正黑體" pitchFamily="34"/>
                <a:ea typeface="微軟正黑體" pitchFamily="34"/>
              </a:rPr>
              <a:t>Excel</a:t>
            </a:r>
            <a:r>
              <a:rPr lang="zh-TW" altLang="en-US" dirty="0">
                <a:latin typeface="微軟正黑體" pitchFamily="34"/>
                <a:ea typeface="微軟正黑體" pitchFamily="34"/>
              </a:rPr>
              <a:t>已刪除資料視為不處理</a:t>
            </a:r>
            <a:endParaRPr lang="zh-TW" altLang="en-US" dirty="0"/>
          </a:p>
        </p:txBody>
      </p:sp>
      <p:sp>
        <p:nvSpPr>
          <p:cNvPr id="15" name="文字版面配置區 14">
            <a:extLst>
              <a:ext uri="{FF2B5EF4-FFF2-40B4-BE49-F238E27FC236}">
                <a16:creationId xmlns:a16="http://schemas.microsoft.com/office/drawing/2014/main" id="{F341AA1F-8C7D-4E7E-822B-B49D7BEBCF7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zh-TW" altLang="en-US" dirty="0"/>
              <a:t>上傳僅覆蓋重複單位</a:t>
            </a:r>
          </a:p>
        </p:txBody>
      </p:sp>
      <p:sp>
        <p:nvSpPr>
          <p:cNvPr id="16" name="文字版面配置區 15">
            <a:extLst>
              <a:ext uri="{FF2B5EF4-FFF2-40B4-BE49-F238E27FC236}">
                <a16:creationId xmlns:a16="http://schemas.microsoft.com/office/drawing/2014/main" id="{EB4652DD-4F40-4C2D-966B-C563318BCCE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zh-TW" altLang="zh-TW" dirty="0">
                <a:latin typeface="微軟正黑體" pitchFamily="34"/>
                <a:ea typeface="微軟正黑體" pitchFamily="34"/>
              </a:rPr>
              <a:t>僅針對與原先上傳重疊部分進行資料覆蓋</a:t>
            </a:r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353059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>
            <a:extLst>
              <a:ext uri="{FF2B5EF4-FFF2-40B4-BE49-F238E27FC236}">
                <a16:creationId xmlns:a16="http://schemas.microsoft.com/office/drawing/2014/main" id="{53A37E4A-6136-4811-9215-3FCAF02D3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資料</a:t>
            </a:r>
            <a:r>
              <a:rPr lang="zh-TW" altLang="en-US" dirty="0">
                <a:solidFill>
                  <a:srgbClr val="BBFF02"/>
                </a:solidFill>
              </a:rPr>
              <a:t>累加</a:t>
            </a:r>
            <a:r>
              <a:rPr lang="zh-TW" altLang="en-US" dirty="0"/>
              <a:t>示範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E08E3775-4AA8-4147-A1A2-C97FBD9CAB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07E54F6-A621-4DA7-A4CA-6CFBF484FA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23</a:t>
            </a:fld>
            <a:endParaRPr lang="ja-JP" altLang="en-US" dirty="0"/>
          </a:p>
        </p:txBody>
      </p:sp>
      <p:sp>
        <p:nvSpPr>
          <p:cNvPr id="9" name="文字版面配置區 8">
            <a:extLst>
              <a:ext uri="{FF2B5EF4-FFF2-40B4-BE49-F238E27FC236}">
                <a16:creationId xmlns:a16="http://schemas.microsoft.com/office/drawing/2014/main" id="{2D4DA8D1-CF03-466A-AE8A-C34137C91AE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AF39C960-08D8-4642-B65C-CDC2842B2BD1}"/>
              </a:ext>
            </a:extLst>
          </p:cNvPr>
          <p:cNvSpPr/>
          <p:nvPr/>
        </p:nvSpPr>
        <p:spPr>
          <a:xfrm>
            <a:off x="4246662" y="2119164"/>
            <a:ext cx="6624736" cy="7632848"/>
          </a:xfrm>
          <a:prstGeom prst="roundRect">
            <a:avLst/>
          </a:prstGeom>
          <a:noFill/>
          <a:ln w="762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600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D2087AD0-4F2A-436A-862B-52EAE3B573B1}"/>
              </a:ext>
            </a:extLst>
          </p:cNvPr>
          <p:cNvSpPr txBox="1"/>
          <p:nvPr/>
        </p:nvSpPr>
        <p:spPr>
          <a:xfrm>
            <a:off x="5542806" y="6446888"/>
            <a:ext cx="4264028" cy="101566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6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中文系 </a:t>
            </a:r>
            <a:r>
              <a:rPr lang="en-US" altLang="zh-TW" sz="6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6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251F6CC9-14FD-4A05-B79D-55B1D20D85A9}"/>
              </a:ext>
            </a:extLst>
          </p:cNvPr>
          <p:cNvSpPr txBox="1"/>
          <p:nvPr/>
        </p:nvSpPr>
        <p:spPr>
          <a:xfrm>
            <a:off x="5542806" y="3932722"/>
            <a:ext cx="4264028" cy="101566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6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中文系 </a:t>
            </a:r>
            <a:r>
              <a:rPr lang="en-US" altLang="zh-TW" sz="6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6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</a:p>
        </p:txBody>
      </p:sp>
    </p:spTree>
    <p:extLst>
      <p:ext uri="{BB962C8B-B14F-4D97-AF65-F5344CB8AC3E}">
        <p14:creationId xmlns:p14="http://schemas.microsoft.com/office/powerpoint/2010/main" val="687307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標題 11">
            <a:extLst>
              <a:ext uri="{FF2B5EF4-FFF2-40B4-BE49-F238E27FC236}">
                <a16:creationId xmlns:a16="http://schemas.microsoft.com/office/drawing/2014/main" id="{0CB9FDE8-E2E3-4FB4-9B19-64B858659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資料</a:t>
            </a:r>
            <a:r>
              <a:rPr lang="zh-TW" altLang="en-US" dirty="0">
                <a:solidFill>
                  <a:srgbClr val="BBFF02"/>
                </a:solidFill>
              </a:rPr>
              <a:t>累加</a:t>
            </a:r>
            <a:r>
              <a:rPr lang="zh-TW" altLang="en-US" dirty="0"/>
              <a:t>示範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563ECFE0-9024-4C97-8CAC-E44E216400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3524502-E8C4-4BA5-8061-332C843A06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24</a:t>
            </a:fld>
            <a:endParaRPr lang="ja-JP" altLang="en-US" dirty="0"/>
          </a:p>
        </p:txBody>
      </p:sp>
      <p:sp>
        <p:nvSpPr>
          <p:cNvPr id="13" name="文字版面配置區 12">
            <a:extLst>
              <a:ext uri="{FF2B5EF4-FFF2-40B4-BE49-F238E27FC236}">
                <a16:creationId xmlns:a16="http://schemas.microsoft.com/office/drawing/2014/main" id="{7612B86B-D535-4A4F-8B9C-BE2A45E794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97C25E28-88A1-4869-B6DC-42E1AC100E7B}"/>
              </a:ext>
            </a:extLst>
          </p:cNvPr>
          <p:cNvSpPr txBox="1"/>
          <p:nvPr/>
        </p:nvSpPr>
        <p:spPr>
          <a:xfrm>
            <a:off x="5168135" y="7316514"/>
            <a:ext cx="5051947" cy="923330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5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中文系 </a:t>
            </a:r>
            <a:r>
              <a:rPr lang="en-US" altLang="zh-TW" sz="5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5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3085DD52-8165-473C-9E24-ACE19401002F}"/>
              </a:ext>
            </a:extLst>
          </p:cNvPr>
          <p:cNvSpPr txBox="1"/>
          <p:nvPr/>
        </p:nvSpPr>
        <p:spPr>
          <a:xfrm>
            <a:off x="5168134" y="5452120"/>
            <a:ext cx="5051947" cy="923330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5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英文系 </a:t>
            </a:r>
            <a:r>
              <a:rPr lang="en-US" altLang="zh-TW" sz="5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5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6F80F528-1786-42AB-88D0-793DEEB62098}"/>
              </a:ext>
            </a:extLst>
          </p:cNvPr>
          <p:cNvSpPr txBox="1"/>
          <p:nvPr/>
        </p:nvSpPr>
        <p:spPr>
          <a:xfrm>
            <a:off x="5192167" y="3571675"/>
            <a:ext cx="5051947" cy="923330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5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法文系 </a:t>
            </a:r>
            <a:r>
              <a:rPr lang="en-US" altLang="zh-TW" sz="5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5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</a:p>
        </p:txBody>
      </p:sp>
      <p:sp>
        <p:nvSpPr>
          <p:cNvPr id="17" name="矩形: 圓角 16">
            <a:extLst>
              <a:ext uri="{FF2B5EF4-FFF2-40B4-BE49-F238E27FC236}">
                <a16:creationId xmlns:a16="http://schemas.microsoft.com/office/drawing/2014/main" id="{6896FAF8-F10B-48AD-A9EA-1805312EF4A6}"/>
              </a:ext>
            </a:extLst>
          </p:cNvPr>
          <p:cNvSpPr/>
          <p:nvPr/>
        </p:nvSpPr>
        <p:spPr>
          <a:xfrm>
            <a:off x="4102646" y="2417143"/>
            <a:ext cx="7128792" cy="7046838"/>
          </a:xfrm>
          <a:prstGeom prst="roundRect">
            <a:avLst/>
          </a:prstGeom>
          <a:noFill/>
          <a:ln w="762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286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>
            <a:extLst>
              <a:ext uri="{FF2B5EF4-FFF2-40B4-BE49-F238E27FC236}">
                <a16:creationId xmlns:a16="http://schemas.microsoft.com/office/drawing/2014/main" id="{DCC637D2-7FB8-41CD-8853-65E6B7B94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62528DFD-8F16-4D27-9173-1A32CD1DE3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C7C67B3-B76F-4472-B2FC-A6B1DE13EB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25</a:t>
            </a:fld>
            <a:endParaRPr lang="ja-JP" altLang="en-US" dirty="0"/>
          </a:p>
        </p:txBody>
      </p:sp>
      <p:sp>
        <p:nvSpPr>
          <p:cNvPr id="18" name="文字版面配置區 17">
            <a:extLst>
              <a:ext uri="{FF2B5EF4-FFF2-40B4-BE49-F238E27FC236}">
                <a16:creationId xmlns:a16="http://schemas.microsoft.com/office/drawing/2014/main" id="{49226892-26A3-420A-AF1A-AE01D95A96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dirty="0"/>
              <a:t>可以分批上傳，例如將</a:t>
            </a:r>
            <a:r>
              <a:rPr lang="en-US" altLang="zh-TW" dirty="0"/>
              <a:t>excel</a:t>
            </a:r>
            <a:r>
              <a:rPr lang="zh-TW" altLang="en-US" dirty="0"/>
              <a:t>拆為</a:t>
            </a:r>
            <a:r>
              <a:rPr lang="en-US" altLang="zh-TW" dirty="0"/>
              <a:t>2</a:t>
            </a:r>
            <a:r>
              <a:rPr lang="zh-TW" altLang="en-US" dirty="0"/>
              <a:t>個檔案，可分開上傳。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zh-TW" alt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dirty="0"/>
              <a:t>若僅需修改其中幾筆資料，可僅上傳修改部分資料。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zh-TW" alt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dirty="0"/>
              <a:t>若需以最後一份資料為主，請按                           ，再行上傳。</a:t>
            </a:r>
          </a:p>
        </p:txBody>
      </p:sp>
      <p:sp>
        <p:nvSpPr>
          <p:cNvPr id="19" name="圓角矩形 8">
            <a:extLst>
              <a:ext uri="{FF2B5EF4-FFF2-40B4-BE49-F238E27FC236}">
                <a16:creationId xmlns:a16="http://schemas.microsoft.com/office/drawing/2014/main" id="{A59366CF-A78F-47C0-875F-FA64F24AD8F6}"/>
              </a:ext>
            </a:extLst>
          </p:cNvPr>
          <p:cNvSpPr/>
          <p:nvPr/>
        </p:nvSpPr>
        <p:spPr>
          <a:xfrm>
            <a:off x="6910958" y="6439644"/>
            <a:ext cx="2016223" cy="648072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45720" tIns="22860" rIns="45720" bIns="2286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400" kern="0" dirty="0">
                <a:solidFill>
                  <a:srgbClr val="FFFFFF"/>
                </a:solidFill>
                <a:latin typeface="微軟正黑體" pitchFamily="34"/>
                <a:ea typeface="微軟正黑體" pitchFamily="34"/>
              </a:rPr>
              <a:t>清除本表資料</a:t>
            </a:r>
            <a:endParaRPr lang="en-US" sz="2400" kern="0" dirty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9621368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358DAA2-7F98-455D-81F2-A5C2E9208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  <a:r>
              <a:rPr lang="en-US" altLang="zh-TW" dirty="0"/>
              <a:t>-</a:t>
            </a:r>
            <a:r>
              <a:rPr lang="zh-TW" altLang="en-US" dirty="0"/>
              <a:t>欄位</a:t>
            </a:r>
            <a:r>
              <a:rPr lang="zh-TW" altLang="en-US" dirty="0">
                <a:solidFill>
                  <a:srgbClr val="BBFF02"/>
                </a:solidFill>
              </a:rPr>
              <a:t>順序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A9312284-5450-46E8-A842-043B170A70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2B017B8-0AF5-492C-BCF6-F1658EC873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26</a:t>
            </a:fld>
            <a:endParaRPr lang="ja-JP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AFABFBB7-2C95-4D5C-8511-FA7833F8794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圓角矩形 8">
            <a:extLst>
              <a:ext uri="{FF2B5EF4-FFF2-40B4-BE49-F238E27FC236}">
                <a16:creationId xmlns:a16="http://schemas.microsoft.com/office/drawing/2014/main" id="{9A3E3D3B-2AA0-4613-8C7F-743987BD23EC}"/>
              </a:ext>
            </a:extLst>
          </p:cNvPr>
          <p:cNvSpPr/>
          <p:nvPr/>
        </p:nvSpPr>
        <p:spPr>
          <a:xfrm>
            <a:off x="3345970" y="3101671"/>
            <a:ext cx="2304256" cy="869586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45720" tIns="22860" rIns="45720" bIns="2286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800" kern="0">
                <a:solidFill>
                  <a:srgbClr val="FFFFFF"/>
                </a:solidFill>
                <a:latin typeface="微軟正黑體" pitchFamily="34"/>
                <a:ea typeface="微軟正黑體" pitchFamily="34"/>
              </a:rPr>
              <a:t>系所</a:t>
            </a:r>
            <a:endParaRPr lang="en-US" sz="28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8" name="圓角矩形 9">
            <a:extLst>
              <a:ext uri="{FF2B5EF4-FFF2-40B4-BE49-F238E27FC236}">
                <a16:creationId xmlns:a16="http://schemas.microsoft.com/office/drawing/2014/main" id="{67770A37-C0B9-4D08-9DF0-C356403CC942}"/>
              </a:ext>
            </a:extLst>
          </p:cNvPr>
          <p:cNvSpPr/>
          <p:nvPr/>
        </p:nvSpPr>
        <p:spPr>
          <a:xfrm>
            <a:off x="7000672" y="3101671"/>
            <a:ext cx="2304256" cy="869586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45720" tIns="22860" rIns="45720" bIns="2286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800" kern="0">
                <a:solidFill>
                  <a:srgbClr val="FFFFFF"/>
                </a:solidFill>
                <a:latin typeface="微軟正黑體" pitchFamily="34"/>
                <a:ea typeface="微軟正黑體" pitchFamily="34"/>
              </a:rPr>
              <a:t>學制</a:t>
            </a:r>
            <a:endParaRPr lang="en-US" sz="28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9" name="圓角矩形 10">
            <a:extLst>
              <a:ext uri="{FF2B5EF4-FFF2-40B4-BE49-F238E27FC236}">
                <a16:creationId xmlns:a16="http://schemas.microsoft.com/office/drawing/2014/main" id="{D4069DE6-A8F1-4458-940D-CC5E2D162448}"/>
              </a:ext>
            </a:extLst>
          </p:cNvPr>
          <p:cNvSpPr/>
          <p:nvPr/>
        </p:nvSpPr>
        <p:spPr>
          <a:xfrm>
            <a:off x="10655374" y="3089486"/>
            <a:ext cx="2304256" cy="869586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45720" tIns="22860" rIns="45720" bIns="2286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800" kern="0" dirty="0">
                <a:solidFill>
                  <a:srgbClr val="FFFFFF"/>
                </a:solidFill>
                <a:latin typeface="微軟正黑體" pitchFamily="34"/>
                <a:ea typeface="微軟正黑體" pitchFamily="34"/>
              </a:rPr>
              <a:t>學生人數</a:t>
            </a:r>
            <a:endParaRPr lang="en-US" sz="2800" kern="0" dirty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10" name="向下箭號 11">
            <a:extLst>
              <a:ext uri="{FF2B5EF4-FFF2-40B4-BE49-F238E27FC236}">
                <a16:creationId xmlns:a16="http://schemas.microsoft.com/office/drawing/2014/main" id="{109799F7-F74C-492D-9AD7-1285313F1BCD}"/>
              </a:ext>
            </a:extLst>
          </p:cNvPr>
          <p:cNvSpPr/>
          <p:nvPr/>
        </p:nvSpPr>
        <p:spPr>
          <a:xfrm>
            <a:off x="7721991" y="4884956"/>
            <a:ext cx="884384" cy="672530"/>
          </a:xfrm>
          <a:custGeom>
            <a:avLst>
              <a:gd name="f0" fmla="val 1080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pin 0 f1 10800"/>
              <a:gd name="f15" fmla="pin 0 f0 21600"/>
              <a:gd name="f16" fmla="*/ f10 f2 1"/>
              <a:gd name="f17" fmla="*/ f11 f2 1"/>
              <a:gd name="f18" fmla="val f14"/>
              <a:gd name="f19" fmla="val f15"/>
              <a:gd name="f20" fmla="+- 21600 0 f14"/>
              <a:gd name="f21" fmla="*/ f14 f12 1"/>
              <a:gd name="f22" fmla="*/ f15 f13 1"/>
              <a:gd name="f23" fmla="*/ 0 f13 1"/>
              <a:gd name="f24" fmla="*/ 0 f12 1"/>
              <a:gd name="f25" fmla="*/ f16 1 f4"/>
              <a:gd name="f26" fmla="*/ 21600 f12 1"/>
              <a:gd name="f27" fmla="*/ f17 1 f4"/>
              <a:gd name="f28" fmla="+- 21600 0 f19"/>
              <a:gd name="f29" fmla="*/ f18 f12 1"/>
              <a:gd name="f30" fmla="*/ f20 f12 1"/>
              <a:gd name="f31" fmla="*/ f19 f13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3 1"/>
            </a:gdLst>
            <a:ahLst>
              <a:ahXY gdRefX="f1" minX="f7" maxX="f9" gdRefY="f0" minY="f7" maxY="f8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24" y="f31"/>
              </a:cxn>
              <a:cxn ang="f33">
                <a:pos x="f26" y="f31"/>
              </a:cxn>
            </a:cxnLst>
            <a:rect l="f29" t="f23" r="f30" b="f37"/>
            <a:pathLst>
              <a:path w="21600" h="21600">
                <a:moveTo>
                  <a:pt x="f18" y="f7"/>
                </a:moveTo>
                <a:lnTo>
                  <a:pt x="f18" y="f19"/>
                </a:lnTo>
                <a:lnTo>
                  <a:pt x="f7" y="f19"/>
                </a:lnTo>
                <a:lnTo>
                  <a:pt x="f9" y="f8"/>
                </a:lnTo>
                <a:lnTo>
                  <a:pt x="f8" y="f19"/>
                </a:lnTo>
                <a:lnTo>
                  <a:pt x="f20" y="f19"/>
                </a:lnTo>
                <a:lnTo>
                  <a:pt x="f20" y="f7"/>
                </a:lnTo>
                <a:close/>
              </a:path>
            </a:pathLst>
          </a:custGeom>
          <a:solidFill>
            <a:srgbClr val="FF0000"/>
          </a:soli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45720" tIns="22860" rIns="45720" bIns="2286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8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11" name="圓角矩形 12">
            <a:extLst>
              <a:ext uri="{FF2B5EF4-FFF2-40B4-BE49-F238E27FC236}">
                <a16:creationId xmlns:a16="http://schemas.microsoft.com/office/drawing/2014/main" id="{C66F9F58-9863-4FE6-8E72-AF245E8E0D9C}"/>
              </a:ext>
            </a:extLst>
          </p:cNvPr>
          <p:cNvSpPr/>
          <p:nvPr/>
        </p:nvSpPr>
        <p:spPr>
          <a:xfrm>
            <a:off x="7012055" y="6398312"/>
            <a:ext cx="2304256" cy="90542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45720" tIns="22860" rIns="45720" bIns="2286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800" kern="0">
                <a:solidFill>
                  <a:srgbClr val="FFFFFF"/>
                </a:solidFill>
                <a:latin typeface="微軟正黑體" pitchFamily="34"/>
                <a:ea typeface="微軟正黑體" pitchFamily="34"/>
              </a:rPr>
              <a:t>系所</a:t>
            </a:r>
            <a:endParaRPr lang="en-US" sz="28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12" name="圓角矩形 13">
            <a:extLst>
              <a:ext uri="{FF2B5EF4-FFF2-40B4-BE49-F238E27FC236}">
                <a16:creationId xmlns:a16="http://schemas.microsoft.com/office/drawing/2014/main" id="{4F814CD8-9CBC-4104-AE72-1005DD12DBE7}"/>
              </a:ext>
            </a:extLst>
          </p:cNvPr>
          <p:cNvSpPr/>
          <p:nvPr/>
        </p:nvSpPr>
        <p:spPr>
          <a:xfrm>
            <a:off x="10655374" y="6398312"/>
            <a:ext cx="2304256" cy="90542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45720" tIns="22860" rIns="45720" bIns="2286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800" kern="0">
                <a:solidFill>
                  <a:srgbClr val="FFFFFF"/>
                </a:solidFill>
                <a:latin typeface="微軟正黑體" pitchFamily="34"/>
                <a:ea typeface="微軟正黑體" pitchFamily="34"/>
              </a:rPr>
              <a:t>學制</a:t>
            </a:r>
            <a:endParaRPr lang="en-US" sz="28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13" name="圓角矩形 14">
            <a:extLst>
              <a:ext uri="{FF2B5EF4-FFF2-40B4-BE49-F238E27FC236}">
                <a16:creationId xmlns:a16="http://schemas.microsoft.com/office/drawing/2014/main" id="{31105366-F820-44D6-95B2-A2AEB80D147B}"/>
              </a:ext>
            </a:extLst>
          </p:cNvPr>
          <p:cNvSpPr/>
          <p:nvPr/>
        </p:nvSpPr>
        <p:spPr>
          <a:xfrm>
            <a:off x="3339647" y="6398312"/>
            <a:ext cx="2304256" cy="90542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45720" tIns="22860" rIns="45720" bIns="2286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800" kern="0" dirty="0">
                <a:solidFill>
                  <a:srgbClr val="FFFFFF"/>
                </a:solidFill>
                <a:latin typeface="微軟正黑體" pitchFamily="34"/>
                <a:ea typeface="微軟正黑體" pitchFamily="34"/>
              </a:rPr>
              <a:t>學生人數</a:t>
            </a:r>
            <a:endParaRPr lang="en-US" sz="2800" kern="0" dirty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56070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7BE2B07-176A-432B-94D7-0CFF0E0E7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Excel</a:t>
            </a:r>
            <a:r>
              <a:rPr lang="zh-TW" altLang="en-US" dirty="0"/>
              <a:t>上傳</a:t>
            </a:r>
            <a:r>
              <a:rPr lang="en-US" altLang="zh-TW" dirty="0"/>
              <a:t>-</a:t>
            </a:r>
            <a:r>
              <a:rPr lang="zh-TW" altLang="en-US" dirty="0">
                <a:solidFill>
                  <a:srgbClr val="BBFF02"/>
                </a:solidFill>
              </a:rPr>
              <a:t>必要欄位</a:t>
            </a:r>
            <a:r>
              <a:rPr lang="zh-TW" altLang="en-US" dirty="0"/>
              <a:t>檢核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31E2298A-21B7-46DD-B3F3-0D277A63C3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DA52564-CB1E-44B4-A4EB-01FCA01E41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27</a:t>
            </a:fld>
            <a:endParaRPr lang="ja-JP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68E24543-3E77-431E-A193-6FC33CDFA7C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grpSp>
        <p:nvGrpSpPr>
          <p:cNvPr id="7" name="群組 17">
            <a:extLst>
              <a:ext uri="{FF2B5EF4-FFF2-40B4-BE49-F238E27FC236}">
                <a16:creationId xmlns:a16="http://schemas.microsoft.com/office/drawing/2014/main" id="{B6F380E8-CAA1-4DBD-B03C-73D3C909AE07}"/>
              </a:ext>
            </a:extLst>
          </p:cNvPr>
          <p:cNvGrpSpPr/>
          <p:nvPr/>
        </p:nvGrpSpPr>
        <p:grpSpPr>
          <a:xfrm>
            <a:off x="1726382" y="2594400"/>
            <a:ext cx="13007491" cy="5705549"/>
            <a:chOff x="549545" y="1256888"/>
            <a:chExt cx="6913997" cy="3218349"/>
          </a:xfrm>
        </p:grpSpPr>
        <p:sp>
          <p:nvSpPr>
            <p:cNvPr id="8" name="圓角矩形 2">
              <a:extLst>
                <a:ext uri="{FF2B5EF4-FFF2-40B4-BE49-F238E27FC236}">
                  <a16:creationId xmlns:a16="http://schemas.microsoft.com/office/drawing/2014/main" id="{2249E86C-C954-48A9-B2EE-7D5154CD2BA6}"/>
                </a:ext>
              </a:extLst>
            </p:cNvPr>
            <p:cNvSpPr/>
            <p:nvPr/>
          </p:nvSpPr>
          <p:spPr>
            <a:xfrm>
              <a:off x="549545" y="3081674"/>
              <a:ext cx="6913997" cy="1393563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/>
            </a:solidFill>
            <a:ln w="25402" cap="flat">
              <a:solidFill>
                <a:srgbClr val="D89F39"/>
              </a:solidFill>
              <a:prstDash val="solid"/>
            </a:ln>
          </p:spPr>
          <p:txBody>
            <a:bodyPr vert="horz" wrap="square" lIns="45720" tIns="22860" rIns="45720" bIns="2286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000" kern="0">
                <a:solidFill>
                  <a:srgbClr val="000000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9" name="圓角矩形 3">
              <a:extLst>
                <a:ext uri="{FF2B5EF4-FFF2-40B4-BE49-F238E27FC236}">
                  <a16:creationId xmlns:a16="http://schemas.microsoft.com/office/drawing/2014/main" id="{3C1C35F0-57CB-4F18-B3F0-672BE979455F}"/>
                </a:ext>
              </a:extLst>
            </p:cNvPr>
            <p:cNvSpPr/>
            <p:nvPr/>
          </p:nvSpPr>
          <p:spPr>
            <a:xfrm>
              <a:off x="549545" y="1256888"/>
              <a:ext cx="6913997" cy="1393563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/>
            </a:solidFill>
            <a:ln w="25402" cap="flat">
              <a:solidFill>
                <a:srgbClr val="D89F39"/>
              </a:solidFill>
              <a:prstDash val="solid"/>
            </a:ln>
          </p:spPr>
          <p:txBody>
            <a:bodyPr vert="horz" wrap="square" lIns="45720" tIns="22860" rIns="45720" bIns="2286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000" kern="0">
                <a:solidFill>
                  <a:srgbClr val="000000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0" name="圓角矩形 4">
              <a:extLst>
                <a:ext uri="{FF2B5EF4-FFF2-40B4-BE49-F238E27FC236}">
                  <a16:creationId xmlns:a16="http://schemas.microsoft.com/office/drawing/2014/main" id="{0986F44E-3153-4834-9449-33B4339066C1}"/>
                </a:ext>
              </a:extLst>
            </p:cNvPr>
            <p:cNvSpPr/>
            <p:nvPr/>
          </p:nvSpPr>
          <p:spPr>
            <a:xfrm>
              <a:off x="892701" y="1757284"/>
              <a:ext cx="1455240" cy="74112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gradFill>
              <a:gsLst>
                <a:gs pos="0">
                  <a:srgbClr val="9EC8FF"/>
                </a:gs>
                <a:gs pos="100000">
                  <a:srgbClr val="BCD7FF"/>
                </a:gs>
              </a:gsLst>
              <a:lin ang="16200000"/>
            </a:gradFill>
            <a:ln w="9528" cap="flat">
              <a:solidFill>
                <a:srgbClr val="357EB9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45720" tIns="22860" rIns="45720" bIns="2286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2800" kern="0" dirty="0">
                  <a:solidFill>
                    <a:srgbClr val="000000"/>
                  </a:solidFill>
                  <a:latin typeface="微軟正黑體" pitchFamily="34"/>
                  <a:ea typeface="微軟正黑體" pitchFamily="34"/>
                </a:rPr>
                <a:t>主聘單位</a:t>
              </a:r>
              <a:endParaRPr lang="en-US" sz="2800" kern="0" dirty="0">
                <a:solidFill>
                  <a:srgbClr val="000000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1" name="圓角矩形 5">
              <a:extLst>
                <a:ext uri="{FF2B5EF4-FFF2-40B4-BE49-F238E27FC236}">
                  <a16:creationId xmlns:a16="http://schemas.microsoft.com/office/drawing/2014/main" id="{538E97F8-6C15-4E14-B17C-9D1C10C046DF}"/>
                </a:ext>
              </a:extLst>
            </p:cNvPr>
            <p:cNvSpPr/>
            <p:nvPr/>
          </p:nvSpPr>
          <p:spPr>
            <a:xfrm>
              <a:off x="2673092" y="1757284"/>
              <a:ext cx="1455240" cy="74112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gradFill>
              <a:gsLst>
                <a:gs pos="0">
                  <a:srgbClr val="9EC8FF"/>
                </a:gs>
                <a:gs pos="100000">
                  <a:srgbClr val="BCD7FF"/>
                </a:gs>
              </a:gsLst>
              <a:lin ang="16200000"/>
            </a:gradFill>
            <a:ln w="9528" cap="flat">
              <a:solidFill>
                <a:srgbClr val="357EB9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45720" tIns="22860" rIns="45720" bIns="2286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2800" kern="0" dirty="0">
                  <a:solidFill>
                    <a:srgbClr val="000000"/>
                  </a:solidFill>
                  <a:latin typeface="微軟正黑體" pitchFamily="34"/>
                  <a:ea typeface="微軟正黑體" pitchFamily="34"/>
                </a:rPr>
                <a:t>姓名</a:t>
              </a:r>
              <a:endParaRPr lang="en-US" sz="2800" kern="0" dirty="0">
                <a:solidFill>
                  <a:srgbClr val="000000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2" name="流程圖: 接點 6">
              <a:extLst>
                <a:ext uri="{FF2B5EF4-FFF2-40B4-BE49-F238E27FC236}">
                  <a16:creationId xmlns:a16="http://schemas.microsoft.com/office/drawing/2014/main" id="{D6A806AD-6F70-419B-A9D2-3075AA06B96E}"/>
                </a:ext>
              </a:extLst>
            </p:cNvPr>
            <p:cNvSpPr/>
            <p:nvPr/>
          </p:nvSpPr>
          <p:spPr>
            <a:xfrm>
              <a:off x="4616604" y="2047085"/>
              <a:ext cx="139802" cy="16152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000000"/>
            </a:solidFill>
            <a:ln w="38103" cap="flat">
              <a:solidFill>
                <a:srgbClr val="FFFFFF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45720" tIns="22860" rIns="45720" bIns="2286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000" kern="0">
                <a:solidFill>
                  <a:srgbClr val="FFFFFF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3" name="流程圖: 接點 7">
              <a:extLst>
                <a:ext uri="{FF2B5EF4-FFF2-40B4-BE49-F238E27FC236}">
                  <a16:creationId xmlns:a16="http://schemas.microsoft.com/office/drawing/2014/main" id="{CC515095-850D-4A9D-8DAE-F23B1AE329EF}"/>
                </a:ext>
              </a:extLst>
            </p:cNvPr>
            <p:cNvSpPr/>
            <p:nvPr/>
          </p:nvSpPr>
          <p:spPr>
            <a:xfrm>
              <a:off x="4956578" y="2047085"/>
              <a:ext cx="139802" cy="16152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000000"/>
            </a:solidFill>
            <a:ln w="38103" cap="flat">
              <a:solidFill>
                <a:srgbClr val="FFFFFF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45720" tIns="22860" rIns="45720" bIns="2286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000" kern="0">
                <a:solidFill>
                  <a:srgbClr val="FFFFFF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4" name="流程圖: 接點 8">
              <a:extLst>
                <a:ext uri="{FF2B5EF4-FFF2-40B4-BE49-F238E27FC236}">
                  <a16:creationId xmlns:a16="http://schemas.microsoft.com/office/drawing/2014/main" id="{FAF0140B-8984-4334-B20E-CCBA21CEFC37}"/>
                </a:ext>
              </a:extLst>
            </p:cNvPr>
            <p:cNvSpPr/>
            <p:nvPr/>
          </p:nvSpPr>
          <p:spPr>
            <a:xfrm>
              <a:off x="5300795" y="2047085"/>
              <a:ext cx="139802" cy="16152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000000"/>
            </a:solidFill>
            <a:ln w="38103" cap="flat">
              <a:solidFill>
                <a:srgbClr val="FFFFFF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45720" tIns="22860" rIns="45720" bIns="2286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000" kern="0">
                <a:solidFill>
                  <a:srgbClr val="FFFFFF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5" name="圓角矩形 9">
              <a:extLst>
                <a:ext uri="{FF2B5EF4-FFF2-40B4-BE49-F238E27FC236}">
                  <a16:creationId xmlns:a16="http://schemas.microsoft.com/office/drawing/2014/main" id="{CF2C44DB-72D2-4851-8763-C0AE036C58B4}"/>
                </a:ext>
              </a:extLst>
            </p:cNvPr>
            <p:cNvSpPr/>
            <p:nvPr/>
          </p:nvSpPr>
          <p:spPr>
            <a:xfrm>
              <a:off x="2673092" y="3517157"/>
              <a:ext cx="1455240" cy="74112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gradFill>
              <a:gsLst>
                <a:gs pos="0">
                  <a:srgbClr val="9EC8FF"/>
                </a:gs>
                <a:gs pos="100000">
                  <a:srgbClr val="BCD7FF"/>
                </a:gs>
              </a:gsLst>
              <a:lin ang="16200000"/>
            </a:gradFill>
            <a:ln w="9528" cap="flat">
              <a:solidFill>
                <a:srgbClr val="357EB9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45720" tIns="22860" rIns="45720" bIns="2286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2800" kern="0">
                  <a:solidFill>
                    <a:srgbClr val="000000"/>
                  </a:solidFill>
                  <a:latin typeface="微軟正黑體" pitchFamily="34"/>
                  <a:ea typeface="微軟正黑體" pitchFamily="34"/>
                </a:rPr>
                <a:t>主聘單位</a:t>
              </a:r>
              <a:endParaRPr lang="en-US" sz="2800" kern="0">
                <a:solidFill>
                  <a:srgbClr val="000000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6" name="圓角矩形 10">
              <a:extLst>
                <a:ext uri="{FF2B5EF4-FFF2-40B4-BE49-F238E27FC236}">
                  <a16:creationId xmlns:a16="http://schemas.microsoft.com/office/drawing/2014/main" id="{9A022568-9259-4E34-BACA-3AAB64EAFD76}"/>
                </a:ext>
              </a:extLst>
            </p:cNvPr>
            <p:cNvSpPr/>
            <p:nvPr/>
          </p:nvSpPr>
          <p:spPr>
            <a:xfrm>
              <a:off x="4505385" y="3502910"/>
              <a:ext cx="1455240" cy="74112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gradFill>
              <a:gsLst>
                <a:gs pos="0">
                  <a:srgbClr val="9EC8FF"/>
                </a:gs>
                <a:gs pos="100000">
                  <a:srgbClr val="BCD7FF"/>
                </a:gs>
              </a:gsLst>
              <a:lin ang="16200000"/>
            </a:gradFill>
            <a:ln w="9528" cap="flat">
              <a:solidFill>
                <a:srgbClr val="357EB9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45720" tIns="22860" rIns="45720" bIns="2286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2800" kern="0">
                  <a:solidFill>
                    <a:srgbClr val="000000"/>
                  </a:solidFill>
                  <a:latin typeface="微軟正黑體" pitchFamily="34"/>
                  <a:ea typeface="微軟正黑體" pitchFamily="34"/>
                </a:rPr>
                <a:t>姓名</a:t>
              </a:r>
              <a:endParaRPr lang="en-US" sz="2800" kern="0">
                <a:solidFill>
                  <a:srgbClr val="000000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7" name="流程圖: 接點 11">
              <a:extLst>
                <a:ext uri="{FF2B5EF4-FFF2-40B4-BE49-F238E27FC236}">
                  <a16:creationId xmlns:a16="http://schemas.microsoft.com/office/drawing/2014/main" id="{39068ACD-E725-48D1-896B-886FE576D5EE}"/>
                </a:ext>
              </a:extLst>
            </p:cNvPr>
            <p:cNvSpPr/>
            <p:nvPr/>
          </p:nvSpPr>
          <p:spPr>
            <a:xfrm>
              <a:off x="6448897" y="3778456"/>
              <a:ext cx="139802" cy="16152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000000"/>
            </a:solidFill>
            <a:ln w="38103" cap="flat">
              <a:solidFill>
                <a:srgbClr val="FFFFFF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45720" tIns="22860" rIns="45720" bIns="2286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000" kern="0">
                <a:solidFill>
                  <a:srgbClr val="FFFFFF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8" name="流程圖: 接點 12">
              <a:extLst>
                <a:ext uri="{FF2B5EF4-FFF2-40B4-BE49-F238E27FC236}">
                  <a16:creationId xmlns:a16="http://schemas.microsoft.com/office/drawing/2014/main" id="{FC9219C3-D805-443E-8ACB-E55BDD1B8E3E}"/>
                </a:ext>
              </a:extLst>
            </p:cNvPr>
            <p:cNvSpPr/>
            <p:nvPr/>
          </p:nvSpPr>
          <p:spPr>
            <a:xfrm>
              <a:off x="6788871" y="3778456"/>
              <a:ext cx="139802" cy="16152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000000"/>
            </a:solidFill>
            <a:ln w="38103" cap="flat">
              <a:solidFill>
                <a:srgbClr val="FFFFFF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45720" tIns="22860" rIns="45720" bIns="2286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000" kern="0">
                <a:solidFill>
                  <a:srgbClr val="FFFFFF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9" name="流程圖: 接點 13">
              <a:extLst>
                <a:ext uri="{FF2B5EF4-FFF2-40B4-BE49-F238E27FC236}">
                  <a16:creationId xmlns:a16="http://schemas.microsoft.com/office/drawing/2014/main" id="{A0FE1DA5-B8CE-4D8D-9D15-0E4C8A11B26B}"/>
                </a:ext>
              </a:extLst>
            </p:cNvPr>
            <p:cNvSpPr/>
            <p:nvPr/>
          </p:nvSpPr>
          <p:spPr>
            <a:xfrm>
              <a:off x="7133088" y="3778456"/>
              <a:ext cx="139802" cy="16152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000000"/>
            </a:solidFill>
            <a:ln w="38103" cap="flat">
              <a:solidFill>
                <a:srgbClr val="FFFFFF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45720" tIns="22860" rIns="45720" bIns="2286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000" kern="0">
                <a:solidFill>
                  <a:srgbClr val="FFFFFF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20" name="圓角矩形 14">
              <a:extLst>
                <a:ext uri="{FF2B5EF4-FFF2-40B4-BE49-F238E27FC236}">
                  <a16:creationId xmlns:a16="http://schemas.microsoft.com/office/drawing/2014/main" id="{3D2ECC66-91B2-478C-AA43-FA195EDD14C0}"/>
                </a:ext>
              </a:extLst>
            </p:cNvPr>
            <p:cNvSpPr/>
            <p:nvPr/>
          </p:nvSpPr>
          <p:spPr>
            <a:xfrm>
              <a:off x="892692" y="3517157"/>
              <a:ext cx="1455240" cy="74112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gradFill>
              <a:gsLst>
                <a:gs pos="0">
                  <a:srgbClr val="A9E9F9"/>
                </a:gs>
                <a:gs pos="100000">
                  <a:srgbClr val="C3EFF9"/>
                </a:gs>
              </a:gsLst>
              <a:lin ang="16200000"/>
            </a:gradFill>
            <a:ln w="9528" cap="flat">
              <a:solidFill>
                <a:srgbClr val="53A5B3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45720" tIns="22860" rIns="45720" bIns="2286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2800" kern="0">
                  <a:solidFill>
                    <a:srgbClr val="000000"/>
                  </a:solidFill>
                  <a:latin typeface="微軟正黑體" pitchFamily="34"/>
                  <a:ea typeface="微軟正黑體" pitchFamily="34"/>
                </a:rPr>
                <a:t>主聘單位</a:t>
              </a:r>
              <a:endParaRPr lang="en-US" sz="2800" kern="0">
                <a:solidFill>
                  <a:srgbClr val="000000"/>
                </a:solidFill>
                <a:latin typeface="微軟正黑體" pitchFamily="34"/>
                <a:ea typeface="微軟正黑體" pitchFamily="34"/>
              </a:endParaRPr>
            </a:p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2800" kern="0">
                  <a:solidFill>
                    <a:srgbClr val="000000"/>
                  </a:solidFill>
                  <a:latin typeface="微軟正黑體" pitchFamily="34"/>
                  <a:ea typeface="微軟正黑體" pitchFamily="34"/>
                </a:rPr>
                <a:t>類別</a:t>
              </a:r>
              <a:endParaRPr lang="en-US" sz="2800" kern="0">
                <a:solidFill>
                  <a:srgbClr val="000000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21" name="文字方塊 15">
              <a:extLst>
                <a:ext uri="{FF2B5EF4-FFF2-40B4-BE49-F238E27FC236}">
                  <a16:creationId xmlns:a16="http://schemas.microsoft.com/office/drawing/2014/main" id="{D38B0B2F-34B1-4AA4-AA35-10E2AFDAEC7A}"/>
                </a:ext>
              </a:extLst>
            </p:cNvPr>
            <p:cNvSpPr txBox="1"/>
            <p:nvPr/>
          </p:nvSpPr>
          <p:spPr>
            <a:xfrm>
              <a:off x="892701" y="1256888"/>
              <a:ext cx="1900086" cy="23437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45720" tIns="22860" rIns="45720" bIns="22860" anchor="t" anchorCtr="0" compatLnSpc="1">
              <a:spAutoFit/>
            </a:bodyPr>
            <a:lstStyle/>
            <a:p>
              <a:pPr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kern="0" dirty="0">
                  <a:solidFill>
                    <a:srgbClr val="000000"/>
                  </a:solidFill>
                  <a:latin typeface="微軟正黑體" pitchFamily="34"/>
                  <a:ea typeface="微軟正黑體" pitchFamily="34"/>
                  <a:cs typeface="Arial"/>
                </a:rPr>
                <a:t>Excel</a:t>
              </a:r>
              <a:r>
                <a:rPr lang="zh-TW" altLang="en-US" sz="2400" kern="0" dirty="0">
                  <a:solidFill>
                    <a:srgbClr val="000000"/>
                  </a:solidFill>
                  <a:latin typeface="微軟正黑體" pitchFamily="34"/>
                  <a:ea typeface="微軟正黑體" pitchFamily="34"/>
                  <a:cs typeface="Arial"/>
                </a:rPr>
                <a:t>下載欄位</a:t>
              </a:r>
              <a:endParaRPr lang="en-US" sz="2400" kern="0" dirty="0">
                <a:solidFill>
                  <a:srgbClr val="000000"/>
                </a:solidFill>
                <a:latin typeface="微軟正黑體" pitchFamily="34"/>
                <a:ea typeface="微軟正黑體" pitchFamily="34"/>
                <a:cs typeface="Arial"/>
              </a:endParaRPr>
            </a:p>
          </p:txBody>
        </p:sp>
        <p:sp>
          <p:nvSpPr>
            <p:cNvPr id="22" name="文字方塊 16">
              <a:extLst>
                <a:ext uri="{FF2B5EF4-FFF2-40B4-BE49-F238E27FC236}">
                  <a16:creationId xmlns:a16="http://schemas.microsoft.com/office/drawing/2014/main" id="{954AD45D-FD2B-4F8E-91A4-3BF4D958F99E}"/>
                </a:ext>
              </a:extLst>
            </p:cNvPr>
            <p:cNvSpPr txBox="1"/>
            <p:nvPr/>
          </p:nvSpPr>
          <p:spPr>
            <a:xfrm>
              <a:off x="892701" y="3095399"/>
              <a:ext cx="1900086" cy="26909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45720" tIns="22860" rIns="45720" bIns="22860" anchor="t" anchorCtr="0" compatLnSpc="1">
              <a:spAutoFit/>
            </a:bodyPr>
            <a:lstStyle/>
            <a:p>
              <a:pPr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2800" kern="0" dirty="0">
                  <a:solidFill>
                    <a:srgbClr val="000000"/>
                  </a:solidFill>
                  <a:latin typeface="微軟正黑體" pitchFamily="34"/>
                  <a:ea typeface="微軟正黑體" pitchFamily="34"/>
                  <a:cs typeface="Arial"/>
                </a:rPr>
                <a:t>表冊列印</a:t>
              </a:r>
              <a:r>
                <a:rPr lang="en-US" sz="2800" kern="0" dirty="0">
                  <a:solidFill>
                    <a:srgbClr val="000000"/>
                  </a:solidFill>
                  <a:latin typeface="微軟正黑體" pitchFamily="34"/>
                  <a:ea typeface="微軟正黑體" pitchFamily="34"/>
                  <a:cs typeface="Arial"/>
                </a:rPr>
                <a:t>Excel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35206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1C63424-45F3-413C-AD41-873CA8BD6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Excel</a:t>
            </a:r>
            <a:r>
              <a:rPr lang="zh-TW" altLang="en-US" dirty="0"/>
              <a:t>上傳</a:t>
            </a:r>
            <a:r>
              <a:rPr lang="en-US" altLang="zh-TW" dirty="0"/>
              <a:t>-</a:t>
            </a:r>
            <a:r>
              <a:rPr lang="zh-TW" altLang="en-US" dirty="0">
                <a:solidFill>
                  <a:srgbClr val="BBFF02"/>
                </a:solidFill>
              </a:rPr>
              <a:t>操作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75F57072-9D73-4B88-9D9F-674AA2CE63B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4C78004-0C94-4D59-8DFC-10E3DB088B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28</a:t>
            </a:fld>
            <a:endParaRPr lang="ja-JP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8FFCA961-4745-4F25-AD10-C634975DBE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DA21E699-FB6D-40B3-BE44-7129126F0F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601" y="2429966"/>
            <a:ext cx="17525584" cy="451373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矩形 4">
            <a:extLst>
              <a:ext uri="{FF2B5EF4-FFF2-40B4-BE49-F238E27FC236}">
                <a16:creationId xmlns:a16="http://schemas.microsoft.com/office/drawing/2014/main" id="{95B3E072-002C-474F-B641-6C254091F1AC}"/>
              </a:ext>
            </a:extLst>
          </p:cNvPr>
          <p:cNvSpPr/>
          <p:nvPr/>
        </p:nvSpPr>
        <p:spPr>
          <a:xfrm>
            <a:off x="1294334" y="2211897"/>
            <a:ext cx="1440160" cy="904040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45720" tIns="22860" rIns="45720" bIns="2286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7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5586868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D4393F1-8B04-4952-9B40-0338DFFAB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Excel</a:t>
            </a:r>
            <a:r>
              <a:rPr lang="zh-TW" altLang="en-US" dirty="0"/>
              <a:t>上傳</a:t>
            </a:r>
            <a:r>
              <a:rPr lang="en-US" altLang="zh-TW" dirty="0"/>
              <a:t>-</a:t>
            </a:r>
            <a:r>
              <a:rPr lang="zh-TW" altLang="en-US" dirty="0"/>
              <a:t>資料上傳</a:t>
            </a:r>
            <a:r>
              <a:rPr lang="zh-TW" altLang="en-US" dirty="0">
                <a:solidFill>
                  <a:srgbClr val="BBFF02"/>
                </a:solidFill>
              </a:rPr>
              <a:t>說明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BF505704-4ACE-4F75-8E6C-E1F651205C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A16D7C0-03A8-4D91-ADA4-170BCCDDA0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29</a:t>
            </a:fld>
            <a:endParaRPr lang="ja-JP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20CFD76C-C7EA-4917-87CA-4F4856D4E74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3">
            <a:extLst>
              <a:ext uri="{FF2B5EF4-FFF2-40B4-BE49-F238E27FC236}">
                <a16:creationId xmlns:a16="http://schemas.microsoft.com/office/drawing/2014/main" id="{B0C7EB0C-CD72-40E3-95A6-2E9F2E77B3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294" y="2417143"/>
            <a:ext cx="13435699" cy="7065193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808403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>
                <a:solidFill>
                  <a:srgbClr val="BBFF02"/>
                </a:solidFill>
              </a:rPr>
              <a:t>基本</a:t>
            </a:r>
            <a:r>
              <a:rPr kumimoji="1" lang="zh-TW" altLang="en-US" dirty="0"/>
              <a:t>資料</a:t>
            </a:r>
            <a:endParaRPr kumimoji="1" lang="ja-JP" alt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07236177"/>
      </p:ext>
    </p:extLst>
  </p:cSld>
  <p:clrMapOvr>
    <a:masterClrMapping/>
  </p:clrMapOvr>
  <p:transition spd="slow" advTm="3628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>
            <a:extLst>
              <a:ext uri="{FF2B5EF4-FFF2-40B4-BE49-F238E27FC236}">
                <a16:creationId xmlns:a16="http://schemas.microsoft.com/office/drawing/2014/main" id="{C19B1325-CF1E-4902-B530-123610EED1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93" y="1975148"/>
            <a:ext cx="12277245" cy="8251919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12B1DB32-7B16-423A-A378-ADEED29E6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  <a:r>
              <a:rPr lang="en-US" altLang="zh-TW" dirty="0"/>
              <a:t>-</a:t>
            </a:r>
            <a:r>
              <a:rPr lang="zh-TW" altLang="en-US" dirty="0">
                <a:solidFill>
                  <a:srgbClr val="BBFF02"/>
                </a:solidFill>
              </a:rPr>
              <a:t>資料下載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C470B221-72BD-4D14-84C2-34AA212CC6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24C5547-351F-4F70-AB46-05773B39F5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30</a:t>
            </a:fld>
            <a:endParaRPr lang="ja-JP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08950179-EA21-4817-A2D6-D75BB9E531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矩形 4">
            <a:extLst>
              <a:ext uri="{FF2B5EF4-FFF2-40B4-BE49-F238E27FC236}">
                <a16:creationId xmlns:a16="http://schemas.microsoft.com/office/drawing/2014/main" id="{FD0B0575-41D9-4E20-8514-D0CCABB93989}"/>
              </a:ext>
            </a:extLst>
          </p:cNvPr>
          <p:cNvSpPr/>
          <p:nvPr/>
        </p:nvSpPr>
        <p:spPr>
          <a:xfrm>
            <a:off x="790278" y="2941961"/>
            <a:ext cx="4230918" cy="702667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45720" tIns="22860" rIns="45720" bIns="2286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7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9385287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5C22050-DCBD-4202-995D-10D5C962D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  <a:r>
              <a:rPr lang="en-US" altLang="zh-TW" dirty="0"/>
              <a:t>-</a:t>
            </a:r>
            <a:r>
              <a:rPr lang="zh-TW" altLang="en-US" dirty="0">
                <a:solidFill>
                  <a:srgbClr val="BBFF02"/>
                </a:solidFill>
              </a:rPr>
              <a:t>資料下載</a:t>
            </a:r>
            <a:endParaRPr lang="zh-TW" altLang="en-US" dirty="0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C1FAEE39-333C-4E5F-81A0-551EB562E8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66B9FB3-3F6C-451A-AF94-A4718BC2D2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31</a:t>
            </a:fld>
            <a:endParaRPr lang="ja-JP" altLang="en-US" dirty="0"/>
          </a:p>
        </p:txBody>
      </p:sp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id="{A9F2D8A3-8CF5-4105-BA17-C6142A47DC0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2E9DD98C-7E29-4B9A-B5E5-59F659F225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62" y="1971861"/>
            <a:ext cx="11860857" cy="8189329"/>
          </a:xfrm>
          <a:prstGeom prst="rect">
            <a:avLst/>
          </a:prstGeom>
        </p:spPr>
      </p:pic>
      <p:sp>
        <p:nvSpPr>
          <p:cNvPr id="10" name="矩形 4">
            <a:extLst>
              <a:ext uri="{FF2B5EF4-FFF2-40B4-BE49-F238E27FC236}">
                <a16:creationId xmlns:a16="http://schemas.microsoft.com/office/drawing/2014/main" id="{C9B728DA-F49A-4F7D-82D7-6CBB9EA48A66}"/>
              </a:ext>
            </a:extLst>
          </p:cNvPr>
          <p:cNvSpPr/>
          <p:nvPr/>
        </p:nvSpPr>
        <p:spPr>
          <a:xfrm>
            <a:off x="810740" y="7879804"/>
            <a:ext cx="4588050" cy="2304256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45720" tIns="22860" rIns="45720" bIns="2286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7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3775660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>
            <a:extLst>
              <a:ext uri="{FF2B5EF4-FFF2-40B4-BE49-F238E27FC236}">
                <a16:creationId xmlns:a16="http://schemas.microsoft.com/office/drawing/2014/main" id="{584996BF-057D-4F44-AE83-E543EE366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  <a:r>
              <a:rPr lang="en-US" altLang="zh-TW" dirty="0"/>
              <a:t>-</a:t>
            </a:r>
            <a:r>
              <a:rPr lang="zh-TW" altLang="en-US" dirty="0">
                <a:solidFill>
                  <a:srgbClr val="BBFF02"/>
                </a:solidFill>
              </a:rPr>
              <a:t>對照</a:t>
            </a:r>
            <a:r>
              <a:rPr lang="zh-TW" altLang="en-US" dirty="0"/>
              <a:t>表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631E62E7-9DEC-435B-94F4-F8B0FDC8C3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7B718CB-ACDE-42AC-AC1C-7313A25575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32</a:t>
            </a:fld>
            <a:endParaRPr lang="ja-JP" altLang="en-US" dirty="0"/>
          </a:p>
        </p:txBody>
      </p:sp>
      <p:sp>
        <p:nvSpPr>
          <p:cNvPr id="9" name="文字版面配置區 8">
            <a:extLst>
              <a:ext uri="{FF2B5EF4-FFF2-40B4-BE49-F238E27FC236}">
                <a16:creationId xmlns:a16="http://schemas.microsoft.com/office/drawing/2014/main" id="{FF3C7789-963E-499B-8C61-04F7B12429A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60D433B9-ECCB-4E4F-A191-D72298F3F1F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878510" y="1470980"/>
            <a:ext cx="8064933" cy="8606733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9757887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20008B3-D0DD-46A2-BEBA-DBAC0E7B4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BBFF02"/>
                </a:solidFill>
              </a:rPr>
              <a:t>EXCEL</a:t>
            </a:r>
            <a:r>
              <a:rPr lang="en-US" altLang="zh-TW" dirty="0"/>
              <a:t> </a:t>
            </a:r>
            <a:r>
              <a:rPr lang="zh-TW" altLang="en-US" dirty="0"/>
              <a:t>上傳</a:t>
            </a:r>
            <a:r>
              <a:rPr lang="en-US" altLang="zh-TW" dirty="0"/>
              <a:t>-</a:t>
            </a:r>
            <a:r>
              <a:rPr lang="zh-TW" altLang="en-US" dirty="0"/>
              <a:t>資料匯入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C70268F8-51EE-4906-AE3A-2AE47BC6D0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B9BB547-17AE-4DB5-95E2-C2DD6F6DF2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33</a:t>
            </a:fld>
            <a:endParaRPr lang="ja-JP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91F29ECF-51E1-4BA3-8379-400453C649A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D0A13711-D56F-41FC-9464-16F8FBDF5F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CA76F8E5-A335-4D8B-9147-01DB0B0CBD7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093" y="1518739"/>
            <a:ext cx="17716211" cy="8117633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41303465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186CD01-BFC0-4B24-8C5C-ACC76349C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BBFF02"/>
                </a:solidFill>
              </a:rPr>
              <a:t>EXCEL</a:t>
            </a:r>
            <a:r>
              <a:rPr lang="en-US" altLang="zh-TW" dirty="0"/>
              <a:t> </a:t>
            </a:r>
            <a:r>
              <a:rPr lang="zh-TW" altLang="en-US" dirty="0"/>
              <a:t>上傳</a:t>
            </a:r>
            <a:r>
              <a:rPr lang="en-US" altLang="zh-TW" dirty="0"/>
              <a:t>-</a:t>
            </a:r>
            <a:r>
              <a:rPr lang="zh-TW" altLang="en-US" dirty="0"/>
              <a:t>資料匯入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96991425-741B-49A6-B33F-AF64FC1ECB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BFEF309-1089-4BEA-B736-3BF6D608BF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34</a:t>
            </a:fld>
            <a:endParaRPr lang="ja-JP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21B2E29C-6E2B-4888-B50E-A8FAF78747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117E2DFE-1110-46C6-9514-E4B5960A35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E3BEE42-BB3C-40D9-BC5A-88C15FF7504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5692" y="1490212"/>
            <a:ext cx="17690481" cy="810584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2184641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88E66ED-ECBC-419B-BE60-8C63D5EED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EXCEL </a:t>
            </a:r>
            <a:r>
              <a:rPr lang="zh-TW" altLang="en-US" dirty="0">
                <a:solidFill>
                  <a:srgbClr val="BBFF02"/>
                </a:solidFill>
              </a:rPr>
              <a:t>上傳</a:t>
            </a:r>
            <a:r>
              <a:rPr lang="en-US" altLang="zh-TW" dirty="0"/>
              <a:t>-</a:t>
            </a:r>
            <a:r>
              <a:rPr lang="zh-TW" altLang="en-US" dirty="0"/>
              <a:t>資料匯入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FA54649E-0CCE-404B-A6FD-DACA187BCC8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9FA0921-5FD0-42B6-87BF-9D092879BC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35</a:t>
            </a:fld>
            <a:endParaRPr lang="ja-JP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13F44250-BECA-4F29-B1B4-8819358A03A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FF38C63D-B225-40A0-92D2-C05A67A5B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278" y="2328972"/>
            <a:ext cx="12658228" cy="6637168"/>
          </a:xfrm>
          <a:prstGeom prst="rect">
            <a:avLst/>
          </a:prstGeom>
        </p:spPr>
      </p:pic>
      <p:sp>
        <p:nvSpPr>
          <p:cNvPr id="8" name="矩形 4">
            <a:extLst>
              <a:ext uri="{FF2B5EF4-FFF2-40B4-BE49-F238E27FC236}">
                <a16:creationId xmlns:a16="http://schemas.microsoft.com/office/drawing/2014/main" id="{2909A0F9-4BAE-4704-9E8B-5311250D713C}"/>
              </a:ext>
            </a:extLst>
          </p:cNvPr>
          <p:cNvSpPr/>
          <p:nvPr/>
        </p:nvSpPr>
        <p:spPr>
          <a:xfrm>
            <a:off x="790278" y="4567436"/>
            <a:ext cx="1872208" cy="792088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45720" tIns="22860" rIns="45720" bIns="2286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7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9" name="矩形 4">
            <a:extLst>
              <a:ext uri="{FF2B5EF4-FFF2-40B4-BE49-F238E27FC236}">
                <a16:creationId xmlns:a16="http://schemas.microsoft.com/office/drawing/2014/main" id="{41E670E3-7209-4CF3-BB20-647963B24756}"/>
              </a:ext>
            </a:extLst>
          </p:cNvPr>
          <p:cNvSpPr/>
          <p:nvPr/>
        </p:nvSpPr>
        <p:spPr>
          <a:xfrm>
            <a:off x="11576298" y="4001893"/>
            <a:ext cx="1872208" cy="792088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45720" tIns="22860" rIns="45720" bIns="2286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7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9C93612D-C817-442D-BE87-CD1C87662F41}"/>
              </a:ext>
            </a:extLst>
          </p:cNvPr>
          <p:cNvSpPr txBox="1"/>
          <p:nvPr/>
        </p:nvSpPr>
        <p:spPr>
          <a:xfrm>
            <a:off x="11915515" y="3127276"/>
            <a:ext cx="8280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dirty="0">
                <a:solidFill>
                  <a:srgbClr val="FF0000"/>
                </a:solidFill>
              </a:rPr>
              <a:t>1</a:t>
            </a:r>
            <a:endParaRPr lang="zh-TW" altLang="en-US" sz="4800" dirty="0">
              <a:solidFill>
                <a:srgbClr val="FF0000"/>
              </a:solidFill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1BB831F1-F1F2-4722-9B31-AACE7B6C96C2}"/>
              </a:ext>
            </a:extLst>
          </p:cNvPr>
          <p:cNvSpPr txBox="1"/>
          <p:nvPr/>
        </p:nvSpPr>
        <p:spPr>
          <a:xfrm>
            <a:off x="1582366" y="3771064"/>
            <a:ext cx="8280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dirty="0">
                <a:solidFill>
                  <a:srgbClr val="FF0000"/>
                </a:solidFill>
              </a:rPr>
              <a:t>2</a:t>
            </a:r>
            <a:endParaRPr lang="zh-TW" alt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1982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60B71B6-DC4B-43D7-AAFD-F480D4EC1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09685822-8F85-43DF-8931-F6C9919D89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E83B3BB-0620-49DA-8656-4D21929AB9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36</a:t>
            </a:fld>
            <a:endParaRPr lang="ja-JP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7263EBD8-3288-4463-9D72-ADF3E1300AD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093197A8-F2C4-4623-98B1-44AB977BA7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CF495F37-FD26-4CBF-84AE-7445986945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278" y="2414586"/>
            <a:ext cx="15597026" cy="6689353"/>
          </a:xfrm>
          <a:prstGeom prst="rect">
            <a:avLst/>
          </a:prstGeom>
        </p:spPr>
      </p:pic>
      <p:sp>
        <p:nvSpPr>
          <p:cNvPr id="8" name="矩形 4">
            <a:extLst>
              <a:ext uri="{FF2B5EF4-FFF2-40B4-BE49-F238E27FC236}">
                <a16:creationId xmlns:a16="http://schemas.microsoft.com/office/drawing/2014/main" id="{1ABE4300-BFA2-441A-8526-64F54505C1CE}"/>
              </a:ext>
            </a:extLst>
          </p:cNvPr>
          <p:cNvSpPr/>
          <p:nvPr/>
        </p:nvSpPr>
        <p:spPr>
          <a:xfrm>
            <a:off x="963004" y="3127276"/>
            <a:ext cx="7316105" cy="792088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45720" tIns="22860" rIns="45720" bIns="2286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7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7769419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69DC95F-71C6-4DD9-8A2D-0F69AB886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10B811D5-9DB3-490E-8B82-E1B2739E1B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C844E83-8C55-4651-8CA1-C60E369FBE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37</a:t>
            </a:fld>
            <a:endParaRPr lang="ja-JP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9FC8A5A7-2B76-489A-9415-90CCDA09FF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18ACE72E-8079-4CEB-97B1-C94BD301C8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B237F33A-E1DA-4385-AF22-B640CE212C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841" y="2403005"/>
            <a:ext cx="15337446" cy="684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2801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46A263B-19A2-4695-B10E-E106DD2CB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22B2D474-B05D-43C1-B5D5-636BE3B53A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E433F06-2848-41C9-9899-43E27FB85E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38</a:t>
            </a:fld>
            <a:endParaRPr lang="ja-JP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E0836286-B614-4639-90AE-6A5322FA6C0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081FA6E2-58BA-4268-857A-8CC8A6124D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E51AC80F-191E-45B2-8819-EC801C2AA6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718041"/>
            <a:ext cx="17063838" cy="781872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矩形 3">
            <a:extLst>
              <a:ext uri="{FF2B5EF4-FFF2-40B4-BE49-F238E27FC236}">
                <a16:creationId xmlns:a16="http://schemas.microsoft.com/office/drawing/2014/main" id="{931E4DBF-6C54-483B-BD7E-72A3E2A3801F}"/>
              </a:ext>
            </a:extLst>
          </p:cNvPr>
          <p:cNvSpPr/>
          <p:nvPr/>
        </p:nvSpPr>
        <p:spPr>
          <a:xfrm>
            <a:off x="10439350" y="5148752"/>
            <a:ext cx="2592288" cy="282780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45720" tIns="22860" rIns="45720" bIns="2286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7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8133830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56BA144-6035-4E2C-8B74-4748D835C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DDEF47A7-51DD-4E68-85B3-B01B476D9C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E647483-4B67-4AF8-9103-C7B275B0DD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39</a:t>
            </a:fld>
            <a:endParaRPr lang="ja-JP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745E8211-5CD8-4DAB-A73C-B5AE0CC1B07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BFD32305-AEB9-4841-968F-B360AFFAC7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9A2FC0A9-28CB-4D53-B2D0-BFC837643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435" y="2395013"/>
            <a:ext cx="15913768" cy="708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386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>
                <a:solidFill>
                  <a:schemeClr val="accent1"/>
                </a:solidFill>
              </a:rPr>
              <a:t>基本資料確認程序</a:t>
            </a:r>
            <a:endParaRPr kumimoji="1" lang="ja-JP" altLang="en-US" dirty="0">
              <a:solidFill>
                <a:schemeClr val="accent1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4</a:t>
            </a:fld>
            <a:endParaRPr lang="ja-JP" altLang="en-US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zh-TW" altLang="en-US" dirty="0"/>
              <a:t>檢視</a:t>
            </a:r>
            <a:endParaRPr kumimoji="1" lang="ja-JP" alt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TW" altLang="en-US" dirty="0"/>
              <a:t>檢視基本資料</a:t>
            </a:r>
            <a:br>
              <a:rPr lang="zh-TW" altLang="en-US" dirty="0"/>
            </a:br>
            <a:r>
              <a:rPr lang="en-US" altLang="zh-TW" dirty="0"/>
              <a:t>(</a:t>
            </a:r>
            <a:r>
              <a:rPr lang="zh-TW" altLang="en-US" dirty="0"/>
              <a:t>學校、學院、校區、系所、行政單位</a:t>
            </a:r>
            <a:r>
              <a:rPr lang="en-US" altLang="zh-TW" dirty="0"/>
              <a:t>)</a:t>
            </a:r>
          </a:p>
          <a:p>
            <a:endParaRPr kumimoji="1" lang="ja-JP" altLang="en-US" dirty="0"/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/>
              <a:t>申覆</a:t>
            </a:r>
            <a:endParaRPr kumimoji="1" lang="ja-JP" altLang="en-US" dirty="0"/>
          </a:p>
        </p:txBody>
      </p:sp>
      <p:sp>
        <p:nvSpPr>
          <p:cNvPr id="15" name="テキスト プレースホルダー 1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zh-TW" sz="3200" dirty="0"/>
              <a:t>108</a:t>
            </a:r>
            <a:r>
              <a:rPr lang="zh-TW" altLang="en-US" sz="3200" dirty="0"/>
              <a:t>學年度基本資料</a:t>
            </a:r>
            <a:r>
              <a:rPr lang="zh-TW" altLang="en-US" sz="3200" dirty="0">
                <a:solidFill>
                  <a:srgbClr val="BBFF02">
                    <a:alpha val="90000"/>
                  </a:srgbClr>
                </a:solidFill>
              </a:rPr>
              <a:t>系所及學制</a:t>
            </a:r>
            <a:r>
              <a:rPr lang="zh-TW" altLang="en-US" sz="3200" dirty="0"/>
              <a:t>確認：如實際系所與系統資料不符，請於該頁面提出申覆</a:t>
            </a:r>
          </a:p>
          <a:p>
            <a:endParaRPr kumimoji="1" lang="ja-JP" altLang="en-US" sz="3200" dirty="0"/>
          </a:p>
        </p:txBody>
      </p:sp>
      <p:sp>
        <p:nvSpPr>
          <p:cNvPr id="16" name="テキスト プレースホルダー 1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zh-TW" altLang="en-US" dirty="0"/>
              <a:t>確認</a:t>
            </a:r>
            <a:endParaRPr kumimoji="1" lang="ja-JP" altLang="en-US" dirty="0"/>
          </a:p>
        </p:txBody>
      </p:sp>
      <p:sp>
        <p:nvSpPr>
          <p:cNvPr id="17" name="テキスト プレースホルダー 1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1" lang="zh-TW" altLang="en-US" sz="3200" dirty="0"/>
              <a:t>每年</a:t>
            </a:r>
            <a:r>
              <a:rPr kumimoji="1" lang="en-US" altLang="zh-TW" sz="3200" dirty="0"/>
              <a:t>10</a:t>
            </a:r>
            <a:r>
              <a:rPr kumimoji="1" lang="zh-TW" altLang="en-US" sz="3200" dirty="0"/>
              <a:t>月步驟：</a:t>
            </a:r>
            <a:br>
              <a:rPr kumimoji="1" lang="en-US" altLang="zh-TW" sz="3200" dirty="0"/>
            </a:br>
            <a:r>
              <a:rPr kumimoji="1" lang="zh-TW" altLang="en-US" sz="3200" dirty="0"/>
              <a:t>按下</a:t>
            </a:r>
            <a:r>
              <a:rPr kumimoji="1" lang="zh-TW" altLang="en-US" sz="3200" dirty="0">
                <a:solidFill>
                  <a:srgbClr val="BBFF02">
                    <a:alpha val="90000"/>
                  </a:srgbClr>
                </a:solidFill>
              </a:rPr>
              <a:t>確認</a:t>
            </a:r>
            <a:r>
              <a:rPr kumimoji="1" lang="zh-TW" altLang="en-US" sz="3200" dirty="0"/>
              <a:t>按鈕，開放表冊填報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201358171"/>
      </p:ext>
    </p:extLst>
  </p:cSld>
  <p:clrMapOvr>
    <a:masterClrMapping/>
  </p:clrMapOvr>
  <p:transition spd="slow" advTm="4338">
    <p:push dir="u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C6D1C81-B929-4977-B49D-68F389B0C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A29716CE-13DB-465D-BB38-D56EACB9B1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F0CEF93-56A3-48D8-9B66-AE7E10DF1A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40</a:t>
            </a:fld>
            <a:endParaRPr lang="ja-JP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448B8087-B9C8-44F9-A26C-DC8EFF6AB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278" y="1903140"/>
            <a:ext cx="15193688" cy="778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3398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8BFF4C1-BF1E-4CCD-8824-D13F2686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CD7489E1-54A3-4B50-B980-04EF4C88B18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0DFC517-C67D-4F2C-AF10-1E3E903B3B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41</a:t>
            </a:fld>
            <a:endParaRPr lang="ja-JP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71B9A921-F540-4BE1-B412-FC530FA0F8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2DCC25C6-9015-4616-B454-6197B06F45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562F1307-5925-4047-B105-AA36882AF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340" y="11067"/>
            <a:ext cx="12823953" cy="10282532"/>
          </a:xfrm>
          <a:prstGeom prst="rect">
            <a:avLst/>
          </a:prstGeom>
        </p:spPr>
      </p:pic>
      <p:sp>
        <p:nvSpPr>
          <p:cNvPr id="8" name="矩形 3">
            <a:extLst>
              <a:ext uri="{FF2B5EF4-FFF2-40B4-BE49-F238E27FC236}">
                <a16:creationId xmlns:a16="http://schemas.microsoft.com/office/drawing/2014/main" id="{CE91863B-B00D-4ED5-ACB4-21316597A4EF}"/>
              </a:ext>
            </a:extLst>
          </p:cNvPr>
          <p:cNvSpPr/>
          <p:nvPr/>
        </p:nvSpPr>
        <p:spPr>
          <a:xfrm>
            <a:off x="10335560" y="1327076"/>
            <a:ext cx="2391541" cy="8856984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45720" tIns="22860" rIns="45720" bIns="2286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7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9" name="箭號: 向右 8">
            <a:extLst>
              <a:ext uri="{FF2B5EF4-FFF2-40B4-BE49-F238E27FC236}">
                <a16:creationId xmlns:a16="http://schemas.microsoft.com/office/drawing/2014/main" id="{BC1F83AE-D1EE-4857-B54D-D5163F695590}"/>
              </a:ext>
            </a:extLst>
          </p:cNvPr>
          <p:cNvSpPr/>
          <p:nvPr/>
        </p:nvSpPr>
        <p:spPr>
          <a:xfrm>
            <a:off x="6550919" y="4344947"/>
            <a:ext cx="3664523" cy="3353191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85979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92280636-31C0-47C9-9520-9509CD0298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EA3AAA6-225A-4246-9E37-E043E1EFF4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42</a:t>
            </a:fld>
            <a:endParaRPr lang="ja-JP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4051D07B-4F78-40CC-B7D4-66537A7EBE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262" y="102940"/>
            <a:ext cx="15125648" cy="10042028"/>
          </a:xfrm>
          <a:prstGeom prst="rect">
            <a:avLst/>
          </a:prstGeom>
        </p:spPr>
      </p:pic>
      <p:sp>
        <p:nvSpPr>
          <p:cNvPr id="8" name="矩形 3">
            <a:extLst>
              <a:ext uri="{FF2B5EF4-FFF2-40B4-BE49-F238E27FC236}">
                <a16:creationId xmlns:a16="http://schemas.microsoft.com/office/drawing/2014/main" id="{44E5DD63-13CF-4708-A893-F010C2CE9441}"/>
              </a:ext>
            </a:extLst>
          </p:cNvPr>
          <p:cNvSpPr/>
          <p:nvPr/>
        </p:nvSpPr>
        <p:spPr>
          <a:xfrm>
            <a:off x="934294" y="2839244"/>
            <a:ext cx="14545616" cy="1149329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45720" tIns="22860" rIns="45720" bIns="2286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7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9" name="箭號: 向上 8">
            <a:extLst>
              <a:ext uri="{FF2B5EF4-FFF2-40B4-BE49-F238E27FC236}">
                <a16:creationId xmlns:a16="http://schemas.microsoft.com/office/drawing/2014/main" id="{E251B6E8-89AD-4C98-955F-A7D3C5640DAC}"/>
              </a:ext>
            </a:extLst>
          </p:cNvPr>
          <p:cNvSpPr/>
          <p:nvPr/>
        </p:nvSpPr>
        <p:spPr>
          <a:xfrm>
            <a:off x="7631038" y="4218669"/>
            <a:ext cx="2549222" cy="170982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93944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>
            <a:extLst>
              <a:ext uri="{FF2B5EF4-FFF2-40B4-BE49-F238E27FC236}">
                <a16:creationId xmlns:a16="http://schemas.microsoft.com/office/drawing/2014/main" id="{17D01071-0302-4577-9144-6B2903E0F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填寫狀況</a:t>
            </a:r>
            <a:r>
              <a:rPr lang="en-US" altLang="zh-TW" dirty="0"/>
              <a:t>(</a:t>
            </a:r>
            <a:r>
              <a:rPr lang="zh-TW" altLang="en-US" dirty="0"/>
              <a:t>唯各校</a:t>
            </a:r>
            <a:r>
              <a:rPr lang="zh-TW" altLang="en-US" dirty="0">
                <a:solidFill>
                  <a:srgbClr val="BBFF02"/>
                </a:solidFill>
              </a:rPr>
              <a:t>總承辦人</a:t>
            </a:r>
            <a:r>
              <a:rPr lang="zh-TW" altLang="en-US" dirty="0"/>
              <a:t>可使用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B99C70B5-0731-439D-85A9-2050092A03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0E16C95-C4DF-4C7C-B9E3-0433FE0903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43</a:t>
            </a:fld>
            <a:endParaRPr lang="ja-JP" altLang="en-US" dirty="0"/>
          </a:p>
        </p:txBody>
      </p:sp>
      <p:sp>
        <p:nvSpPr>
          <p:cNvPr id="8" name="文字版面配置區 7">
            <a:extLst>
              <a:ext uri="{FF2B5EF4-FFF2-40B4-BE49-F238E27FC236}">
                <a16:creationId xmlns:a16="http://schemas.microsoft.com/office/drawing/2014/main" id="{156424C8-8E51-4650-B3E7-0288B8E444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9" name="文字版面配置區 8">
            <a:extLst>
              <a:ext uri="{FF2B5EF4-FFF2-40B4-BE49-F238E27FC236}">
                <a16:creationId xmlns:a16="http://schemas.microsoft.com/office/drawing/2014/main" id="{1F66C41C-21C2-42F9-AD13-79606FDFCD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TW" altLang="en-US" dirty="0"/>
              <a:t>新增資料</a:t>
            </a:r>
          </a:p>
        </p:txBody>
      </p:sp>
      <p:sp>
        <p:nvSpPr>
          <p:cNvPr id="10" name="文字版面配置區 9">
            <a:extLst>
              <a:ext uri="{FF2B5EF4-FFF2-40B4-BE49-F238E27FC236}">
                <a16:creationId xmlns:a16="http://schemas.microsoft.com/office/drawing/2014/main" id="{EF382069-4B07-4863-BE2B-63EE84F9A97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新增表冊資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料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，系統會修改填寫狀態為填寫中。</a:t>
            </a:r>
            <a:endParaRPr lang="zh-TW" altLang="en-US" dirty="0"/>
          </a:p>
        </p:txBody>
      </p:sp>
      <p:sp>
        <p:nvSpPr>
          <p:cNvPr id="11" name="文字版面配置區 10">
            <a:extLst>
              <a:ext uri="{FF2B5EF4-FFF2-40B4-BE49-F238E27FC236}">
                <a16:creationId xmlns:a16="http://schemas.microsoft.com/office/drawing/2014/main" id="{D0D22CEC-61FC-4AB0-9FBB-471F357D86B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C000"/>
                </a:solidFill>
              </a:rPr>
              <a:t>檢核後修改</a:t>
            </a:r>
          </a:p>
        </p:txBody>
      </p:sp>
      <p:sp>
        <p:nvSpPr>
          <p:cNvPr id="12" name="文字版面配置區 11">
            <a:extLst>
              <a:ext uri="{FF2B5EF4-FFF2-40B4-BE49-F238E27FC236}">
                <a16:creationId xmlns:a16="http://schemas.microsoft.com/office/drawing/2014/main" id="{CB1AE284-018E-422A-A0CC-546FFCDEA9E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檢核完成之表冊，再次修改資料，則狀態為</a:t>
            </a:r>
            <a:r>
              <a:rPr lang="zh-TW" altLang="zh-TW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黃燈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，須重新檢核。</a:t>
            </a:r>
            <a:endParaRPr lang="zh-TW" altLang="en-US" dirty="0"/>
          </a:p>
        </p:txBody>
      </p:sp>
      <p:sp>
        <p:nvSpPr>
          <p:cNvPr id="13" name="文字版面配置區 12">
            <a:extLst>
              <a:ext uri="{FF2B5EF4-FFF2-40B4-BE49-F238E27FC236}">
                <a16:creationId xmlns:a16="http://schemas.microsoft.com/office/drawing/2014/main" id="{A3207D79-A3BF-4C39-AB9A-65FF56992A8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</a:rPr>
              <a:t>基本資料異動</a:t>
            </a:r>
          </a:p>
        </p:txBody>
      </p:sp>
      <p:sp>
        <p:nvSpPr>
          <p:cNvPr id="14" name="文字版面配置區 13">
            <a:extLst>
              <a:ext uri="{FF2B5EF4-FFF2-40B4-BE49-F238E27FC236}">
                <a16:creationId xmlns:a16="http://schemas.microsoft.com/office/drawing/2014/main" id="{EDD79E8B-8B62-439E-8C8C-612C3664CAC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基本資料確認完成後，再次異動，則所有相關表冊狀態為</a:t>
            </a:r>
            <a:r>
              <a:rPr lang="zh-TW" altLang="zh-TW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黃燈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，須重新確認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047841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標題 11">
            <a:extLst>
              <a:ext uri="{FF2B5EF4-FFF2-40B4-BE49-F238E27FC236}">
                <a16:creationId xmlns:a16="http://schemas.microsoft.com/office/drawing/2014/main" id="{8FED9C28-F873-40BC-BFA3-F44557476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填寫狀況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25D07622-19AE-43E9-9D08-087CE67D81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E45B212-EE02-4559-A9B4-81F429658A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44</a:t>
            </a:fld>
            <a:endParaRPr lang="ja-JP" altLang="en-US" dirty="0"/>
          </a:p>
        </p:txBody>
      </p:sp>
      <p:sp>
        <p:nvSpPr>
          <p:cNvPr id="13" name="文字版面配置區 12">
            <a:extLst>
              <a:ext uri="{FF2B5EF4-FFF2-40B4-BE49-F238E27FC236}">
                <a16:creationId xmlns:a16="http://schemas.microsoft.com/office/drawing/2014/main" id="{352C6E02-D7ED-4536-B640-B544D5D0440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A4C5BD10-F372-4BC8-8F7B-1B99744F9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286" y="1975148"/>
            <a:ext cx="12241360" cy="688470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1656575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8045CC-B6CE-46E4-8DB3-52EBF9857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表冊</a:t>
            </a:r>
            <a:r>
              <a:rPr lang="zh-TW" altLang="en-US" dirty="0">
                <a:solidFill>
                  <a:srgbClr val="BBFF02"/>
                </a:solidFill>
              </a:rPr>
              <a:t>檢核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B52ACEEA-C1E9-4F34-ABB2-4811C2C033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2821C0B-F597-4968-8ACF-9D9ED9E7BC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45</a:t>
            </a:fld>
            <a:endParaRPr lang="ja-JP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529E2165-0083-40A4-B76C-6C6FAEBE714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表冊檢核為協助確認輸入資料庫之資料是否與</a:t>
            </a:r>
            <a:r>
              <a:rPr lang="zh-TW" altLang="en-US" dirty="0">
                <a:solidFill>
                  <a:srgbClr val="BBFF02">
                    <a:alpha val="80000"/>
                  </a:srgbClr>
                </a:solidFill>
              </a:rPr>
              <a:t>資料來源</a:t>
            </a:r>
            <a:r>
              <a:rPr lang="zh-TW" altLang="en-US" dirty="0"/>
              <a:t>相符。若不相符，則請確認是否輸入資料庫之資料有誤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67738123-0257-449D-A560-9F83DF60D7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238" y="2121967"/>
            <a:ext cx="17118109" cy="6989587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609197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6B658D7-79C3-43CF-8932-F2CE45BA3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資料</a:t>
            </a:r>
            <a:r>
              <a:rPr lang="zh-TW" altLang="en-US" dirty="0">
                <a:solidFill>
                  <a:srgbClr val="BBFF02"/>
                </a:solidFill>
              </a:rPr>
              <a:t>檢核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56A4F1A-89DE-488D-8D38-3AA5B52B7ED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84535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>
            <a:extLst>
              <a:ext uri="{FF2B5EF4-FFF2-40B4-BE49-F238E27FC236}">
                <a16:creationId xmlns:a16="http://schemas.microsoft.com/office/drawing/2014/main" id="{AED4C38D-7151-4036-973B-1A1050799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資料檢核</a:t>
            </a:r>
            <a:r>
              <a:rPr lang="zh-TW" altLang="en-US" dirty="0">
                <a:solidFill>
                  <a:srgbClr val="BBFF0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說明</a:t>
            </a:r>
            <a:endParaRPr lang="zh-TW" altLang="en-US" dirty="0">
              <a:solidFill>
                <a:srgbClr val="BBFF02"/>
              </a:solidFill>
            </a:endParaRPr>
          </a:p>
        </p:txBody>
      </p:sp>
      <p:sp>
        <p:nvSpPr>
          <p:cNvPr id="8" name="文字版面配置區 7">
            <a:extLst>
              <a:ext uri="{FF2B5EF4-FFF2-40B4-BE49-F238E27FC236}">
                <a16:creationId xmlns:a16="http://schemas.microsoft.com/office/drawing/2014/main" id="{5B1EAE39-AA97-4E06-8EF3-6E85F9C0E3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文字版面配置區 8">
            <a:extLst>
              <a:ext uri="{FF2B5EF4-FFF2-40B4-BE49-F238E27FC236}">
                <a16:creationId xmlns:a16="http://schemas.microsoft.com/office/drawing/2014/main" id="{5B4CA1F7-7AB7-4B7E-A7F8-9665A65CA4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TW" altLang="en-US" dirty="0"/>
              <a:t>單表冊</a:t>
            </a:r>
            <a:r>
              <a:rPr lang="zh-TW" altLang="en-US" dirty="0">
                <a:solidFill>
                  <a:srgbClr val="BBFF02"/>
                </a:solidFill>
              </a:rPr>
              <a:t>完整</a:t>
            </a:r>
            <a:r>
              <a:rPr lang="zh-TW" altLang="en-US" dirty="0"/>
              <a:t>填報</a:t>
            </a:r>
          </a:p>
        </p:txBody>
      </p:sp>
      <p:sp>
        <p:nvSpPr>
          <p:cNvPr id="10" name="文字版面配置區 9">
            <a:extLst>
              <a:ext uri="{FF2B5EF4-FFF2-40B4-BE49-F238E27FC236}">
                <a16:creationId xmlns:a16="http://schemas.microsoft.com/office/drawing/2014/main" id="{80B6FFD5-F283-4C14-8012-6FF3A5F25A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TW" altLang="en-US" dirty="0"/>
              <a:t>必須完整填報，例如職</a:t>
            </a:r>
            <a:r>
              <a:rPr lang="en-US" altLang="zh-TW" dirty="0"/>
              <a:t>2(</a:t>
            </a:r>
            <a:r>
              <a:rPr lang="zh-TW" altLang="en-US" dirty="0"/>
              <a:t>主管</a:t>
            </a:r>
            <a:r>
              <a:rPr lang="en-US" altLang="zh-TW" dirty="0"/>
              <a:t>)</a:t>
            </a:r>
            <a:r>
              <a:rPr lang="zh-TW" altLang="en-US" dirty="0"/>
              <a:t>、校</a:t>
            </a:r>
            <a:r>
              <a:rPr lang="en-US" altLang="zh-TW" dirty="0"/>
              <a:t>15(</a:t>
            </a:r>
            <a:r>
              <a:rPr lang="zh-TW" altLang="en-US" dirty="0"/>
              <a:t>畢業學分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11" name="文字版面配置區 10">
            <a:extLst>
              <a:ext uri="{FF2B5EF4-FFF2-40B4-BE49-F238E27FC236}">
                <a16:creationId xmlns:a16="http://schemas.microsoft.com/office/drawing/2014/main" id="{63772C53-E2F1-4C7F-AB30-CBF9D6B9C70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>
                <a:latin typeface="微軟正黑體" pitchFamily="34"/>
                <a:ea typeface="微軟正黑體" pitchFamily="34"/>
              </a:rPr>
              <a:t>交叉比對</a:t>
            </a:r>
            <a:r>
              <a:rPr lang="en-US" altLang="zh-TW" dirty="0">
                <a:latin typeface="微軟正黑體" pitchFamily="34"/>
                <a:ea typeface="微軟正黑體" pitchFamily="34"/>
              </a:rPr>
              <a:t>-</a:t>
            </a:r>
            <a:r>
              <a:rPr lang="zh-TW" altLang="en-US" dirty="0">
                <a:solidFill>
                  <a:srgbClr val="BBFF02"/>
                </a:solidFill>
                <a:latin typeface="微軟正黑體" pitchFamily="34"/>
                <a:ea typeface="微軟正黑體" pitchFamily="34"/>
              </a:rPr>
              <a:t>提醒</a:t>
            </a:r>
            <a:endParaRPr lang="zh-TW" altLang="en-US" dirty="0">
              <a:solidFill>
                <a:srgbClr val="BBFF02"/>
              </a:solidFill>
            </a:endParaRPr>
          </a:p>
        </p:txBody>
      </p:sp>
      <p:sp>
        <p:nvSpPr>
          <p:cNvPr id="12" name="文字版面配置區 11">
            <a:extLst>
              <a:ext uri="{FF2B5EF4-FFF2-40B4-BE49-F238E27FC236}">
                <a16:creationId xmlns:a16="http://schemas.microsoft.com/office/drawing/2014/main" id="{ACFF2CC0-2A78-4D20-84BF-CDE071F6910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TW" altLang="en-US" dirty="0"/>
              <a:t>指資料可能與常規不符，須要再檢視是否有誤</a:t>
            </a:r>
          </a:p>
        </p:txBody>
      </p:sp>
      <p:sp>
        <p:nvSpPr>
          <p:cNvPr id="13" name="文字版面配置區 12">
            <a:extLst>
              <a:ext uri="{FF2B5EF4-FFF2-40B4-BE49-F238E27FC236}">
                <a16:creationId xmlns:a16="http://schemas.microsoft.com/office/drawing/2014/main" id="{6DB7B24C-8D09-4E61-BDAF-A4A42F0DB01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zh-TW" altLang="en-US" dirty="0">
                <a:latin typeface="微軟正黑體" pitchFamily="34"/>
                <a:ea typeface="微軟正黑體" pitchFamily="34"/>
              </a:rPr>
              <a:t>交叉比對</a:t>
            </a:r>
            <a:r>
              <a:rPr lang="en-US" altLang="zh-TW" dirty="0">
                <a:latin typeface="微軟正黑體" pitchFamily="34"/>
                <a:ea typeface="微軟正黑體" pitchFamily="34"/>
              </a:rPr>
              <a:t>-</a:t>
            </a:r>
            <a:r>
              <a:rPr lang="zh-TW" altLang="en-US" dirty="0">
                <a:solidFill>
                  <a:srgbClr val="FF0000"/>
                </a:solidFill>
                <a:latin typeface="微軟正黑體" pitchFamily="34"/>
                <a:ea typeface="微軟正黑體" pitchFamily="34"/>
              </a:rPr>
              <a:t>檢誤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4" name="文字版面配置區 13">
            <a:extLst>
              <a:ext uri="{FF2B5EF4-FFF2-40B4-BE49-F238E27FC236}">
                <a16:creationId xmlns:a16="http://schemas.microsoft.com/office/drawing/2014/main" id="{5EC56185-D3BD-403A-8F69-54B712B05DB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zh-TW" altLang="en-US" dirty="0"/>
              <a:t>指資料不符合應用單位要求，</a:t>
            </a:r>
            <a:r>
              <a:rPr lang="zh-TW" altLang="en-US" dirty="0">
                <a:solidFill>
                  <a:srgbClr val="FF0000">
                    <a:alpha val="90000"/>
                  </a:srgbClr>
                </a:solidFill>
              </a:rPr>
              <a:t>必須修正</a:t>
            </a:r>
          </a:p>
        </p:txBody>
      </p:sp>
    </p:spTree>
    <p:extLst>
      <p:ext uri="{BB962C8B-B14F-4D97-AF65-F5344CB8AC3E}">
        <p14:creationId xmlns:p14="http://schemas.microsoft.com/office/powerpoint/2010/main" val="162112551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單一表冊完整填報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F844E7ED-3FFA-47EB-81B6-54713A3A50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7818351"/>
              </p:ext>
            </p:extLst>
          </p:nvPr>
        </p:nvGraphicFramePr>
        <p:xfrm>
          <a:off x="2734494" y="2623220"/>
          <a:ext cx="12015241" cy="4469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14754">
                  <a:extLst>
                    <a:ext uri="{9D8B030D-6E8A-4147-A177-3AD203B41FA5}">
                      <a16:colId xmlns:a16="http://schemas.microsoft.com/office/drawing/2014/main" val="4069773218"/>
                    </a:ext>
                  </a:extLst>
                </a:gridCol>
                <a:gridCol w="2400487">
                  <a:extLst>
                    <a:ext uri="{9D8B030D-6E8A-4147-A177-3AD203B41FA5}">
                      <a16:colId xmlns:a16="http://schemas.microsoft.com/office/drawing/2014/main" val="2961005077"/>
                    </a:ext>
                  </a:extLst>
                </a:gridCol>
              </a:tblGrid>
              <a:tr h="348543">
                <a:tc>
                  <a:txBody>
                    <a:bodyPr/>
                    <a:lstStyle/>
                    <a:p>
                      <a:pPr lvl="0" algn="ctr"/>
                      <a:r>
                        <a:rPr lang="zh-TW" sz="1100" b="1" dirty="0">
                          <a:latin typeface="微軟正黑體" pitchFamily="34"/>
                          <a:ea typeface="微軟正黑體" pitchFamily="34"/>
                        </a:rPr>
                        <a:t>表冊</a:t>
                      </a:r>
                      <a:endParaRPr lang="en-US" sz="1100" b="1" dirty="0"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zh-TW" sz="1100" b="1" dirty="0">
                          <a:latin typeface="微軟正黑體" pitchFamily="34"/>
                          <a:ea typeface="微軟正黑體" pitchFamily="34"/>
                        </a:rPr>
                        <a:t>未填筆數</a:t>
                      </a:r>
                      <a:endParaRPr lang="en-US" sz="1100" b="1" dirty="0"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4679727"/>
                  </a:ext>
                </a:extLst>
              </a:tr>
              <a:tr h="1002659">
                <a:tc>
                  <a:txBody>
                    <a:bodyPr/>
                    <a:lstStyle/>
                    <a:p>
                      <a:pPr lvl="0"/>
                      <a:r>
                        <a:rPr lang="zh-TW" sz="2400" u="none" strike="noStrike" cap="none" dirty="0"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400" u="none" strike="noStrike" cap="none" dirty="0">
                          <a:latin typeface="微軟正黑體" pitchFamily="34"/>
                          <a:ea typeface="微軟正黑體" pitchFamily="34"/>
                        </a:rPr>
                        <a:t>24】</a:t>
                      </a:r>
                      <a:r>
                        <a:rPr lang="zh-TW" sz="2400" u="none" strike="noStrike" cap="none" dirty="0">
                          <a:latin typeface="微軟正黑體" pitchFamily="34"/>
                          <a:ea typeface="微軟正黑體" pitchFamily="34"/>
                        </a:rPr>
                        <a:t>大學學系、所、學位學程核定招生名額「總量內新生註冊率」</a:t>
                      </a:r>
                      <a:endParaRPr lang="en-US" sz="2400" dirty="0"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3200" dirty="0">
                          <a:latin typeface="微軟正黑體" pitchFamily="34"/>
                          <a:ea typeface="微軟正黑體" pitchFamily="34"/>
                        </a:rPr>
                        <a:t>10</a:t>
                      </a:r>
                      <a:endParaRPr lang="en-US" sz="3200" dirty="0">
                        <a:solidFill>
                          <a:srgbClr val="FF0000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16941071"/>
                  </a:ext>
                </a:extLst>
              </a:tr>
              <a:tr h="1002659">
                <a:tc>
                  <a:txBody>
                    <a:bodyPr/>
                    <a:lstStyle/>
                    <a:p>
                      <a:pPr lvl="0"/>
                      <a:r>
                        <a:rPr lang="zh-TW" sz="2400" u="none" strike="noStrike" cap="none" dirty="0"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400" u="none" strike="noStrike" cap="none" dirty="0">
                          <a:latin typeface="微軟正黑體" pitchFamily="34"/>
                          <a:ea typeface="微軟正黑體" pitchFamily="34"/>
                        </a:rPr>
                        <a:t>25】</a:t>
                      </a:r>
                      <a:r>
                        <a:rPr lang="zh-TW" sz="2400" dirty="0">
                          <a:latin typeface="微軟正黑體" pitchFamily="34"/>
                          <a:ea typeface="微軟正黑體" pitchFamily="34"/>
                        </a:rPr>
                        <a:t>大學「碩士</a:t>
                      </a:r>
                      <a:r>
                        <a:rPr lang="en-US" sz="2400" dirty="0">
                          <a:latin typeface="微軟正黑體" pitchFamily="34"/>
                          <a:ea typeface="微軟正黑體" pitchFamily="34"/>
                        </a:rPr>
                        <a:t>(</a:t>
                      </a:r>
                      <a:r>
                        <a:rPr lang="zh-TW" sz="2400" dirty="0">
                          <a:latin typeface="微軟正黑體" pitchFamily="34"/>
                          <a:ea typeface="微軟正黑體" pitchFamily="34"/>
                        </a:rPr>
                        <a:t>含碩士在職</a:t>
                      </a:r>
                      <a:r>
                        <a:rPr lang="en-US" sz="2400" dirty="0">
                          <a:latin typeface="微軟正黑體" pitchFamily="34"/>
                          <a:ea typeface="微軟正黑體" pitchFamily="34"/>
                        </a:rPr>
                        <a:t>)</a:t>
                      </a:r>
                      <a:r>
                        <a:rPr lang="zh-TW" sz="2400" dirty="0">
                          <a:latin typeface="微軟正黑體" pitchFamily="34"/>
                          <a:ea typeface="微軟正黑體" pitchFamily="34"/>
                        </a:rPr>
                        <a:t>班、博士班」總量內核定招生情形調查表</a:t>
                      </a:r>
                      <a:endParaRPr lang="en-US" sz="2400" dirty="0"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3200" dirty="0">
                          <a:latin typeface="微軟正黑體" pitchFamily="34"/>
                          <a:ea typeface="微軟正黑體" pitchFamily="34"/>
                        </a:rPr>
                        <a:t>12</a:t>
                      </a:r>
                      <a:endParaRPr lang="en-US" sz="3200" dirty="0">
                        <a:solidFill>
                          <a:srgbClr val="FF0000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36933331"/>
                  </a:ext>
                </a:extLst>
              </a:tr>
              <a:tr h="544301"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400" u="none" strike="noStrike" cap="none" dirty="0"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kumimoji="1" lang="zh-TW" altLang="en-US" sz="2400" u="none" strike="noStrike" kern="1200" cap="none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  <a:cs typeface="+mn-cs"/>
                        </a:rPr>
                        <a:t>職</a:t>
                      </a:r>
                      <a:r>
                        <a:rPr kumimoji="1" lang="en-US" altLang="zh-TW" sz="2400" u="none" strike="noStrike" kern="1200" cap="none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  <a:cs typeface="+mn-cs"/>
                        </a:rPr>
                        <a:t>2</a:t>
                      </a:r>
                      <a:r>
                        <a:rPr lang="en-US" altLang="zh-TW" sz="2400" u="none" strike="noStrike" cap="none" dirty="0">
                          <a:latin typeface="微軟正黑體" pitchFamily="34"/>
                          <a:ea typeface="微軟正黑體" pitchFamily="34"/>
                        </a:rPr>
                        <a:t>】</a:t>
                      </a:r>
                      <a:r>
                        <a:rPr kumimoji="1" lang="zh-TW" altLang="en-US" sz="2400" u="none" strike="noStrike" kern="1200" cap="none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  <a:cs typeface="+mn-cs"/>
                        </a:rPr>
                        <a:t>校長、一級行政主管及學術主管明細資料表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R="0"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strike="noStrike" cap="none" dirty="0">
                          <a:latin typeface="微軟正黑體" pitchFamily="34"/>
                          <a:ea typeface="微軟正黑體" pitchFamily="34"/>
                        </a:rPr>
                        <a:t>15</a:t>
                      </a:r>
                      <a:endParaRPr lang="en-US" sz="3200" b="0" i="0" u="none" strike="noStrike" cap="none" dirty="0">
                        <a:solidFill>
                          <a:srgbClr val="FF0000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1932862"/>
                  </a:ext>
                </a:extLst>
              </a:tr>
              <a:tr h="1002659"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400" u="none" strike="noStrike" cap="none" dirty="0">
                          <a:latin typeface="微軟正黑體" pitchFamily="34"/>
                          <a:ea typeface="微軟正黑體" pitchFamily="34"/>
                        </a:rPr>
                        <a:t>【職</a:t>
                      </a:r>
                      <a:r>
                        <a:rPr lang="en-US" altLang="zh-TW" sz="2400" u="none" strike="noStrike" cap="none" dirty="0">
                          <a:latin typeface="微軟正黑體" pitchFamily="34"/>
                          <a:ea typeface="微軟正黑體" pitchFamily="34"/>
                        </a:rPr>
                        <a:t>6】</a:t>
                      </a:r>
                      <a:r>
                        <a:rPr lang="zh-TW" altLang="en-US" sz="2400" dirty="0">
                          <a:latin typeface="微軟正黑體" pitchFamily="34"/>
                          <a:ea typeface="微軟正黑體" pitchFamily="34"/>
                        </a:rPr>
                        <a:t>學校系、所、學位學程、特殊專班、境外專班、行政單位及各類中心聯絡資料表</a:t>
                      </a:r>
                      <a:endParaRPr lang="en-US" sz="2400" dirty="0"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R="0"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strike="noStrike" cap="none" dirty="0">
                          <a:latin typeface="微軟正黑體" pitchFamily="34"/>
                          <a:ea typeface="微軟正黑體" pitchFamily="34"/>
                        </a:rPr>
                        <a:t>11</a:t>
                      </a:r>
                      <a:endParaRPr lang="en-US" sz="3200" b="0" i="0" u="none" strike="noStrike" cap="none" dirty="0">
                        <a:solidFill>
                          <a:srgbClr val="FF0000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74032183"/>
                  </a:ext>
                </a:extLst>
              </a:tr>
              <a:tr h="544301">
                <a:tc>
                  <a:txBody>
                    <a:bodyPr/>
                    <a:lstStyle/>
                    <a:p>
                      <a:pPr marL="0" lvl="0" algn="l" defTabSz="1632753" rtl="0" eaLnBrk="1" latinLnBrk="0" hangingPunct="1"/>
                      <a:r>
                        <a:rPr lang="zh-TW" altLang="zh-TW" sz="2400" u="none" strike="noStrike" cap="none" dirty="0">
                          <a:latin typeface="微軟正黑體" pitchFamily="34"/>
                          <a:ea typeface="微軟正黑體" pitchFamily="34"/>
                        </a:rPr>
                        <a:t>【校</a:t>
                      </a:r>
                      <a:r>
                        <a:rPr lang="en-US" altLang="zh-TW" sz="2400" u="none" strike="noStrike" cap="none" dirty="0">
                          <a:latin typeface="微軟正黑體" pitchFamily="34"/>
                          <a:ea typeface="微軟正黑體" pitchFamily="34"/>
                        </a:rPr>
                        <a:t>15】</a:t>
                      </a:r>
                      <a:r>
                        <a:rPr lang="zh-TW" altLang="en-US" sz="2400" dirty="0">
                          <a:latin typeface="微軟正黑體" pitchFamily="34"/>
                          <a:ea typeface="微軟正黑體" pitchFamily="34"/>
                        </a:rPr>
                        <a:t>畢業學分結構表</a:t>
                      </a:r>
                      <a:endParaRPr kumimoji="1" lang="zh-TW" altLang="en-US" sz="2400" u="none" strike="noStrike" kern="1200" cap="none" dirty="0">
                        <a:solidFill>
                          <a:schemeClr val="tx1"/>
                        </a:solidFill>
                        <a:latin typeface="微軟正黑體" pitchFamily="34"/>
                        <a:ea typeface="微軟正黑體" pitchFamily="34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497792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668875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單一表冊完整填報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49</a:t>
            </a:fld>
            <a:endParaRPr lang="en-US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9221431"/>
              </p:ext>
            </p:extLst>
          </p:nvPr>
        </p:nvGraphicFramePr>
        <p:xfrm>
          <a:off x="1438350" y="2335188"/>
          <a:ext cx="11738957" cy="52453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738957">
                  <a:extLst>
                    <a:ext uri="{9D8B030D-6E8A-4147-A177-3AD203B41FA5}">
                      <a16:colId xmlns:a16="http://schemas.microsoft.com/office/drawing/2014/main" val="4069773218"/>
                    </a:ext>
                  </a:extLst>
                </a:gridCol>
              </a:tblGrid>
              <a:tr h="636713">
                <a:tc>
                  <a:txBody>
                    <a:bodyPr/>
                    <a:lstStyle/>
                    <a:p>
                      <a:pPr lvl="0" algn="ctr"/>
                      <a:r>
                        <a:rPr lang="zh-TW" sz="2700" b="1" dirty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表冊</a:t>
                      </a:r>
                      <a:endParaRPr lang="en-US" sz="2700" b="1" dirty="0">
                        <a:solidFill>
                          <a:srgbClr val="000000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4679727"/>
                  </a:ext>
                </a:extLst>
              </a:tr>
              <a:tr h="576074">
                <a:tc>
                  <a:txBody>
                    <a:bodyPr/>
                    <a:lstStyle/>
                    <a:p>
                      <a:pPr lvl="0"/>
                      <a:r>
                        <a:rPr lang="zh-TW" altLang="zh-TW" sz="240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40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1】</a:t>
                      </a:r>
                      <a:r>
                        <a:rPr lang="zh-TW" altLang="en-US" sz="240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有自有學生宿舍，但</a:t>
                      </a:r>
                      <a:r>
                        <a:rPr lang="zh-TW" altLang="zh-TW" sz="240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40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3】</a:t>
                      </a:r>
                      <a:r>
                        <a:rPr lang="zh-TW" altLang="en-US" sz="240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未填報</a:t>
                      </a:r>
                      <a:endParaRPr 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16941071"/>
                  </a:ext>
                </a:extLst>
              </a:tr>
              <a:tr h="576074">
                <a:tc>
                  <a:txBody>
                    <a:bodyPr/>
                    <a:lstStyle/>
                    <a:p>
                      <a:pPr lvl="0"/>
                      <a:r>
                        <a:rPr lang="zh-TW" altLang="zh-TW" sz="240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40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1】</a:t>
                      </a:r>
                      <a:r>
                        <a:rPr lang="zh-TW" altLang="en-US" sz="240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有租賃學生宿舍，但</a:t>
                      </a:r>
                      <a:r>
                        <a:rPr lang="zh-TW" altLang="zh-TW" sz="240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40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4】</a:t>
                      </a:r>
                      <a:r>
                        <a:rPr lang="zh-TW" altLang="en-US" sz="240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未填報</a:t>
                      </a:r>
                      <a:endParaRPr 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36933331"/>
                  </a:ext>
                </a:extLst>
              </a:tr>
              <a:tr h="576074"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40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</a:t>
                      </a:r>
                      <a:r>
                        <a:rPr lang="en-US" altLang="zh-TW" sz="240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】</a:t>
                      </a:r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具體措施未填寫</a:t>
                      </a:r>
                      <a:endParaRPr kumimoji="1" lang="zh-TW" altLang="en-US" sz="2400" u="none" strike="noStrike" kern="1200" cap="none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1932862"/>
                  </a:ext>
                </a:extLst>
              </a:tr>
              <a:tr h="576074"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40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40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24】</a:t>
                      </a:r>
                      <a:r>
                        <a:rPr lang="zh-TW" altLang="en-US" sz="240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未設定聯絡窗口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74032183"/>
                  </a:ext>
                </a:extLst>
              </a:tr>
              <a:tr h="576074"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40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40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24】</a:t>
                      </a:r>
                      <a:r>
                        <a:rPr lang="zh-TW" altLang="en-US" sz="240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未設定對外說明主管</a:t>
                      </a:r>
                      <a:endParaRPr lang="en-US" altLang="zh-TW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49779255"/>
                  </a:ext>
                </a:extLst>
              </a:tr>
              <a:tr h="576074"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40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</a:t>
                      </a:r>
                      <a:r>
                        <a:rPr lang="en-US" altLang="zh-TW" sz="240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】</a:t>
                      </a:r>
                      <a:r>
                        <a:rPr lang="zh-TW" altLang="zh-TW" sz="240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</a:t>
                      </a:r>
                      <a:r>
                        <a:rPr lang="en-US" altLang="zh-TW" sz="240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】</a:t>
                      </a:r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無門檻卻有未通過人數</a:t>
                      </a:r>
                      <a:endParaRPr lang="en-US" altLang="zh-TW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79052127"/>
                  </a:ext>
                </a:extLst>
              </a:tr>
              <a:tr h="576074"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40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</a:t>
                      </a:r>
                      <a:r>
                        <a:rPr lang="en-US" altLang="zh-TW" sz="240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】</a:t>
                      </a:r>
                      <a:r>
                        <a:rPr lang="zh-TW" altLang="zh-TW" sz="240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</a:t>
                      </a:r>
                      <a:r>
                        <a:rPr lang="en-US" altLang="zh-TW" sz="240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】</a:t>
                      </a:r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有門檻卻無未通過人數</a:t>
                      </a:r>
                      <a:endParaRPr lang="en-US" altLang="zh-TW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28091723"/>
                  </a:ext>
                </a:extLst>
              </a:tr>
              <a:tr h="576074"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40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</a:t>
                      </a:r>
                      <a:r>
                        <a:rPr lang="en-US" altLang="zh-TW" sz="240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1】</a:t>
                      </a:r>
                      <a:r>
                        <a:rPr kumimoji="1" lang="zh-TW" altLang="en-US" sz="24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只填專任或只填兼任教師</a:t>
                      </a:r>
                      <a:endParaRPr lang="en-US" altLang="zh-TW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595937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1398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TW" altLang="en-US" dirty="0"/>
              <a:t>關於跨表、跨期</a:t>
            </a:r>
            <a:r>
              <a:rPr kumimoji="1" lang="zh-TW" altLang="en-US" dirty="0">
                <a:solidFill>
                  <a:srgbClr val="BBFF02"/>
                </a:solidFill>
              </a:rPr>
              <a:t>檢核</a:t>
            </a:r>
            <a:endParaRPr kumimoji="1" lang="ja-JP" altLang="en-US" dirty="0">
              <a:solidFill>
                <a:srgbClr val="BBFF02"/>
              </a:solidFill>
            </a:endParaRPr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5</a:t>
            </a:fld>
            <a:endParaRPr lang="ja-JP" altLang="en-US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校庫提供之檢核，僅為協助勘誤</a:t>
            </a:r>
            <a:endParaRPr kumimoji="1" lang="ja-JP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C7680D01-C581-47DE-B483-6BB992F89A0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文字版面配置區 8">
            <a:extLst>
              <a:ext uri="{FF2B5EF4-FFF2-40B4-BE49-F238E27FC236}">
                <a16:creationId xmlns:a16="http://schemas.microsoft.com/office/drawing/2014/main" id="{9BD2EDA6-A968-4C49-A033-290AAC523C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TW" altLang="en-US" dirty="0"/>
              <a:t>各表交叉檢核之目的為提高填報正確率，檢核各表資料不符合邏輯之輔助工具，資料正確性仍須由貴校各個承辦同仁依據佐證文件填寫相關資料，煩請審慎填報。</a:t>
            </a:r>
          </a:p>
        </p:txBody>
      </p:sp>
    </p:spTree>
    <p:extLst>
      <p:ext uri="{BB962C8B-B14F-4D97-AF65-F5344CB8AC3E}">
        <p14:creationId xmlns:p14="http://schemas.microsoft.com/office/powerpoint/2010/main" val="1182469689"/>
      </p:ext>
    </p:extLst>
  </p:cSld>
  <p:clrMapOvr>
    <a:masterClrMapping/>
  </p:clrMapOvr>
  <p:transition spd="slow" advTm="3652">
    <p:push dir="u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交叉比對</a:t>
            </a:r>
            <a:r>
              <a:rPr lang="en-US" altLang="zh-TW" dirty="0"/>
              <a:t>-</a:t>
            </a:r>
            <a:r>
              <a:rPr lang="zh-TW" altLang="en-US" dirty="0"/>
              <a:t>檢誤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50</a:t>
            </a:fld>
            <a:endParaRPr lang="en-US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235875"/>
              </p:ext>
            </p:extLst>
          </p:nvPr>
        </p:nvGraphicFramePr>
        <p:xfrm>
          <a:off x="2086422" y="2669167"/>
          <a:ext cx="11463242" cy="5532120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4240248">
                  <a:extLst>
                    <a:ext uri="{9D8B030D-6E8A-4147-A177-3AD203B41FA5}">
                      <a16:colId xmlns:a16="http://schemas.microsoft.com/office/drawing/2014/main" val="4034727210"/>
                    </a:ext>
                  </a:extLst>
                </a:gridCol>
                <a:gridCol w="1011458">
                  <a:extLst>
                    <a:ext uri="{9D8B030D-6E8A-4147-A177-3AD203B41FA5}">
                      <a16:colId xmlns:a16="http://schemas.microsoft.com/office/drawing/2014/main" val="2389882042"/>
                    </a:ext>
                  </a:extLst>
                </a:gridCol>
                <a:gridCol w="6211536">
                  <a:extLst>
                    <a:ext uri="{9D8B030D-6E8A-4147-A177-3AD203B41FA5}">
                      <a16:colId xmlns:a16="http://schemas.microsoft.com/office/drawing/2014/main" val="3226683118"/>
                    </a:ext>
                  </a:extLst>
                </a:gridCol>
              </a:tblGrid>
              <a:tr h="800100">
                <a:tc>
                  <a:txBody>
                    <a:bodyPr/>
                    <a:lstStyle/>
                    <a:p>
                      <a:pPr lvl="0"/>
                      <a:r>
                        <a:rPr lang="zh-TW" sz="2800" b="0" i="0" u="none" strike="noStrike" cap="none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800" b="0" i="0" u="none" strike="noStrike" cap="none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sz="2800" b="0" i="0" u="none" strike="noStrike" cap="none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正式學籍生總數</a:t>
                      </a:r>
                      <a:endParaRPr lang="en-US" sz="2800" dirty="0">
                        <a:solidFill>
                          <a:schemeClr val="tx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2800" b="0" i="0" u="none" strike="noStrike" cap="none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800" b="0" i="0" u="none" strike="noStrike" cap="none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14】</a:t>
                      </a:r>
                      <a:r>
                        <a:rPr lang="zh-TW" sz="2800" b="0" i="0" u="none" strike="noStrike" cap="none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學生數總計</a:t>
                      </a:r>
                      <a:br>
                        <a:rPr lang="en-US" sz="2800" b="0" i="0" u="none" strike="noStrike" cap="none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</a:br>
                      <a:r>
                        <a:rPr lang="en-US" sz="2800" b="0" i="0" u="none" strike="noStrike" cap="none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(</a:t>
                      </a:r>
                      <a:r>
                        <a:rPr lang="zh-TW" sz="2800" b="0" i="0" u="none" strike="noStrike" cap="none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比對學制、年級、男女</a:t>
                      </a:r>
                      <a:r>
                        <a:rPr lang="en-US" sz="2800" b="0" i="0" u="none" strike="noStrike" cap="none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)</a:t>
                      </a:r>
                      <a:endParaRPr lang="en-US" sz="2800" dirty="0">
                        <a:solidFill>
                          <a:schemeClr val="tx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6325478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lvl="0"/>
                      <a:r>
                        <a:rPr lang="zh-TW" sz="2800" b="0" i="0" u="none" strike="noStrike" cap="none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800" b="0" i="0" u="none" strike="noStrike" cap="none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23】</a:t>
                      </a:r>
                      <a:r>
                        <a:rPr lang="zh-TW" sz="2800" b="0" i="0" u="none" strike="noStrike" cap="none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總人數</a:t>
                      </a:r>
                      <a:endParaRPr lang="en-US" sz="2800">
                        <a:solidFill>
                          <a:schemeClr val="tx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≦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2800" b="0" i="0" u="none" strike="noStrike" cap="none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前期【學</a:t>
                      </a:r>
                      <a:r>
                        <a:rPr lang="en-US" sz="2800" b="0" i="0" u="none" strike="noStrike" cap="none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20-1】</a:t>
                      </a:r>
                      <a:r>
                        <a:rPr lang="zh-TW" sz="2800" b="0" i="0" u="none" strike="noStrike" cap="none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博班畢業生數</a:t>
                      </a:r>
                      <a:r>
                        <a:rPr lang="en-US" sz="2800" b="0" i="0" u="none" strike="noStrike" cap="none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(</a:t>
                      </a:r>
                      <a:r>
                        <a:rPr lang="zh-TW" sz="2800" b="0" i="0" u="none" strike="noStrike" cap="none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比對單一系所</a:t>
                      </a:r>
                      <a:r>
                        <a:rPr lang="en-US" sz="2800" b="0" i="0" u="none" strike="noStrike" cap="none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)</a:t>
                      </a:r>
                      <a:endParaRPr lang="en-US" sz="2800" dirty="0">
                        <a:solidFill>
                          <a:schemeClr val="tx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31366107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lvl="0"/>
                      <a:r>
                        <a:rPr lang="zh-TW" sz="2800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23-1】</a:t>
                      </a:r>
                      <a:r>
                        <a:rPr lang="zh-TW" sz="2800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總數</a:t>
                      </a:r>
                      <a:endParaRPr lang="en-US" sz="2800" dirty="0">
                        <a:solidFill>
                          <a:schemeClr val="tx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2800" b="1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≦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280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同期【學</a:t>
                      </a:r>
                      <a:r>
                        <a:rPr lang="en-US" sz="280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20-1】</a:t>
                      </a:r>
                      <a:r>
                        <a:rPr lang="zh-TW" sz="280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博班畢業生數</a:t>
                      </a:r>
                      <a:r>
                        <a:rPr lang="en-US" sz="280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(</a:t>
                      </a:r>
                      <a:r>
                        <a:rPr lang="zh-TW" sz="280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比對單一系所</a:t>
                      </a:r>
                      <a:r>
                        <a:rPr lang="en-US" sz="280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03160508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lvl="0"/>
                      <a:r>
                        <a:rPr lang="zh-TW" sz="2800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24】</a:t>
                      </a:r>
                      <a:r>
                        <a:rPr lang="zh-TW" sz="2800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實際註冊人數</a:t>
                      </a:r>
                      <a:endParaRPr lang="en-US" sz="2800" dirty="0">
                        <a:solidFill>
                          <a:schemeClr val="tx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800" b="1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280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80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25】</a:t>
                      </a:r>
                      <a:r>
                        <a:rPr lang="zh-TW" sz="280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實際註冊人數</a:t>
                      </a:r>
                      <a:br>
                        <a:rPr lang="en-US" sz="280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</a:br>
                      <a:r>
                        <a:rPr lang="en-US" sz="280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(</a:t>
                      </a:r>
                      <a:r>
                        <a:rPr lang="zh-TW" sz="280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比對單一系所</a:t>
                      </a:r>
                      <a:r>
                        <a:rPr lang="en-US" sz="280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27969259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lvl="0"/>
                      <a:r>
                        <a:rPr lang="zh-TW" sz="2800" b="0" i="0" u="none" strike="noStrike" cap="none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800" b="0" i="0" u="none" strike="noStrike" cap="none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6】</a:t>
                      </a:r>
                      <a:r>
                        <a:rPr lang="zh-TW" sz="2800" b="0" i="0" u="none" strike="noStrike" cap="none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取得學位累計數</a:t>
                      </a:r>
                      <a:endParaRPr lang="en-US" sz="2800">
                        <a:solidFill>
                          <a:schemeClr val="tx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800" b="1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≧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280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前期【學</a:t>
                      </a:r>
                      <a:r>
                        <a:rPr lang="en-US" sz="280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6】</a:t>
                      </a:r>
                      <a:r>
                        <a:rPr lang="zh-TW" sz="280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取得學位累計數</a:t>
                      </a:r>
                      <a:r>
                        <a:rPr lang="en-US" sz="280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(</a:t>
                      </a:r>
                      <a:r>
                        <a:rPr lang="zh-TW" sz="280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比對單一系所</a:t>
                      </a:r>
                      <a:r>
                        <a:rPr lang="en-US" sz="280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04681379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lvl="0"/>
                      <a:r>
                        <a:rPr lang="zh-TW" sz="280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【校</a:t>
                      </a:r>
                      <a:r>
                        <a:rPr lang="en-US" sz="280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3】</a:t>
                      </a:r>
                      <a:r>
                        <a:rPr lang="zh-TW" sz="280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床位數</a:t>
                      </a:r>
                      <a:endParaRPr lang="en-US" sz="2800">
                        <a:solidFill>
                          <a:schemeClr val="tx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≧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2800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【校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5】</a:t>
                      </a:r>
                      <a:r>
                        <a:rPr lang="zh-TW" sz="2800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自有宿舍住宿人數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(</a:t>
                      </a:r>
                      <a:r>
                        <a:rPr lang="zh-TW" sz="2800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比對到男女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709517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558141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交叉比對</a:t>
            </a:r>
            <a:r>
              <a:rPr lang="en-US" altLang="zh-TW" dirty="0"/>
              <a:t>-</a:t>
            </a:r>
            <a:r>
              <a:rPr lang="zh-TW" altLang="en-US" dirty="0"/>
              <a:t>檢誤</a:t>
            </a:r>
            <a:r>
              <a:rPr lang="en-US" altLang="zh-TW" dirty="0"/>
              <a:t>(</a:t>
            </a:r>
            <a:r>
              <a:rPr lang="zh-TW" altLang="en-US" dirty="0"/>
              <a:t>續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51</a:t>
            </a:fld>
            <a:endParaRPr lang="en-US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0593228"/>
              </p:ext>
            </p:extLst>
          </p:nvPr>
        </p:nvGraphicFramePr>
        <p:xfrm>
          <a:off x="1654374" y="2839244"/>
          <a:ext cx="13321480" cy="4536504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4927609">
                  <a:extLst>
                    <a:ext uri="{9D8B030D-6E8A-4147-A177-3AD203B41FA5}">
                      <a16:colId xmlns:a16="http://schemas.microsoft.com/office/drawing/2014/main" val="4034727210"/>
                    </a:ext>
                  </a:extLst>
                </a:gridCol>
                <a:gridCol w="1175419">
                  <a:extLst>
                    <a:ext uri="{9D8B030D-6E8A-4147-A177-3AD203B41FA5}">
                      <a16:colId xmlns:a16="http://schemas.microsoft.com/office/drawing/2014/main" val="2389882042"/>
                    </a:ext>
                  </a:extLst>
                </a:gridCol>
                <a:gridCol w="7218452">
                  <a:extLst>
                    <a:ext uri="{9D8B030D-6E8A-4147-A177-3AD203B41FA5}">
                      <a16:colId xmlns:a16="http://schemas.microsoft.com/office/drawing/2014/main" val="3226683118"/>
                    </a:ext>
                  </a:extLst>
                </a:gridCol>
              </a:tblGrid>
              <a:tr h="1628725">
                <a:tc>
                  <a:txBody>
                    <a:bodyPr/>
                    <a:lstStyle/>
                    <a:p>
                      <a:pPr lvl="0"/>
                      <a:r>
                        <a:rPr lang="zh-TW" altLang="zh-TW" sz="3200" b="0" i="0" u="none" strike="noStrike" cap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3200" b="0" i="0" u="none" strike="noStrike" cap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3200" b="0" i="0" u="none" strike="noStrike" cap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2】</a:t>
                      </a:r>
                      <a:r>
                        <a:rPr lang="zh-TW" altLang="en-US" sz="3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校外實習</a:t>
                      </a:r>
                      <a:r>
                        <a:rPr lang="en-US" altLang="zh-TW" sz="3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+</a:t>
                      </a:r>
                      <a:endParaRPr lang="en-US" altLang="zh-TW" sz="3200" b="0" i="0" u="none" strike="noStrike" cap="none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lvl="0"/>
                      <a:r>
                        <a:rPr lang="zh-TW" altLang="en-US" sz="3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全學年度均於國外之學生</a:t>
                      </a:r>
                      <a:r>
                        <a:rPr lang="en-US" altLang="zh-TW" sz="3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+</a:t>
                      </a:r>
                    </a:p>
                    <a:p>
                      <a:pPr lvl="0"/>
                      <a:r>
                        <a:rPr lang="zh-TW" altLang="en-US" sz="3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學校附屬機構實習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2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≦</a:t>
                      </a:r>
                    </a:p>
                    <a:p>
                      <a:pPr lvl="0" algn="ctr"/>
                      <a:endParaRPr lang="en-US" sz="3200" b="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3200" b="0" i="0" u="none" strike="noStrike" cap="none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altLang="zh-TW" sz="3200" b="0" i="0" u="none" strike="noStrike" cap="none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altLang="zh-TW" sz="3200" b="0" i="0" u="none" strike="noStrike" cap="none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正式學籍生總數</a:t>
                      </a:r>
                      <a:endParaRPr lang="en-US" altLang="zh-TW" sz="3200" dirty="0">
                        <a:solidFill>
                          <a:schemeClr val="tx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  <a:p>
                      <a:pPr lvl="0"/>
                      <a:endParaRPr lang="en-US" sz="32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31366107"/>
                  </a:ext>
                </a:extLst>
              </a:tr>
              <a:tr h="598119">
                <a:tc>
                  <a:txBody>
                    <a:bodyPr/>
                    <a:lstStyle/>
                    <a:p>
                      <a:pPr lvl="0"/>
                      <a:r>
                        <a:rPr lang="zh-TW" sz="3200" b="0" i="0" u="none" strike="noStrike" cap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3200" b="0" i="0" u="none" strike="noStrike" cap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</a:t>
                      </a:r>
                      <a:r>
                        <a:rPr lang="en-US" altLang="zh-TW" sz="3200" b="0" i="0" u="none" strike="noStrike" cap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en-US" sz="3200" b="0" i="0" u="none" strike="noStrike" cap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】</a:t>
                      </a:r>
                      <a:r>
                        <a:rPr lang="zh-TW" altLang="en-US" sz="3200" b="0" i="0" u="none" strike="noStrike" cap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不再聘兼任教師數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32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3200" b="0" i="0" u="none" strike="noStrike" cap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3200" b="0" i="0" u="none" strike="noStrike" cap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</a:t>
                      </a:r>
                      <a:r>
                        <a:rPr lang="en-US" altLang="zh-TW" sz="3200" b="0" i="0" u="none" strike="noStrike" cap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en-US" sz="3200" b="0" i="0" u="none" strike="noStrike" cap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】</a:t>
                      </a:r>
                      <a:r>
                        <a:rPr lang="zh-TW" altLang="en-US" sz="3200" b="0" i="0" u="none" strike="noStrike" cap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不再聘兼任教師數</a:t>
                      </a:r>
                      <a:endParaRPr lang="en-US" altLang="zh-TW" sz="32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03160508"/>
                  </a:ext>
                </a:extLst>
              </a:tr>
              <a:tr h="1113422">
                <a:tc>
                  <a:txBody>
                    <a:bodyPr/>
                    <a:lstStyle/>
                    <a:p>
                      <a:pPr lvl="0"/>
                      <a:r>
                        <a:rPr lang="zh-TW" altLang="zh-TW" sz="3200" b="0" i="0" u="none" strike="noStrike" cap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3200" b="0" i="0" u="none" strike="noStrike" cap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</a:t>
                      </a:r>
                      <a:r>
                        <a:rPr lang="en-US" altLang="zh-TW" sz="3200" b="0" i="0" u="none" strike="noStrike" cap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5】</a:t>
                      </a:r>
                      <a:r>
                        <a:rPr lang="zh-TW" altLang="en-US" sz="3200" b="0" i="0" u="none" strike="noStrike" cap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不再聘兼任教師數</a:t>
                      </a:r>
                      <a:endParaRPr lang="en-US" altLang="zh-TW" sz="32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3200" b="0" i="0" u="none" strike="noStrike" cap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3200" b="0" i="0" u="none" strike="noStrike" cap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</a:t>
                      </a:r>
                      <a:r>
                        <a:rPr lang="en-US" altLang="zh-TW" sz="3200" b="0" i="0" u="none" strike="noStrike" cap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1】</a:t>
                      </a:r>
                      <a:r>
                        <a:rPr kumimoji="1" lang="zh-TW" altLang="en-US" sz="32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前期兼任教師本期未再聘</a:t>
                      </a:r>
                      <a:endParaRPr lang="en-US" altLang="zh-TW" sz="32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27969259"/>
                  </a:ext>
                </a:extLst>
              </a:tr>
              <a:tr h="598119">
                <a:tc>
                  <a:txBody>
                    <a:bodyPr/>
                    <a:lstStyle/>
                    <a:p>
                      <a:pPr lvl="0"/>
                      <a:r>
                        <a:rPr lang="en-US" altLang="zh-TW" sz="3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3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3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3】</a:t>
                      </a:r>
                      <a:r>
                        <a:rPr lang="zh-TW" altLang="en-US" sz="3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男</a:t>
                      </a:r>
                      <a:r>
                        <a:rPr lang="en-US" altLang="zh-TW" sz="3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+</a:t>
                      </a:r>
                      <a:r>
                        <a:rPr lang="zh-TW" altLang="en-US" sz="3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女面積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2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≦</a:t>
                      </a:r>
                      <a:endParaRPr lang="en-US" sz="3200" b="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3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3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 】</a:t>
                      </a:r>
                      <a:r>
                        <a:rPr lang="zh-TW" altLang="en-US" sz="3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學生宿舍 使用執照面積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6676301"/>
                  </a:ext>
                </a:extLst>
              </a:tr>
              <a:tr h="598119">
                <a:tc>
                  <a:txBody>
                    <a:bodyPr/>
                    <a:lstStyle/>
                    <a:p>
                      <a:pPr lvl="0"/>
                      <a:r>
                        <a:rPr lang="en-US" altLang="zh-TW" sz="3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3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3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20】</a:t>
                      </a:r>
                      <a:r>
                        <a:rPr lang="zh-TW" altLang="en-US" sz="3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金額小計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2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=</a:t>
                      </a:r>
                      <a:endParaRPr lang="en-US" sz="3200" b="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3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3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19】</a:t>
                      </a:r>
                      <a:r>
                        <a:rPr lang="zh-TW" altLang="en-US" sz="3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的勞僱型雇主負擔經費總額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046813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063226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交叉比對</a:t>
            </a:r>
            <a:r>
              <a:rPr lang="en-US" altLang="zh-TW" dirty="0"/>
              <a:t>-</a:t>
            </a:r>
            <a:r>
              <a:rPr lang="zh-TW" altLang="en-US" dirty="0"/>
              <a:t>檢誤</a:t>
            </a:r>
            <a:r>
              <a:rPr lang="en-US" altLang="zh-TW" dirty="0"/>
              <a:t>(</a:t>
            </a:r>
            <a:r>
              <a:rPr lang="zh-TW" altLang="en-US" dirty="0"/>
              <a:t>續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52</a:t>
            </a:fld>
            <a:endParaRPr lang="en-US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8025011"/>
              </p:ext>
            </p:extLst>
          </p:nvPr>
        </p:nvGraphicFramePr>
        <p:xfrm>
          <a:off x="1510358" y="2625090"/>
          <a:ext cx="11382070" cy="5036820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3683010">
                  <a:extLst>
                    <a:ext uri="{9D8B030D-6E8A-4147-A177-3AD203B41FA5}">
                      <a16:colId xmlns:a16="http://schemas.microsoft.com/office/drawing/2014/main" val="4034727210"/>
                    </a:ext>
                  </a:extLst>
                </a:gridCol>
                <a:gridCol w="834707">
                  <a:extLst>
                    <a:ext uri="{9D8B030D-6E8A-4147-A177-3AD203B41FA5}">
                      <a16:colId xmlns:a16="http://schemas.microsoft.com/office/drawing/2014/main" val="2389882042"/>
                    </a:ext>
                  </a:extLst>
                </a:gridCol>
                <a:gridCol w="6864353">
                  <a:extLst>
                    <a:ext uri="{9D8B030D-6E8A-4147-A177-3AD203B41FA5}">
                      <a16:colId xmlns:a16="http://schemas.microsoft.com/office/drawing/2014/main" val="3226683118"/>
                    </a:ext>
                  </a:extLst>
                </a:gridCol>
              </a:tblGrid>
              <a:tr h="800100">
                <a:tc>
                  <a:txBody>
                    <a:bodyPr/>
                    <a:lstStyle/>
                    <a:p>
                      <a:pPr lvl="0"/>
                      <a:r>
                        <a:rPr lang="zh-TW" sz="2800" b="0" i="0" u="none" strike="noStrike" cap="none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800" b="0" i="0" u="none" strike="noStrike" cap="none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800" b="0" i="0" u="none" strike="noStrike" cap="none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27</a:t>
                      </a:r>
                      <a:r>
                        <a:rPr lang="en-US" sz="2800" b="0" i="0" u="none" strike="noStrike" cap="none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】</a:t>
                      </a:r>
                      <a:r>
                        <a:rPr lang="zh-TW" altLang="en-US" sz="2800" b="0" i="0" u="none" strike="noStrike" cap="none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畢業人數比對學</a:t>
                      </a:r>
                      <a:endParaRPr lang="en-US" sz="2800" dirty="0">
                        <a:solidFill>
                          <a:schemeClr val="tx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8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≦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2800" b="0" i="0" u="none" strike="noStrike" cap="none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800" b="0" i="0" u="none" strike="noStrike" cap="none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800" b="0" i="0" u="none" strike="noStrike" cap="none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20-1</a:t>
                      </a:r>
                      <a:r>
                        <a:rPr lang="en-US" sz="2800" b="0" i="0" u="none" strike="noStrike" cap="none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】</a:t>
                      </a:r>
                      <a:r>
                        <a:rPr lang="zh-TW" altLang="en-US" sz="2800" b="0" i="0" u="none" strike="noStrike" cap="none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畢業人數</a:t>
                      </a:r>
                      <a:endParaRPr lang="en-US" altLang="zh-TW" sz="2800" dirty="0">
                        <a:solidFill>
                          <a:schemeClr val="tx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  <a:p>
                      <a:pPr lvl="0"/>
                      <a:r>
                        <a:rPr lang="en-US" sz="2800" b="0" i="0" u="none" strike="noStrike" cap="none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(</a:t>
                      </a:r>
                      <a:r>
                        <a:rPr lang="zh-TW" sz="2800" b="0" i="0" u="none" strike="noStrike" cap="none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比對學制、年級、男女</a:t>
                      </a:r>
                      <a:r>
                        <a:rPr lang="en-US" sz="2800" b="0" i="0" u="none" strike="noStrike" cap="none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)</a:t>
                      </a:r>
                      <a:endParaRPr lang="en-US" sz="2800" dirty="0">
                        <a:solidFill>
                          <a:schemeClr val="tx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6325478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lvl="0"/>
                      <a:r>
                        <a:rPr lang="zh-TW" altLang="zh-TW" sz="2800" b="0" i="0" u="none" strike="noStrike" cap="none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800" b="0" i="0" u="none" strike="noStrike" cap="none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800" b="0" i="0" u="none" strike="noStrike" cap="none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28】</a:t>
                      </a:r>
                      <a:r>
                        <a:rPr lang="zh-TW" altLang="en-US" sz="2800" b="0" i="0" u="none" strike="noStrike" cap="none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畢業人數比對學</a:t>
                      </a:r>
                      <a:endParaRPr lang="en-US" altLang="zh-TW" sz="2800" dirty="0">
                        <a:solidFill>
                          <a:schemeClr val="tx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≦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800" b="0" i="0" u="none" strike="noStrike" cap="none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800" b="0" i="0" u="none" strike="noStrike" cap="none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800" b="0" i="0" u="none" strike="noStrike" cap="none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20-1】</a:t>
                      </a:r>
                      <a:r>
                        <a:rPr lang="zh-TW" altLang="en-US" sz="2800" b="0" i="0" u="none" strike="noStrike" cap="none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畢業人數</a:t>
                      </a:r>
                      <a:endParaRPr lang="en-US" altLang="zh-TW" sz="2800" dirty="0">
                        <a:solidFill>
                          <a:schemeClr val="tx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  <a:p>
                      <a:pPr lvl="0"/>
                      <a:r>
                        <a:rPr lang="en-US" altLang="zh-TW" sz="2800" b="0" i="0" u="none" strike="noStrike" cap="none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(</a:t>
                      </a:r>
                      <a:r>
                        <a:rPr lang="zh-TW" altLang="zh-TW" sz="2800" b="0" i="0" u="none" strike="noStrike" cap="none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比對學制、年級、男女</a:t>
                      </a:r>
                      <a:r>
                        <a:rPr lang="en-US" altLang="zh-TW" sz="2800" b="0" i="0" u="none" strike="noStrike" cap="none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)</a:t>
                      </a:r>
                      <a:endParaRPr lang="en-US" altLang="zh-TW" sz="2800" dirty="0">
                        <a:solidFill>
                          <a:schemeClr val="tx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31366107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2】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學生宿舍床位數量</a:t>
                      </a:r>
                      <a:endParaRPr lang="en-US" sz="2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altLang="zh-TW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3.】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學校自有學生宿舍表之校內非</a:t>
                      </a:r>
                      <a:r>
                        <a:rPr lang="en-US" altLang="zh-TW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BOT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之男女加總床位數 </a:t>
                      </a:r>
                      <a:r>
                        <a:rPr lang="en-US" altLang="zh-TW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+</a:t>
                      </a:r>
                    </a:p>
                    <a:p>
                      <a:pPr lvl="0"/>
                      <a:r>
                        <a:rPr lang="en-US" altLang="zh-TW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4】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學校租用學生宿舍表之男女加總床位數</a:t>
                      </a:r>
                      <a:endParaRPr lang="en-US" altLang="zh-TW" sz="2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27969259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5】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一年級學生總人數</a:t>
                      </a:r>
                      <a:endParaRPr lang="en-US" sz="2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8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≦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altLang="zh-TW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1】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正式學籍一年級總人數</a:t>
                      </a:r>
                      <a:endParaRPr lang="en-US" altLang="zh-TW" sz="2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04681379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5】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非一年級學生</a:t>
                      </a:r>
                      <a:endParaRPr lang="en-US" sz="2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8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≦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altLang="zh-TW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1】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正式學籍非一年級學生總人數</a:t>
                      </a:r>
                      <a:endParaRPr lang="en-US" altLang="zh-TW" sz="2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709517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760585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交叉比對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提示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29F69966-738D-43BB-A745-43223A6354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id="{13220920-EBDC-431D-95AF-FE12EDC798F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8164600"/>
              </p:ext>
            </p:extLst>
          </p:nvPr>
        </p:nvGraphicFramePr>
        <p:xfrm>
          <a:off x="1150318" y="2839244"/>
          <a:ext cx="12745416" cy="3992847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4731791">
                  <a:extLst>
                    <a:ext uri="{9D8B030D-6E8A-4147-A177-3AD203B41FA5}">
                      <a16:colId xmlns:a16="http://schemas.microsoft.com/office/drawing/2014/main" val="62135146"/>
                    </a:ext>
                  </a:extLst>
                </a:gridCol>
                <a:gridCol w="1065501">
                  <a:extLst>
                    <a:ext uri="{9D8B030D-6E8A-4147-A177-3AD203B41FA5}">
                      <a16:colId xmlns:a16="http://schemas.microsoft.com/office/drawing/2014/main" val="966615448"/>
                    </a:ext>
                  </a:extLst>
                </a:gridCol>
                <a:gridCol w="6948124">
                  <a:extLst>
                    <a:ext uri="{9D8B030D-6E8A-4147-A177-3AD203B41FA5}">
                      <a16:colId xmlns:a16="http://schemas.microsoft.com/office/drawing/2014/main" val="859981622"/>
                    </a:ext>
                  </a:extLst>
                </a:gridCol>
              </a:tblGrid>
              <a:tr h="820409">
                <a:tc>
                  <a:txBody>
                    <a:bodyPr/>
                    <a:lstStyle/>
                    <a:p>
                      <a:pPr lvl="0"/>
                      <a:r>
                        <a:rPr lang="zh-TW" sz="3200" b="0" i="0" u="none" strike="noStrike" cap="none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3200" b="0" i="0" u="none" strike="noStrike" cap="none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sz="3200" b="0" i="0" u="none" strike="noStrike" cap="none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正式學籍生總數</a:t>
                      </a:r>
                      <a:endParaRPr lang="en-US" sz="3200" dirty="0">
                        <a:solidFill>
                          <a:schemeClr val="tx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3200" b="1" dirty="0">
                          <a:solidFill>
                            <a:srgbClr val="BBFF02"/>
                          </a:solidFill>
                          <a:latin typeface="微軟正黑體" pitchFamily="34"/>
                          <a:ea typeface="微軟正黑體" pitchFamily="34"/>
                        </a:rPr>
                        <a:t>≧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3200" b="0" i="0" u="none" strike="noStrike" cap="none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3200" b="0" i="0" u="none" strike="noStrike" cap="none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2】</a:t>
                      </a:r>
                      <a:r>
                        <a:rPr lang="zh-TW" sz="3200" b="0" i="0" u="none" strike="noStrike" cap="none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總學生數</a:t>
                      </a:r>
                      <a:r>
                        <a:rPr lang="en-US" sz="3200" b="0" i="0" u="none" strike="noStrike" cap="none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 - </a:t>
                      </a:r>
                      <a:r>
                        <a:rPr lang="zh-TW" sz="3200" b="0" i="0" u="none" strike="noStrike" cap="none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轉學生數</a:t>
                      </a:r>
                      <a:endParaRPr lang="en-US" sz="3200">
                        <a:solidFill>
                          <a:schemeClr val="tx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31710186"/>
                  </a:ext>
                </a:extLst>
              </a:tr>
              <a:tr h="820409">
                <a:tc>
                  <a:txBody>
                    <a:bodyPr/>
                    <a:lstStyle/>
                    <a:p>
                      <a:pPr lvl="0"/>
                      <a:r>
                        <a:rPr lang="zh-TW" sz="3200" b="0" i="0" u="none" strike="noStrike" cap="none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3200" b="0" i="0" u="none" strike="noStrike" cap="none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22】</a:t>
                      </a:r>
                      <a:r>
                        <a:rPr lang="zh-TW" sz="3200" b="0" i="0" u="none" strike="noStrike" cap="none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入學新生總數</a:t>
                      </a:r>
                      <a:endParaRPr lang="en-US" sz="3200">
                        <a:solidFill>
                          <a:schemeClr val="tx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3200" b="1" dirty="0">
                          <a:solidFill>
                            <a:srgbClr val="BBFF02"/>
                          </a:solidFill>
                          <a:latin typeface="微軟正黑體" pitchFamily="34"/>
                          <a:ea typeface="微軟正黑體" pitchFamily="34"/>
                        </a:rPr>
                        <a:t>≦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3200" b="0" i="0" u="none" strike="noStrike" cap="none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3200" b="0" i="0" u="none" strike="noStrike" cap="none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sz="3200" b="0" i="0" u="none" strike="noStrike" cap="none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及【學</a:t>
                      </a:r>
                      <a:r>
                        <a:rPr lang="en-US" sz="3200" b="0" i="0" u="none" strike="noStrike" cap="none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14】</a:t>
                      </a:r>
                      <a:r>
                        <a:rPr lang="zh-TW" sz="3200" b="0" i="0" u="none" strike="noStrike" cap="none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大一生數</a:t>
                      </a:r>
                      <a:endParaRPr lang="en-US" sz="3200">
                        <a:solidFill>
                          <a:schemeClr val="tx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25431190"/>
                  </a:ext>
                </a:extLst>
              </a:tr>
              <a:tr h="1514600">
                <a:tc>
                  <a:txBody>
                    <a:bodyPr/>
                    <a:lstStyle/>
                    <a:p>
                      <a:pPr lvl="0"/>
                      <a:r>
                        <a:rPr lang="zh-TW" sz="3200" b="0" i="0" u="none" strike="noStrike" cap="none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3200" b="0" i="0" u="none" strike="noStrike" cap="none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12】</a:t>
                      </a:r>
                      <a:r>
                        <a:rPr lang="zh-TW" sz="3200" b="0" i="0" u="none" strike="noStrike" cap="none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休學人數</a:t>
                      </a:r>
                      <a:endParaRPr lang="en-US" sz="3200" dirty="0">
                        <a:solidFill>
                          <a:schemeClr val="tx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3200" b="1" dirty="0">
                          <a:solidFill>
                            <a:srgbClr val="BBFF02"/>
                          </a:solidFill>
                          <a:latin typeface="微軟正黑體" pitchFamily="34"/>
                          <a:ea typeface="微軟正黑體" pitchFamily="34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3200" b="0" i="0" u="none" strike="noStrike" cap="none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「前一學期底總休學人數」</a:t>
                      </a:r>
                      <a:endParaRPr lang="en-US" sz="3200" b="0" i="0" u="none" strike="noStrike" cap="none">
                        <a:solidFill>
                          <a:schemeClr val="tx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  <a:p>
                      <a:pPr lvl="0"/>
                      <a:r>
                        <a:rPr lang="zh-TW" sz="3200" b="0" i="0" u="none" strike="noStrike" cap="none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＋「學期內新增休學」</a:t>
                      </a:r>
                      <a:endParaRPr lang="en-US" sz="3200" b="0" i="0" u="none" strike="noStrike" cap="none">
                        <a:solidFill>
                          <a:schemeClr val="tx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  <a:p>
                      <a:pPr lvl="0"/>
                      <a:r>
                        <a:rPr lang="zh-TW" sz="3200" b="0" i="0" u="none" strike="noStrike" cap="none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－「學期內休學減少」</a:t>
                      </a:r>
                      <a:endParaRPr lang="en-US" sz="3200">
                        <a:solidFill>
                          <a:schemeClr val="tx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782957450"/>
                  </a:ext>
                </a:extLst>
              </a:tr>
              <a:tr h="820409">
                <a:tc>
                  <a:txBody>
                    <a:bodyPr/>
                    <a:lstStyle/>
                    <a:p>
                      <a:pPr lvl="0"/>
                      <a:r>
                        <a:rPr lang="zh-TW" sz="3200" b="0" i="0" u="none" strike="noStrike" cap="none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3200" b="0" i="0" u="none" strike="noStrike" cap="none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sz="3200" b="0" i="0" u="none" strike="noStrike" cap="none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延修生</a:t>
                      </a:r>
                      <a:endParaRPr lang="en-US" sz="3200">
                        <a:solidFill>
                          <a:schemeClr val="tx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3200" b="1" dirty="0">
                          <a:solidFill>
                            <a:srgbClr val="BBFF02"/>
                          </a:solidFill>
                          <a:latin typeface="微軟正黑體" pitchFamily="34"/>
                          <a:ea typeface="微軟正黑體" pitchFamily="34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3200" b="0" i="0" u="none" strike="noStrike" cap="none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3200" b="0" i="0" u="none" strike="noStrike" cap="none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26】</a:t>
                      </a:r>
                      <a:r>
                        <a:rPr lang="zh-TW" sz="3200" b="0" i="0" u="none" strike="noStrike" cap="none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延修生</a:t>
                      </a:r>
                      <a:endParaRPr lang="en-US" sz="3200" dirty="0">
                        <a:solidFill>
                          <a:schemeClr val="tx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412861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553632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交叉比對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提示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54</a:t>
            </a:fld>
            <a:endParaRPr lang="en-US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777076"/>
              </p:ext>
            </p:extLst>
          </p:nvPr>
        </p:nvGraphicFramePr>
        <p:xfrm>
          <a:off x="1870398" y="2623220"/>
          <a:ext cx="8568952" cy="53285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568952">
                  <a:extLst>
                    <a:ext uri="{9D8B030D-6E8A-4147-A177-3AD203B41FA5}">
                      <a16:colId xmlns:a16="http://schemas.microsoft.com/office/drawing/2014/main" val="4220959571"/>
                    </a:ext>
                  </a:extLst>
                </a:gridCol>
              </a:tblGrid>
              <a:tr h="3247364">
                <a:tc>
                  <a:txBody>
                    <a:bodyPr/>
                    <a:lstStyle/>
                    <a:p>
                      <a:r>
                        <a:rPr lang="zh-TW" altLang="zh-TW" sz="3600" b="0" i="0" u="none" strike="noStrike" cap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【學</a:t>
                      </a:r>
                      <a:r>
                        <a:rPr lang="en-US" altLang="zh-TW" sz="3600" b="0" i="0" u="none" strike="noStrike" cap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1】</a:t>
                      </a:r>
                      <a:r>
                        <a:rPr kumimoji="1" lang="zh-TW" altLang="en-US" sz="3600" b="0" i="0" kern="1200" dirty="0">
                          <a:solidFill>
                            <a:srgbClr val="BBFF0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學士</a:t>
                      </a:r>
                      <a:r>
                        <a:rPr kumimoji="1" lang="zh-TW" altLang="en-US" sz="36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班</a:t>
                      </a:r>
                      <a:endParaRPr kumimoji="1" lang="en-US" altLang="zh-TW" sz="3600" b="0" i="0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r>
                        <a:rPr kumimoji="1" lang="en-US" altLang="zh-TW" sz="3600" b="0" i="0" kern="1200" dirty="0">
                          <a:solidFill>
                            <a:srgbClr val="BBFF0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r>
                        <a:rPr kumimoji="1" lang="en-US" altLang="zh-TW" sz="36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kumimoji="1" lang="zh-TW" altLang="en-US" sz="36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年級最多人數欄位應落在 </a:t>
                      </a:r>
                      <a:r>
                        <a:rPr kumimoji="1" lang="en-US" altLang="zh-TW" sz="3600" b="0" i="0" kern="1200" dirty="0">
                          <a:solidFill>
                            <a:srgbClr val="BBFF0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18</a:t>
                      </a:r>
                      <a:r>
                        <a:rPr kumimoji="1" lang="en-US" altLang="zh-TW" sz="36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kumimoji="1" lang="zh-TW" altLang="en-US" sz="36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歲 </a:t>
                      </a:r>
                      <a:endParaRPr kumimoji="1" lang="en-US" altLang="zh-TW" sz="3600" b="0" i="0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r>
                        <a:rPr kumimoji="1" lang="en-US" altLang="zh-TW" sz="3600" b="0" i="0" kern="1200" dirty="0">
                          <a:solidFill>
                            <a:srgbClr val="BBFF0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</a:t>
                      </a:r>
                      <a:r>
                        <a:rPr kumimoji="1" lang="en-US" altLang="zh-TW" sz="36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kumimoji="1" lang="zh-TW" altLang="en-US" sz="36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年級最多人數欄位應落在 </a:t>
                      </a:r>
                      <a:r>
                        <a:rPr kumimoji="1" lang="en-US" altLang="zh-TW" sz="3600" b="0" i="0" kern="1200" dirty="0">
                          <a:solidFill>
                            <a:srgbClr val="BBFF0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19</a:t>
                      </a:r>
                      <a:r>
                        <a:rPr kumimoji="1" lang="en-US" altLang="zh-TW" sz="36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kumimoji="1" lang="zh-TW" altLang="en-US" sz="36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歲</a:t>
                      </a:r>
                      <a:endParaRPr kumimoji="1" lang="en-US" altLang="zh-TW" sz="3600" b="0" i="0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r>
                        <a:rPr kumimoji="1" lang="en-US" altLang="zh-TW" sz="3600" b="0" i="0" kern="1200" dirty="0">
                          <a:solidFill>
                            <a:srgbClr val="BBFF0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</a:t>
                      </a:r>
                      <a:r>
                        <a:rPr kumimoji="1" lang="en-US" altLang="zh-TW" sz="36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kumimoji="1" lang="zh-TW" altLang="en-US" sz="36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年級最多人數欄位應落在 </a:t>
                      </a:r>
                      <a:r>
                        <a:rPr kumimoji="1" lang="en-US" altLang="zh-TW" sz="3600" b="0" i="0" kern="1200" dirty="0">
                          <a:solidFill>
                            <a:srgbClr val="BBFF0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20</a:t>
                      </a:r>
                      <a:r>
                        <a:rPr kumimoji="1" lang="en-US" altLang="zh-TW" sz="36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kumimoji="1" lang="zh-TW" altLang="en-US" sz="36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歲</a:t>
                      </a:r>
                      <a:endParaRPr kumimoji="1" lang="en-US" altLang="zh-TW" sz="3600" b="0" i="0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r>
                        <a:rPr kumimoji="1" lang="en-US" altLang="zh-TW" sz="3600" b="0" i="0" kern="1200" dirty="0">
                          <a:solidFill>
                            <a:srgbClr val="BBFF0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</a:t>
                      </a:r>
                      <a:r>
                        <a:rPr kumimoji="1" lang="en-US" altLang="zh-TW" sz="36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kumimoji="1" lang="zh-TW" altLang="en-US" sz="36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年級最多人數欄位應落在 </a:t>
                      </a:r>
                      <a:r>
                        <a:rPr kumimoji="1" lang="en-US" altLang="zh-TW" sz="3600" b="0" i="0" kern="1200" dirty="0">
                          <a:solidFill>
                            <a:srgbClr val="BBFF0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21</a:t>
                      </a:r>
                      <a:r>
                        <a:rPr kumimoji="1" lang="en-US" altLang="zh-TW" sz="36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kumimoji="1" lang="zh-TW" altLang="en-US" sz="36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歲</a:t>
                      </a:r>
                      <a:endParaRPr kumimoji="1" lang="en-US" altLang="zh-TW" sz="3600" b="0" i="0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endParaRPr lang="zh-TW" altLang="en-US" sz="16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47153181"/>
                  </a:ext>
                </a:extLst>
              </a:tr>
              <a:tr h="2081228">
                <a:tc>
                  <a:txBody>
                    <a:bodyPr/>
                    <a:lstStyle/>
                    <a:p>
                      <a:pPr marL="0" marR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3600" b="0" i="0" u="none" strike="noStrike" cap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【學</a:t>
                      </a:r>
                      <a:r>
                        <a:rPr lang="en-US" altLang="zh-TW" sz="3600" b="0" i="0" u="none" strike="noStrike" cap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1】</a:t>
                      </a:r>
                      <a:r>
                        <a:rPr kumimoji="1" lang="zh-TW" altLang="en-US" sz="3600" b="0" i="0" kern="1200" dirty="0">
                          <a:solidFill>
                            <a:srgbClr val="BBFF0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碩士</a:t>
                      </a:r>
                      <a:r>
                        <a:rPr kumimoji="1" lang="zh-TW" altLang="en-US" sz="36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班</a:t>
                      </a:r>
                      <a:endParaRPr kumimoji="1" lang="en-US" altLang="zh-TW" sz="3600" b="0" i="0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3600" b="0" i="0" kern="1200" dirty="0">
                          <a:solidFill>
                            <a:srgbClr val="BBFF0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r>
                        <a:rPr kumimoji="1" lang="en-US" altLang="zh-TW" sz="36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kumimoji="1" lang="zh-TW" altLang="en-US" sz="36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年級最多人數欄位應落在 </a:t>
                      </a:r>
                      <a:r>
                        <a:rPr kumimoji="1" lang="en-US" altLang="zh-TW" sz="3600" b="0" i="0" kern="1200" dirty="0">
                          <a:solidFill>
                            <a:srgbClr val="BBFF0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22 </a:t>
                      </a:r>
                      <a:r>
                        <a:rPr kumimoji="1" lang="zh-TW" altLang="en-US" sz="36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歲 </a:t>
                      </a:r>
                      <a:endParaRPr kumimoji="1" lang="en-US" altLang="zh-TW" sz="3600" b="0" i="0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3600" b="0" i="0" kern="1200" dirty="0">
                          <a:solidFill>
                            <a:srgbClr val="BBFF0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</a:t>
                      </a:r>
                      <a:r>
                        <a:rPr kumimoji="1" lang="en-US" altLang="zh-TW" sz="36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kumimoji="1" lang="zh-TW" altLang="en-US" sz="36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年級最多人數欄位應落在 </a:t>
                      </a:r>
                      <a:r>
                        <a:rPr kumimoji="1" lang="en-US" altLang="zh-TW" sz="3600" b="0" i="0" kern="1200" dirty="0">
                          <a:solidFill>
                            <a:srgbClr val="BBFF0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23</a:t>
                      </a:r>
                      <a:r>
                        <a:rPr kumimoji="1" lang="en-US" altLang="zh-TW" sz="36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kumimoji="1" lang="zh-TW" altLang="en-US" sz="36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歲 </a:t>
                      </a:r>
                      <a:endParaRPr kumimoji="1" lang="en-US" altLang="zh-TW" sz="3600" b="0" i="0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6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7574787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370591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休學檢核說明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TW" sz="6000" dirty="0"/>
              <a:t>3</a:t>
            </a:r>
            <a:endParaRPr lang="zh-TW" altLang="en-US" sz="6000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4"/>
          </p:nvPr>
        </p:nvSpPr>
        <p:spPr>
          <a:xfrm>
            <a:off x="892628" y="2713642"/>
            <a:ext cx="3928545" cy="1465031"/>
          </a:xfrm>
        </p:spPr>
        <p:txBody>
          <a:bodyPr/>
          <a:lstStyle/>
          <a:p>
            <a:r>
              <a:rPr lang="zh-TW" altLang="en-US" sz="4000" dirty="0">
                <a:solidFill>
                  <a:srgbClr val="BBFF02"/>
                </a:solidFill>
              </a:rPr>
              <a:t>前期</a:t>
            </a:r>
            <a:r>
              <a:rPr lang="zh-TW" altLang="en-US" sz="4000" dirty="0"/>
              <a:t>休學總人數</a:t>
            </a:r>
          </a:p>
        </p:txBody>
      </p:sp>
      <p:sp>
        <p:nvSpPr>
          <p:cNvPr id="9" name="文字版面配置區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TW" altLang="en-US" sz="4000" dirty="0">
                <a:solidFill>
                  <a:srgbClr val="BBFF02"/>
                </a:solidFill>
              </a:rPr>
              <a:t>新辦理</a:t>
            </a:r>
            <a:r>
              <a:rPr lang="zh-TW" altLang="en-US" sz="4000" dirty="0"/>
              <a:t>休學人數</a:t>
            </a:r>
          </a:p>
        </p:txBody>
      </p:sp>
      <p:sp>
        <p:nvSpPr>
          <p:cNvPr id="11" name="文字版面配置區 10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zh-TW" altLang="en-US" sz="4000" dirty="0">
                <a:solidFill>
                  <a:srgbClr val="BBFF02"/>
                </a:solidFill>
              </a:rPr>
              <a:t>復學</a:t>
            </a:r>
            <a:r>
              <a:rPr lang="zh-TW" altLang="en-US" sz="4000" dirty="0"/>
              <a:t>人數</a:t>
            </a:r>
          </a:p>
        </p:txBody>
      </p:sp>
      <p:sp>
        <p:nvSpPr>
          <p:cNvPr id="13" name="文字版面配置區 1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zh-TW" altLang="en-US" sz="4000" dirty="0">
                <a:solidFill>
                  <a:srgbClr val="BBFF02"/>
                </a:solidFill>
              </a:rPr>
              <a:t>本期休學</a:t>
            </a:r>
            <a:r>
              <a:rPr lang="zh-TW" altLang="en-US" sz="4000" dirty="0"/>
              <a:t>總人數</a:t>
            </a:r>
          </a:p>
        </p:txBody>
      </p:sp>
      <p:sp>
        <p:nvSpPr>
          <p:cNvPr id="14" name="文字版面配置區 5"/>
          <p:cNvSpPr>
            <a:spLocks noGrp="1"/>
          </p:cNvSpPr>
          <p:nvPr>
            <p:ph type="body" sz="quarter" idx="12"/>
          </p:nvPr>
        </p:nvSpPr>
        <p:spPr>
          <a:xfrm>
            <a:off x="5460539" y="5128340"/>
            <a:ext cx="2946665" cy="23619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TW" sz="6000" dirty="0"/>
              <a:t>+1</a:t>
            </a:r>
            <a:endParaRPr lang="zh-TW" altLang="en-US" sz="6000" dirty="0"/>
          </a:p>
        </p:txBody>
      </p:sp>
      <p:sp>
        <p:nvSpPr>
          <p:cNvPr id="15" name="文字版面配置區 5"/>
          <p:cNvSpPr>
            <a:spLocks noGrp="1"/>
          </p:cNvSpPr>
          <p:nvPr>
            <p:ph type="body" sz="quarter" idx="12"/>
          </p:nvPr>
        </p:nvSpPr>
        <p:spPr>
          <a:xfrm>
            <a:off x="9143207" y="5098707"/>
            <a:ext cx="2946665" cy="23619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TW" sz="6000" dirty="0"/>
              <a:t>-2</a:t>
            </a:r>
            <a:endParaRPr lang="zh-TW" altLang="en-US" sz="6000" dirty="0"/>
          </a:p>
        </p:txBody>
      </p:sp>
      <p:sp>
        <p:nvSpPr>
          <p:cNvPr id="16" name="文字版面配置區 5"/>
          <p:cNvSpPr>
            <a:spLocks noGrp="1"/>
          </p:cNvSpPr>
          <p:nvPr>
            <p:ph type="body" sz="quarter" idx="12"/>
          </p:nvPr>
        </p:nvSpPr>
        <p:spPr>
          <a:xfrm>
            <a:off x="12171695" y="5128340"/>
            <a:ext cx="2946665" cy="23619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TW" sz="6000" dirty="0"/>
              <a:t>2</a:t>
            </a:r>
            <a:endParaRPr lang="zh-TW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08521158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標題 19">
            <a:extLst>
              <a:ext uri="{FF2B5EF4-FFF2-40B4-BE49-F238E27FC236}">
                <a16:creationId xmlns:a16="http://schemas.microsoft.com/office/drawing/2014/main" id="{F93BC542-734D-446A-8D41-3BC12F3A6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差異比率說明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C3C88176-AA82-4C0C-AD40-D3F6F2E12E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53D8834-64E4-4FBD-B2C6-E3F5632B97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56</a:t>
            </a:fld>
            <a:endParaRPr lang="ja-JP" altLang="en-US" dirty="0"/>
          </a:p>
        </p:txBody>
      </p:sp>
      <p:sp>
        <p:nvSpPr>
          <p:cNvPr id="21" name="文字版面配置區 20">
            <a:extLst>
              <a:ext uri="{FF2B5EF4-FFF2-40B4-BE49-F238E27FC236}">
                <a16:creationId xmlns:a16="http://schemas.microsoft.com/office/drawing/2014/main" id="{645BC6FA-30B3-4FB9-8EB9-E3578C4C1C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2" name="文字版面配置區 21">
            <a:extLst>
              <a:ext uri="{FF2B5EF4-FFF2-40B4-BE49-F238E27FC236}">
                <a16:creationId xmlns:a16="http://schemas.microsoft.com/office/drawing/2014/main" id="{13E6E09D-A3C6-4A21-93A2-9B6F5D9334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90478" y="2944582"/>
            <a:ext cx="14545616" cy="864096"/>
          </a:xfrm>
        </p:spPr>
        <p:txBody>
          <a:bodyPr/>
          <a:lstStyle/>
          <a:p>
            <a:r>
              <a:rPr lang="zh-TW" altLang="en-US" dirty="0"/>
              <a:t>含有全校總計的表冊，加入與前期差異比率</a:t>
            </a:r>
          </a:p>
        </p:txBody>
      </p:sp>
      <p:sp>
        <p:nvSpPr>
          <p:cNvPr id="24" name="文字版面配置區 23">
            <a:extLst>
              <a:ext uri="{FF2B5EF4-FFF2-40B4-BE49-F238E27FC236}">
                <a16:creationId xmlns:a16="http://schemas.microsoft.com/office/drawing/2014/main" id="{44AACB47-0FC5-4E62-8320-34BF7A0EE79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90478" y="5232173"/>
            <a:ext cx="14545616" cy="864096"/>
          </a:xfrm>
        </p:spPr>
        <p:txBody>
          <a:bodyPr/>
          <a:lstStyle/>
          <a:p>
            <a:r>
              <a:rPr lang="zh-TW" altLang="en-US" dirty="0"/>
              <a:t>前期係指上一年度，例如</a:t>
            </a:r>
            <a:r>
              <a:rPr lang="en-US" altLang="zh-TW" dirty="0"/>
              <a:t>10810</a:t>
            </a:r>
            <a:r>
              <a:rPr lang="zh-TW" altLang="en-US" dirty="0"/>
              <a:t>期，將與</a:t>
            </a:r>
            <a:r>
              <a:rPr lang="en-US" altLang="zh-TW" dirty="0"/>
              <a:t>10710</a:t>
            </a:r>
            <a:r>
              <a:rPr lang="zh-TW" altLang="en-US" dirty="0"/>
              <a:t>期比較</a:t>
            </a:r>
          </a:p>
        </p:txBody>
      </p:sp>
      <p:sp>
        <p:nvSpPr>
          <p:cNvPr id="26" name="文字版面配置區 25">
            <a:extLst>
              <a:ext uri="{FF2B5EF4-FFF2-40B4-BE49-F238E27FC236}">
                <a16:creationId xmlns:a16="http://schemas.microsoft.com/office/drawing/2014/main" id="{60439B4A-1DDB-416C-BD64-F6F6FD648A7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478" y="7519764"/>
            <a:ext cx="14545616" cy="864096"/>
          </a:xfrm>
        </p:spPr>
        <p:txBody>
          <a:bodyPr/>
          <a:lstStyle/>
          <a:p>
            <a:r>
              <a:rPr lang="zh-TW" altLang="en-US" dirty="0"/>
              <a:t>差異超過</a:t>
            </a:r>
            <a:r>
              <a:rPr lang="en-US" altLang="zh-TW" dirty="0"/>
              <a:t>20%</a:t>
            </a:r>
            <a:r>
              <a:rPr lang="zh-TW" altLang="en-US" dirty="0"/>
              <a:t>將以</a:t>
            </a:r>
            <a:r>
              <a:rPr lang="zh-TW" altLang="en-US" dirty="0">
                <a:solidFill>
                  <a:srgbClr val="FF0000"/>
                </a:solidFill>
              </a:rPr>
              <a:t>紅色</a:t>
            </a:r>
            <a:r>
              <a:rPr lang="zh-TW" altLang="en-US" dirty="0"/>
              <a:t>提醒，不代表錯誤，儘為提醒參考</a:t>
            </a:r>
          </a:p>
        </p:txBody>
      </p:sp>
    </p:spTree>
    <p:extLst>
      <p:ext uri="{BB962C8B-B14F-4D97-AF65-F5344CB8AC3E}">
        <p14:creationId xmlns:p14="http://schemas.microsoft.com/office/powerpoint/2010/main" val="382639672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62E909F-FD04-4CC9-9259-8689E84BC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差異</a:t>
            </a:r>
            <a:r>
              <a:rPr lang="zh-TW" altLang="en-US" dirty="0">
                <a:solidFill>
                  <a:srgbClr val="BBFF02"/>
                </a:solidFill>
              </a:rPr>
              <a:t>計算</a:t>
            </a:r>
            <a:r>
              <a:rPr lang="zh-TW" altLang="en-US" dirty="0"/>
              <a:t>方式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2EC6C438-FCBE-454A-8775-2AF68DDF3A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BBE7408-EB26-4C9B-BACA-F4DE199170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57</a:t>
            </a:fld>
            <a:endParaRPr lang="ja-JP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C83B0512-9D50-44B6-90FE-65E281496C9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A408631A-DDE6-41C5-9AC6-714D399821FD}"/>
              </a:ext>
            </a:extLst>
          </p:cNvPr>
          <p:cNvSpPr txBox="1"/>
          <p:nvPr/>
        </p:nvSpPr>
        <p:spPr>
          <a:xfrm>
            <a:off x="5512150" y="3812971"/>
            <a:ext cx="1975891" cy="830997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4800" dirty="0"/>
              <a:t>本期</a:t>
            </a:r>
          </a:p>
        </p:txBody>
      </p:sp>
      <p:sp>
        <p:nvSpPr>
          <p:cNvPr id="18" name="減號 17">
            <a:extLst>
              <a:ext uri="{FF2B5EF4-FFF2-40B4-BE49-F238E27FC236}">
                <a16:creationId xmlns:a16="http://schemas.microsoft.com/office/drawing/2014/main" id="{BA8D0DCB-5018-4FE0-9F28-F1B4A24B8CAF}"/>
              </a:ext>
            </a:extLst>
          </p:cNvPr>
          <p:cNvSpPr/>
          <p:nvPr/>
        </p:nvSpPr>
        <p:spPr>
          <a:xfrm>
            <a:off x="7800869" y="3815933"/>
            <a:ext cx="1040030" cy="759537"/>
          </a:xfrm>
          <a:prstGeom prst="mathMinus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TW" altLang="en-US" sz="4800" b="1">
              <a:solidFill>
                <a:schemeClr val="accent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減號 19">
            <a:extLst>
              <a:ext uri="{FF2B5EF4-FFF2-40B4-BE49-F238E27FC236}">
                <a16:creationId xmlns:a16="http://schemas.microsoft.com/office/drawing/2014/main" id="{2E1AD50C-F476-4682-8E17-E3CF41B5B3EC}"/>
              </a:ext>
            </a:extLst>
          </p:cNvPr>
          <p:cNvSpPr/>
          <p:nvPr/>
        </p:nvSpPr>
        <p:spPr>
          <a:xfrm>
            <a:off x="3454574" y="5047694"/>
            <a:ext cx="10081120" cy="375014"/>
          </a:xfrm>
          <a:prstGeom prst="mathMinus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TW" altLang="en-US" sz="900" b="1">
              <a:solidFill>
                <a:schemeClr val="accent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12E23B58-16EA-44FE-913F-A3A3433F42A2}"/>
              </a:ext>
            </a:extLst>
          </p:cNvPr>
          <p:cNvSpPr txBox="1"/>
          <p:nvPr/>
        </p:nvSpPr>
        <p:spPr>
          <a:xfrm>
            <a:off x="9166456" y="3812972"/>
            <a:ext cx="2029654" cy="830997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4800" dirty="0"/>
              <a:t>上期</a:t>
            </a: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11B3417F-1EAF-482B-828A-60FA99A3F69D}"/>
              </a:ext>
            </a:extLst>
          </p:cNvPr>
          <p:cNvSpPr txBox="1"/>
          <p:nvPr/>
        </p:nvSpPr>
        <p:spPr>
          <a:xfrm>
            <a:off x="7306057" y="5826433"/>
            <a:ext cx="2029654" cy="830997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4800" dirty="0"/>
              <a:t>上期</a:t>
            </a: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E289F2FF-470E-4C62-B48E-70811EF902E6}"/>
              </a:ext>
            </a:extLst>
          </p:cNvPr>
          <p:cNvSpPr txBox="1"/>
          <p:nvPr/>
        </p:nvSpPr>
        <p:spPr>
          <a:xfrm>
            <a:off x="12747034" y="4241794"/>
            <a:ext cx="251027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dirty="0">
                <a:latin typeface="Algerian" panose="04020705040A02060702" pitchFamily="82" charset="0"/>
              </a:rPr>
              <a:t>%</a:t>
            </a:r>
            <a:endParaRPr lang="zh-TW" altLang="en-US" sz="115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72644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標題 11">
            <a:extLst>
              <a:ext uri="{FF2B5EF4-FFF2-40B4-BE49-F238E27FC236}">
                <a16:creationId xmlns:a16="http://schemas.microsoft.com/office/drawing/2014/main" id="{2672FC07-4D02-4D48-9817-8745F261A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BBFF02"/>
                </a:solidFill>
              </a:rPr>
              <a:t>差異比率</a:t>
            </a:r>
            <a:r>
              <a:rPr lang="zh-TW" altLang="en-US" dirty="0"/>
              <a:t>說明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BBCB7351-80F7-4183-B1CE-84C0FD68B9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753963C-3D00-47E2-91D2-22393B877B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58</a:t>
            </a:fld>
            <a:endParaRPr lang="ja-JP" altLang="en-US" dirty="0"/>
          </a:p>
        </p:txBody>
      </p:sp>
      <p:sp>
        <p:nvSpPr>
          <p:cNvPr id="13" name="文字版面配置區 12">
            <a:extLst>
              <a:ext uri="{FF2B5EF4-FFF2-40B4-BE49-F238E27FC236}">
                <a16:creationId xmlns:a16="http://schemas.microsoft.com/office/drawing/2014/main" id="{F7961335-2FDF-4114-8F72-B0CC80783F1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F523DC44-B1AC-4160-97A5-743B801C02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278" y="1183060"/>
            <a:ext cx="12100867" cy="828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28297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>
                <a:solidFill>
                  <a:srgbClr val="BBFF02"/>
                </a:solidFill>
              </a:rPr>
              <a:t>帳號</a:t>
            </a:r>
            <a:r>
              <a:rPr kumimoji="1" lang="zh-TW" altLang="en-US" dirty="0"/>
              <a:t>管理</a:t>
            </a:r>
            <a:endParaRPr kumimoji="1" lang="ja-JP" alt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89157792"/>
      </p:ext>
    </p:extLst>
  </p:cSld>
  <p:clrMapOvr>
    <a:masterClrMapping/>
  </p:clrMapOvr>
  <p:transition spd="slow" advTm="3628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基本資料</a:t>
            </a:r>
            <a:r>
              <a:rPr lang="en-US" altLang="zh-TW" dirty="0"/>
              <a:t>1</a:t>
            </a:r>
            <a:endParaRPr kumimoji="1" lang="ja-JP" altLang="en-US" dirty="0"/>
          </a:p>
        </p:txBody>
      </p:sp>
      <p:sp>
        <p:nvSpPr>
          <p:cNvPr id="13" name="フッター プレースホルダー 1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14" name="スライド番号プレースホルダー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6</a:t>
            </a:fld>
            <a:endParaRPr lang="ja-JP" altLang="en-US" dirty="0"/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AB55F8F9-4882-4993-84D1-C6920BF5EB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302" y="1146038"/>
            <a:ext cx="11194725" cy="917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423890"/>
      </p:ext>
    </p:extLst>
  </p:cSld>
  <p:clrMapOvr>
    <a:masterClrMapping/>
  </p:clrMapOvr>
  <p:transition spd="slow" advTm="3771">
    <p:push dir="u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E04A3E99-614D-4174-8200-3538704D6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帳號管理 </a:t>
            </a:r>
            <a:r>
              <a:rPr lang="en-US" altLang="zh-TW" dirty="0"/>
              <a:t>(</a:t>
            </a:r>
            <a:r>
              <a:rPr lang="zh-TW" altLang="en-US" dirty="0"/>
              <a:t>唯各校</a:t>
            </a:r>
            <a:r>
              <a:rPr lang="zh-TW" altLang="en-US" dirty="0">
                <a:solidFill>
                  <a:srgbClr val="FF0000"/>
                </a:solidFill>
              </a:rPr>
              <a:t>系統管理師</a:t>
            </a:r>
            <a:r>
              <a:rPr lang="zh-TW" altLang="en-US" dirty="0"/>
              <a:t>可使用</a:t>
            </a:r>
            <a:r>
              <a:rPr lang="en-US" altLang="zh-TW" dirty="0"/>
              <a:t>)</a:t>
            </a:r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B7747D20-70AA-4501-BE7E-B6BE7E4AF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17143"/>
            <a:ext cx="18238153" cy="589963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矩形 3">
            <a:extLst>
              <a:ext uri="{FF2B5EF4-FFF2-40B4-BE49-F238E27FC236}">
                <a16:creationId xmlns:a16="http://schemas.microsoft.com/office/drawing/2014/main" id="{71DA800F-4871-4EA3-907B-F0FE8F049585}"/>
              </a:ext>
            </a:extLst>
          </p:cNvPr>
          <p:cNvSpPr/>
          <p:nvPr/>
        </p:nvSpPr>
        <p:spPr>
          <a:xfrm>
            <a:off x="1726382" y="2417143"/>
            <a:ext cx="3344150" cy="5899637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45720" tIns="22860" rIns="45720" bIns="2286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7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78149766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04E53AA-FB21-4ECD-8137-D553D0F3D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帳號管理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07EDF782-827D-4CCB-B101-765CDBFD1C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EA40B8E-B659-4FF7-A6AE-FCC8CCB8F5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61</a:t>
            </a:fld>
            <a:endParaRPr lang="ja-JP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42856CFF-192E-4709-8FB6-324C37CDE28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7FEBB064-70A9-4BD1-BB94-80FE9BA18A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581" y="2941166"/>
            <a:ext cx="16886140" cy="480368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C5A55AD5-2B8A-40F9-93A9-6A0CA63AAD79}"/>
              </a:ext>
            </a:extLst>
          </p:cNvPr>
          <p:cNvSpPr/>
          <p:nvPr/>
        </p:nvSpPr>
        <p:spPr>
          <a:xfrm>
            <a:off x="790278" y="6439643"/>
            <a:ext cx="1849924" cy="1305205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45720" tIns="22860" rIns="45720" bIns="22860" anchor="ctr" anchorCtr="1" compatLnSpc="1">
            <a:noAutofit/>
          </a:bodyPr>
          <a:lstStyle/>
          <a:p>
            <a:pPr algn="ctr" defTabSz="45715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7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59994972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713E7E7-3CA6-4860-820C-81793587E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帳號管理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7FEF8365-33AF-48A3-88F0-D18832BCAB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EDC6437-0296-49AD-B82F-75C2A33B42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62</a:t>
            </a:fld>
            <a:endParaRPr lang="ja-JP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31CB3935-1C7F-4EE1-9042-CA450A4ABF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9E6F6AF3-C27F-4912-BA3B-01813A871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596" y="2547441"/>
            <a:ext cx="14988337" cy="689174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18501778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5067F40-0AE1-4D0C-B7EA-3A58C521B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權限設定</a:t>
            </a:r>
            <a:r>
              <a:rPr lang="en-US" altLang="zh-TW" dirty="0"/>
              <a:t>(</a:t>
            </a:r>
            <a:r>
              <a:rPr lang="zh-TW" altLang="en-US" dirty="0"/>
              <a:t>唯各校</a:t>
            </a:r>
            <a:r>
              <a:rPr lang="zh-TW" altLang="en-US" dirty="0">
                <a:solidFill>
                  <a:srgbClr val="FF0000"/>
                </a:solidFill>
              </a:rPr>
              <a:t>系統管理師</a:t>
            </a:r>
            <a:r>
              <a:rPr lang="zh-TW" altLang="en-US" dirty="0"/>
              <a:t>可使用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11985FAF-643C-4B26-999F-CDAC5C3B22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F21BEFA-91EB-4D79-BE2E-12388A83C2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63</a:t>
            </a:fld>
            <a:endParaRPr lang="ja-JP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322BD60D-F689-4CF4-A2E1-6D54129B2B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564" y="2075721"/>
            <a:ext cx="14598877" cy="624741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4112B9AE-8B7D-4A72-995C-19FF50F9B70E}"/>
              </a:ext>
            </a:extLst>
          </p:cNvPr>
          <p:cNvSpPr/>
          <p:nvPr/>
        </p:nvSpPr>
        <p:spPr>
          <a:xfrm>
            <a:off x="2302446" y="3559324"/>
            <a:ext cx="4102262" cy="2950941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45720" tIns="22860" rIns="45720" bIns="22860" anchor="ctr" anchorCtr="1" compatLnSpc="1">
            <a:noAutofit/>
          </a:bodyPr>
          <a:lstStyle/>
          <a:p>
            <a:pPr algn="ctr" defTabSz="45715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7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47139210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AA315C2-9578-41E0-BD25-713E2F778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BBFF02"/>
                </a:solidFill>
              </a:rPr>
              <a:t>權限</a:t>
            </a:r>
            <a:r>
              <a:rPr lang="zh-TW" altLang="en-US" dirty="0"/>
              <a:t>設定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B6A7FDCF-957B-48D4-A2BC-B133B10F080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0EEDE7D-EA0F-4F7D-94D3-B3864034BA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64</a:t>
            </a:fld>
            <a:endParaRPr lang="ja-JP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9C17C79C-2A1C-4A6E-B8D9-F63D51C443B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46BDF82D-2213-4E77-8390-5555D8266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72" y="2168876"/>
            <a:ext cx="17956667" cy="653270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88D0A84A-7747-4E56-8465-8AC2BDC88DEF}"/>
              </a:ext>
            </a:extLst>
          </p:cNvPr>
          <p:cNvSpPr/>
          <p:nvPr/>
        </p:nvSpPr>
        <p:spPr>
          <a:xfrm>
            <a:off x="1976648" y="2168876"/>
            <a:ext cx="4574271" cy="1127797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45720" tIns="22860" rIns="45720" bIns="22860" anchor="ctr" anchorCtr="1" compatLnSpc="1">
            <a:noAutofit/>
          </a:bodyPr>
          <a:lstStyle/>
          <a:p>
            <a:pPr algn="ctr" defTabSz="45715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7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406185122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8A63792-1F7E-4D36-8820-6D610D334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BBFF02"/>
                </a:solidFill>
              </a:rPr>
              <a:t>權限</a:t>
            </a:r>
            <a:r>
              <a:rPr lang="zh-TW" altLang="en-US" dirty="0"/>
              <a:t>設定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344B1904-910A-439E-AF25-E62A67944D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69CBDA2-6AB5-43A1-BF88-002700C993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65</a:t>
            </a:fld>
            <a:endParaRPr lang="ja-JP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1581B099-0495-4D6A-A0DB-CDEA5C508B9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39157E73-5EB6-4EC2-B109-2A4BA2653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7" y="2256180"/>
            <a:ext cx="18019609" cy="556717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C4386E9E-9AB1-48A0-86B7-8BA31A90307D}"/>
              </a:ext>
            </a:extLst>
          </p:cNvPr>
          <p:cNvSpPr/>
          <p:nvPr/>
        </p:nvSpPr>
        <p:spPr>
          <a:xfrm>
            <a:off x="10727381" y="3559965"/>
            <a:ext cx="7397753" cy="4263388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45720" tIns="22860" rIns="45720" bIns="22860" anchor="ctr" anchorCtr="1" compatLnSpc="1">
            <a:noAutofit/>
          </a:bodyPr>
          <a:lstStyle/>
          <a:p>
            <a:pPr algn="ctr" defTabSz="45715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7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50446211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4ABDA8A-EB84-4B73-94ED-AB3627102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BBFF02"/>
                </a:solidFill>
              </a:rPr>
              <a:t>權限</a:t>
            </a:r>
            <a:r>
              <a:rPr lang="zh-TW" altLang="en-US" dirty="0"/>
              <a:t>設定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8AA68440-915D-4751-9E0D-A21EF15811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DD33EBA-9952-4B21-B5A9-02171D0160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66</a:t>
            </a:fld>
            <a:endParaRPr lang="ja-JP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6D40DF1A-822A-492B-A742-F6DC2EB70CC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3">
            <a:extLst>
              <a:ext uri="{FF2B5EF4-FFF2-40B4-BE49-F238E27FC236}">
                <a16:creationId xmlns:a16="http://schemas.microsoft.com/office/drawing/2014/main" id="{4FAB8F49-9FC7-481B-81BA-B75A33F33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278" y="2191172"/>
            <a:ext cx="17226485" cy="496855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6C71FE78-B328-4E87-8D37-0BBBE5A6F5F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163873" y="2995649"/>
            <a:ext cx="2758811" cy="286098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61604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8917BCA-8C3C-487C-AFF6-2E351733E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BBFF02"/>
                </a:solidFill>
              </a:rPr>
              <a:t>權限</a:t>
            </a:r>
            <a:r>
              <a:rPr lang="zh-TW" altLang="en-US" dirty="0"/>
              <a:t>設定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3B6DE4EC-3DE3-486E-9588-8B045B8E69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2EAACED-2B66-43D6-AB64-DD511F34A8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67</a:t>
            </a:fld>
            <a:endParaRPr lang="ja-JP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D0C2979D-6E04-4D5E-8FA7-649B0AFABE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B94093EF-E778-4335-BA44-4F5D4A9E1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956" y="2216278"/>
            <a:ext cx="17357044" cy="496855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28923B63-E281-4684-875A-FE6C1263C8E5}"/>
              </a:ext>
            </a:extLst>
          </p:cNvPr>
          <p:cNvSpPr/>
          <p:nvPr/>
        </p:nvSpPr>
        <p:spPr>
          <a:xfrm>
            <a:off x="2086422" y="2623220"/>
            <a:ext cx="3816424" cy="559279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45720" tIns="22860" rIns="45720" bIns="22860" anchor="ctr" anchorCtr="1" compatLnSpc="1">
            <a:noAutofit/>
          </a:bodyPr>
          <a:lstStyle/>
          <a:p>
            <a:pPr algn="ctr" defTabSz="45715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7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81695639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8917BCA-8C3C-487C-AFF6-2E351733E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BBFF02"/>
                </a:solidFill>
              </a:rPr>
              <a:t>權限</a:t>
            </a:r>
            <a:r>
              <a:rPr lang="zh-TW" altLang="en-US" dirty="0"/>
              <a:t>設定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3B6DE4EC-3DE3-486E-9588-8B045B8E69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2EAACED-2B66-43D6-AB64-DD511F34A8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68</a:t>
            </a:fld>
            <a:endParaRPr lang="ja-JP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D0C2979D-6E04-4D5E-8FA7-649B0AFABE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1">
            <a:extLst>
              <a:ext uri="{FF2B5EF4-FFF2-40B4-BE49-F238E27FC236}">
                <a16:creationId xmlns:a16="http://schemas.microsoft.com/office/drawing/2014/main" id="{CB1154D2-B802-4ACE-8E8E-CB4D84BBC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52" y="2371821"/>
            <a:ext cx="18170934" cy="526870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A501753D-1D9A-4C9C-AB75-A9057D7EE5FB}"/>
              </a:ext>
            </a:extLst>
          </p:cNvPr>
          <p:cNvSpPr/>
          <p:nvPr/>
        </p:nvSpPr>
        <p:spPr>
          <a:xfrm>
            <a:off x="12455574" y="3183032"/>
            <a:ext cx="1107428" cy="4439347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45720" tIns="22860" rIns="45720" bIns="22860" anchor="ctr" anchorCtr="1" compatLnSpc="1">
            <a:noAutofit/>
          </a:bodyPr>
          <a:lstStyle/>
          <a:p>
            <a:pPr algn="ctr" defTabSz="45715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7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9" name="矩形 3">
            <a:extLst>
              <a:ext uri="{FF2B5EF4-FFF2-40B4-BE49-F238E27FC236}">
                <a16:creationId xmlns:a16="http://schemas.microsoft.com/office/drawing/2014/main" id="{4D90444D-E690-439D-932A-BCE639BF6ED8}"/>
              </a:ext>
            </a:extLst>
          </p:cNvPr>
          <p:cNvSpPr/>
          <p:nvPr/>
        </p:nvSpPr>
        <p:spPr>
          <a:xfrm>
            <a:off x="11171103" y="4505358"/>
            <a:ext cx="6694705" cy="1001627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45720" tIns="22860" rIns="45720" bIns="22860" anchor="ctr" anchorCtr="1" compatLnSpc="1">
            <a:noAutofit/>
          </a:bodyPr>
          <a:lstStyle/>
          <a:p>
            <a:pPr algn="ctr" defTabSz="45715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7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78216000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>
                <a:solidFill>
                  <a:srgbClr val="BBFF02"/>
                </a:solidFill>
              </a:rPr>
              <a:t>修正</a:t>
            </a:r>
            <a:r>
              <a:rPr kumimoji="1" lang="zh-TW" altLang="en-US" dirty="0"/>
              <a:t>申請</a:t>
            </a:r>
            <a:endParaRPr kumimoji="1" lang="ja-JP" alt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38131453"/>
      </p:ext>
    </p:extLst>
  </p:cSld>
  <p:clrMapOvr>
    <a:masterClrMapping/>
  </p:clrMapOvr>
  <p:transition spd="slow" advTm="3628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68C0964-CAB6-4358-B0F4-19663CEE1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基本資料</a:t>
            </a:r>
            <a:r>
              <a:rPr lang="en-US" altLang="zh-TW" dirty="0"/>
              <a:t>2.</a:t>
            </a:r>
            <a:r>
              <a:rPr lang="zh-TW" altLang="en-US" dirty="0"/>
              <a:t>學校「</a:t>
            </a:r>
            <a:r>
              <a:rPr lang="zh-TW" altLang="en-US" dirty="0">
                <a:solidFill>
                  <a:srgbClr val="BBFF02"/>
                </a:solidFill>
              </a:rPr>
              <a:t>校區</a:t>
            </a:r>
            <a:r>
              <a:rPr lang="zh-TW" altLang="en-US" dirty="0"/>
              <a:t>」基本資料表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7FEA740E-4FE2-4243-9083-3ADFD8CAEC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20F7652-2567-49B1-8F51-7DAA35AFA0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7</a:t>
            </a:fld>
            <a:endParaRPr lang="ja-JP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EABEE719-5F05-401D-A7EF-905083B62D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602FC457-0D44-4DAB-9040-171B1DEC9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214" y="1183060"/>
            <a:ext cx="17464556" cy="846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29889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EED0B59-FFD3-4993-B98B-089F80F7E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8CD0D2B0-7773-4ABB-BD58-2A3135E771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4405C33-B44C-4B0A-833F-D81C58B411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70</a:t>
            </a:fld>
            <a:endParaRPr lang="ja-JP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0035BE00-F33D-461D-B456-2B388BE18E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B0FB7106-0CF4-447E-A682-519CBEF56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147" y="26353"/>
            <a:ext cx="15913768" cy="961508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AD34764B-078D-46C3-B388-9BB977A5AD35}"/>
              </a:ext>
            </a:extLst>
          </p:cNvPr>
          <p:cNvSpPr/>
          <p:nvPr/>
        </p:nvSpPr>
        <p:spPr>
          <a:xfrm>
            <a:off x="12815614" y="762829"/>
            <a:ext cx="1908088" cy="708151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45720" tIns="22860" rIns="45720" bIns="22860" anchor="ctr" anchorCtr="1" compatLnSpc="1">
            <a:noAutofit/>
          </a:bodyPr>
          <a:lstStyle/>
          <a:p>
            <a:pPr algn="ctr" defTabSz="45715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7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10725893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804FD0C-83DB-427F-8DFD-B0545439B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表冊修正</a:t>
            </a:r>
            <a:r>
              <a:rPr lang="en-US" altLang="zh-TW" dirty="0"/>
              <a:t>-</a:t>
            </a:r>
            <a:r>
              <a:rPr lang="zh-TW" altLang="en-US" dirty="0">
                <a:solidFill>
                  <a:srgbClr val="BBFF02"/>
                </a:solidFill>
              </a:rPr>
              <a:t>統一修正</a:t>
            </a:r>
            <a:r>
              <a:rPr lang="zh-TW" altLang="en-US" dirty="0"/>
              <a:t>期間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3A8B3D80-433E-4CC5-87ED-DC889D9B0B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EBED159-F6D5-468F-AFD7-5CC0C22193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71</a:t>
            </a:fld>
            <a:endParaRPr lang="ja-JP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71B9CC4B-EE18-42A2-B159-63557046D7F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0E4B764F-F42A-468D-B47D-AE4BE0DD9C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76083A16-65EC-47EF-B604-B98CFAF25F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07" y="2414587"/>
            <a:ext cx="11549624" cy="271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06203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33E6980-1D52-450E-8702-D26CA5EC0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表冊修正</a:t>
            </a:r>
            <a:r>
              <a:rPr lang="en-US" altLang="zh-TW" dirty="0"/>
              <a:t>-</a:t>
            </a:r>
            <a:r>
              <a:rPr lang="zh-TW" altLang="en-US" dirty="0">
                <a:solidFill>
                  <a:srgbClr val="BBFF02"/>
                </a:solidFill>
              </a:rPr>
              <a:t>統一修正</a:t>
            </a:r>
            <a:r>
              <a:rPr lang="zh-TW" altLang="en-US" dirty="0"/>
              <a:t>期間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4A2E2325-478A-4B91-94F0-A76141E7B2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EC42478-6B68-46C8-8471-04DB46BA5A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72</a:t>
            </a:fld>
            <a:endParaRPr lang="ja-JP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6B4F5387-9B32-49B0-8D2C-840AEA9F72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09234B0D-4AF8-4237-8E0C-C51946F0B95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內容版面配置區 3">
            <a:extLst>
              <a:ext uri="{FF2B5EF4-FFF2-40B4-BE49-F238E27FC236}">
                <a16:creationId xmlns:a16="http://schemas.microsoft.com/office/drawing/2014/main" id="{4237A558-350E-4ECE-80FB-18826C24ED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996" y="1221838"/>
            <a:ext cx="15324481" cy="8414534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9660502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EB710B5-ACB3-4FAC-97BD-4A7AF9CFB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表冊修正</a:t>
            </a:r>
            <a:r>
              <a:rPr lang="en-US" altLang="zh-TW" dirty="0"/>
              <a:t>-</a:t>
            </a:r>
            <a:r>
              <a:rPr lang="zh-TW" altLang="en-US" dirty="0">
                <a:solidFill>
                  <a:srgbClr val="BBFF02"/>
                </a:solidFill>
              </a:rPr>
              <a:t>非</a:t>
            </a:r>
            <a:r>
              <a:rPr lang="zh-TW" altLang="en-US" dirty="0"/>
              <a:t>統一修正期間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0CCB410D-B934-450B-B46E-3B3F3DEFF3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657A435-5100-4533-9405-BAD24C2DD0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73</a:t>
            </a:fld>
            <a:endParaRPr lang="ja-JP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7CCB3437-404B-4284-B6AA-7C6E6C1100B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55C42C95-AEC7-42D1-B500-795202EFE3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06" y="1031818"/>
            <a:ext cx="17249529" cy="852408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2C2306F0-FFBD-41F8-89D3-B96AB8ED6EDD}"/>
              </a:ext>
            </a:extLst>
          </p:cNvPr>
          <p:cNvSpPr/>
          <p:nvPr/>
        </p:nvSpPr>
        <p:spPr>
          <a:xfrm>
            <a:off x="2230438" y="1892852"/>
            <a:ext cx="2333525" cy="814987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45720" tIns="22860" rIns="45720" bIns="22860" anchor="ctr" anchorCtr="1" compatLnSpc="1">
            <a:noAutofit/>
          </a:bodyPr>
          <a:lstStyle/>
          <a:p>
            <a:pPr algn="ctr" defTabSz="45715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7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419BAF1C-5C93-4993-8CF4-C7D24F2E9D47}"/>
              </a:ext>
            </a:extLst>
          </p:cNvPr>
          <p:cNvSpPr/>
          <p:nvPr/>
        </p:nvSpPr>
        <p:spPr>
          <a:xfrm>
            <a:off x="430238" y="3632090"/>
            <a:ext cx="2333525" cy="684017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45720" tIns="22860" rIns="45720" bIns="22860" anchor="ctr" anchorCtr="1" compatLnSpc="1">
            <a:noAutofit/>
          </a:bodyPr>
          <a:lstStyle/>
          <a:p>
            <a:pPr algn="ctr" defTabSz="45715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7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4EBEFE9-6F67-458A-8A7E-1EA868882C9F}"/>
              </a:ext>
            </a:extLst>
          </p:cNvPr>
          <p:cNvSpPr/>
          <p:nvPr/>
        </p:nvSpPr>
        <p:spPr>
          <a:xfrm>
            <a:off x="247261" y="6714114"/>
            <a:ext cx="2333525" cy="684017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45720" tIns="22860" rIns="45720" bIns="22860" anchor="ctr" anchorCtr="1" compatLnSpc="1">
            <a:noAutofit/>
          </a:bodyPr>
          <a:lstStyle/>
          <a:p>
            <a:pPr algn="ctr" defTabSz="45715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7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42933529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>
            <a:extLst>
              <a:ext uri="{FF2B5EF4-FFF2-40B4-BE49-F238E27FC236}">
                <a16:creationId xmlns:a16="http://schemas.microsoft.com/office/drawing/2014/main" id="{F90839D0-5C6C-4792-8C26-5922B0A4E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非統一修正</a:t>
            </a:r>
            <a:r>
              <a:rPr lang="zh-TW" altLang="en-US" dirty="0">
                <a:solidFill>
                  <a:srgbClr val="BBFF02"/>
                </a:solidFill>
              </a:rPr>
              <a:t>申請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4725F8F2-86B3-4D57-BCA7-660C91EF7B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EB698B1-DC0A-48F5-A829-90A26F00FC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74</a:t>
            </a:fld>
            <a:endParaRPr lang="ja-JP" altLang="en-US" dirty="0"/>
          </a:p>
        </p:txBody>
      </p:sp>
      <p:sp>
        <p:nvSpPr>
          <p:cNvPr id="9" name="文字版面配置區 8">
            <a:extLst>
              <a:ext uri="{FF2B5EF4-FFF2-40B4-BE49-F238E27FC236}">
                <a16:creationId xmlns:a16="http://schemas.microsoft.com/office/drawing/2014/main" id="{32E9C5F4-7465-4B57-AF07-EA0059B8905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FB470A9D-B989-4AF7-997A-46485F62E8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699" y="1671839"/>
            <a:ext cx="14961251" cy="7888013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91704136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9DEB460-450A-499F-B79C-23B716CF6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非統一修正申請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C22A452B-0164-4E3A-BD40-404E582859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973E500-EC53-4E78-8AAE-FBC69339B9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75</a:t>
            </a:fld>
            <a:endParaRPr lang="ja-JP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A0496B81-EF6D-4B1B-AD94-B88CFB71E8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966B01CE-BC93-41EC-89F7-0EB3E010126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40631" y="2019553"/>
            <a:ext cx="17954121" cy="699411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FEBDE9A4-989D-456E-8AAB-BC32852DE341}"/>
              </a:ext>
            </a:extLst>
          </p:cNvPr>
          <p:cNvSpPr/>
          <p:nvPr/>
        </p:nvSpPr>
        <p:spPr>
          <a:xfrm>
            <a:off x="13391678" y="6990966"/>
            <a:ext cx="4557269" cy="2022704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45720" tIns="22860" rIns="45720" bIns="22860" anchor="ctr" anchorCtr="1" compatLnSpc="1">
            <a:noAutofit/>
          </a:bodyPr>
          <a:lstStyle/>
          <a:p>
            <a:pPr algn="ctr" defTabSz="45715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7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77730120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9F0F578-3EB3-45D0-8859-8DD4A0172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請務必上傳「修正</a:t>
            </a:r>
            <a:r>
              <a:rPr lang="zh-TW" altLang="en-US" dirty="0">
                <a:solidFill>
                  <a:srgbClr val="BBFF02"/>
                </a:solidFill>
              </a:rPr>
              <a:t>前後對照表</a:t>
            </a:r>
            <a:r>
              <a:rPr lang="zh-TW" altLang="en-US" dirty="0"/>
              <a:t>」，並完成</a:t>
            </a:r>
            <a:r>
              <a:rPr lang="zh-TW" altLang="en-US" dirty="0">
                <a:solidFill>
                  <a:srgbClr val="BBFF02"/>
                </a:solidFill>
              </a:rPr>
              <a:t>核章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634E6C9E-5756-40AB-9BD8-CBBAFFC91EC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79052C0-4425-4EFA-AE41-8ED1EBB73D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76</a:t>
            </a:fld>
            <a:endParaRPr lang="ja-JP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911A32AB-C7EA-47B8-A641-1B0E5DA1E4F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D30C7368-C61F-4D81-B270-CD96AFE0B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302" y="1830278"/>
            <a:ext cx="15056570" cy="7734717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8730283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タイトル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>
                <a:solidFill>
                  <a:srgbClr val="BBFF02"/>
                </a:solidFill>
              </a:rPr>
              <a:t>感謝</a:t>
            </a:r>
            <a:r>
              <a:rPr kumimoji="1" lang="zh-TW" altLang="en-US" dirty="0"/>
              <a:t>您的參與</a:t>
            </a:r>
            <a:r>
              <a:rPr kumimoji="1" lang="en-US" altLang="ja-JP" dirty="0"/>
              <a:t>!</a:t>
            </a:r>
            <a:endParaRPr kumimoji="1" lang="ja-JP" altLang="en-US" dirty="0"/>
          </a:p>
        </p:txBody>
      </p:sp>
      <p:sp>
        <p:nvSpPr>
          <p:cNvPr id="15" name="テキスト プレースホルダー 14"/>
          <p:cNvSpPr>
            <a:spLocks noGrp="1"/>
          </p:cNvSpPr>
          <p:nvPr>
            <p:ph type="body" sz="quarter" idx="12"/>
          </p:nvPr>
        </p:nvSpPr>
        <p:spPr>
          <a:xfrm>
            <a:off x="993906" y="6511652"/>
            <a:ext cx="16344898" cy="3672185"/>
          </a:xfrm>
        </p:spPr>
        <p:txBody>
          <a:bodyPr/>
          <a:lstStyle/>
          <a:p>
            <a:r>
              <a:rPr lang="zh-TW" altLang="en-US" sz="5400" dirty="0"/>
              <a:t>  系統分機：</a:t>
            </a:r>
          </a:p>
          <a:p>
            <a:r>
              <a:rPr lang="en-US" altLang="zh-TW" sz="5400" dirty="0">
                <a:solidFill>
                  <a:srgbClr val="BBFF02"/>
                </a:solidFill>
              </a:rPr>
              <a:t>5379</a:t>
            </a:r>
          </a:p>
          <a:p>
            <a:r>
              <a:rPr lang="en-US" altLang="zh-TW" sz="5400" dirty="0">
                <a:solidFill>
                  <a:srgbClr val="BBFF02"/>
                </a:solidFill>
              </a:rPr>
              <a:t>5380</a:t>
            </a:r>
          </a:p>
          <a:p>
            <a:r>
              <a:rPr lang="zh-TW" altLang="en-US" sz="5400" dirty="0"/>
              <a:t>歡迎洽詢</a:t>
            </a:r>
            <a:endParaRPr kumimoji="1" lang="ja-JP" altLang="en-US" sz="5400" dirty="0"/>
          </a:p>
        </p:txBody>
      </p:sp>
    </p:spTree>
    <p:extLst>
      <p:ext uri="{BB962C8B-B14F-4D97-AF65-F5344CB8AC3E}">
        <p14:creationId xmlns:p14="http://schemas.microsoft.com/office/powerpoint/2010/main" val="1200920996"/>
      </p:ext>
    </p:extLst>
  </p:cSld>
  <p:clrMapOvr>
    <a:masterClrMapping/>
  </p:clrMapOvr>
  <p:transition spd="slow" advTm="4136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>
            <a:extLst>
              <a:ext uri="{FF2B5EF4-FFF2-40B4-BE49-F238E27FC236}">
                <a16:creationId xmlns:a16="http://schemas.microsoft.com/office/drawing/2014/main" id="{5953FED4-F3CF-4464-AF51-BD075C206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BBFF02"/>
                </a:solidFill>
              </a:rPr>
              <a:t>校區</a:t>
            </a:r>
            <a:r>
              <a:rPr lang="en-US" altLang="zh-TW" dirty="0"/>
              <a:t>-</a:t>
            </a:r>
            <a:r>
              <a:rPr lang="zh-TW" altLang="en-US" dirty="0"/>
              <a:t>編輯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E3705E31-5372-4B67-A892-457B2C1F33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27BC7DA-63B0-4558-82BC-B779220F4F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8</a:t>
            </a:fld>
            <a:endParaRPr lang="ja-JP" altLang="en-US" dirty="0"/>
          </a:p>
        </p:txBody>
      </p:sp>
      <p:sp>
        <p:nvSpPr>
          <p:cNvPr id="10" name="文字版面配置區 9">
            <a:extLst>
              <a:ext uri="{FF2B5EF4-FFF2-40B4-BE49-F238E27FC236}">
                <a16:creationId xmlns:a16="http://schemas.microsoft.com/office/drawing/2014/main" id="{9F7CC053-6969-4FB0-9DDE-DB8F3203A45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C2F9F7B0-0DEE-413C-BEAA-DAB70A2E3F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292" y="1234083"/>
            <a:ext cx="16961828" cy="850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845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7B87FDD-8E93-4E2B-9633-015B7E219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上傳</a:t>
            </a:r>
            <a:r>
              <a:rPr lang="zh-TW" altLang="en-US" dirty="0">
                <a:solidFill>
                  <a:srgbClr val="BBFF02"/>
                </a:solidFill>
              </a:rPr>
              <a:t>佐證</a:t>
            </a:r>
            <a:r>
              <a:rPr lang="zh-TW" altLang="en-US" dirty="0"/>
              <a:t>文件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3A9865F2-1909-4BB9-9397-FC0E995096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D6D685E-B467-4E32-93D1-EB4EF3D8A7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9</a:t>
            </a:fld>
            <a:endParaRPr lang="ja-JP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A86279CF-8BE2-4420-9520-D7FC6B0B9D3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2F2FD2D1-FECA-4FA0-8CE8-F4227938BF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B069425E-AF71-4F57-8C40-4C3A311B21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972" y="1202646"/>
            <a:ext cx="8120793" cy="2860734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1399097E-6E9D-4447-9FAF-A1157F88AC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6502" y="3636544"/>
            <a:ext cx="11809312" cy="6653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339696"/>
      </p:ext>
    </p:extLst>
  </p:cSld>
  <p:clrMapOvr>
    <a:masterClrMapping/>
  </p:clrMapOvr>
</p:sld>
</file>

<file path=ppt/theme/theme1.xml><?xml version="1.0" encoding="utf-8"?>
<a:theme xmlns:a="http://schemas.openxmlformats.org/drawingml/2006/main" name="Title">
  <a:themeElements>
    <a:clrScheme name="ユーザー定義 2">
      <a:dk1>
        <a:srgbClr val="FFFFFF"/>
      </a:dk1>
      <a:lt1>
        <a:srgbClr val="000000"/>
      </a:lt1>
      <a:dk2>
        <a:srgbClr val="FFFFFF"/>
      </a:dk2>
      <a:lt2>
        <a:srgbClr val="EEECE1"/>
      </a:lt2>
      <a:accent1>
        <a:srgbClr val="BBFF02"/>
      </a:accent1>
      <a:accent2>
        <a:srgbClr val="02FFB5"/>
      </a:accent2>
      <a:accent3>
        <a:srgbClr val="00CCFF"/>
      </a:accent3>
      <a:accent4>
        <a:srgbClr val="FF99FF"/>
      </a:accent4>
      <a:accent5>
        <a:srgbClr val="4BACC6"/>
      </a:accent5>
      <a:accent6>
        <a:srgbClr val="F79646"/>
      </a:accent6>
      <a:hlink>
        <a:srgbClr val="BBFF02"/>
      </a:hlink>
      <a:folHlink>
        <a:srgbClr val="8CC000"/>
      </a:folHlink>
    </a:clrScheme>
    <a:fontScheme name="Scheat">
      <a:majorFont>
        <a:latin typeface="Crimson Text"/>
        <a:ea typeface="Spica Neue"/>
        <a:cs typeface=""/>
      </a:majorFont>
      <a:minorFont>
        <a:latin typeface="Crimson Text"/>
        <a:ea typeface="Spica Ne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">
  <a:themeElements>
    <a:clrScheme name="ユーザー定義 2">
      <a:dk1>
        <a:srgbClr val="FFFFFF"/>
      </a:dk1>
      <a:lt1>
        <a:srgbClr val="000000"/>
      </a:lt1>
      <a:dk2>
        <a:srgbClr val="FFFFFF"/>
      </a:dk2>
      <a:lt2>
        <a:srgbClr val="EEECE1"/>
      </a:lt2>
      <a:accent1>
        <a:srgbClr val="BBFF02"/>
      </a:accent1>
      <a:accent2>
        <a:srgbClr val="02FFB5"/>
      </a:accent2>
      <a:accent3>
        <a:srgbClr val="00CCFF"/>
      </a:accent3>
      <a:accent4>
        <a:srgbClr val="FF99FF"/>
      </a:accent4>
      <a:accent5>
        <a:srgbClr val="4BACC6"/>
      </a:accent5>
      <a:accent6>
        <a:srgbClr val="F79646"/>
      </a:accent6>
      <a:hlink>
        <a:srgbClr val="BBFF02"/>
      </a:hlink>
      <a:folHlink>
        <a:srgbClr val="8CC000"/>
      </a:folHlink>
    </a:clrScheme>
    <a:fontScheme name="Scheat">
      <a:majorFont>
        <a:latin typeface="Crimson Text"/>
        <a:ea typeface="Spica Neue"/>
        <a:cs typeface=""/>
      </a:majorFont>
      <a:minorFont>
        <a:latin typeface="Crimson Text"/>
        <a:ea typeface="Spica Ne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1207</TotalTime>
  <Words>2010</Words>
  <Application>Microsoft Office PowerPoint</Application>
  <PresentationFormat>自訂</PresentationFormat>
  <Paragraphs>385</Paragraphs>
  <Slides>77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77</vt:i4>
      </vt:variant>
    </vt:vector>
  </HeadingPairs>
  <TitlesOfParts>
    <vt:vector size="89" baseType="lpstr">
      <vt:lpstr>Crimson Text</vt:lpstr>
      <vt:lpstr>ＭＳ Ｐゴシック</vt:lpstr>
      <vt:lpstr>Spica Neue</vt:lpstr>
      <vt:lpstr>Ubuntu Medium</vt:lpstr>
      <vt:lpstr>微軟正黑體</vt:lpstr>
      <vt:lpstr>新細明體</vt:lpstr>
      <vt:lpstr>Algerian</vt:lpstr>
      <vt:lpstr>Arial</vt:lpstr>
      <vt:lpstr>Calibri</vt:lpstr>
      <vt:lpstr>Wingdings</vt:lpstr>
      <vt:lpstr>Title</vt:lpstr>
      <vt:lpstr>Contents</vt:lpstr>
      <vt:lpstr>大學校院校務資料庫</vt:lpstr>
      <vt:lpstr>簡報大綱</vt:lpstr>
      <vt:lpstr>基本資料</vt:lpstr>
      <vt:lpstr>基本資料確認程序</vt:lpstr>
      <vt:lpstr>關於跨表、跨期檢核</vt:lpstr>
      <vt:lpstr>基本資料1</vt:lpstr>
      <vt:lpstr>基本資料2.學校「校區」基本資料表</vt:lpstr>
      <vt:lpstr>校區-編輯</vt:lpstr>
      <vt:lpstr>上傳佐證文件</vt:lpstr>
      <vt:lpstr>基本資料3.學校「學院/學群」基本資料表</vt:lpstr>
      <vt:lpstr>基本資料6.系所學制</vt:lpstr>
      <vt:lpstr>匯出EXCEL</vt:lpstr>
      <vt:lpstr>基本資料6.系所學制</vt:lpstr>
      <vt:lpstr>基本資料6-編輯</vt:lpstr>
      <vt:lpstr>基本資料6.新增</vt:lpstr>
      <vt:lpstr>基本資料7.行政單位及各類中心基本資料表</vt:lpstr>
      <vt:lpstr>資料填報</vt:lpstr>
      <vt:lpstr>表冊填寫</vt:lpstr>
      <vt:lpstr>表冊填寫</vt:lpstr>
      <vt:lpstr>填表說明</vt:lpstr>
      <vt:lpstr>資料查詢</vt:lpstr>
      <vt:lpstr>Excel 上傳</vt:lpstr>
      <vt:lpstr>資料累加示範</vt:lpstr>
      <vt:lpstr>資料累加示範</vt:lpstr>
      <vt:lpstr>Excel 上傳</vt:lpstr>
      <vt:lpstr>Excel 上傳-欄位順序</vt:lpstr>
      <vt:lpstr>Excel上傳-必要欄位檢核</vt:lpstr>
      <vt:lpstr>Excel上傳-操作</vt:lpstr>
      <vt:lpstr>Excel上傳-資料上傳說明</vt:lpstr>
      <vt:lpstr>EXCEL 上傳-資料下載</vt:lpstr>
      <vt:lpstr>EXCEL 上傳-資料下載</vt:lpstr>
      <vt:lpstr>EXCEL 上傳-對照表</vt:lpstr>
      <vt:lpstr>EXCEL 上傳-資料匯入</vt:lpstr>
      <vt:lpstr>EXCEL 上傳-資料匯入</vt:lpstr>
      <vt:lpstr>EXCEL 上傳-資料匯入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填寫狀況(唯各校總承辦人可使用)</vt:lpstr>
      <vt:lpstr>填寫狀況</vt:lpstr>
      <vt:lpstr>表冊檢核</vt:lpstr>
      <vt:lpstr>資料檢核</vt:lpstr>
      <vt:lpstr>資料檢核說明</vt:lpstr>
      <vt:lpstr>單一表冊完整填報</vt:lpstr>
      <vt:lpstr>單一表冊完整填報</vt:lpstr>
      <vt:lpstr>交叉比對-檢誤</vt:lpstr>
      <vt:lpstr>交叉比對-檢誤(續)</vt:lpstr>
      <vt:lpstr>交叉比對-檢誤(續)</vt:lpstr>
      <vt:lpstr>交叉比對-提示</vt:lpstr>
      <vt:lpstr>交叉比對-提示</vt:lpstr>
      <vt:lpstr>休學檢核說明</vt:lpstr>
      <vt:lpstr>差異比率說明</vt:lpstr>
      <vt:lpstr>差異計算方式</vt:lpstr>
      <vt:lpstr>差異比率說明</vt:lpstr>
      <vt:lpstr>帳號管理</vt:lpstr>
      <vt:lpstr>帳號管理 (唯各校系統管理師可使用)</vt:lpstr>
      <vt:lpstr>帳號管理</vt:lpstr>
      <vt:lpstr>帳號管理</vt:lpstr>
      <vt:lpstr>權限設定(唯各校系統管理師可使用)</vt:lpstr>
      <vt:lpstr>權限設定</vt:lpstr>
      <vt:lpstr>權限設定</vt:lpstr>
      <vt:lpstr>權限設定</vt:lpstr>
      <vt:lpstr>權限設定</vt:lpstr>
      <vt:lpstr>權限設定</vt:lpstr>
      <vt:lpstr>修正申請</vt:lpstr>
      <vt:lpstr>PowerPoint 簡報</vt:lpstr>
      <vt:lpstr>表冊修正-統一修正期間</vt:lpstr>
      <vt:lpstr>表冊修正-統一修正期間</vt:lpstr>
      <vt:lpstr>表冊修正-非統一修正期間</vt:lpstr>
      <vt:lpstr>非統一修正申請</vt:lpstr>
      <vt:lpstr>非統一修正申請</vt:lpstr>
      <vt:lpstr>請務必上傳「修正前後對照表」，並完成核章</vt:lpstr>
      <vt:lpstr>感謝您的參與!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Scheat</dc:title>
  <dc:creator>Jun</dc:creator>
  <cp:lastModifiedBy>明龍 林</cp:lastModifiedBy>
  <cp:revision>99</cp:revision>
  <dcterms:created xsi:type="dcterms:W3CDTF">2015-02-26T15:14:38Z</dcterms:created>
  <dcterms:modified xsi:type="dcterms:W3CDTF">2020-02-26T01:55:59Z</dcterms:modified>
</cp:coreProperties>
</file>