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3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719" r:id="rId2"/>
    <p:sldId id="338" r:id="rId3"/>
    <p:sldId id="728" r:id="rId4"/>
    <p:sldId id="616" r:id="rId5"/>
    <p:sldId id="611" r:id="rId6"/>
    <p:sldId id="768" r:id="rId7"/>
    <p:sldId id="748" r:id="rId8"/>
    <p:sldId id="752" r:id="rId9"/>
    <p:sldId id="729" r:id="rId10"/>
    <p:sldId id="268" r:id="rId11"/>
    <p:sldId id="753" r:id="rId12"/>
    <p:sldId id="746" r:id="rId13"/>
    <p:sldId id="747" r:id="rId14"/>
    <p:sldId id="754" r:id="rId15"/>
    <p:sldId id="272" r:id="rId16"/>
    <p:sldId id="704" r:id="rId17"/>
    <p:sldId id="755" r:id="rId18"/>
    <p:sldId id="756" r:id="rId19"/>
    <p:sldId id="757" r:id="rId20"/>
    <p:sldId id="642" r:id="rId21"/>
    <p:sldId id="628" r:id="rId22"/>
    <p:sldId id="730" r:id="rId23"/>
    <p:sldId id="485" r:id="rId24"/>
    <p:sldId id="731" r:id="rId25"/>
    <p:sldId id="732" r:id="rId26"/>
    <p:sldId id="671" r:id="rId27"/>
    <p:sldId id="780" r:id="rId28"/>
    <p:sldId id="783" r:id="rId29"/>
    <p:sldId id="784" r:id="rId30"/>
    <p:sldId id="758" r:id="rId31"/>
    <p:sldId id="760" r:id="rId32"/>
    <p:sldId id="761" r:id="rId33"/>
    <p:sldId id="763" r:id="rId34"/>
    <p:sldId id="777" r:id="rId35"/>
    <p:sldId id="778" r:id="rId36"/>
    <p:sldId id="779" r:id="rId37"/>
    <p:sldId id="735" r:id="rId38"/>
    <p:sldId id="764" r:id="rId39"/>
    <p:sldId id="765" r:id="rId40"/>
    <p:sldId id="762" r:id="rId41"/>
    <p:sldId id="770" r:id="rId42"/>
    <p:sldId id="766" r:id="rId43"/>
    <p:sldId id="782" r:id="rId44"/>
    <p:sldId id="767" r:id="rId45"/>
    <p:sldId id="426" r:id="rId46"/>
    <p:sldId id="270" r:id="rId47"/>
  </p:sldIdLst>
  <p:sldSz cx="9144000" cy="6858000" type="screen4x3"/>
  <p:notesSz cx="7099300" cy="10234613"/>
  <p:embeddedFontLst>
    <p:embeddedFont>
      <p:font typeface="華康中圓體" panose="020F0509000000000000" pitchFamily="49" charset="-120"/>
      <p:regular r:id="rId50"/>
    </p:embeddedFont>
    <p:embeddedFont>
      <p:font typeface="微軟正黑體" panose="020B0604030504040204" pitchFamily="34" charset="-120"/>
      <p:regular r:id="rId51"/>
      <p:bold r:id="rId52"/>
    </p:embeddedFont>
    <p:embeddedFont>
      <p:font typeface="標楷體" panose="03000509000000000000" pitchFamily="65" charset="-12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華康中圓體(P)" panose="020F0500000000000000" pitchFamily="34" charset="-120"/>
      <p:regular r:id="rId58"/>
    </p:embeddedFont>
    <p:embeddedFont>
      <p:font typeface="Arial Unicode MS" panose="020B0604020202020204" pitchFamily="34" charset="-120"/>
      <p:regular r:id="rId59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951EEF2-9CB1-408F-B4A6-0840467072EE}">
          <p14:sldIdLst>
            <p14:sldId id="719"/>
            <p14:sldId id="338"/>
            <p14:sldId id="728"/>
            <p14:sldId id="616"/>
            <p14:sldId id="611"/>
            <p14:sldId id="768"/>
            <p14:sldId id="748"/>
            <p14:sldId id="752"/>
            <p14:sldId id="729"/>
            <p14:sldId id="268"/>
            <p14:sldId id="753"/>
            <p14:sldId id="746"/>
            <p14:sldId id="747"/>
            <p14:sldId id="754"/>
            <p14:sldId id="272"/>
            <p14:sldId id="704"/>
            <p14:sldId id="755"/>
            <p14:sldId id="756"/>
            <p14:sldId id="757"/>
            <p14:sldId id="642"/>
            <p14:sldId id="628"/>
            <p14:sldId id="730"/>
            <p14:sldId id="485"/>
            <p14:sldId id="731"/>
            <p14:sldId id="732"/>
            <p14:sldId id="671"/>
            <p14:sldId id="780"/>
            <p14:sldId id="783"/>
            <p14:sldId id="784"/>
            <p14:sldId id="758"/>
            <p14:sldId id="760"/>
            <p14:sldId id="761"/>
            <p14:sldId id="763"/>
            <p14:sldId id="777"/>
            <p14:sldId id="778"/>
            <p14:sldId id="779"/>
            <p14:sldId id="735"/>
            <p14:sldId id="764"/>
            <p14:sldId id="765"/>
            <p14:sldId id="762"/>
            <p14:sldId id="770"/>
            <p14:sldId id="766"/>
            <p14:sldId id="782"/>
            <p14:sldId id="767"/>
            <p14:sldId id="426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g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BC9"/>
    <a:srgbClr val="FFFFFF"/>
    <a:srgbClr val="F7F9B1"/>
    <a:srgbClr val="008A3E"/>
    <a:srgbClr val="6600CC"/>
    <a:srgbClr val="0000FF"/>
    <a:srgbClr val="FF9966"/>
    <a:srgbClr val="DA006D"/>
    <a:srgbClr val="ECF1F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 autoAdjust="0"/>
    <p:restoredTop sz="94090" autoAdjust="0"/>
  </p:normalViewPr>
  <p:slideViewPr>
    <p:cSldViewPr>
      <p:cViewPr>
        <p:scale>
          <a:sx n="90" d="100"/>
          <a:sy n="90" d="100"/>
        </p:scale>
        <p:origin x="-262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1770"/>
    </p:cViewPr>
  </p:sorterViewPr>
  <p:notesViewPr>
    <p:cSldViewPr>
      <p:cViewPr varScale="1">
        <p:scale>
          <a:sx n="74" d="100"/>
          <a:sy n="74" d="100"/>
        </p:scale>
        <p:origin x="-336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9E7F5-27FF-4575-B13D-67D70365530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063C0D6-D856-40E9-904E-9A2A1CEE80C9}">
      <dgm:prSet phldrT="[文字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校庫定位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51F1D274-9283-4C66-9D00-AEE082ACD2A7}" type="parTrans" cxnId="{C023B5FD-4BA4-4B84-B3F7-B4BC56E8E873}">
      <dgm:prSet/>
      <dgm:spPr/>
      <dgm:t>
        <a:bodyPr/>
        <a:lstStyle/>
        <a:p>
          <a:endParaRPr lang="zh-TW" altLang="en-US">
            <a:latin typeface="華康正顏楷體W7(P)" panose="03000700000000000000" pitchFamily="66" charset="-120"/>
            <a:ea typeface="華康正顏楷體W7(P)" panose="03000700000000000000" pitchFamily="66" charset="-120"/>
          </a:endParaRPr>
        </a:p>
      </dgm:t>
    </dgm:pt>
    <dgm:pt modelId="{9310CB32-EE3A-49BA-A94C-DABD64378D53}" type="sibTrans" cxnId="{C023B5FD-4BA4-4B84-B3F7-B4BC56E8E873}">
      <dgm:prSet/>
      <dgm:spPr/>
      <dgm:t>
        <a:bodyPr/>
        <a:lstStyle/>
        <a:p>
          <a:endParaRPr lang="zh-TW" altLang="en-US">
            <a:latin typeface="華康正顏楷體W7(P)" panose="03000700000000000000" pitchFamily="66" charset="-120"/>
            <a:ea typeface="華康正顏楷體W7(P)" panose="03000700000000000000" pitchFamily="66" charset="-120"/>
          </a:endParaRPr>
        </a:p>
      </dgm:t>
    </dgm:pt>
    <dgm:pt modelId="{51C62C75-FF36-497D-988E-87265D29F7E9}">
      <dgm:prSet phldrT="[文字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本期作業時程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9E2EDC21-2CFB-4D72-A9A0-D5E706FE4B18}" type="parTrans" cxnId="{AF45FC11-5E4C-40F9-9E56-05A3BDFACA0B}">
      <dgm:prSet/>
      <dgm:spPr/>
      <dgm:t>
        <a:bodyPr/>
        <a:lstStyle/>
        <a:p>
          <a:endParaRPr lang="zh-TW" altLang="en-US">
            <a:latin typeface="華康正顏楷體W7(P)" panose="03000700000000000000" pitchFamily="66" charset="-120"/>
            <a:ea typeface="華康正顏楷體W7(P)" panose="03000700000000000000" pitchFamily="66" charset="-120"/>
          </a:endParaRPr>
        </a:p>
      </dgm:t>
    </dgm:pt>
    <dgm:pt modelId="{1B6D5A89-A1B8-4AA9-AB8A-F32C58353FAD}" type="sibTrans" cxnId="{AF45FC11-5E4C-40F9-9E56-05A3BDFACA0B}">
      <dgm:prSet/>
      <dgm:spPr/>
      <dgm:t>
        <a:bodyPr/>
        <a:lstStyle/>
        <a:p>
          <a:endParaRPr lang="zh-TW" altLang="en-US">
            <a:latin typeface="華康正顏楷體W7(P)" panose="03000700000000000000" pitchFamily="66" charset="-120"/>
            <a:ea typeface="華康正顏楷體W7(P)" panose="03000700000000000000" pitchFamily="66" charset="-120"/>
          </a:endParaRPr>
        </a:p>
      </dgm:t>
    </dgm:pt>
    <dgm:pt modelId="{3FF92309-0880-4F12-84F5-336208AFD020}">
      <dgm:prSet phldrT="[文字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本期填報表冊與異動</a:t>
          </a:r>
          <a:endParaRPr lang="zh-TW" altLang="en-US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08F1AC57-7DD6-423B-9421-10AA5451B3CE}" type="parTrans" cxnId="{80438E23-AECC-4EBD-8CC0-7E56B21A28C2}">
      <dgm:prSet/>
      <dgm:spPr/>
      <dgm:t>
        <a:bodyPr/>
        <a:lstStyle/>
        <a:p>
          <a:endParaRPr lang="zh-TW" altLang="en-US">
            <a:latin typeface="華康正顏楷體W7(P)" panose="03000700000000000000" pitchFamily="66" charset="-120"/>
            <a:ea typeface="華康正顏楷體W7(P)" panose="03000700000000000000" pitchFamily="66" charset="-120"/>
          </a:endParaRPr>
        </a:p>
      </dgm:t>
    </dgm:pt>
    <dgm:pt modelId="{AD4987C2-76C3-4BBA-A459-95A809D3F249}" type="sibTrans" cxnId="{80438E23-AECC-4EBD-8CC0-7E56B21A28C2}">
      <dgm:prSet/>
      <dgm:spPr/>
      <dgm:t>
        <a:bodyPr/>
        <a:lstStyle/>
        <a:p>
          <a:endParaRPr lang="zh-TW" altLang="en-US">
            <a:latin typeface="華康正顏楷體W7(P)" panose="03000700000000000000" pitchFamily="66" charset="-120"/>
            <a:ea typeface="華康正顏楷體W7(P)" panose="03000700000000000000" pitchFamily="66" charset="-120"/>
          </a:endParaRPr>
        </a:p>
      </dgm:t>
    </dgm:pt>
    <dgm:pt modelId="{8EBA7ED4-C1D6-472F-A4CC-CE070C6EA46C}" type="pres">
      <dgm:prSet presAssocID="{F3C9E7F5-27FF-4575-B13D-67D7036553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2118FEB-12FC-4D6F-B641-DF9E1C0795F1}" type="pres">
      <dgm:prSet presAssocID="{F3C9E7F5-27FF-4575-B13D-67D703655305}" presName="Name1" presStyleCnt="0"/>
      <dgm:spPr/>
    </dgm:pt>
    <dgm:pt modelId="{17F36C4D-293E-4A2D-B18C-A687530054FC}" type="pres">
      <dgm:prSet presAssocID="{F3C9E7F5-27FF-4575-B13D-67D703655305}" presName="cycle" presStyleCnt="0"/>
      <dgm:spPr/>
    </dgm:pt>
    <dgm:pt modelId="{3E1CBDBD-AF19-4A32-82E3-8298AB1E1EE0}" type="pres">
      <dgm:prSet presAssocID="{F3C9E7F5-27FF-4575-B13D-67D703655305}" presName="srcNode" presStyleLbl="node1" presStyleIdx="0" presStyleCnt="3"/>
      <dgm:spPr/>
    </dgm:pt>
    <dgm:pt modelId="{B8514748-C07D-4224-B154-39F7223EFAC2}" type="pres">
      <dgm:prSet presAssocID="{F3C9E7F5-27FF-4575-B13D-67D703655305}" presName="conn" presStyleLbl="parChTrans1D2" presStyleIdx="0" presStyleCnt="1" custScaleX="97210" custScaleY="124951" custLinFactNeighborX="-1126" custLinFactNeighborY="-549"/>
      <dgm:spPr/>
      <dgm:t>
        <a:bodyPr/>
        <a:lstStyle/>
        <a:p>
          <a:endParaRPr lang="zh-TW" altLang="en-US"/>
        </a:p>
      </dgm:t>
    </dgm:pt>
    <dgm:pt modelId="{6669D741-3F97-4F8E-B97E-70D25AC255B7}" type="pres">
      <dgm:prSet presAssocID="{F3C9E7F5-27FF-4575-B13D-67D703655305}" presName="extraNode" presStyleLbl="node1" presStyleIdx="0" presStyleCnt="3"/>
      <dgm:spPr/>
    </dgm:pt>
    <dgm:pt modelId="{54724F18-7CA8-41C3-81D1-D8C30E0BB684}" type="pres">
      <dgm:prSet presAssocID="{F3C9E7F5-27FF-4575-B13D-67D703655305}" presName="dstNode" presStyleLbl="node1" presStyleIdx="0" presStyleCnt="3"/>
      <dgm:spPr/>
    </dgm:pt>
    <dgm:pt modelId="{19248739-890C-48DC-983E-BBB2E97792AE}" type="pres">
      <dgm:prSet presAssocID="{B063C0D6-D856-40E9-904E-9A2A1CEE80C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D26A64-F494-4087-B2DA-0813ECA23D18}" type="pres">
      <dgm:prSet presAssocID="{B063C0D6-D856-40E9-904E-9A2A1CEE80C9}" presName="accent_1" presStyleCnt="0"/>
      <dgm:spPr/>
    </dgm:pt>
    <dgm:pt modelId="{7206EE82-D9F9-4782-8DFC-2009C4AB4FF0}" type="pres">
      <dgm:prSet presAssocID="{B063C0D6-D856-40E9-904E-9A2A1CEE80C9}" presName="accentRepeatNode" presStyleLbl="solidFgAcc1" presStyleIdx="0" presStyleCnt="3"/>
      <dgm:spPr/>
      <dgm:t>
        <a:bodyPr/>
        <a:lstStyle/>
        <a:p>
          <a:endParaRPr lang="zh-TW" altLang="en-US"/>
        </a:p>
      </dgm:t>
    </dgm:pt>
    <dgm:pt modelId="{CD2C759C-1997-4E4B-9412-272CF6B1C76E}" type="pres">
      <dgm:prSet presAssocID="{51C62C75-FF36-497D-988E-87265D29F7E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D71E56-7721-4865-AD34-DE34FC6AEA9F}" type="pres">
      <dgm:prSet presAssocID="{51C62C75-FF36-497D-988E-87265D29F7E9}" presName="accent_2" presStyleCnt="0"/>
      <dgm:spPr/>
    </dgm:pt>
    <dgm:pt modelId="{09DB7606-0486-4D9C-8969-84EBF3BDE434}" type="pres">
      <dgm:prSet presAssocID="{51C62C75-FF36-497D-988E-87265D29F7E9}" presName="accentRepeatNode" presStyleLbl="solidFgAcc1" presStyleIdx="1" presStyleCnt="3"/>
      <dgm:spPr/>
    </dgm:pt>
    <dgm:pt modelId="{7D33C8EE-B179-4685-87EA-810F9ED78F86}" type="pres">
      <dgm:prSet presAssocID="{3FF92309-0880-4F12-84F5-336208AFD02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A9325C-E3D6-4972-9DA1-0B5908EB65A5}" type="pres">
      <dgm:prSet presAssocID="{3FF92309-0880-4F12-84F5-336208AFD020}" presName="accent_3" presStyleCnt="0"/>
      <dgm:spPr/>
    </dgm:pt>
    <dgm:pt modelId="{243F4679-BE31-4A94-AEE1-ECBBF712DF63}" type="pres">
      <dgm:prSet presAssocID="{3FF92309-0880-4F12-84F5-336208AFD020}" presName="accentRepeatNode" presStyleLbl="solidFgAcc1" presStyleIdx="2" presStyleCnt="3"/>
      <dgm:spPr/>
    </dgm:pt>
  </dgm:ptLst>
  <dgm:cxnLst>
    <dgm:cxn modelId="{C023B5FD-4BA4-4B84-B3F7-B4BC56E8E873}" srcId="{F3C9E7F5-27FF-4575-B13D-67D703655305}" destId="{B063C0D6-D856-40E9-904E-9A2A1CEE80C9}" srcOrd="0" destOrd="0" parTransId="{51F1D274-9283-4C66-9D00-AEE082ACD2A7}" sibTransId="{9310CB32-EE3A-49BA-A94C-DABD64378D53}"/>
    <dgm:cxn modelId="{1DED0E81-6E47-4AEC-A3DE-876901242600}" type="presOf" srcId="{B063C0D6-D856-40E9-904E-9A2A1CEE80C9}" destId="{19248739-890C-48DC-983E-BBB2E97792AE}" srcOrd="0" destOrd="0" presId="urn:microsoft.com/office/officeart/2008/layout/VerticalCurvedList"/>
    <dgm:cxn modelId="{0A2675A8-EC97-45DC-8C18-BF419B0260FF}" type="presOf" srcId="{51C62C75-FF36-497D-988E-87265D29F7E9}" destId="{CD2C759C-1997-4E4B-9412-272CF6B1C76E}" srcOrd="0" destOrd="0" presId="urn:microsoft.com/office/officeart/2008/layout/VerticalCurvedList"/>
    <dgm:cxn modelId="{C72EFAA0-2F64-422D-8E32-935B721104FD}" type="presOf" srcId="{F3C9E7F5-27FF-4575-B13D-67D703655305}" destId="{8EBA7ED4-C1D6-472F-A4CC-CE070C6EA46C}" srcOrd="0" destOrd="0" presId="urn:microsoft.com/office/officeart/2008/layout/VerticalCurvedList"/>
    <dgm:cxn modelId="{AF45FC11-5E4C-40F9-9E56-05A3BDFACA0B}" srcId="{F3C9E7F5-27FF-4575-B13D-67D703655305}" destId="{51C62C75-FF36-497D-988E-87265D29F7E9}" srcOrd="1" destOrd="0" parTransId="{9E2EDC21-2CFB-4D72-A9A0-D5E706FE4B18}" sibTransId="{1B6D5A89-A1B8-4AA9-AB8A-F32C58353FAD}"/>
    <dgm:cxn modelId="{80438E23-AECC-4EBD-8CC0-7E56B21A28C2}" srcId="{F3C9E7F5-27FF-4575-B13D-67D703655305}" destId="{3FF92309-0880-4F12-84F5-336208AFD020}" srcOrd="2" destOrd="0" parTransId="{08F1AC57-7DD6-423B-9421-10AA5451B3CE}" sibTransId="{AD4987C2-76C3-4BBA-A459-95A809D3F249}"/>
    <dgm:cxn modelId="{4DF8BED8-5D7D-43D6-81CD-AC9AE6E4513A}" type="presOf" srcId="{3FF92309-0880-4F12-84F5-336208AFD020}" destId="{7D33C8EE-B179-4685-87EA-810F9ED78F86}" srcOrd="0" destOrd="0" presId="urn:microsoft.com/office/officeart/2008/layout/VerticalCurvedList"/>
    <dgm:cxn modelId="{169ECB79-E217-49E2-8DA5-7082B556217A}" type="presOf" srcId="{9310CB32-EE3A-49BA-A94C-DABD64378D53}" destId="{B8514748-C07D-4224-B154-39F7223EFAC2}" srcOrd="0" destOrd="0" presId="urn:microsoft.com/office/officeart/2008/layout/VerticalCurvedList"/>
    <dgm:cxn modelId="{F074319A-7154-416A-9E06-33052649E5F2}" type="presParOf" srcId="{8EBA7ED4-C1D6-472F-A4CC-CE070C6EA46C}" destId="{42118FEB-12FC-4D6F-B641-DF9E1C0795F1}" srcOrd="0" destOrd="0" presId="urn:microsoft.com/office/officeart/2008/layout/VerticalCurvedList"/>
    <dgm:cxn modelId="{A14FB8E0-1D86-458A-8128-282C0323C537}" type="presParOf" srcId="{42118FEB-12FC-4D6F-B641-DF9E1C0795F1}" destId="{17F36C4D-293E-4A2D-B18C-A687530054FC}" srcOrd="0" destOrd="0" presId="urn:microsoft.com/office/officeart/2008/layout/VerticalCurvedList"/>
    <dgm:cxn modelId="{965FF0F5-8D10-4728-AD2E-5997F82C800F}" type="presParOf" srcId="{17F36C4D-293E-4A2D-B18C-A687530054FC}" destId="{3E1CBDBD-AF19-4A32-82E3-8298AB1E1EE0}" srcOrd="0" destOrd="0" presId="urn:microsoft.com/office/officeart/2008/layout/VerticalCurvedList"/>
    <dgm:cxn modelId="{BFAE5CAA-AA71-414F-8AFA-82BBF02CBC99}" type="presParOf" srcId="{17F36C4D-293E-4A2D-B18C-A687530054FC}" destId="{B8514748-C07D-4224-B154-39F7223EFAC2}" srcOrd="1" destOrd="0" presId="urn:microsoft.com/office/officeart/2008/layout/VerticalCurvedList"/>
    <dgm:cxn modelId="{2BC34FD5-33FC-4A59-A778-32A680115C99}" type="presParOf" srcId="{17F36C4D-293E-4A2D-B18C-A687530054FC}" destId="{6669D741-3F97-4F8E-B97E-70D25AC255B7}" srcOrd="2" destOrd="0" presId="urn:microsoft.com/office/officeart/2008/layout/VerticalCurvedList"/>
    <dgm:cxn modelId="{60A34963-6F78-4363-82C4-0C794A3FFF10}" type="presParOf" srcId="{17F36C4D-293E-4A2D-B18C-A687530054FC}" destId="{54724F18-7CA8-41C3-81D1-D8C30E0BB684}" srcOrd="3" destOrd="0" presId="urn:microsoft.com/office/officeart/2008/layout/VerticalCurvedList"/>
    <dgm:cxn modelId="{0E5A4657-125D-479C-B7EF-6657830072DD}" type="presParOf" srcId="{42118FEB-12FC-4D6F-B641-DF9E1C0795F1}" destId="{19248739-890C-48DC-983E-BBB2E97792AE}" srcOrd="1" destOrd="0" presId="urn:microsoft.com/office/officeart/2008/layout/VerticalCurvedList"/>
    <dgm:cxn modelId="{0B3F71B2-0F52-499F-8C7E-89AAC87C0B55}" type="presParOf" srcId="{42118FEB-12FC-4D6F-B641-DF9E1C0795F1}" destId="{DFD26A64-F494-4087-B2DA-0813ECA23D18}" srcOrd="2" destOrd="0" presId="urn:microsoft.com/office/officeart/2008/layout/VerticalCurvedList"/>
    <dgm:cxn modelId="{488F566D-DAB5-41F3-A9B8-391AF89EF5B2}" type="presParOf" srcId="{DFD26A64-F494-4087-B2DA-0813ECA23D18}" destId="{7206EE82-D9F9-4782-8DFC-2009C4AB4FF0}" srcOrd="0" destOrd="0" presId="urn:microsoft.com/office/officeart/2008/layout/VerticalCurvedList"/>
    <dgm:cxn modelId="{4795324C-0924-4BD4-BBEB-846D95C80562}" type="presParOf" srcId="{42118FEB-12FC-4D6F-B641-DF9E1C0795F1}" destId="{CD2C759C-1997-4E4B-9412-272CF6B1C76E}" srcOrd="3" destOrd="0" presId="urn:microsoft.com/office/officeart/2008/layout/VerticalCurvedList"/>
    <dgm:cxn modelId="{266DD43D-4F37-49AE-884E-D5E560B8FDF8}" type="presParOf" srcId="{42118FEB-12FC-4D6F-B641-DF9E1C0795F1}" destId="{BED71E56-7721-4865-AD34-DE34FC6AEA9F}" srcOrd="4" destOrd="0" presId="urn:microsoft.com/office/officeart/2008/layout/VerticalCurvedList"/>
    <dgm:cxn modelId="{8FD0D1C7-D295-4C98-BF5D-B6AD34D839BF}" type="presParOf" srcId="{BED71E56-7721-4865-AD34-DE34FC6AEA9F}" destId="{09DB7606-0486-4D9C-8969-84EBF3BDE434}" srcOrd="0" destOrd="0" presId="urn:microsoft.com/office/officeart/2008/layout/VerticalCurvedList"/>
    <dgm:cxn modelId="{460A1910-0C09-4FF9-BF9B-C0AEF1DEF307}" type="presParOf" srcId="{42118FEB-12FC-4D6F-B641-DF9E1C0795F1}" destId="{7D33C8EE-B179-4685-87EA-810F9ED78F86}" srcOrd="5" destOrd="0" presId="urn:microsoft.com/office/officeart/2008/layout/VerticalCurvedList"/>
    <dgm:cxn modelId="{B041155D-702A-4E48-AAC9-C5336EE79550}" type="presParOf" srcId="{42118FEB-12FC-4D6F-B641-DF9E1C0795F1}" destId="{B4A9325C-E3D6-4972-9DA1-0B5908EB65A5}" srcOrd="6" destOrd="0" presId="urn:microsoft.com/office/officeart/2008/layout/VerticalCurvedList"/>
    <dgm:cxn modelId="{3ABDD536-55E8-467C-A4DF-73739BAF75BE}" type="presParOf" srcId="{B4A9325C-E3D6-4972-9DA1-0B5908EB65A5}" destId="{243F4679-BE31-4A94-AEE1-ECBBF712DF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B5D9D-AECA-41F7-B8A5-9EE6A38F1C66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3AC1FDC-AF66-4855-8AB5-CC309D9983DA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ts val="2160"/>
            </a:lnSpc>
            <a:spcAft>
              <a:spcPts val="0"/>
            </a:spcAft>
          </a:pP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意見蒐集方式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algn="l">
            <a:lnSpc>
              <a:spcPts val="2160"/>
            </a:lnSpc>
            <a:spcAft>
              <a:spcPts val="0"/>
            </a:spcAft>
          </a:pP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1.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說明會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algn="l">
            <a:lnSpc>
              <a:spcPts val="2160"/>
            </a:lnSpc>
            <a:spcAft>
              <a:spcPts val="0"/>
            </a:spcAft>
          </a:pP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2.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公務電話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/>
          </a:r>
          <a:b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</a:b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3.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公務電子信箱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12C7B9A3-828E-4741-AB27-D12322C54DA8}" type="parTrans" cxnId="{A9F9EFBA-3FB1-4B6D-B1EA-EF6D9C37A524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7053DA4B-0635-4BEF-A37E-A5A3C1404F2B}" type="sibTrans" cxnId="{A9F9EFBA-3FB1-4B6D-B1EA-EF6D9C37A524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5E665BF-68BD-4A65-A0FE-B4DEBC936D57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立即可解決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B0619214-C064-40E5-BACE-CB712A988C21}" type="parTrans" cxnId="{E57A8C90-3586-4FCA-A121-A01E8810A1A9}">
      <dgm:prSet custT="1"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262BBF91-5ABB-40F9-AA14-B9959E913766}" type="sibTrans" cxnId="{E57A8C90-3586-4FCA-A121-A01E8810A1A9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105A4557-F9B8-473A-BE27-06720D60D6AD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即時處理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BC92B29B-BE79-4308-9D41-DECA2261DDB3}" type="parTrans" cxnId="{B24B0497-889B-4B94-99DC-228AEB31DEC2}">
      <dgm:prSet custT="1"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C0E03645-9BE4-4B75-A983-650B4CE5F1E6}" type="sibTrans" cxnId="{B24B0497-889B-4B94-99DC-228AEB31DEC2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7A71892-8BEC-46CC-8706-55D1FC88AFB6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需與應用單位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審慎討論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0E16DCBE-0043-446C-B108-CC0099867D44}" type="parTrans" cxnId="{5FE12C3A-A10B-4857-B441-86ACB6BEFF5A}">
      <dgm:prSet custT="1"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836F41C0-DD11-40E4-BBC6-EEAD3C8DECD3}" type="sibTrans" cxnId="{5FE12C3A-A10B-4857-B441-86ACB6BEFF5A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7BCE2B50-BA2E-4E0D-9DE3-02BE17BA0005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定期檢討</a:t>
          </a:r>
          <a:endParaRPr lang="en-US" altLang="zh-TW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(</a:t>
          </a:r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每年六、七月</a:t>
          </a:r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)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FFCA3AAE-7438-44D3-98D4-9FEF5D713195}" type="parTrans" cxnId="{B773836E-4A0A-4146-A1AF-5097959441E6}">
      <dgm:prSet custT="1"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1C82C778-1406-41DC-AF13-3CF05261C96F}" type="sibTrans" cxnId="{B773836E-4A0A-4146-A1AF-5097959441E6}">
      <dgm:prSet/>
      <dgm:spPr/>
      <dgm:t>
        <a:bodyPr/>
        <a:lstStyle/>
        <a:p>
          <a:endParaRPr lang="zh-TW" altLang="en-US" sz="1800">
            <a:latin typeface="華康中圓體" panose="020F0509000000000000" pitchFamily="49" charset="-120"/>
            <a:ea typeface="華康中圓體" panose="020F0509000000000000" pitchFamily="49" charset="-120"/>
          </a:endParaRPr>
        </a:p>
      </dgm:t>
    </dgm:pt>
    <dgm:pt modelId="{4F455989-8CC7-498F-B6AA-71F594C82603}" type="pres">
      <dgm:prSet presAssocID="{174B5D9D-AECA-41F7-B8A5-9EE6A38F1C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985B66-6441-489C-A249-9B83576B3BEE}" type="pres">
      <dgm:prSet presAssocID="{13AC1FDC-AF66-4855-8AB5-CC309D9983DA}" presName="root1" presStyleCnt="0"/>
      <dgm:spPr/>
    </dgm:pt>
    <dgm:pt modelId="{EB6828CB-3BC5-44C8-9A81-F46C3E44BD5B}" type="pres">
      <dgm:prSet presAssocID="{13AC1FDC-AF66-4855-8AB5-CC309D9983DA}" presName="LevelOneTextNode" presStyleLbl="node0" presStyleIdx="0" presStyleCnt="1" custScaleY="162636" custLinFactNeighborX="7809" custLinFactNeighborY="2067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39EDE4F-9770-4863-A6CD-F9427ADD7558}" type="pres">
      <dgm:prSet presAssocID="{13AC1FDC-AF66-4855-8AB5-CC309D9983DA}" presName="level2hierChild" presStyleCnt="0"/>
      <dgm:spPr/>
    </dgm:pt>
    <dgm:pt modelId="{89303860-CCC9-4BA4-9C75-AFC3D58EA18F}" type="pres">
      <dgm:prSet presAssocID="{B0619214-C064-40E5-BACE-CB712A988C21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71BBBFC7-6528-485B-89DF-1AE8552B5CD3}" type="pres">
      <dgm:prSet presAssocID="{B0619214-C064-40E5-BACE-CB712A988C21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71A6A558-EBE9-4474-ABA2-F3B87D844882}" type="pres">
      <dgm:prSet presAssocID="{F5E665BF-68BD-4A65-A0FE-B4DEBC936D57}" presName="root2" presStyleCnt="0"/>
      <dgm:spPr/>
    </dgm:pt>
    <dgm:pt modelId="{C072C754-E70F-470A-BD2C-38F9605FE4CB}" type="pres">
      <dgm:prSet presAssocID="{F5E665BF-68BD-4A65-A0FE-B4DEBC936D5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0BE66CF-9B23-4EA7-BB64-1719DCA170BC}" type="pres">
      <dgm:prSet presAssocID="{F5E665BF-68BD-4A65-A0FE-B4DEBC936D57}" presName="level3hierChild" presStyleCnt="0"/>
      <dgm:spPr/>
    </dgm:pt>
    <dgm:pt modelId="{BE625DC9-2718-4221-BAFB-CD6F4390AAD7}" type="pres">
      <dgm:prSet presAssocID="{BC92B29B-BE79-4308-9D41-DECA2261DDB3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C2F3E848-45C7-4237-9402-65A2DD47FE27}" type="pres">
      <dgm:prSet presAssocID="{BC92B29B-BE79-4308-9D41-DECA2261DDB3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BAEA9F04-BE93-430A-BB6F-50EE0E73017F}" type="pres">
      <dgm:prSet presAssocID="{105A4557-F9B8-473A-BE27-06720D60D6AD}" presName="root2" presStyleCnt="0"/>
      <dgm:spPr/>
    </dgm:pt>
    <dgm:pt modelId="{8F0A98D4-9858-4DB1-BF3E-7DCB7A24FD7B}" type="pres">
      <dgm:prSet presAssocID="{105A4557-F9B8-473A-BE27-06720D60D6AD}" presName="LevelTwoTextNode" presStyleLbl="node3" presStyleIdx="0" presStyleCnt="2" custLinFactNeighborX="-78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B6C400-6246-44EA-9E80-BC72EC543094}" type="pres">
      <dgm:prSet presAssocID="{105A4557-F9B8-473A-BE27-06720D60D6AD}" presName="level3hierChild" presStyleCnt="0"/>
      <dgm:spPr/>
    </dgm:pt>
    <dgm:pt modelId="{E0282675-7BD2-489E-B000-C9E7986763D7}" type="pres">
      <dgm:prSet presAssocID="{0E16DCBE-0043-446C-B108-CC0099867D44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8198C550-FC55-49F7-A1D6-FCA7DA63A9CD}" type="pres">
      <dgm:prSet presAssocID="{0E16DCBE-0043-446C-B108-CC0099867D44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4E1A4C7-7178-41AD-9CF9-EB43B4F90EC8}" type="pres">
      <dgm:prSet presAssocID="{47A71892-8BEC-46CC-8706-55D1FC88AFB6}" presName="root2" presStyleCnt="0"/>
      <dgm:spPr/>
    </dgm:pt>
    <dgm:pt modelId="{395A911C-09EC-4CDE-8CB6-802BF423A65A}" type="pres">
      <dgm:prSet presAssocID="{47A71892-8BEC-46CC-8706-55D1FC88AFB6}" presName="LevelTwoTextNode" presStyleLbl="node2" presStyleIdx="1" presStyleCnt="2" custLinFactNeighborY="439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D3CEA3-9B4B-44CE-B8A9-FF2570D5684C}" type="pres">
      <dgm:prSet presAssocID="{47A71892-8BEC-46CC-8706-55D1FC88AFB6}" presName="level3hierChild" presStyleCnt="0"/>
      <dgm:spPr/>
    </dgm:pt>
    <dgm:pt modelId="{8889EEB7-2296-409F-A5BC-076C2D7F0DF6}" type="pres">
      <dgm:prSet presAssocID="{FFCA3AAE-7438-44D3-98D4-9FEF5D713195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41759AAC-58B8-4197-A68D-DAC378EDE3E2}" type="pres">
      <dgm:prSet presAssocID="{FFCA3AAE-7438-44D3-98D4-9FEF5D713195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4DD7FE71-FB76-4E0B-82D8-B9FE92E5B31C}" type="pres">
      <dgm:prSet presAssocID="{7BCE2B50-BA2E-4E0D-9DE3-02BE17BA0005}" presName="root2" presStyleCnt="0"/>
      <dgm:spPr/>
    </dgm:pt>
    <dgm:pt modelId="{1A2AE4FB-931D-4569-ABDE-E35128236BF5}" type="pres">
      <dgm:prSet presAssocID="{7BCE2B50-BA2E-4E0D-9DE3-02BE17BA0005}" presName="LevelTwoTextNode" presStyleLbl="node3" presStyleIdx="1" presStyleCnt="2" custLinFactNeighborX="-7809" custLinFactNeighborY="439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764843-0D78-4D0F-814F-C34EECEABFEB}" type="pres">
      <dgm:prSet presAssocID="{7BCE2B50-BA2E-4E0D-9DE3-02BE17BA0005}" presName="level3hierChild" presStyleCnt="0"/>
      <dgm:spPr/>
    </dgm:pt>
  </dgm:ptLst>
  <dgm:cxnLst>
    <dgm:cxn modelId="{9A3DA343-7D5A-4F18-ADDD-B7622A00A57B}" type="presOf" srcId="{7BCE2B50-BA2E-4E0D-9DE3-02BE17BA0005}" destId="{1A2AE4FB-931D-4569-ABDE-E35128236BF5}" srcOrd="0" destOrd="0" presId="urn:microsoft.com/office/officeart/2005/8/layout/hierarchy2"/>
    <dgm:cxn modelId="{79D02803-3721-4F1B-846A-29047F424E2B}" type="presOf" srcId="{FFCA3AAE-7438-44D3-98D4-9FEF5D713195}" destId="{8889EEB7-2296-409F-A5BC-076C2D7F0DF6}" srcOrd="0" destOrd="0" presId="urn:microsoft.com/office/officeart/2005/8/layout/hierarchy2"/>
    <dgm:cxn modelId="{22B0B81A-0724-4404-8101-C6CA6C741CF2}" type="presOf" srcId="{BC92B29B-BE79-4308-9D41-DECA2261DDB3}" destId="{C2F3E848-45C7-4237-9402-65A2DD47FE27}" srcOrd="1" destOrd="0" presId="urn:microsoft.com/office/officeart/2005/8/layout/hierarchy2"/>
    <dgm:cxn modelId="{B773836E-4A0A-4146-A1AF-5097959441E6}" srcId="{47A71892-8BEC-46CC-8706-55D1FC88AFB6}" destId="{7BCE2B50-BA2E-4E0D-9DE3-02BE17BA0005}" srcOrd="0" destOrd="0" parTransId="{FFCA3AAE-7438-44D3-98D4-9FEF5D713195}" sibTransId="{1C82C778-1406-41DC-AF13-3CF05261C96F}"/>
    <dgm:cxn modelId="{B24B0497-889B-4B94-99DC-228AEB31DEC2}" srcId="{F5E665BF-68BD-4A65-A0FE-B4DEBC936D57}" destId="{105A4557-F9B8-473A-BE27-06720D60D6AD}" srcOrd="0" destOrd="0" parTransId="{BC92B29B-BE79-4308-9D41-DECA2261DDB3}" sibTransId="{C0E03645-9BE4-4B75-A983-650B4CE5F1E6}"/>
    <dgm:cxn modelId="{20569587-3B9D-47BE-A370-ADFC6B04AE65}" type="presOf" srcId="{105A4557-F9B8-473A-BE27-06720D60D6AD}" destId="{8F0A98D4-9858-4DB1-BF3E-7DCB7A24FD7B}" srcOrd="0" destOrd="0" presId="urn:microsoft.com/office/officeart/2005/8/layout/hierarchy2"/>
    <dgm:cxn modelId="{B4A20FEA-B500-4782-BB05-7A707B78D421}" type="presOf" srcId="{FFCA3AAE-7438-44D3-98D4-9FEF5D713195}" destId="{41759AAC-58B8-4197-A68D-DAC378EDE3E2}" srcOrd="1" destOrd="0" presId="urn:microsoft.com/office/officeart/2005/8/layout/hierarchy2"/>
    <dgm:cxn modelId="{4D6AE9C9-0ED1-455C-B220-06C49E872AE0}" type="presOf" srcId="{174B5D9D-AECA-41F7-B8A5-9EE6A38F1C66}" destId="{4F455989-8CC7-498F-B6AA-71F594C82603}" srcOrd="0" destOrd="0" presId="urn:microsoft.com/office/officeart/2005/8/layout/hierarchy2"/>
    <dgm:cxn modelId="{A6130A2A-D695-437E-8319-063B85FB2B96}" type="presOf" srcId="{0E16DCBE-0043-446C-B108-CC0099867D44}" destId="{8198C550-FC55-49F7-A1D6-FCA7DA63A9CD}" srcOrd="1" destOrd="0" presId="urn:microsoft.com/office/officeart/2005/8/layout/hierarchy2"/>
    <dgm:cxn modelId="{6CA63ACE-52BB-4EC9-93B9-CF40F461A74E}" type="presOf" srcId="{47A71892-8BEC-46CC-8706-55D1FC88AFB6}" destId="{395A911C-09EC-4CDE-8CB6-802BF423A65A}" srcOrd="0" destOrd="0" presId="urn:microsoft.com/office/officeart/2005/8/layout/hierarchy2"/>
    <dgm:cxn modelId="{63356E87-843B-41F3-B9DD-D94A6C4D4DA1}" type="presOf" srcId="{B0619214-C064-40E5-BACE-CB712A988C21}" destId="{71BBBFC7-6528-485B-89DF-1AE8552B5CD3}" srcOrd="1" destOrd="0" presId="urn:microsoft.com/office/officeart/2005/8/layout/hierarchy2"/>
    <dgm:cxn modelId="{5FE12C3A-A10B-4857-B441-86ACB6BEFF5A}" srcId="{13AC1FDC-AF66-4855-8AB5-CC309D9983DA}" destId="{47A71892-8BEC-46CC-8706-55D1FC88AFB6}" srcOrd="1" destOrd="0" parTransId="{0E16DCBE-0043-446C-B108-CC0099867D44}" sibTransId="{836F41C0-DD11-40E4-BBC6-EEAD3C8DECD3}"/>
    <dgm:cxn modelId="{AFB8F135-3519-4295-803B-AD0C4338DECB}" type="presOf" srcId="{F5E665BF-68BD-4A65-A0FE-B4DEBC936D57}" destId="{C072C754-E70F-470A-BD2C-38F9605FE4CB}" srcOrd="0" destOrd="0" presId="urn:microsoft.com/office/officeart/2005/8/layout/hierarchy2"/>
    <dgm:cxn modelId="{E57A8C90-3586-4FCA-A121-A01E8810A1A9}" srcId="{13AC1FDC-AF66-4855-8AB5-CC309D9983DA}" destId="{F5E665BF-68BD-4A65-A0FE-B4DEBC936D57}" srcOrd="0" destOrd="0" parTransId="{B0619214-C064-40E5-BACE-CB712A988C21}" sibTransId="{262BBF91-5ABB-40F9-AA14-B9959E913766}"/>
    <dgm:cxn modelId="{8523998F-4D92-4E30-BD14-6044F22F6D53}" type="presOf" srcId="{0E16DCBE-0043-446C-B108-CC0099867D44}" destId="{E0282675-7BD2-489E-B000-C9E7986763D7}" srcOrd="0" destOrd="0" presId="urn:microsoft.com/office/officeart/2005/8/layout/hierarchy2"/>
    <dgm:cxn modelId="{4263D3C7-7FB1-4505-9AE1-CF243A881D53}" type="presOf" srcId="{BC92B29B-BE79-4308-9D41-DECA2261DDB3}" destId="{BE625DC9-2718-4221-BAFB-CD6F4390AAD7}" srcOrd="0" destOrd="0" presId="urn:microsoft.com/office/officeart/2005/8/layout/hierarchy2"/>
    <dgm:cxn modelId="{A9F9EFBA-3FB1-4B6D-B1EA-EF6D9C37A524}" srcId="{174B5D9D-AECA-41F7-B8A5-9EE6A38F1C66}" destId="{13AC1FDC-AF66-4855-8AB5-CC309D9983DA}" srcOrd="0" destOrd="0" parTransId="{12C7B9A3-828E-4741-AB27-D12322C54DA8}" sibTransId="{7053DA4B-0635-4BEF-A37E-A5A3C1404F2B}"/>
    <dgm:cxn modelId="{5853D1BA-2BF9-467E-A27B-D80DC4A9FDA5}" type="presOf" srcId="{B0619214-C064-40E5-BACE-CB712A988C21}" destId="{89303860-CCC9-4BA4-9C75-AFC3D58EA18F}" srcOrd="0" destOrd="0" presId="urn:microsoft.com/office/officeart/2005/8/layout/hierarchy2"/>
    <dgm:cxn modelId="{CFE7EB7D-E35A-4263-988D-10DDE0EFCAC2}" type="presOf" srcId="{13AC1FDC-AF66-4855-8AB5-CC309D9983DA}" destId="{EB6828CB-3BC5-44C8-9A81-F46C3E44BD5B}" srcOrd="0" destOrd="0" presId="urn:microsoft.com/office/officeart/2005/8/layout/hierarchy2"/>
    <dgm:cxn modelId="{7CE353BC-A9FB-49C7-92FA-E001EC981535}" type="presParOf" srcId="{4F455989-8CC7-498F-B6AA-71F594C82603}" destId="{84985B66-6441-489C-A249-9B83576B3BEE}" srcOrd="0" destOrd="0" presId="urn:microsoft.com/office/officeart/2005/8/layout/hierarchy2"/>
    <dgm:cxn modelId="{776ADE2E-8D6E-41BE-A6E9-36263579D357}" type="presParOf" srcId="{84985B66-6441-489C-A249-9B83576B3BEE}" destId="{EB6828CB-3BC5-44C8-9A81-F46C3E44BD5B}" srcOrd="0" destOrd="0" presId="urn:microsoft.com/office/officeart/2005/8/layout/hierarchy2"/>
    <dgm:cxn modelId="{B27C842C-AC35-4EBA-89AF-2C151377C7F7}" type="presParOf" srcId="{84985B66-6441-489C-A249-9B83576B3BEE}" destId="{C39EDE4F-9770-4863-A6CD-F9427ADD7558}" srcOrd="1" destOrd="0" presId="urn:microsoft.com/office/officeart/2005/8/layout/hierarchy2"/>
    <dgm:cxn modelId="{70E21675-AA3D-41D7-B03B-D338F8740E96}" type="presParOf" srcId="{C39EDE4F-9770-4863-A6CD-F9427ADD7558}" destId="{89303860-CCC9-4BA4-9C75-AFC3D58EA18F}" srcOrd="0" destOrd="0" presId="urn:microsoft.com/office/officeart/2005/8/layout/hierarchy2"/>
    <dgm:cxn modelId="{ECBD8C3C-7BC1-4097-85E3-AA05D6EB08BE}" type="presParOf" srcId="{89303860-CCC9-4BA4-9C75-AFC3D58EA18F}" destId="{71BBBFC7-6528-485B-89DF-1AE8552B5CD3}" srcOrd="0" destOrd="0" presId="urn:microsoft.com/office/officeart/2005/8/layout/hierarchy2"/>
    <dgm:cxn modelId="{58BD8D97-D514-4D47-A9D3-2C5BD024462E}" type="presParOf" srcId="{C39EDE4F-9770-4863-A6CD-F9427ADD7558}" destId="{71A6A558-EBE9-4474-ABA2-F3B87D844882}" srcOrd="1" destOrd="0" presId="urn:microsoft.com/office/officeart/2005/8/layout/hierarchy2"/>
    <dgm:cxn modelId="{200DEA45-351D-4199-9050-FD0695A76B66}" type="presParOf" srcId="{71A6A558-EBE9-4474-ABA2-F3B87D844882}" destId="{C072C754-E70F-470A-BD2C-38F9605FE4CB}" srcOrd="0" destOrd="0" presId="urn:microsoft.com/office/officeart/2005/8/layout/hierarchy2"/>
    <dgm:cxn modelId="{F91ED0AB-9F11-48F7-86EA-4DED2AE52E7D}" type="presParOf" srcId="{71A6A558-EBE9-4474-ABA2-F3B87D844882}" destId="{B0BE66CF-9B23-4EA7-BB64-1719DCA170BC}" srcOrd="1" destOrd="0" presId="urn:microsoft.com/office/officeart/2005/8/layout/hierarchy2"/>
    <dgm:cxn modelId="{5FD90DB3-67EA-4794-AFB0-A05D5897F051}" type="presParOf" srcId="{B0BE66CF-9B23-4EA7-BB64-1719DCA170BC}" destId="{BE625DC9-2718-4221-BAFB-CD6F4390AAD7}" srcOrd="0" destOrd="0" presId="urn:microsoft.com/office/officeart/2005/8/layout/hierarchy2"/>
    <dgm:cxn modelId="{C5A8ED62-4C3E-4B05-8AEB-DA4FFBC21D2B}" type="presParOf" srcId="{BE625DC9-2718-4221-BAFB-CD6F4390AAD7}" destId="{C2F3E848-45C7-4237-9402-65A2DD47FE27}" srcOrd="0" destOrd="0" presId="urn:microsoft.com/office/officeart/2005/8/layout/hierarchy2"/>
    <dgm:cxn modelId="{AE8571E3-AEC4-44B3-A91D-D02500946320}" type="presParOf" srcId="{B0BE66CF-9B23-4EA7-BB64-1719DCA170BC}" destId="{BAEA9F04-BE93-430A-BB6F-50EE0E73017F}" srcOrd="1" destOrd="0" presId="urn:microsoft.com/office/officeart/2005/8/layout/hierarchy2"/>
    <dgm:cxn modelId="{831F35A3-34E1-4A80-B256-A6F02D23FC14}" type="presParOf" srcId="{BAEA9F04-BE93-430A-BB6F-50EE0E73017F}" destId="{8F0A98D4-9858-4DB1-BF3E-7DCB7A24FD7B}" srcOrd="0" destOrd="0" presId="urn:microsoft.com/office/officeart/2005/8/layout/hierarchy2"/>
    <dgm:cxn modelId="{EE9F01F2-E51C-4503-B5C4-B526E5BDDE7F}" type="presParOf" srcId="{BAEA9F04-BE93-430A-BB6F-50EE0E73017F}" destId="{30B6C400-6246-44EA-9E80-BC72EC543094}" srcOrd="1" destOrd="0" presId="urn:microsoft.com/office/officeart/2005/8/layout/hierarchy2"/>
    <dgm:cxn modelId="{D558FA82-B0E3-4AC0-82A4-DC4830087DD5}" type="presParOf" srcId="{C39EDE4F-9770-4863-A6CD-F9427ADD7558}" destId="{E0282675-7BD2-489E-B000-C9E7986763D7}" srcOrd="2" destOrd="0" presId="urn:microsoft.com/office/officeart/2005/8/layout/hierarchy2"/>
    <dgm:cxn modelId="{AC3A4025-8553-434F-8F50-7922D264E8E1}" type="presParOf" srcId="{E0282675-7BD2-489E-B000-C9E7986763D7}" destId="{8198C550-FC55-49F7-A1D6-FCA7DA63A9CD}" srcOrd="0" destOrd="0" presId="urn:microsoft.com/office/officeart/2005/8/layout/hierarchy2"/>
    <dgm:cxn modelId="{E6D8BCF4-9290-4190-88CC-DB66B82BAC3A}" type="presParOf" srcId="{C39EDE4F-9770-4863-A6CD-F9427ADD7558}" destId="{F4E1A4C7-7178-41AD-9CF9-EB43B4F90EC8}" srcOrd="3" destOrd="0" presId="urn:microsoft.com/office/officeart/2005/8/layout/hierarchy2"/>
    <dgm:cxn modelId="{923468B6-91A4-43AF-9DE5-C384426DA090}" type="presParOf" srcId="{F4E1A4C7-7178-41AD-9CF9-EB43B4F90EC8}" destId="{395A911C-09EC-4CDE-8CB6-802BF423A65A}" srcOrd="0" destOrd="0" presId="urn:microsoft.com/office/officeart/2005/8/layout/hierarchy2"/>
    <dgm:cxn modelId="{0680FB3A-4736-47E3-9A88-58FF0A533922}" type="presParOf" srcId="{F4E1A4C7-7178-41AD-9CF9-EB43B4F90EC8}" destId="{07D3CEA3-9B4B-44CE-B8A9-FF2570D5684C}" srcOrd="1" destOrd="0" presId="urn:microsoft.com/office/officeart/2005/8/layout/hierarchy2"/>
    <dgm:cxn modelId="{BF537763-7D37-4CA8-87C0-0F3710C81402}" type="presParOf" srcId="{07D3CEA3-9B4B-44CE-B8A9-FF2570D5684C}" destId="{8889EEB7-2296-409F-A5BC-076C2D7F0DF6}" srcOrd="0" destOrd="0" presId="urn:microsoft.com/office/officeart/2005/8/layout/hierarchy2"/>
    <dgm:cxn modelId="{AF2AC9E2-7876-49D2-B376-943D12446C89}" type="presParOf" srcId="{8889EEB7-2296-409F-A5BC-076C2D7F0DF6}" destId="{41759AAC-58B8-4197-A68D-DAC378EDE3E2}" srcOrd="0" destOrd="0" presId="urn:microsoft.com/office/officeart/2005/8/layout/hierarchy2"/>
    <dgm:cxn modelId="{E3AF48C3-DF18-4BAC-85CB-0017498F8C8D}" type="presParOf" srcId="{07D3CEA3-9B4B-44CE-B8A9-FF2570D5684C}" destId="{4DD7FE71-FB76-4E0B-82D8-B9FE92E5B31C}" srcOrd="1" destOrd="0" presId="urn:microsoft.com/office/officeart/2005/8/layout/hierarchy2"/>
    <dgm:cxn modelId="{53A52C8C-00EC-4866-9101-27253981AB83}" type="presParOf" srcId="{4DD7FE71-FB76-4E0B-82D8-B9FE92E5B31C}" destId="{1A2AE4FB-931D-4569-ABDE-E35128236BF5}" srcOrd="0" destOrd="0" presId="urn:microsoft.com/office/officeart/2005/8/layout/hierarchy2"/>
    <dgm:cxn modelId="{5FF273C8-7D0A-4C67-B84C-2BBEA18FD8C6}" type="presParOf" srcId="{4DD7FE71-FB76-4E0B-82D8-B9FE92E5B31C}" destId="{53764843-0D78-4D0F-814F-C34EECEABFE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6AE95-FA3D-4D16-AD62-132B4E91E7F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06725F0-CD8A-4BD6-890A-336B5BAC8EE9}">
      <dgm:prSet phldrT="[文字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altLang="zh-TW" sz="1800" dirty="0" smtClean="0"/>
        </a:p>
      </dgm:t>
    </dgm:pt>
    <dgm:pt modelId="{E86839D8-6A37-432F-83FB-52D3A3095BF0}" type="parTrans" cxnId="{4FDD2FA9-D7B5-49E1-A33E-55BB0F0A586C}">
      <dgm:prSet/>
      <dgm:spPr/>
      <dgm:t>
        <a:bodyPr/>
        <a:lstStyle/>
        <a:p>
          <a:endParaRPr lang="zh-TW" altLang="en-US"/>
        </a:p>
      </dgm:t>
    </dgm:pt>
    <dgm:pt modelId="{DA2AB9B9-098E-44BE-A3FD-C6D33F7EC9CE}" type="sibTrans" cxnId="{4FDD2FA9-D7B5-49E1-A33E-55BB0F0A586C}">
      <dgm:prSet/>
      <dgm:spPr/>
      <dgm:t>
        <a:bodyPr/>
        <a:lstStyle/>
        <a:p>
          <a:endParaRPr lang="zh-TW" altLang="en-US"/>
        </a:p>
      </dgm:t>
    </dgm:pt>
    <dgm:pt modelId="{57ABA92F-529F-4F3D-8D37-888D0D7B6F0C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dirty="0"/>
        </a:p>
      </dgm:t>
    </dgm:pt>
    <dgm:pt modelId="{3E955E71-B463-415B-8EEB-64AA790C5357}" type="parTrans" cxnId="{4024CEFD-D666-49DC-8E8D-BA0BF5A9FACE}">
      <dgm:prSet/>
      <dgm:spPr/>
      <dgm:t>
        <a:bodyPr/>
        <a:lstStyle/>
        <a:p>
          <a:endParaRPr lang="zh-TW" altLang="en-US"/>
        </a:p>
      </dgm:t>
    </dgm:pt>
    <dgm:pt modelId="{47F9AAC2-E0DC-492D-8EBF-D4AA5A3B9839}" type="sibTrans" cxnId="{4024CEFD-D666-49DC-8E8D-BA0BF5A9FACE}">
      <dgm:prSet/>
      <dgm:spPr/>
      <dgm:t>
        <a:bodyPr/>
        <a:lstStyle/>
        <a:p>
          <a:endParaRPr lang="zh-TW" altLang="en-US"/>
        </a:p>
      </dgm:t>
    </dgm:pt>
    <dgm:pt modelId="{D60B7321-94A0-450E-8AE7-3BA67DB44370}" type="pres">
      <dgm:prSet presAssocID="{AA66AE95-FA3D-4D16-AD62-132B4E91E7F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27E9C65-B627-4FC2-A5E8-087872A514BA}" type="pres">
      <dgm:prSet presAssocID="{57ABA92F-529F-4F3D-8D37-888D0D7B6F0C}" presName="Accent2" presStyleCnt="0"/>
      <dgm:spPr/>
    </dgm:pt>
    <dgm:pt modelId="{6B6B0AA0-1480-48D9-912F-709C92218B03}" type="pres">
      <dgm:prSet presAssocID="{57ABA92F-529F-4F3D-8D37-888D0D7B6F0C}" presName="Accent" presStyleLbl="node1" presStyleIdx="0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D2E1C924-26F9-4DB3-A94F-47D8127203D8}" type="pres">
      <dgm:prSet presAssocID="{57ABA92F-529F-4F3D-8D37-888D0D7B6F0C}" presName="ParentBackground2" presStyleCnt="0"/>
      <dgm:spPr/>
    </dgm:pt>
    <dgm:pt modelId="{87BD9F32-3158-4F40-B87B-DF9E37B6F57E}" type="pres">
      <dgm:prSet presAssocID="{57ABA92F-529F-4F3D-8D37-888D0D7B6F0C}" presName="ParentBackground" presStyleLbl="fgAcc1" presStyleIdx="0" presStyleCnt="2"/>
      <dgm:spPr/>
      <dgm:t>
        <a:bodyPr/>
        <a:lstStyle/>
        <a:p>
          <a:endParaRPr lang="zh-TW" altLang="en-US"/>
        </a:p>
      </dgm:t>
    </dgm:pt>
    <dgm:pt modelId="{0F3EB850-E173-43F6-AF1E-7B191C6C2EE0}" type="pres">
      <dgm:prSet presAssocID="{57ABA92F-529F-4F3D-8D37-888D0D7B6F0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42CFC-B7AA-4DDA-A8BB-A2C99BCBD3B6}" type="pres">
      <dgm:prSet presAssocID="{306725F0-CD8A-4BD6-890A-336B5BAC8EE9}" presName="Accent1" presStyleCnt="0"/>
      <dgm:spPr/>
    </dgm:pt>
    <dgm:pt modelId="{FC8D3249-9A52-4458-9714-05B811E09311}" type="pres">
      <dgm:prSet presAssocID="{306725F0-CD8A-4BD6-890A-336B5BAC8EE9}" presName="Accent" presStyleLbl="node1" presStyleIdx="1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84AF4E94-7F96-43A8-BB39-34227B8E6D0D}" type="pres">
      <dgm:prSet presAssocID="{306725F0-CD8A-4BD6-890A-336B5BAC8EE9}" presName="ParentBackground1" presStyleCnt="0"/>
      <dgm:spPr/>
    </dgm:pt>
    <dgm:pt modelId="{7E5BD97D-4E78-4D88-9FB2-D6B2086E6E5F}" type="pres">
      <dgm:prSet presAssocID="{306725F0-CD8A-4BD6-890A-336B5BAC8EE9}" presName="ParentBackground" presStyleLbl="fgAcc1" presStyleIdx="1" presStyleCnt="2"/>
      <dgm:spPr/>
      <dgm:t>
        <a:bodyPr/>
        <a:lstStyle/>
        <a:p>
          <a:endParaRPr lang="zh-TW" altLang="en-US"/>
        </a:p>
      </dgm:t>
    </dgm:pt>
    <dgm:pt modelId="{91B46ACB-D9E1-44F0-BC83-94A314344ED7}" type="pres">
      <dgm:prSet presAssocID="{306725F0-CD8A-4BD6-890A-336B5BAC8EE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D581A7-9AE1-4870-8A4F-5DD613C8F817}" type="presOf" srcId="{57ABA92F-529F-4F3D-8D37-888D0D7B6F0C}" destId="{0F3EB850-E173-43F6-AF1E-7B191C6C2EE0}" srcOrd="1" destOrd="0" presId="urn:microsoft.com/office/officeart/2011/layout/CircleProcess"/>
    <dgm:cxn modelId="{BF1B1695-5F61-4001-9BD3-6A39CC3540E5}" type="presOf" srcId="{57ABA92F-529F-4F3D-8D37-888D0D7B6F0C}" destId="{87BD9F32-3158-4F40-B87B-DF9E37B6F57E}" srcOrd="0" destOrd="0" presId="urn:microsoft.com/office/officeart/2011/layout/CircleProcess"/>
    <dgm:cxn modelId="{39EEF262-D969-47CF-A081-5E7F7C4C896E}" type="presOf" srcId="{AA66AE95-FA3D-4D16-AD62-132B4E91E7F5}" destId="{D60B7321-94A0-450E-8AE7-3BA67DB44370}" srcOrd="0" destOrd="0" presId="urn:microsoft.com/office/officeart/2011/layout/CircleProcess"/>
    <dgm:cxn modelId="{48A6B703-0FA1-4050-84BB-A55CB7693506}" type="presOf" srcId="{306725F0-CD8A-4BD6-890A-336B5BAC8EE9}" destId="{91B46ACB-D9E1-44F0-BC83-94A314344ED7}" srcOrd="1" destOrd="0" presId="urn:microsoft.com/office/officeart/2011/layout/CircleProcess"/>
    <dgm:cxn modelId="{4FDD2FA9-D7B5-49E1-A33E-55BB0F0A586C}" srcId="{AA66AE95-FA3D-4D16-AD62-132B4E91E7F5}" destId="{306725F0-CD8A-4BD6-890A-336B5BAC8EE9}" srcOrd="0" destOrd="0" parTransId="{E86839D8-6A37-432F-83FB-52D3A3095BF0}" sibTransId="{DA2AB9B9-098E-44BE-A3FD-C6D33F7EC9CE}"/>
    <dgm:cxn modelId="{F26DC7A7-B1D0-478F-8E8D-221331614167}" type="presOf" srcId="{306725F0-CD8A-4BD6-890A-336B5BAC8EE9}" destId="{7E5BD97D-4E78-4D88-9FB2-D6B2086E6E5F}" srcOrd="0" destOrd="0" presId="urn:microsoft.com/office/officeart/2011/layout/CircleProcess"/>
    <dgm:cxn modelId="{4024CEFD-D666-49DC-8E8D-BA0BF5A9FACE}" srcId="{AA66AE95-FA3D-4D16-AD62-132B4E91E7F5}" destId="{57ABA92F-529F-4F3D-8D37-888D0D7B6F0C}" srcOrd="1" destOrd="0" parTransId="{3E955E71-B463-415B-8EEB-64AA790C5357}" sibTransId="{47F9AAC2-E0DC-492D-8EBF-D4AA5A3B9839}"/>
    <dgm:cxn modelId="{3F577BE9-4FD9-43D5-A93F-94E3DE8D4382}" type="presParOf" srcId="{D60B7321-94A0-450E-8AE7-3BA67DB44370}" destId="{527E9C65-B627-4FC2-A5E8-087872A514BA}" srcOrd="0" destOrd="0" presId="urn:microsoft.com/office/officeart/2011/layout/CircleProcess"/>
    <dgm:cxn modelId="{92130718-B93A-4B41-94C9-D687A67B26A1}" type="presParOf" srcId="{527E9C65-B627-4FC2-A5E8-087872A514BA}" destId="{6B6B0AA0-1480-48D9-912F-709C92218B03}" srcOrd="0" destOrd="0" presId="urn:microsoft.com/office/officeart/2011/layout/CircleProcess"/>
    <dgm:cxn modelId="{4082DE54-58F9-4B74-ADB2-8263AC1A98F5}" type="presParOf" srcId="{D60B7321-94A0-450E-8AE7-3BA67DB44370}" destId="{D2E1C924-26F9-4DB3-A94F-47D8127203D8}" srcOrd="1" destOrd="0" presId="urn:microsoft.com/office/officeart/2011/layout/CircleProcess"/>
    <dgm:cxn modelId="{E0D6AFFF-8861-4B41-9F24-AFFF18007650}" type="presParOf" srcId="{D2E1C924-26F9-4DB3-A94F-47D8127203D8}" destId="{87BD9F32-3158-4F40-B87B-DF9E37B6F57E}" srcOrd="0" destOrd="0" presId="urn:microsoft.com/office/officeart/2011/layout/CircleProcess"/>
    <dgm:cxn modelId="{D19601C8-2C05-40E4-AF71-6D0DCABFDE8A}" type="presParOf" srcId="{D60B7321-94A0-450E-8AE7-3BA67DB44370}" destId="{0F3EB850-E173-43F6-AF1E-7B191C6C2EE0}" srcOrd="2" destOrd="0" presId="urn:microsoft.com/office/officeart/2011/layout/CircleProcess"/>
    <dgm:cxn modelId="{0BCDF98F-6871-4C1C-9D55-A7F651450BEF}" type="presParOf" srcId="{D60B7321-94A0-450E-8AE7-3BA67DB44370}" destId="{74942CFC-B7AA-4DDA-A8BB-A2C99BCBD3B6}" srcOrd="3" destOrd="0" presId="urn:microsoft.com/office/officeart/2011/layout/CircleProcess"/>
    <dgm:cxn modelId="{8F49D34B-1340-4054-BDCD-27D2CED2B78A}" type="presParOf" srcId="{74942CFC-B7AA-4DDA-A8BB-A2C99BCBD3B6}" destId="{FC8D3249-9A52-4458-9714-05B811E09311}" srcOrd="0" destOrd="0" presId="urn:microsoft.com/office/officeart/2011/layout/CircleProcess"/>
    <dgm:cxn modelId="{BAA47D0D-AADB-4E1E-A74F-13D2D6323B3A}" type="presParOf" srcId="{D60B7321-94A0-450E-8AE7-3BA67DB44370}" destId="{84AF4E94-7F96-43A8-BB39-34227B8E6D0D}" srcOrd="4" destOrd="0" presId="urn:microsoft.com/office/officeart/2011/layout/CircleProcess"/>
    <dgm:cxn modelId="{15A6E3DC-93B5-46E8-B113-37E68FE0EDF2}" type="presParOf" srcId="{84AF4E94-7F96-43A8-BB39-34227B8E6D0D}" destId="{7E5BD97D-4E78-4D88-9FB2-D6B2086E6E5F}" srcOrd="0" destOrd="0" presId="urn:microsoft.com/office/officeart/2011/layout/CircleProcess"/>
    <dgm:cxn modelId="{E16A5BBC-F4B0-46D1-AFFB-CE1388387DE2}" type="presParOf" srcId="{D60B7321-94A0-450E-8AE7-3BA67DB44370}" destId="{91B46ACB-D9E1-44F0-BC83-94A314344ED7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14748-C07D-4224-B154-39F7223EFAC2}">
      <dsp:nvSpPr>
        <dsp:cNvPr id="0" name=""/>
        <dsp:cNvSpPr/>
      </dsp:nvSpPr>
      <dsp:spPr>
        <a:xfrm>
          <a:off x="-5283592" y="-1656168"/>
          <a:ext cx="6219687" cy="7994611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48739-890C-48DC-983E-BBB2E97792AE}">
      <dsp:nvSpPr>
        <dsp:cNvPr id="0" name=""/>
        <dsp:cNvSpPr/>
      </dsp:nvSpPr>
      <dsp:spPr>
        <a:xfrm>
          <a:off x="659650" y="475252"/>
          <a:ext cx="6547572" cy="95050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54464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校庫定位</a:t>
          </a:r>
          <a:endParaRPr lang="zh-TW" altLang="en-US" sz="46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659650" y="475252"/>
        <a:ext cx="6547572" cy="950505"/>
      </dsp:txXfrm>
    </dsp:sp>
    <dsp:sp modelId="{7206EE82-D9F9-4782-8DFC-2009C4AB4FF0}">
      <dsp:nvSpPr>
        <dsp:cNvPr id="0" name=""/>
        <dsp:cNvSpPr/>
      </dsp:nvSpPr>
      <dsp:spPr>
        <a:xfrm>
          <a:off x="65584" y="356439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C759C-1997-4E4B-9412-272CF6B1C76E}">
      <dsp:nvSpPr>
        <dsp:cNvPr id="0" name=""/>
        <dsp:cNvSpPr/>
      </dsp:nvSpPr>
      <dsp:spPr>
        <a:xfrm>
          <a:off x="1005159" y="1901011"/>
          <a:ext cx="6202063" cy="95050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54464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本期作業時程</a:t>
          </a:r>
          <a:endParaRPr lang="zh-TW" altLang="en-US" sz="46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1005159" y="1901011"/>
        <a:ext cx="6202063" cy="950505"/>
      </dsp:txXfrm>
    </dsp:sp>
    <dsp:sp modelId="{09DB7606-0486-4D9C-8969-84EBF3BDE434}">
      <dsp:nvSpPr>
        <dsp:cNvPr id="0" name=""/>
        <dsp:cNvSpPr/>
      </dsp:nvSpPr>
      <dsp:spPr>
        <a:xfrm>
          <a:off x="411093" y="1782198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3C8EE-B179-4685-87EA-810F9ED78F86}">
      <dsp:nvSpPr>
        <dsp:cNvPr id="0" name=""/>
        <dsp:cNvSpPr/>
      </dsp:nvSpPr>
      <dsp:spPr>
        <a:xfrm>
          <a:off x="659650" y="3326769"/>
          <a:ext cx="6547572" cy="95050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54464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華康中圓體" panose="020F0509000000000000" pitchFamily="49" charset="-120"/>
              <a:ea typeface="華康中圓體" panose="020F0509000000000000" pitchFamily="49" charset="-120"/>
            </a:rPr>
            <a:t>本期填報表冊與異動</a:t>
          </a:r>
          <a:endParaRPr lang="zh-TW" altLang="en-US" sz="4600" kern="1200" dirty="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659650" y="3326769"/>
        <a:ext cx="6547572" cy="950505"/>
      </dsp:txXfrm>
    </dsp:sp>
    <dsp:sp modelId="{243F4679-BE31-4A94-AEE1-ECBBF712DF63}">
      <dsp:nvSpPr>
        <dsp:cNvPr id="0" name=""/>
        <dsp:cNvSpPr/>
      </dsp:nvSpPr>
      <dsp:spPr>
        <a:xfrm>
          <a:off x="65584" y="3207956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828CB-3BC5-44C8-9A81-F46C3E44BD5B}">
      <dsp:nvSpPr>
        <dsp:cNvPr id="0" name=""/>
        <dsp:cNvSpPr/>
      </dsp:nvSpPr>
      <dsp:spPr>
        <a:xfrm>
          <a:off x="160782" y="1279333"/>
          <a:ext cx="1927441" cy="15673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意見蒐集方式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1.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說明會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2.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公務電話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/>
          </a:r>
          <a:b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</a:b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3.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公務電子信箱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06688" y="1325239"/>
        <a:ext cx="1835629" cy="1475545"/>
      </dsp:txXfrm>
    </dsp:sp>
    <dsp:sp modelId="{89303860-CCC9-4BA4-9C75-AFC3D58EA18F}">
      <dsp:nvSpPr>
        <dsp:cNvPr id="0" name=""/>
        <dsp:cNvSpPr/>
      </dsp:nvSpPr>
      <dsp:spPr>
        <a:xfrm rot="18568502">
          <a:off x="1910472" y="1663068"/>
          <a:ext cx="975966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975966" y="232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374056" y="1661937"/>
        <a:ext cx="48798" cy="48798"/>
      </dsp:txXfrm>
    </dsp:sp>
    <dsp:sp modelId="{C072C754-E70F-470A-BD2C-38F9605FE4CB}">
      <dsp:nvSpPr>
        <dsp:cNvPr id="0" name=""/>
        <dsp:cNvSpPr/>
      </dsp:nvSpPr>
      <dsp:spPr>
        <a:xfrm>
          <a:off x="2708687" y="827801"/>
          <a:ext cx="1927441" cy="9637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立即可解決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736913" y="856027"/>
        <a:ext cx="1870989" cy="907268"/>
      </dsp:txXfrm>
    </dsp:sp>
    <dsp:sp modelId="{BE625DC9-2718-4221-BAFB-CD6F4390AAD7}">
      <dsp:nvSpPr>
        <dsp:cNvPr id="0" name=""/>
        <dsp:cNvSpPr/>
      </dsp:nvSpPr>
      <dsp:spPr>
        <a:xfrm>
          <a:off x="4636128" y="1286393"/>
          <a:ext cx="620462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620462" y="232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4930848" y="1294150"/>
        <a:ext cx="31023" cy="31023"/>
      </dsp:txXfrm>
    </dsp:sp>
    <dsp:sp modelId="{8F0A98D4-9858-4DB1-BF3E-7DCB7A24FD7B}">
      <dsp:nvSpPr>
        <dsp:cNvPr id="0" name=""/>
        <dsp:cNvSpPr/>
      </dsp:nvSpPr>
      <dsp:spPr>
        <a:xfrm>
          <a:off x="5256591" y="827801"/>
          <a:ext cx="1927441" cy="9637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即時處理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5284817" y="856027"/>
        <a:ext cx="1870989" cy="907268"/>
      </dsp:txXfrm>
    </dsp:sp>
    <dsp:sp modelId="{E0282675-7BD2-489E-B000-C9E7986763D7}">
      <dsp:nvSpPr>
        <dsp:cNvPr id="0" name=""/>
        <dsp:cNvSpPr/>
      </dsp:nvSpPr>
      <dsp:spPr>
        <a:xfrm rot="3086286">
          <a:off x="1900779" y="2428894"/>
          <a:ext cx="995352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995352" y="232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373571" y="2427278"/>
        <a:ext cx="49767" cy="49767"/>
      </dsp:txXfrm>
    </dsp:sp>
    <dsp:sp modelId="{395A911C-09EC-4CDE-8CB6-802BF423A65A}">
      <dsp:nvSpPr>
        <dsp:cNvPr id="0" name=""/>
        <dsp:cNvSpPr/>
      </dsp:nvSpPr>
      <dsp:spPr>
        <a:xfrm>
          <a:off x="2708687" y="2359452"/>
          <a:ext cx="1927441" cy="9637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需與應用單位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審慎討論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2736913" y="2387678"/>
        <a:ext cx="1870989" cy="907268"/>
      </dsp:txXfrm>
    </dsp:sp>
    <dsp:sp modelId="{8889EEB7-2296-409F-A5BC-076C2D7F0DF6}">
      <dsp:nvSpPr>
        <dsp:cNvPr id="0" name=""/>
        <dsp:cNvSpPr/>
      </dsp:nvSpPr>
      <dsp:spPr>
        <a:xfrm>
          <a:off x="4636128" y="2818044"/>
          <a:ext cx="620462" cy="46536"/>
        </a:xfrm>
        <a:custGeom>
          <a:avLst/>
          <a:gdLst/>
          <a:ahLst/>
          <a:cxnLst/>
          <a:rect l="0" t="0" r="0" b="0"/>
          <a:pathLst>
            <a:path>
              <a:moveTo>
                <a:pt x="0" y="23268"/>
              </a:moveTo>
              <a:lnTo>
                <a:pt x="620462" y="232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4930848" y="2825801"/>
        <a:ext cx="31023" cy="31023"/>
      </dsp:txXfrm>
    </dsp:sp>
    <dsp:sp modelId="{1A2AE4FB-931D-4569-ABDE-E35128236BF5}">
      <dsp:nvSpPr>
        <dsp:cNvPr id="0" name=""/>
        <dsp:cNvSpPr/>
      </dsp:nvSpPr>
      <dsp:spPr>
        <a:xfrm>
          <a:off x="5256591" y="2359452"/>
          <a:ext cx="1927441" cy="9637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定期檢討</a:t>
          </a:r>
          <a:endParaRPr lang="en-US" altLang="zh-TW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(</a:t>
          </a: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每年六、七月</a:t>
          </a: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rPr>
            <a:t>)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anose="020F0509000000000000" pitchFamily="49" charset="-120"/>
            <a:ea typeface="華康中圓體" panose="020F0509000000000000" pitchFamily="49" charset="-120"/>
          </a:endParaRPr>
        </a:p>
      </dsp:txBody>
      <dsp:txXfrm>
        <a:off x="5284817" y="2387678"/>
        <a:ext cx="1870989" cy="907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B0AA0-1480-48D9-912F-709C92218B03}">
      <dsp:nvSpPr>
        <dsp:cNvPr id="0" name=""/>
        <dsp:cNvSpPr/>
      </dsp:nvSpPr>
      <dsp:spPr>
        <a:xfrm>
          <a:off x="3326323" y="874166"/>
          <a:ext cx="2316106" cy="231607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87BD9F32-3158-4F40-B87B-DF9E37B6F57E}">
      <dsp:nvSpPr>
        <dsp:cNvPr id="0" name=""/>
        <dsp:cNvSpPr/>
      </dsp:nvSpPr>
      <dsp:spPr>
        <a:xfrm>
          <a:off x="3403493" y="951382"/>
          <a:ext cx="2161253" cy="216164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3712684" y="1260246"/>
        <a:ext cx="1543899" cy="1543913"/>
      </dsp:txXfrm>
    </dsp:sp>
    <dsp:sp modelId="{FC8D3249-9A52-4458-9714-05B811E09311}">
      <dsp:nvSpPr>
        <dsp:cNvPr id="0" name=""/>
        <dsp:cNvSpPr/>
      </dsp:nvSpPr>
      <dsp:spPr>
        <a:xfrm rot="2700000">
          <a:off x="933266" y="873908"/>
          <a:ext cx="2316183" cy="2316183"/>
        </a:xfrm>
        <a:prstGeom prst="teardrop">
          <a:avLst>
            <a:gd name="adj" fmla="val 10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7E5BD97D-4E78-4D88-9FB2-D6B2086E6E5F}">
      <dsp:nvSpPr>
        <dsp:cNvPr id="0" name=""/>
        <dsp:cNvSpPr/>
      </dsp:nvSpPr>
      <dsp:spPr>
        <a:xfrm>
          <a:off x="1010731" y="951382"/>
          <a:ext cx="2161253" cy="216164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800" kern="1200" dirty="0" smtClean="0"/>
        </a:p>
      </dsp:txBody>
      <dsp:txXfrm>
        <a:off x="1319408" y="1260246"/>
        <a:ext cx="1543899" cy="1543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圓形流程"/>
  <dgm:desc val="用來顯示一個流程中的連續步驟。 上限為 11 個階層 1 圖形，階層 2 圖形的數量則無限制。 最適合用在少量文字的情況。未使用的文字不會出現，但只要切換版面配置，仍然可以使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5659E6-44E5-4C85-BD1C-E75B733549D5}" type="datetimeFigureOut">
              <a:rPr lang="zh-TW" altLang="en-US"/>
              <a:pPr>
                <a:defRPr/>
              </a:pPr>
              <a:t>2014/8/22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F0F06F-92D3-4DA9-9FF2-C51F20DE04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18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8790496-7BA8-4991-9319-0582E9F465DF}" type="datetimeFigureOut">
              <a:rPr lang="zh-TW" altLang="en-US"/>
              <a:pPr>
                <a:defRPr/>
              </a:pPr>
              <a:t>2014/8/22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599" y="4862015"/>
            <a:ext cx="5680103" cy="4605085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84B132-A023-4CBD-9814-C7A8518839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95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F0A34-03B9-4F4E-AA56-D38213787DB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21055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88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88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094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60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675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426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財務申請修正</a:t>
            </a:r>
            <a:r>
              <a:rPr lang="en-US" altLang="zh-TW" dirty="0" smtClean="0"/>
              <a:t>+</a:t>
            </a:r>
            <a:r>
              <a:rPr lang="zh-TW" altLang="en-US" dirty="0" smtClean="0"/>
              <a:t>修正</a:t>
            </a:r>
            <a:r>
              <a:rPr lang="en-US" altLang="zh-TW" dirty="0" smtClean="0"/>
              <a:t>+</a:t>
            </a:r>
            <a:r>
              <a:rPr lang="zh-TW" altLang="en-US" dirty="0" smtClean="0"/>
              <a:t>財務表檢核</a:t>
            </a:r>
            <a:r>
              <a:rPr lang="en-US" altLang="zh-TW" dirty="0" smtClean="0"/>
              <a:t>+</a:t>
            </a:r>
            <a:r>
              <a:rPr lang="zh-TW" altLang="en-US" dirty="0" smtClean="0"/>
              <a:t>檢核報部</a:t>
            </a:r>
            <a:endParaRPr lang="en-US" altLang="zh-TW" dirty="0" smtClean="0"/>
          </a:p>
          <a:p>
            <a:r>
              <a:rPr lang="zh-TW" altLang="en-US" dirty="0" smtClean="0"/>
              <a:t>受訪視學校申請修正</a:t>
            </a:r>
            <a:r>
              <a:rPr lang="en-US" altLang="zh-TW" dirty="0" smtClean="0"/>
              <a:t>+</a:t>
            </a:r>
            <a:r>
              <a:rPr lang="zh-TW" altLang="en-US" dirty="0" smtClean="0"/>
              <a:t>修正</a:t>
            </a:r>
            <a:r>
              <a:rPr lang="en-US" altLang="zh-TW" dirty="0" smtClean="0"/>
              <a:t>+</a:t>
            </a:r>
            <a:r>
              <a:rPr lang="zh-TW" altLang="en-US" dirty="0" smtClean="0"/>
              <a:t>表冊檢核</a:t>
            </a:r>
            <a:r>
              <a:rPr lang="en-US" altLang="zh-TW" dirty="0" smtClean="0"/>
              <a:t>+</a:t>
            </a:r>
            <a:r>
              <a:rPr lang="zh-TW" altLang="en-US" dirty="0" smtClean="0"/>
              <a:t>檢核報部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716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094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154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09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706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288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518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390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4280C-5A49-497B-8AF9-5854214D2DB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74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150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8555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3FFF3-3958-4F4F-939E-3051C2A4FF6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43820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C9B3A-7803-4708-9DF1-E1ED163F849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11592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F27DE-288A-49E6-98BC-71D785C98162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92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F27DE-288A-49E6-98BC-71D785C98162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56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F27DE-288A-49E6-98BC-71D785C98162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61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F27DE-288A-49E6-98BC-71D785C98162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06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8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4B132-A023-4CBD-9814-C7A8518839E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8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  <a:ea typeface="Arial Unicode MS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 Unicode MS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E6EBD-A7A1-4982-96CA-B866981E198C}" type="datetime1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889-AD64-45FD-BA92-D6A20DC070E0}" type="datetime1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05A4-1F11-49C9-8271-3E481F43790D}" type="datetime1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42F5-550C-47B8-8855-E38223DBF438}" type="datetime1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14BF69-29DF-4C82-ABF2-2C68A8287238}" type="datetime1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2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A54F13-917B-4FBB-AD6B-E165F6F5CEC1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27" r:id="rId3"/>
    <p:sldLayoutId id="2147483726" r:id="rId4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華康中圓體" pitchFamily="49" charset="-120"/>
          <a:cs typeface="華康中圓體" pitchFamily="49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華康中圓體" pitchFamily="49" charset="-120"/>
          <a:cs typeface="華康中圓體" pitchFamily="49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華康中圓體" pitchFamily="49" charset="-120"/>
          <a:cs typeface="華康中圓體" pitchFamily="49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華康中圓體" pitchFamily="49" charset="-120"/>
          <a:cs typeface="華康中圓體" pitchFamily="49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華康中圓體" pitchFamily="49" charset="-120"/>
          <a:cs typeface="華康中圓體" pitchFamily="49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華康中圓體" pitchFamily="49" charset="-12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華康中圓體" pitchFamily="49" charset="-12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華康中圓體" pitchFamily="49" charset="-12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華康中圓體" pitchFamily="49" charset="-12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華康中圓體" pitchFamily="49" charset="-120"/>
          <a:cs typeface="華康中圓體" pitchFamily="49" charset="-12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華康中圓體" pitchFamily="49" charset="-120"/>
          <a:cs typeface="華康中圓體" pitchFamily="49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華康中圓體" pitchFamily="49" charset="-120"/>
          <a:cs typeface="華康中圓體" pitchFamily="49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華康中圓體" pitchFamily="49" charset="-120"/>
          <a:cs typeface="華康中圓體" pitchFamily="49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華康中圓體" pitchFamily="49" charset="-120"/>
          <a:cs typeface="華康中圓體" pitchFamily="49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 bwMode="auto">
          <a:xfrm>
            <a:off x="683568" y="266491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Arial" pitchFamily="34" charset="0"/>
                <a:ea typeface="Arial Unicode MS" pitchFamily="34" charset="-120"/>
                <a:cs typeface="華康中圓體" pitchFamily="49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華康中圓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華康中圓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華康中圓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華康中圓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華康中圓體" pitchFamily="49" charset="-12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0"/>
              </a:spcAft>
            </a:pPr>
            <a:r>
              <a:rPr kumimoji="0" lang="en-US" altLang="zh-TW" sz="5400" dirty="0" smtClean="0">
                <a:latin typeface="Arial" charset="0"/>
                <a:ea typeface="華康中圓體" pitchFamily="49" charset="-120"/>
              </a:rPr>
              <a:t>【103.10</a:t>
            </a:r>
            <a:r>
              <a:rPr kumimoji="0" lang="zh-TW" altLang="en-US" sz="5400" dirty="0" smtClean="0">
                <a:latin typeface="Arial" charset="0"/>
                <a:ea typeface="華康中圓體" pitchFamily="49" charset="-120"/>
              </a:rPr>
              <a:t>期</a:t>
            </a:r>
            <a:r>
              <a:rPr kumimoji="0" lang="en-US" altLang="zh-TW" sz="5400" dirty="0" smtClean="0">
                <a:latin typeface="Arial" charset="0"/>
                <a:ea typeface="華康中圓體" pitchFamily="49" charset="-120"/>
              </a:rPr>
              <a:t>】</a:t>
            </a:r>
            <a:br>
              <a:rPr kumimoji="0" lang="en-US" altLang="zh-TW" sz="5400" dirty="0" smtClean="0">
                <a:latin typeface="Arial" charset="0"/>
                <a:ea typeface="華康中圓體" pitchFamily="49" charset="-120"/>
              </a:rPr>
            </a:br>
            <a:r>
              <a:rPr kumimoji="0" lang="zh-TW" altLang="en-US" sz="5400" dirty="0" smtClean="0">
                <a:latin typeface="Arial" charset="0"/>
                <a:ea typeface="華康中圓體" pitchFamily="49" charset="-120"/>
              </a:rPr>
              <a:t>填表暨系統操作說明會</a:t>
            </a:r>
          </a:p>
        </p:txBody>
      </p:sp>
      <p:sp>
        <p:nvSpPr>
          <p:cNvPr id="8" name="副標題 2"/>
          <p:cNvSpPr txBox="1">
            <a:spLocks/>
          </p:cNvSpPr>
          <p:nvPr/>
        </p:nvSpPr>
        <p:spPr bwMode="auto">
          <a:xfrm>
            <a:off x="1468038" y="1556792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 Unicode MS" pitchFamily="34" charset="-120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華康中圓體" pitchFamily="49" charset="-120"/>
                <a:cs typeface="華康中圓體" pitchFamily="49" charset="-12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華康中圓體" pitchFamily="49" charset="-120"/>
                <a:cs typeface="華康中圓體" pitchFamily="49" charset="-12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華康中圓體" pitchFamily="49" charset="-120"/>
                <a:cs typeface="華康中圓體" pitchFamily="49" charset="-12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華康中圓體" pitchFamily="49" charset="-120"/>
                <a:cs typeface="華康中圓體" pitchFamily="49" charset="-12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教育部大學校院校務資料庫</a:t>
            </a:r>
            <a:endParaRPr kumimoji="0" lang="zh-TW" altLang="en-US" sz="3600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5245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4" y="803405"/>
            <a:ext cx="8424936" cy="579394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6" y="312995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6148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6157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6158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</p:grpSp>
      <p:sp>
        <p:nvSpPr>
          <p:cNvPr id="6149" name="Rectangle 43"/>
          <p:cNvSpPr>
            <a:spLocks noChangeArrowheads="1"/>
          </p:cNvSpPr>
          <p:nvPr/>
        </p:nvSpPr>
        <p:spPr bwMode="gray">
          <a:xfrm>
            <a:off x="32352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02.1</a:t>
            </a:r>
          </a:p>
        </p:txBody>
      </p:sp>
      <p:sp>
        <p:nvSpPr>
          <p:cNvPr id="6150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基本資料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19462" name="投影片編號版面配置區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F1203-D756-4E47-9C01-A3525FF9E65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TW" dirty="0" smtClean="0"/>
          </a:p>
        </p:txBody>
      </p:sp>
      <p:sp>
        <p:nvSpPr>
          <p:cNvPr id="6152" name="文字方塊 35"/>
          <p:cNvSpPr txBox="1">
            <a:spLocks noChangeArrowheads="1"/>
          </p:cNvSpPr>
          <p:nvPr/>
        </p:nvSpPr>
        <p:spPr bwMode="auto">
          <a:xfrm>
            <a:off x="753694" y="1844824"/>
            <a:ext cx="7933106" cy="29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0" lang="zh-TW" altLang="en-US" sz="2000" b="1" u="sng" dirty="0" smtClean="0">
                <a:solidFill>
                  <a:srgbClr val="FF0000"/>
                </a:solidFill>
                <a:ea typeface="華康中圓體" pitchFamily="49" charset="-120"/>
              </a:rPr>
              <a:t>「基本資料</a:t>
            </a:r>
            <a:r>
              <a:rPr kumimoji="0" lang="en-US" altLang="zh-TW" sz="2000" b="1" u="sng" dirty="0" smtClean="0">
                <a:solidFill>
                  <a:srgbClr val="FF0000"/>
                </a:solidFill>
                <a:ea typeface="華康中圓體" pitchFamily="49" charset="-120"/>
              </a:rPr>
              <a:t>4</a:t>
            </a:r>
            <a:r>
              <a:rPr kumimoji="0" lang="zh-TW" altLang="en-US" sz="2000" b="1" u="sng" dirty="0" smtClean="0">
                <a:solidFill>
                  <a:srgbClr val="FF0000"/>
                </a:solidFill>
                <a:ea typeface="華康中圓體" pitchFamily="49" charset="-120"/>
              </a:rPr>
              <a:t>、</a:t>
            </a:r>
            <a:r>
              <a:rPr kumimoji="0" lang="en-US" altLang="zh-TW" sz="2000" b="1" u="sng" dirty="0" smtClean="0">
                <a:solidFill>
                  <a:srgbClr val="FF0000"/>
                </a:solidFill>
                <a:ea typeface="華康中圓體" pitchFamily="49" charset="-120"/>
              </a:rPr>
              <a:t>6</a:t>
            </a:r>
            <a:r>
              <a:rPr kumimoji="0" lang="zh-TW" altLang="en-US" sz="2000" b="1" u="sng" dirty="0" smtClean="0">
                <a:solidFill>
                  <a:srgbClr val="FF0000"/>
                </a:solidFill>
                <a:ea typeface="華康中圓體" pitchFamily="49" charset="-120"/>
              </a:rPr>
              <a:t>」</a:t>
            </a:r>
            <a:r>
              <a:rPr kumimoji="0" lang="zh-TW" altLang="en-US" sz="2000" dirty="0" smtClean="0"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原訂於</a:t>
            </a:r>
            <a:r>
              <a:rPr kumimoji="0" lang="en-US" altLang="zh-TW" sz="2000" dirty="0" smtClean="0"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8</a:t>
            </a:r>
            <a:r>
              <a:rPr kumimoji="0" lang="zh-TW" altLang="en-US" sz="2000" dirty="0" smtClean="0"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月</a:t>
            </a:r>
            <a:r>
              <a:rPr kumimoji="0" lang="en-US" altLang="zh-TW" sz="2000" dirty="0" smtClean="0"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日</a:t>
            </a:r>
            <a:r>
              <a:rPr kumimoji="0" lang="zh-TW" altLang="en-US" sz="2000" dirty="0" smtClean="0">
                <a:ea typeface="華康中圓體" pitchFamily="49" charset="-120"/>
              </a:rPr>
              <a:t>至 </a:t>
            </a:r>
            <a:r>
              <a:rPr kumimoji="0" lang="en-US" altLang="zh-TW" sz="2000" dirty="0" smtClean="0"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8</a:t>
            </a:r>
            <a:r>
              <a:rPr kumimoji="0" lang="zh-TW" altLang="en-US" sz="2000" dirty="0" smtClean="0"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月</a:t>
            </a:r>
            <a:r>
              <a:rPr kumimoji="0" lang="en-US" altLang="zh-TW" sz="2000" dirty="0" smtClean="0"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22</a:t>
            </a:r>
            <a:r>
              <a:rPr kumimoji="0" lang="zh-TW" altLang="en-US" sz="2000" dirty="0" smtClean="0"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日</a:t>
            </a:r>
            <a:r>
              <a:rPr kumimoji="0" lang="zh-TW" altLang="en-US" sz="2000" dirty="0" smtClean="0">
                <a:ea typeface="華康中圓體" pitchFamily="49" charset="-120"/>
              </a:rPr>
              <a:t>開放填報，惟配合</a:t>
            </a:r>
            <a:r>
              <a:rPr kumimoji="0" lang="zh-TW" altLang="en-US" sz="2000" dirty="0" smtClean="0">
                <a:solidFill>
                  <a:srgbClr val="FF0000"/>
                </a:solidFill>
                <a:ea typeface="華康中圓體" pitchFamily="49" charset="-120"/>
              </a:rPr>
              <a:t>本期新增蒐集「學</a:t>
            </a:r>
            <a:r>
              <a:rPr kumimoji="0" lang="en-US" altLang="zh-TW" sz="2000" dirty="0">
                <a:solidFill>
                  <a:srgbClr val="FF0000"/>
                </a:solidFill>
                <a:ea typeface="華康中圓體" pitchFamily="49" charset="-120"/>
              </a:rPr>
              <a:t>24.</a:t>
            </a:r>
            <a:r>
              <a:rPr kumimoji="0" lang="zh-TW" altLang="en-US" sz="2000" dirty="0">
                <a:solidFill>
                  <a:srgbClr val="FF0000"/>
                </a:solidFill>
                <a:ea typeface="華康中圓體" pitchFamily="49" charset="-120"/>
              </a:rPr>
              <a:t>大學學系、所、學位學程核定招生</a:t>
            </a:r>
            <a:r>
              <a:rPr kumimoji="0" lang="zh-TW" altLang="en-US" sz="2000" dirty="0" smtClean="0">
                <a:solidFill>
                  <a:srgbClr val="FF0000"/>
                </a:solidFill>
                <a:ea typeface="華康中圓體" pitchFamily="49" charset="-120"/>
              </a:rPr>
              <a:t>名額總量</a:t>
            </a:r>
            <a:r>
              <a:rPr kumimoji="0" lang="zh-TW" altLang="en-US" sz="2000" dirty="0">
                <a:solidFill>
                  <a:srgbClr val="FF0000"/>
                </a:solidFill>
                <a:ea typeface="華康中圓體" pitchFamily="49" charset="-120"/>
              </a:rPr>
              <a:t>內新生註冊</a:t>
            </a:r>
            <a:r>
              <a:rPr kumimoji="0" lang="zh-TW" altLang="en-US" sz="2000" dirty="0" smtClean="0">
                <a:solidFill>
                  <a:srgbClr val="FF0000"/>
                </a:solidFill>
                <a:ea typeface="華康中圓體" pitchFamily="49" charset="-120"/>
              </a:rPr>
              <a:t>率統計表」</a:t>
            </a:r>
            <a:r>
              <a:rPr kumimoji="0" lang="zh-TW" altLang="en-US" sz="2000" dirty="0" smtClean="0">
                <a:ea typeface="華康中圓體" pitchFamily="49" charset="-120"/>
              </a:rPr>
              <a:t>，故各校「學系、學制資訊」將俟總量提報作業小組提供</a:t>
            </a:r>
            <a:r>
              <a:rPr kumimoji="0" lang="en-US" altLang="zh-TW" sz="2000" dirty="0" smtClean="0">
                <a:ea typeface="華康中圓體" pitchFamily="49" charset="-120"/>
              </a:rPr>
              <a:t>103</a:t>
            </a:r>
            <a:r>
              <a:rPr kumimoji="0" lang="zh-TW" altLang="en-US" sz="2000" dirty="0" smtClean="0">
                <a:ea typeface="華康中圓體" pitchFamily="49" charset="-120"/>
              </a:rPr>
              <a:t>學年度總量內招生學系、名額後，</a:t>
            </a:r>
            <a:r>
              <a:rPr kumimoji="0" lang="zh-TW" altLang="en-US" sz="2000" b="1" dirty="0" smtClean="0">
                <a:solidFill>
                  <a:srgbClr val="FF0000"/>
                </a:solidFill>
                <a:ea typeface="華康中圓體" pitchFamily="49" charset="-120"/>
              </a:rPr>
              <a:t>另行公告開放填報時間</a:t>
            </a:r>
            <a:r>
              <a:rPr kumimoji="0" lang="zh-TW" altLang="en-US" sz="2000" dirty="0" smtClean="0">
                <a:ea typeface="華康中圓體" pitchFamily="49" charset="-120"/>
              </a:rPr>
              <a:t>。</a:t>
            </a:r>
            <a:endParaRPr kumimoji="0" lang="en-US" altLang="zh-TW" sz="2000" dirty="0">
              <a:ea typeface="華康中圓體" pitchFamily="49" charset="-120"/>
            </a:endParaRP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0" lang="zh-TW" altLang="en-US" sz="2000" dirty="0" smtClean="0">
                <a:solidFill>
                  <a:srgbClr val="FF0000"/>
                </a:solidFill>
                <a:ea typeface="華康中圓體" pitchFamily="49" charset="-120"/>
              </a:rPr>
              <a:t>其餘「基本資料</a:t>
            </a:r>
            <a:r>
              <a:rPr kumimoji="0" lang="en-US" altLang="zh-TW" sz="2000" dirty="0" smtClean="0">
                <a:solidFill>
                  <a:srgbClr val="FF0000"/>
                </a:solidFill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rgbClr val="FF0000"/>
                </a:solidFill>
                <a:ea typeface="華康中圓體" pitchFamily="49" charset="-120"/>
              </a:rPr>
              <a:t>、</a:t>
            </a:r>
            <a:r>
              <a:rPr kumimoji="0" lang="en-US" altLang="zh-TW" sz="2000" dirty="0" smtClean="0">
                <a:solidFill>
                  <a:srgbClr val="FF0000"/>
                </a:solidFill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rgbClr val="FF0000"/>
                </a:solidFill>
                <a:ea typeface="華康中圓體" pitchFamily="49" charset="-120"/>
              </a:rPr>
              <a:t>、</a:t>
            </a:r>
            <a:r>
              <a:rPr kumimoji="0" lang="en-US" altLang="zh-TW" sz="2000" dirty="0" smtClean="0">
                <a:solidFill>
                  <a:srgbClr val="FF0000"/>
                </a:solidFill>
                <a:ea typeface="華康中圓體" pitchFamily="49" charset="-120"/>
              </a:rPr>
              <a:t>3</a:t>
            </a:r>
            <a:r>
              <a:rPr kumimoji="0" lang="zh-TW" altLang="en-US" sz="2000" dirty="0" smtClean="0">
                <a:solidFill>
                  <a:srgbClr val="FF0000"/>
                </a:solidFill>
                <a:ea typeface="華康中圓體" pitchFamily="49" charset="-120"/>
              </a:rPr>
              <a:t>、</a:t>
            </a:r>
            <a:r>
              <a:rPr kumimoji="0" lang="en-US" altLang="zh-TW" sz="2000" dirty="0" smtClean="0">
                <a:solidFill>
                  <a:srgbClr val="FF0000"/>
                </a:solidFill>
                <a:ea typeface="華康中圓體" pitchFamily="49" charset="-120"/>
              </a:rPr>
              <a:t>7</a:t>
            </a:r>
            <a:r>
              <a:rPr kumimoji="0" lang="zh-TW" altLang="en-US" sz="2000" dirty="0" smtClean="0">
                <a:solidFill>
                  <a:srgbClr val="FF0000"/>
                </a:solidFill>
                <a:ea typeface="華康中圓體" pitchFamily="49" charset="-120"/>
              </a:rPr>
              <a:t>」照原訂時間開放填報，屆時亦將配合「基本資料</a:t>
            </a:r>
            <a:r>
              <a:rPr kumimoji="0" lang="en-US" altLang="zh-TW" sz="2000" dirty="0" smtClean="0">
                <a:solidFill>
                  <a:srgbClr val="FF0000"/>
                </a:solidFill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rgbClr val="FF0000"/>
                </a:solidFill>
                <a:ea typeface="華康中圓體" pitchFamily="49" charset="-120"/>
              </a:rPr>
              <a:t>、</a:t>
            </a:r>
            <a:r>
              <a:rPr kumimoji="0" lang="en-US" altLang="zh-TW" sz="2000" dirty="0" smtClean="0">
                <a:solidFill>
                  <a:srgbClr val="FF0000"/>
                </a:solidFill>
                <a:ea typeface="華康中圓體" pitchFamily="49" charset="-120"/>
              </a:rPr>
              <a:t>6</a:t>
            </a:r>
            <a:r>
              <a:rPr kumimoji="0" lang="zh-TW" altLang="en-US" sz="2000" dirty="0" smtClean="0">
                <a:solidFill>
                  <a:srgbClr val="FF0000"/>
                </a:solidFill>
                <a:ea typeface="華康中圓體" pitchFamily="49" charset="-120"/>
              </a:rPr>
              <a:t>」順延填報截止日。</a:t>
            </a:r>
            <a:endParaRPr kumimoji="0" lang="zh-TW" altLang="en-US" sz="2000" dirty="0">
              <a:solidFill>
                <a:srgbClr val="FF0000"/>
              </a:solidFill>
              <a:ea typeface="華康中圓體" pitchFamily="49" charset="-120"/>
            </a:endParaRPr>
          </a:p>
        </p:txBody>
      </p:sp>
      <p:sp>
        <p:nvSpPr>
          <p:cNvPr id="18" name="投影片編號版面配置區 1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sp>
        <p:nvSpPr>
          <p:cNvPr id="3" name="矩形 2"/>
          <p:cNvSpPr/>
          <p:nvPr/>
        </p:nvSpPr>
        <p:spPr>
          <a:xfrm>
            <a:off x="838571" y="4892696"/>
            <a:ext cx="7909893" cy="14388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Clr>
                <a:srgbClr val="6600CC"/>
              </a:buClr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ea typeface="華康中圓體" pitchFamily="49" charset="-120"/>
              </a:rPr>
              <a:t>本期基本資料請學校依</a:t>
            </a:r>
            <a:r>
              <a:rPr kumimoji="0" lang="zh-TW" altLang="en-US" sz="2400" b="1" u="sng" dirty="0" smtClean="0">
                <a:ea typeface="華康中圓體" pitchFamily="49" charset="-120"/>
              </a:rPr>
              <a:t>「教育</a:t>
            </a:r>
            <a:r>
              <a:rPr kumimoji="0" lang="zh-TW" altLang="zh-TW" sz="2400" b="1" u="sng" dirty="0" smtClean="0">
                <a:ea typeface="華康中圓體" pitchFamily="49" charset="-120"/>
              </a:rPr>
              <a:t>部</a:t>
            </a:r>
            <a:r>
              <a:rPr kumimoji="0" lang="zh-TW" altLang="zh-TW" sz="2400" b="1" u="sng" dirty="0">
                <a:ea typeface="華康中圓體" pitchFamily="49" charset="-120"/>
              </a:rPr>
              <a:t>103學年度招生名額核定</a:t>
            </a:r>
            <a:r>
              <a:rPr kumimoji="0" lang="zh-TW" altLang="zh-TW" sz="2400" b="1" u="sng" dirty="0" smtClean="0">
                <a:ea typeface="華康中圓體" pitchFamily="49" charset="-120"/>
              </a:rPr>
              <a:t>表</a:t>
            </a:r>
            <a:r>
              <a:rPr kumimoji="0" lang="zh-TW" altLang="en-US" sz="2400" b="1" u="sng" dirty="0" smtClean="0">
                <a:ea typeface="華康中圓體" pitchFamily="49" charset="-120"/>
              </a:rPr>
              <a:t>」、學校</a:t>
            </a:r>
            <a:r>
              <a:rPr kumimoji="0" lang="zh-TW" altLang="zh-TW" sz="2400" b="1" u="sng" dirty="0" smtClean="0">
                <a:ea typeface="華康中圓體" pitchFamily="49" charset="-120"/>
              </a:rPr>
              <a:t>組織規程及其他相關</a:t>
            </a:r>
            <a:r>
              <a:rPr kumimoji="0" lang="zh-TW" altLang="en-US" sz="2400" b="1" u="sng" dirty="0" smtClean="0">
                <a:ea typeface="華康中圓體" pitchFamily="49" charset="-120"/>
              </a:rPr>
              <a:t>佐證文件填載</a:t>
            </a:r>
            <a:r>
              <a:rPr kumimoji="0" lang="zh-TW" altLang="en-US" sz="2000" dirty="0" smtClean="0">
                <a:ea typeface="華康中圓體" pitchFamily="49" charset="-120"/>
              </a:rPr>
              <a:t>，以免影響教育部「新生註冊率」公開事宜。</a:t>
            </a:r>
            <a:endParaRPr kumimoji="0" lang="zh-TW" altLang="en-US" sz="2000" dirty="0">
              <a:ea typeface="華康中圓體" pitchFamily="49" charset="-12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672076" y="1299770"/>
            <a:ext cx="8065392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6148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6157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6158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</p:grpSp>
      <p:sp>
        <p:nvSpPr>
          <p:cNvPr id="6149" name="Rectangle 43"/>
          <p:cNvSpPr>
            <a:spLocks noChangeArrowheads="1"/>
          </p:cNvSpPr>
          <p:nvPr/>
        </p:nvSpPr>
        <p:spPr bwMode="gray">
          <a:xfrm>
            <a:off x="32352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02.2</a:t>
            </a:r>
          </a:p>
        </p:txBody>
      </p:sp>
      <p:sp>
        <p:nvSpPr>
          <p:cNvPr id="6150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800" b="1" dirty="0" smtClean="0">
                <a:solidFill>
                  <a:srgbClr val="DA006D"/>
                </a:solidFill>
                <a:ea typeface="華康中圓體" pitchFamily="49" charset="-120"/>
              </a:rPr>
              <a:t>10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</a:t>
            </a:r>
            <a:r>
              <a:rPr kumimoji="0" lang="zh-TW" altLang="en-US" sz="4800" b="1" dirty="0">
                <a:solidFill>
                  <a:srgbClr val="DA006D"/>
                </a:solidFill>
                <a:ea typeface="華康中圓體" pitchFamily="49" charset="-120"/>
              </a:rPr>
              <a:t>表冊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19462" name="投影片編號版面配置區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F1203-D756-4E47-9C01-A3525FF9E65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TW" dirty="0" smtClean="0"/>
          </a:p>
        </p:txBody>
      </p:sp>
      <p:sp>
        <p:nvSpPr>
          <p:cNvPr id="6152" name="文字方塊 35"/>
          <p:cNvSpPr txBox="1">
            <a:spLocks noChangeArrowheads="1"/>
          </p:cNvSpPr>
          <p:nvPr/>
        </p:nvSpPr>
        <p:spPr bwMode="auto">
          <a:xfrm>
            <a:off x="658221" y="1402090"/>
            <a:ext cx="79303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solidFill>
                  <a:srgbClr val="0000FF"/>
                </a:solidFill>
                <a:ea typeface="華康中圓體" pitchFamily="49" charset="-120"/>
              </a:rPr>
              <a:t> </a:t>
            </a:r>
            <a:r>
              <a:rPr kumimoji="0" lang="zh-TW" altLang="en-US" sz="3600" dirty="0">
                <a:ea typeface="華康中圓體" pitchFamily="49" charset="-120"/>
              </a:rPr>
              <a:t>填表</a:t>
            </a:r>
            <a:r>
              <a:rPr kumimoji="0" lang="zh-TW" altLang="en-US" sz="3600" dirty="0" smtClean="0">
                <a:ea typeface="華康中圓體" pitchFamily="49" charset="-120"/>
              </a:rPr>
              <a:t>期間</a:t>
            </a:r>
            <a:endParaRPr kumimoji="0" lang="en-US" altLang="zh-TW" sz="3600" dirty="0" smtClean="0">
              <a:ea typeface="華康中圓體" pitchFamily="49" charset="-120"/>
            </a:endParaRPr>
          </a:p>
          <a:p>
            <a:pPr algn="ctr"/>
            <a:endParaRPr kumimoji="0" lang="en-US" altLang="zh-TW" sz="2000" dirty="0">
              <a:ea typeface="華康中圓體" pitchFamily="49" charset="-120"/>
            </a:endParaRPr>
          </a:p>
          <a:p>
            <a:pPr algn="ctr"/>
            <a:r>
              <a:rPr kumimoji="0" lang="en-US" altLang="zh-TW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9</a:t>
            </a:r>
            <a:r>
              <a:rPr kumimoji="0" lang="zh-TW" altLang="en-US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月</a:t>
            </a:r>
            <a:r>
              <a:rPr kumimoji="0" lang="en-US" altLang="zh-TW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1</a:t>
            </a:r>
            <a:r>
              <a:rPr kumimoji="0" lang="zh-TW" altLang="en-US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日</a:t>
            </a:r>
            <a:r>
              <a:rPr kumimoji="0" lang="zh-TW" altLang="en-US" sz="3600" u="sng" dirty="0" smtClean="0">
                <a:ea typeface="華康中圓體" pitchFamily="49" charset="-120"/>
              </a:rPr>
              <a:t>上午</a:t>
            </a:r>
            <a:r>
              <a:rPr kumimoji="0" lang="en-US" altLang="zh-TW" sz="3600" u="sng" dirty="0">
                <a:ea typeface="華康中圓體" pitchFamily="49" charset="-120"/>
              </a:rPr>
              <a:t>8:00 </a:t>
            </a:r>
            <a:r>
              <a:rPr kumimoji="0" lang="zh-TW" altLang="en-US" sz="3600" u="sng" dirty="0">
                <a:ea typeface="華康中圓體" pitchFamily="49" charset="-120"/>
              </a:rPr>
              <a:t>至 </a:t>
            </a:r>
            <a:r>
              <a:rPr kumimoji="0" lang="en-US" altLang="zh-TW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10</a:t>
            </a:r>
            <a:r>
              <a:rPr kumimoji="0" lang="zh-TW" altLang="en-US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月</a:t>
            </a:r>
            <a:r>
              <a:rPr kumimoji="0" lang="en-US" altLang="zh-TW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31</a:t>
            </a:r>
            <a:r>
              <a:rPr kumimoji="0" lang="zh-TW" altLang="en-US" sz="36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日</a:t>
            </a:r>
            <a:r>
              <a:rPr kumimoji="0" lang="zh-TW" altLang="en-US" sz="3600" u="sng" dirty="0" smtClean="0">
                <a:ea typeface="華康中圓體" pitchFamily="49" charset="-120"/>
              </a:rPr>
              <a:t>下午</a:t>
            </a:r>
            <a:r>
              <a:rPr kumimoji="0" lang="en-US" altLang="zh-TW" sz="3600" u="sng" dirty="0">
                <a:ea typeface="華康中圓體" pitchFamily="49" charset="-120"/>
              </a:rPr>
              <a:t>5:00</a:t>
            </a:r>
            <a:endParaRPr kumimoji="0" lang="zh-TW" altLang="en-US" sz="3600" u="sng" dirty="0">
              <a:ea typeface="華康中圓體" pitchFamily="49" charset="-120"/>
            </a:endParaRPr>
          </a:p>
        </p:txBody>
      </p:sp>
      <p:sp>
        <p:nvSpPr>
          <p:cNvPr id="18" name="投影片編號版面配置區 1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grpSp>
        <p:nvGrpSpPr>
          <p:cNvPr id="7" name="群組 6"/>
          <p:cNvGrpSpPr/>
          <p:nvPr/>
        </p:nvGrpSpPr>
        <p:grpSpPr>
          <a:xfrm>
            <a:off x="664493" y="2564904"/>
            <a:ext cx="6552728" cy="4064000"/>
            <a:chOff x="683568" y="2149505"/>
            <a:chExt cx="6552728" cy="4064000"/>
          </a:xfrm>
        </p:grpSpPr>
        <p:graphicFrame>
          <p:nvGraphicFramePr>
            <p:cNvPr id="4" name="資料庫圖表 3"/>
            <p:cNvGraphicFramePr/>
            <p:nvPr>
              <p:extLst>
                <p:ext uri="{D42A27DB-BD31-4B8C-83A1-F6EECF244321}">
                  <p14:modId xmlns:p14="http://schemas.microsoft.com/office/powerpoint/2010/main" val="272583559"/>
                </p:ext>
              </p:extLst>
            </p:nvPr>
          </p:nvGraphicFramePr>
          <p:xfrm>
            <a:off x="683568" y="2149505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文字方塊 4"/>
            <p:cNvSpPr txBox="1"/>
            <p:nvPr/>
          </p:nvSpPr>
          <p:spPr>
            <a:xfrm>
              <a:off x="2339752" y="3573016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9</a:t>
              </a:r>
              <a:r>
                <a:rPr lang="zh-TW" altLang="en-US" sz="36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月       </a:t>
              </a:r>
              <a:r>
                <a:rPr lang="en-US" altLang="zh-TW" sz="36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10</a:t>
              </a:r>
              <a:r>
                <a:rPr lang="zh-TW" altLang="en-US" sz="36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月     </a:t>
              </a:r>
              <a:endPara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214811" y="4433817"/>
              <a:ext cx="3888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30</a:t>
              </a:r>
              <a:r>
                <a:rPr lang="zh-TW" altLang="en-US" sz="36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天       </a:t>
              </a:r>
              <a:r>
                <a:rPr lang="en-US" altLang="zh-TW" sz="36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31</a:t>
              </a:r>
              <a:r>
                <a:rPr lang="zh-TW" altLang="en-US" sz="3600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天    </a:t>
              </a:r>
              <a:endPara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  <p:sp>
        <p:nvSpPr>
          <p:cNvPr id="10" name="流程圖: 程序 9"/>
          <p:cNvSpPr/>
          <p:nvPr/>
        </p:nvSpPr>
        <p:spPr>
          <a:xfrm>
            <a:off x="6602076" y="4140344"/>
            <a:ext cx="1786347" cy="75403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共計</a:t>
            </a:r>
            <a:r>
              <a:rPr lang="en-US" altLang="zh-TW" sz="2800" b="1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61</a:t>
            </a:r>
            <a:r>
              <a:rPr lang="zh-TW" altLang="en-US" sz="2800" b="1" dirty="0" smtClean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天</a:t>
            </a:r>
            <a:endParaRPr lang="zh-TW" altLang="en-US" sz="2800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432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519693" y="1052736"/>
            <a:ext cx="8424935" cy="5486176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6148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6157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6158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</p:grpSp>
      <p:sp>
        <p:nvSpPr>
          <p:cNvPr id="6149" name="Rectangle 43"/>
          <p:cNvSpPr>
            <a:spLocks noChangeArrowheads="1"/>
          </p:cNvSpPr>
          <p:nvPr/>
        </p:nvSpPr>
        <p:spPr bwMode="gray">
          <a:xfrm>
            <a:off x="32352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02.3</a:t>
            </a:r>
          </a:p>
        </p:txBody>
      </p:sp>
      <p:sp>
        <p:nvSpPr>
          <p:cNvPr id="6150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DA006D"/>
                </a:solidFill>
                <a:ea typeface="華康中圓體" pitchFamily="49" charset="-120"/>
              </a:rPr>
              <a:t>表冊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檢核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19462" name="投影片編號版面配置區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25344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F1203-D756-4E47-9C01-A3525FF9E65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TW" dirty="0" smtClean="0"/>
          </a:p>
        </p:txBody>
      </p:sp>
      <p:sp>
        <p:nvSpPr>
          <p:cNvPr id="18" name="投影片編號版面配置區 1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sp>
        <p:nvSpPr>
          <p:cNvPr id="24" name="矩形 23"/>
          <p:cNvSpPr/>
          <p:nvPr/>
        </p:nvSpPr>
        <p:spPr>
          <a:xfrm>
            <a:off x="2996009" y="1289324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2800" dirty="0">
                <a:ea typeface="華康中圓體" pitchFamily="49" charset="-120"/>
              </a:rPr>
              <a:t>自</a:t>
            </a:r>
            <a:r>
              <a:rPr kumimoji="0" lang="en-US" altLang="zh-TW" sz="2800" dirty="0" smtClean="0">
                <a:ea typeface="華康中圓體" pitchFamily="49" charset="-120"/>
              </a:rPr>
              <a:t>9</a:t>
            </a:r>
            <a:r>
              <a:rPr kumimoji="0" lang="zh-TW" altLang="en-US" sz="2800" dirty="0" smtClean="0">
                <a:ea typeface="華康中圓體" pitchFamily="49" charset="-120"/>
              </a:rPr>
              <a:t>月</a:t>
            </a:r>
            <a:r>
              <a:rPr kumimoji="0" lang="en-US" altLang="zh-TW" sz="2800" dirty="0" smtClean="0">
                <a:ea typeface="華康中圓體" pitchFamily="49" charset="-120"/>
              </a:rPr>
              <a:t>1</a:t>
            </a:r>
            <a:r>
              <a:rPr kumimoji="0" lang="zh-TW" altLang="en-US" sz="2800" dirty="0" smtClean="0">
                <a:ea typeface="華康中圓體" pitchFamily="49" charset="-120"/>
              </a:rPr>
              <a:t>日起</a:t>
            </a:r>
            <a:r>
              <a:rPr kumimoji="0" lang="zh-TW" altLang="zh-TW" sz="2800" dirty="0" smtClean="0">
                <a:ea typeface="華康中圓體" pitchFamily="49" charset="-120"/>
              </a:rPr>
              <a:t>同步開放</a:t>
            </a:r>
            <a:r>
              <a:rPr kumimoji="0" lang="en-US" altLang="zh-TW" sz="2800" dirty="0" smtClean="0">
                <a:ea typeface="華康中圓體" pitchFamily="49" charset="-120"/>
              </a:rPr>
              <a:t>【</a:t>
            </a:r>
            <a:r>
              <a:rPr kumimoji="0" lang="zh-TW" altLang="zh-TW" sz="2800" dirty="0" smtClean="0">
                <a:ea typeface="華康中圓體" pitchFamily="49" charset="-120"/>
              </a:rPr>
              <a:t>資料檢核</a:t>
            </a:r>
            <a:r>
              <a:rPr kumimoji="0" lang="en-US" altLang="zh-TW" sz="2800" dirty="0" smtClean="0">
                <a:ea typeface="華康中圓體" pitchFamily="49" charset="-120"/>
              </a:rPr>
              <a:t>】</a:t>
            </a:r>
            <a:r>
              <a:rPr kumimoji="0" lang="zh-TW" altLang="zh-TW" sz="2800" dirty="0" smtClean="0">
                <a:ea typeface="華康中圓體" pitchFamily="49" charset="-120"/>
              </a:rPr>
              <a:t>及</a:t>
            </a:r>
            <a:r>
              <a:rPr kumimoji="0" lang="en-US" altLang="zh-TW" sz="2800" dirty="0" smtClean="0">
                <a:ea typeface="華康中圓體" pitchFamily="49" charset="-120"/>
              </a:rPr>
              <a:t>【</a:t>
            </a:r>
            <a:r>
              <a:rPr kumimoji="0" lang="zh-TW" altLang="zh-TW" sz="2800" dirty="0" smtClean="0">
                <a:ea typeface="華康中圓體" pitchFamily="49" charset="-120"/>
              </a:rPr>
              <a:t>檢核表列印</a:t>
            </a:r>
            <a:r>
              <a:rPr kumimoji="0" lang="en-US" altLang="zh-TW" sz="2800" dirty="0" smtClean="0">
                <a:ea typeface="華康中圓體" pitchFamily="49" charset="-120"/>
              </a:rPr>
              <a:t>】</a:t>
            </a:r>
            <a:r>
              <a:rPr kumimoji="0" lang="zh-TW" altLang="en-US" sz="2800" dirty="0" smtClean="0">
                <a:ea typeface="華康中圓體" pitchFamily="49" charset="-120"/>
              </a:rPr>
              <a:t>等</a:t>
            </a:r>
            <a:r>
              <a:rPr kumimoji="0" lang="zh-TW" altLang="zh-TW" sz="2800" dirty="0" smtClean="0">
                <a:ea typeface="華康中圓體" pitchFamily="49" charset="-120"/>
              </a:rPr>
              <a:t>功能</a:t>
            </a:r>
            <a:r>
              <a:rPr kumimoji="0" lang="zh-TW" altLang="en-US" sz="2800" dirty="0" smtClean="0">
                <a:ea typeface="華康中圓體" pitchFamily="49" charset="-120"/>
              </a:rPr>
              <a:t>至 </a:t>
            </a:r>
            <a:r>
              <a:rPr kumimoji="0" lang="en-US" altLang="zh-TW" sz="2800" dirty="0" smtClean="0">
                <a:ea typeface="華康中圓體" pitchFamily="49" charset="-120"/>
              </a:rPr>
              <a:t>12</a:t>
            </a:r>
            <a:r>
              <a:rPr kumimoji="0" lang="zh-TW" altLang="en-US" sz="2800" dirty="0" smtClean="0">
                <a:ea typeface="華康中圓體" pitchFamily="49" charset="-120"/>
              </a:rPr>
              <a:t>月 </a:t>
            </a:r>
            <a:r>
              <a:rPr kumimoji="0" lang="en-US" altLang="zh-TW" sz="2800" dirty="0" smtClean="0">
                <a:ea typeface="華康中圓體" pitchFamily="49" charset="-120"/>
              </a:rPr>
              <a:t>22</a:t>
            </a:r>
            <a:r>
              <a:rPr kumimoji="0" lang="zh-TW" altLang="en-US" sz="2800" dirty="0" smtClean="0">
                <a:ea typeface="華康中圓體" pitchFamily="49" charset="-120"/>
              </a:rPr>
              <a:t>日</a:t>
            </a:r>
            <a:endParaRPr kumimoji="0" lang="zh-TW" altLang="en-US" sz="2800" dirty="0">
              <a:ea typeface="華康中圓體" pitchFamily="49" charset="-120"/>
            </a:endParaRPr>
          </a:p>
        </p:txBody>
      </p:sp>
      <p:pic>
        <p:nvPicPr>
          <p:cNvPr id="22" name="圖片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573" y="2190968"/>
            <a:ext cx="7981898" cy="4165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190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908721"/>
            <a:ext cx="8496943" cy="5447629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6148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6157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6158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華康中圓體" pitchFamily="49" charset="-120"/>
                <a:ea typeface="華康中圓體" pitchFamily="49" charset="-120"/>
              </a:endParaRPr>
            </a:p>
          </p:txBody>
        </p:sp>
      </p:grpSp>
      <p:sp>
        <p:nvSpPr>
          <p:cNvPr id="6149" name="Rectangle 43"/>
          <p:cNvSpPr>
            <a:spLocks noChangeArrowheads="1"/>
          </p:cNvSpPr>
          <p:nvPr/>
        </p:nvSpPr>
        <p:spPr bwMode="gray">
          <a:xfrm>
            <a:off x="32352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02.4</a:t>
            </a:r>
          </a:p>
        </p:txBody>
      </p:sp>
      <p:sp>
        <p:nvSpPr>
          <p:cNvPr id="6150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檢核列印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19462" name="投影片編號版面配置區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F1203-D756-4E47-9C01-A3525FF9E65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TW" dirty="0" smtClean="0"/>
          </a:p>
        </p:txBody>
      </p:sp>
      <p:sp>
        <p:nvSpPr>
          <p:cNvPr id="18" name="投影片編號版面配置區 1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grpSp>
        <p:nvGrpSpPr>
          <p:cNvPr id="3" name="群組 2"/>
          <p:cNvGrpSpPr/>
          <p:nvPr/>
        </p:nvGrpSpPr>
        <p:grpSpPr>
          <a:xfrm>
            <a:off x="591332" y="2190969"/>
            <a:ext cx="8250762" cy="3470279"/>
            <a:chOff x="591332" y="2190969"/>
            <a:chExt cx="8250762" cy="3470279"/>
          </a:xfrm>
        </p:grpSpPr>
        <p:pic>
          <p:nvPicPr>
            <p:cNvPr id="2051" name="Picture 3" descr="C:\Users\User\Desktop\擷取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83" y="2190969"/>
              <a:ext cx="8208911" cy="34702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群組 6"/>
            <p:cNvGrpSpPr/>
            <p:nvPr/>
          </p:nvGrpSpPr>
          <p:grpSpPr>
            <a:xfrm>
              <a:off x="591332" y="3198183"/>
              <a:ext cx="8229139" cy="2350997"/>
              <a:chOff x="753573" y="3629688"/>
              <a:chExt cx="8229139" cy="2350997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536597" y="3629688"/>
                <a:ext cx="1061740" cy="21176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00" b="1" dirty="0" smtClean="0">
                    <a:solidFill>
                      <a:srgbClr val="FF0000"/>
                    </a:solidFill>
                  </a:rPr>
                  <a:t>12</a:t>
                </a:r>
                <a:r>
                  <a:rPr lang="zh-TW" altLang="en-US" sz="1300" b="1" dirty="0" smtClean="0">
                    <a:solidFill>
                      <a:srgbClr val="FF0000"/>
                    </a:solidFill>
                  </a:rPr>
                  <a:t>月</a:t>
                </a:r>
                <a:r>
                  <a:rPr lang="en-US" altLang="zh-TW" sz="1300" b="1" dirty="0" smtClean="0">
                    <a:solidFill>
                      <a:srgbClr val="FF0000"/>
                    </a:solidFill>
                  </a:rPr>
                  <a:t>22</a:t>
                </a:r>
                <a:r>
                  <a:rPr lang="zh-TW" altLang="en-US" sz="1300" b="1" dirty="0" smtClean="0">
                    <a:solidFill>
                      <a:srgbClr val="FF0000"/>
                    </a:solidFill>
                  </a:rPr>
                  <a:t>日前</a:t>
                </a:r>
                <a:endParaRPr lang="zh-TW" altLang="en-US" sz="13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53573" y="4940625"/>
                <a:ext cx="8229139" cy="104006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1043608" y="2649370"/>
            <a:ext cx="869044" cy="18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023320" y="1179382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2800" dirty="0">
                <a:ea typeface="華康中圓體" pitchFamily="49" charset="-120"/>
              </a:rPr>
              <a:t>自</a:t>
            </a:r>
            <a:r>
              <a:rPr kumimoji="0" lang="en-US" altLang="zh-TW" sz="2800" dirty="0" smtClean="0">
                <a:ea typeface="華康中圓體" pitchFamily="49" charset="-120"/>
              </a:rPr>
              <a:t>9</a:t>
            </a:r>
            <a:r>
              <a:rPr kumimoji="0" lang="zh-TW" altLang="en-US" sz="2800" dirty="0" smtClean="0">
                <a:ea typeface="華康中圓體" pitchFamily="49" charset="-120"/>
              </a:rPr>
              <a:t>月</a:t>
            </a:r>
            <a:r>
              <a:rPr kumimoji="0" lang="en-US" altLang="zh-TW" sz="2800" dirty="0" smtClean="0">
                <a:ea typeface="華康中圓體" pitchFamily="49" charset="-120"/>
              </a:rPr>
              <a:t>1</a:t>
            </a:r>
            <a:r>
              <a:rPr kumimoji="0" lang="zh-TW" altLang="en-US" sz="2800" dirty="0" smtClean="0">
                <a:ea typeface="華康中圓體" pitchFamily="49" charset="-120"/>
              </a:rPr>
              <a:t>日起</a:t>
            </a:r>
            <a:r>
              <a:rPr kumimoji="0" lang="zh-TW" altLang="zh-TW" sz="2800" dirty="0" smtClean="0">
                <a:ea typeface="華康中圓體" pitchFamily="49" charset="-120"/>
              </a:rPr>
              <a:t>同步開放</a:t>
            </a:r>
            <a:r>
              <a:rPr kumimoji="0" lang="en-US" altLang="zh-TW" sz="2800" dirty="0" smtClean="0">
                <a:ea typeface="華康中圓體" pitchFamily="49" charset="-120"/>
              </a:rPr>
              <a:t>【</a:t>
            </a:r>
            <a:r>
              <a:rPr kumimoji="0" lang="zh-TW" altLang="zh-TW" sz="2800" dirty="0" smtClean="0">
                <a:ea typeface="華康中圓體" pitchFamily="49" charset="-120"/>
              </a:rPr>
              <a:t>資料檢核</a:t>
            </a:r>
            <a:r>
              <a:rPr kumimoji="0" lang="en-US" altLang="zh-TW" sz="2800" dirty="0" smtClean="0">
                <a:ea typeface="華康中圓體" pitchFamily="49" charset="-120"/>
              </a:rPr>
              <a:t>】</a:t>
            </a:r>
            <a:r>
              <a:rPr kumimoji="0" lang="zh-TW" altLang="zh-TW" sz="2800" dirty="0" smtClean="0">
                <a:ea typeface="華康中圓體" pitchFamily="49" charset="-120"/>
              </a:rPr>
              <a:t>及</a:t>
            </a:r>
            <a:r>
              <a:rPr kumimoji="0" lang="en-US" altLang="zh-TW" sz="2800" dirty="0" smtClean="0">
                <a:ea typeface="華康中圓體" pitchFamily="49" charset="-120"/>
              </a:rPr>
              <a:t>【</a:t>
            </a:r>
            <a:r>
              <a:rPr kumimoji="0" lang="zh-TW" altLang="zh-TW" sz="2800" dirty="0" smtClean="0">
                <a:ea typeface="華康中圓體" pitchFamily="49" charset="-120"/>
              </a:rPr>
              <a:t>檢核表列印</a:t>
            </a:r>
            <a:r>
              <a:rPr kumimoji="0" lang="en-US" altLang="zh-TW" sz="2800" dirty="0" smtClean="0">
                <a:ea typeface="華康中圓體" pitchFamily="49" charset="-120"/>
              </a:rPr>
              <a:t>】</a:t>
            </a:r>
            <a:r>
              <a:rPr kumimoji="0" lang="zh-TW" altLang="en-US" sz="2800" dirty="0" smtClean="0">
                <a:ea typeface="華康中圓體" pitchFamily="49" charset="-120"/>
              </a:rPr>
              <a:t>等</a:t>
            </a:r>
            <a:r>
              <a:rPr kumimoji="0" lang="zh-TW" altLang="zh-TW" sz="2800" dirty="0" smtClean="0">
                <a:ea typeface="華康中圓體" pitchFamily="49" charset="-120"/>
              </a:rPr>
              <a:t>功能</a:t>
            </a:r>
            <a:r>
              <a:rPr kumimoji="0" lang="zh-TW" altLang="en-US" sz="2800" dirty="0" smtClean="0">
                <a:ea typeface="華康中圓體" pitchFamily="49" charset="-120"/>
              </a:rPr>
              <a:t>至 </a:t>
            </a:r>
            <a:r>
              <a:rPr kumimoji="0" lang="en-US" altLang="zh-TW" sz="2800" dirty="0" smtClean="0">
                <a:ea typeface="華康中圓體" pitchFamily="49" charset="-120"/>
              </a:rPr>
              <a:t>12</a:t>
            </a:r>
            <a:r>
              <a:rPr kumimoji="0" lang="zh-TW" altLang="en-US" sz="2800" dirty="0" smtClean="0">
                <a:ea typeface="華康中圓體" pitchFamily="49" charset="-120"/>
              </a:rPr>
              <a:t>月 </a:t>
            </a:r>
            <a:r>
              <a:rPr kumimoji="0" lang="en-US" altLang="zh-TW" sz="2800" dirty="0" smtClean="0">
                <a:ea typeface="華康中圓體" pitchFamily="49" charset="-120"/>
              </a:rPr>
              <a:t>22</a:t>
            </a:r>
            <a:r>
              <a:rPr kumimoji="0" lang="zh-TW" altLang="en-US" sz="2800" dirty="0" smtClean="0">
                <a:ea typeface="華康中圓體" pitchFamily="49" charset="-120"/>
              </a:rPr>
              <a:t>日</a:t>
            </a:r>
            <a:endParaRPr kumimoji="0" lang="zh-TW" altLang="en-US" sz="2800" dirty="0"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527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9228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229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9221" name="Rectangle 43"/>
          <p:cNvSpPr>
            <a:spLocks noChangeArrowheads="1"/>
          </p:cNvSpPr>
          <p:nvPr/>
        </p:nvSpPr>
        <p:spPr bwMode="gray">
          <a:xfrm>
            <a:off x="32375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02.5</a:t>
            </a:r>
            <a:endParaRPr kumimoji="0" lang="en-US" altLang="zh-TW" sz="2000" b="1" dirty="0">
              <a:solidFill>
                <a:srgbClr val="DA006D"/>
              </a:solidFill>
              <a:latin typeface="Calibri" pitchFamily="34" charset="0"/>
            </a:endParaRPr>
          </a:p>
        </p:txBody>
      </p:sp>
      <p:sp>
        <p:nvSpPr>
          <p:cNvPr id="9222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800" b="1" dirty="0" smtClean="0">
                <a:solidFill>
                  <a:srgbClr val="DA006D"/>
                </a:solidFill>
                <a:ea typeface="華康中圓體" pitchFamily="49" charset="-120"/>
              </a:rPr>
              <a:t>11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月匯出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2534" name="投影片編號版面配置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9A441-E9E5-460D-A66F-B78B6072B08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TW" smtClean="0"/>
          </a:p>
        </p:txBody>
      </p:sp>
      <p:sp>
        <p:nvSpPr>
          <p:cNvPr id="9226" name="文字方塊 21"/>
          <p:cNvSpPr txBox="1">
            <a:spLocks noChangeArrowheads="1"/>
          </p:cNvSpPr>
          <p:nvPr/>
        </p:nvSpPr>
        <p:spPr bwMode="auto">
          <a:xfrm>
            <a:off x="4211960" y="2602647"/>
            <a:ext cx="40324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0" lang="en-US" altLang="zh-TW" sz="2000" u="sng" dirty="0" smtClean="0">
                <a:ea typeface="華康中圓體" pitchFamily="49" charset="-120"/>
              </a:rPr>
              <a:t>103.11.3</a:t>
            </a:r>
            <a:r>
              <a:rPr kumimoji="0" lang="zh-TW" altLang="en-US" sz="2000" u="sng" dirty="0" smtClean="0">
                <a:ea typeface="華康中圓體" pitchFamily="49" charset="-120"/>
              </a:rPr>
              <a:t>第一次</a:t>
            </a:r>
            <a:r>
              <a:rPr kumimoji="0" lang="zh-TW" altLang="en-US" sz="2000" u="sng" dirty="0">
                <a:ea typeface="華康中圓體" pitchFamily="49" charset="-120"/>
              </a:rPr>
              <a:t>資料匯出：</a:t>
            </a:r>
            <a:endParaRPr kumimoji="0" lang="en-US" altLang="zh-TW" sz="2000" u="sng" dirty="0"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教育部</a:t>
            </a:r>
            <a:r>
              <a:rPr kumimoji="0" lang="zh-TW" altLang="zh-TW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統計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處</a:t>
            </a:r>
            <a:endParaRPr kumimoji="0" lang="en-US" altLang="zh-TW" sz="2000" baseline="-25000" dirty="0">
              <a:solidFill>
                <a:srgbClr val="FF0000"/>
              </a:solidFill>
              <a:ea typeface="華康中圓體" pitchFamily="49" charset="-120"/>
            </a:endParaRPr>
          </a:p>
          <a:p>
            <a:r>
              <a:rPr kumimoji="0" lang="en-US" altLang="zh-TW" sz="2000" baseline="-25000" dirty="0" smtClean="0">
                <a:solidFill>
                  <a:srgbClr val="FF0000"/>
                </a:solidFill>
                <a:ea typeface="華康中圓體" pitchFamily="49" charset="-120"/>
              </a:rPr>
              <a:t> </a:t>
            </a:r>
            <a:r>
              <a:rPr kumimoji="0" lang="en-US" altLang="zh-TW" sz="2000" dirty="0" smtClean="0">
                <a:solidFill>
                  <a:srgbClr val="FF0000"/>
                </a:solidFill>
                <a:ea typeface="華康中圓體" pitchFamily="49" charset="-120"/>
              </a:rPr>
              <a:t>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私立</a:t>
            </a:r>
            <a:r>
              <a:rPr kumimoji="0" lang="zh-TW" altLang="zh-TW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大學校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院獎</a:t>
            </a:r>
            <a:r>
              <a:rPr kumimoji="0" lang="zh-TW" altLang="zh-TW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補助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小組</a:t>
            </a:r>
            <a:endParaRPr kumimoji="0" lang="en-US" altLang="zh-TW" sz="2000" dirty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大</a:t>
            </a:r>
            <a:r>
              <a:rPr kumimoji="0" lang="zh-TW" altLang="zh-TW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學校院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一覽表</a:t>
            </a:r>
            <a:endParaRPr kumimoji="0" lang="en-US" altLang="zh-TW" sz="2000" dirty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endParaRPr kumimoji="0" lang="en-US" altLang="zh-TW" sz="2000" dirty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endParaRPr kumimoji="0" lang="en-US" altLang="zh-TW" sz="2000" dirty="0">
              <a:solidFill>
                <a:srgbClr val="FF0000"/>
              </a:solidFill>
              <a:ea typeface="華康中圓體" pitchFamily="49" charset="-12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0" lang="en-US" altLang="zh-TW" sz="2000" u="sng" dirty="0" smtClean="0">
                <a:ea typeface="華康中圓體" pitchFamily="49" charset="-120"/>
              </a:rPr>
              <a:t>103.11.18</a:t>
            </a:r>
            <a:r>
              <a:rPr kumimoji="0" lang="zh-TW" altLang="en-US" sz="2000" u="sng" dirty="0" smtClean="0">
                <a:ea typeface="華康中圓體" pitchFamily="49" charset="-120"/>
              </a:rPr>
              <a:t>第二</a:t>
            </a:r>
            <a:r>
              <a:rPr kumimoji="0" lang="zh-TW" altLang="en-US" sz="2000" u="sng" dirty="0">
                <a:ea typeface="華康中圓體" pitchFamily="49" charset="-120"/>
              </a:rPr>
              <a:t>次資料匯出：</a:t>
            </a:r>
            <a:endParaRPr kumimoji="0" lang="en-US" altLang="zh-TW" sz="2000" u="sng" dirty="0"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教育部統計處</a:t>
            </a:r>
            <a:endParaRPr kumimoji="0" lang="en-US" altLang="zh-TW" sz="2000" baseline="-25000" dirty="0" smtClean="0">
              <a:solidFill>
                <a:srgbClr val="FF0000"/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私立</a:t>
            </a:r>
            <a:r>
              <a:rPr kumimoji="0" lang="zh-TW" altLang="zh-TW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大學校院獎補助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小組</a:t>
            </a:r>
            <a:endParaRPr kumimoji="0" lang="zh-TW" altLang="zh-TW" sz="1200" dirty="0">
              <a:solidFill>
                <a:srgbClr val="FF0000"/>
              </a:solidFill>
              <a:ea typeface="華康中圓體" pitchFamily="49" charset="-120"/>
            </a:endParaRPr>
          </a:p>
          <a:p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r>
              <a:rPr kumimoji="0" lang="zh-TW" altLang="zh-TW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大學校院</a:t>
            </a:r>
            <a:r>
              <a:rPr kumimoji="0" lang="zh-TW" altLang="zh-TW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一覽表</a:t>
            </a:r>
            <a:endParaRPr kumimoji="0" lang="en-US" altLang="zh-TW" sz="2000" dirty="0" smtClean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教育部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國際化</a:t>
            </a:r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調查</a:t>
            </a:r>
            <a:endParaRPr kumimoji="0" lang="en-US" altLang="zh-TW" sz="2000" b="1" baseline="-25000" dirty="0" smtClean="0">
              <a:solidFill>
                <a:srgbClr val="FF0000"/>
              </a:solidFill>
              <a:ea typeface="華康中圓體" pitchFamily="49" charset="-120"/>
            </a:endParaRPr>
          </a:p>
        </p:txBody>
      </p:sp>
      <p:sp>
        <p:nvSpPr>
          <p:cNvPr id="9227" name="文字方塊 28"/>
          <p:cNvSpPr txBox="1">
            <a:spLocks noChangeArrowheads="1"/>
          </p:cNvSpPr>
          <p:nvPr/>
        </p:nvSpPr>
        <p:spPr bwMode="auto">
          <a:xfrm>
            <a:off x="3713163" y="1556792"/>
            <a:ext cx="203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ea typeface="華康中圓體" pitchFamily="49" charset="-120"/>
              </a:rPr>
              <a:t>資料匯出</a:t>
            </a:r>
          </a:p>
        </p:txBody>
      </p:sp>
      <p:sp>
        <p:nvSpPr>
          <p:cNvPr id="16" name="矩形 15"/>
          <p:cNvSpPr/>
          <p:nvPr/>
        </p:nvSpPr>
        <p:spPr>
          <a:xfrm>
            <a:off x="972493" y="2421012"/>
            <a:ext cx="313055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103.11</a:t>
            </a:r>
            <a:endParaRPr kumimoji="0"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16857"/>
              </p:ext>
            </p:extLst>
          </p:nvPr>
        </p:nvGraphicFramePr>
        <p:xfrm>
          <a:off x="971600" y="2852682"/>
          <a:ext cx="3132346" cy="30814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47478"/>
                <a:gridCol w="447478"/>
                <a:gridCol w="447478"/>
                <a:gridCol w="447478"/>
                <a:gridCol w="447478"/>
                <a:gridCol w="447478"/>
                <a:gridCol w="4474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17</a:t>
                      </a:r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</a:t>
                      </a:r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818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82070" y="1281690"/>
            <a:ext cx="7489825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7172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7180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181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7173" name="Rectangle 43"/>
          <p:cNvSpPr>
            <a:spLocks noChangeArrowheads="1"/>
          </p:cNvSpPr>
          <p:nvPr/>
        </p:nvSpPr>
        <p:spPr bwMode="gray">
          <a:xfrm>
            <a:off x="32375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02.6</a:t>
            </a:r>
            <a:endParaRPr kumimoji="0" lang="en-US" altLang="zh-TW" sz="2000" b="1" dirty="0">
              <a:solidFill>
                <a:srgbClr val="DA006D"/>
              </a:solidFill>
              <a:latin typeface="Calibri" pitchFamily="34" charset="0"/>
            </a:endParaRPr>
          </a:p>
        </p:txBody>
      </p:sp>
      <p:sp>
        <p:nvSpPr>
          <p:cNvPr id="7174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800" b="1" dirty="0" smtClean="0">
                <a:solidFill>
                  <a:srgbClr val="DA006D"/>
                </a:solidFill>
                <a:ea typeface="華康中圓體" pitchFamily="49" charset="-120"/>
              </a:rPr>
              <a:t>11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</a:t>
            </a:r>
            <a:r>
              <a:rPr kumimoji="0" lang="zh-TW" altLang="en-US" sz="4800" b="1" dirty="0">
                <a:solidFill>
                  <a:srgbClr val="DA006D"/>
                </a:solidFill>
                <a:ea typeface="華康中圓體" pitchFamily="49" charset="-120"/>
              </a:rPr>
              <a:t>修正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0486" name="投影片編號版面配置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49F730-D45E-4819-A8B5-ED996443E6A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TW" smtClean="0"/>
          </a:p>
        </p:txBody>
      </p:sp>
      <p:sp>
        <p:nvSpPr>
          <p:cNvPr id="7178" name="文字方塊 21"/>
          <p:cNvSpPr txBox="1">
            <a:spLocks noChangeArrowheads="1"/>
          </p:cNvSpPr>
          <p:nvPr/>
        </p:nvSpPr>
        <p:spPr bwMode="auto">
          <a:xfrm>
            <a:off x="4320480" y="2735049"/>
            <a:ext cx="38519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3200" u="sng" dirty="0" smtClean="0">
                <a:ea typeface="華康中圓體" pitchFamily="49" charset="-120"/>
              </a:rPr>
              <a:t>103.11.10</a:t>
            </a:r>
            <a:r>
              <a:rPr kumimoji="0" lang="zh-TW" altLang="en-US" sz="3200" u="sng" dirty="0" smtClean="0">
                <a:ea typeface="華康中圓體" pitchFamily="49" charset="-120"/>
              </a:rPr>
              <a:t>上午</a:t>
            </a:r>
            <a:r>
              <a:rPr kumimoji="0" lang="en-US" altLang="zh-TW" sz="3200" u="sng" dirty="0" smtClean="0">
                <a:ea typeface="華康中圓體" pitchFamily="49" charset="-120"/>
              </a:rPr>
              <a:t>8:00</a:t>
            </a:r>
            <a:endParaRPr kumimoji="0" lang="en-US" altLang="zh-TW" sz="3200" u="sng" dirty="0">
              <a:ea typeface="華康中圓體" pitchFamily="49" charset="-120"/>
            </a:endParaRPr>
          </a:p>
          <a:p>
            <a:pPr algn="ctr"/>
            <a:endParaRPr kumimoji="0" lang="en-US" altLang="zh-TW" sz="2000" u="sng" dirty="0" smtClean="0">
              <a:ea typeface="華康中圓體" pitchFamily="49" charset="-120"/>
            </a:endParaRPr>
          </a:p>
          <a:p>
            <a:pPr algn="ctr"/>
            <a:r>
              <a:rPr kumimoji="0" lang="zh-TW" altLang="en-US" sz="3200" u="sng" dirty="0" smtClean="0">
                <a:ea typeface="華康中圓體" pitchFamily="49" charset="-120"/>
              </a:rPr>
              <a:t>至</a:t>
            </a:r>
            <a:endParaRPr kumimoji="0" lang="en-US" altLang="zh-TW" sz="3200" u="sng" dirty="0" smtClean="0">
              <a:ea typeface="華康中圓體" pitchFamily="49" charset="-120"/>
            </a:endParaRPr>
          </a:p>
          <a:p>
            <a:pPr algn="ctr"/>
            <a:endParaRPr kumimoji="0" lang="en-US" altLang="zh-TW" sz="2000" u="sng" dirty="0" smtClean="0">
              <a:ea typeface="華康中圓體" pitchFamily="49" charset="-120"/>
            </a:endParaRPr>
          </a:p>
          <a:p>
            <a:pPr algn="ctr"/>
            <a:r>
              <a:rPr kumimoji="0" lang="en-US" altLang="zh-TW" sz="3200" u="sng" dirty="0" smtClean="0">
                <a:ea typeface="華康中圓體" pitchFamily="49" charset="-120"/>
              </a:rPr>
              <a:t>103.11.12</a:t>
            </a:r>
            <a:r>
              <a:rPr kumimoji="0" lang="zh-TW" altLang="en-US" sz="3200" u="sng" dirty="0" smtClean="0">
                <a:ea typeface="華康中圓體" pitchFamily="49" charset="-120"/>
              </a:rPr>
              <a:t>下午</a:t>
            </a:r>
            <a:r>
              <a:rPr kumimoji="0" lang="en-US" altLang="zh-TW" sz="3200" u="sng" dirty="0">
                <a:ea typeface="華康中圓體" pitchFamily="49" charset="-120"/>
              </a:rPr>
              <a:t>5:00</a:t>
            </a:r>
            <a:endParaRPr kumimoji="0" lang="zh-TW" altLang="en-US" sz="3200" u="sng" dirty="0">
              <a:ea typeface="華康中圓體" pitchFamily="49" charset="-120"/>
            </a:endParaRPr>
          </a:p>
          <a:p>
            <a:pPr algn="ctr"/>
            <a:r>
              <a:rPr kumimoji="0" lang="zh-TW" altLang="en-US" sz="3200" u="sng" dirty="0" smtClean="0">
                <a:ea typeface="華康中圓體" pitchFamily="49" charset="-120"/>
              </a:rPr>
              <a:t>   </a:t>
            </a:r>
            <a:endParaRPr kumimoji="0" lang="zh-TW" altLang="en-US" sz="3200" u="sng" dirty="0">
              <a:ea typeface="華康中圓體" pitchFamily="49" charset="-120"/>
            </a:endParaRPr>
          </a:p>
        </p:txBody>
      </p:sp>
      <p:sp>
        <p:nvSpPr>
          <p:cNvPr id="7179" name="文字方塊 28"/>
          <p:cNvSpPr txBox="1">
            <a:spLocks noChangeArrowheads="1"/>
          </p:cNvSpPr>
          <p:nvPr/>
        </p:nvSpPr>
        <p:spPr bwMode="auto">
          <a:xfrm>
            <a:off x="2080844" y="1846565"/>
            <a:ext cx="5083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solidFill>
                  <a:srgbClr val="0000FF"/>
                </a:solidFill>
                <a:ea typeface="華康中圓體" pitchFamily="49" charset="-120"/>
              </a:rPr>
              <a:t>  </a:t>
            </a:r>
            <a:r>
              <a:rPr kumimoji="0" lang="en-US" altLang="zh-TW" sz="3600" dirty="0" smtClean="0">
                <a:ea typeface="華康中圓體" pitchFamily="49" charset="-120"/>
              </a:rPr>
              <a:t>103.10</a:t>
            </a:r>
            <a:r>
              <a:rPr kumimoji="0" lang="zh-TW" altLang="en-US" sz="3600" dirty="0" smtClean="0">
                <a:ea typeface="華康中圓體" pitchFamily="49" charset="-120"/>
              </a:rPr>
              <a:t>期資料</a:t>
            </a:r>
            <a:r>
              <a:rPr kumimoji="0" lang="zh-TW" altLang="en-US" sz="3600" b="1" dirty="0">
                <a:solidFill>
                  <a:srgbClr val="FF0000"/>
                </a:solidFill>
                <a:ea typeface="華康中圓體" pitchFamily="49" charset="-120"/>
              </a:rPr>
              <a:t>提出</a:t>
            </a:r>
            <a:r>
              <a:rPr kumimoji="0" lang="zh-TW" altLang="en-US" sz="3600" dirty="0" smtClean="0">
                <a:ea typeface="華康中圓體" pitchFamily="49" charset="-120"/>
              </a:rPr>
              <a:t>修正</a:t>
            </a:r>
            <a:endParaRPr kumimoji="0" lang="en-US" altLang="zh-TW" sz="3600" dirty="0">
              <a:ea typeface="華康中圓體" pitchFamily="49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88517" y="2508126"/>
            <a:ext cx="313055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103.11</a:t>
            </a:r>
            <a:endParaRPr kumimoji="0"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62426"/>
              </p:ext>
            </p:extLst>
          </p:nvPr>
        </p:nvGraphicFramePr>
        <p:xfrm>
          <a:off x="1187624" y="2939796"/>
          <a:ext cx="3132346" cy="30814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47478"/>
                <a:gridCol w="447478"/>
                <a:gridCol w="447478"/>
                <a:gridCol w="447478"/>
                <a:gridCol w="447478"/>
                <a:gridCol w="447478"/>
                <a:gridCol w="4474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</a:t>
                      </a:r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8196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8204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205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8197" name="Rectangle 43"/>
          <p:cNvSpPr>
            <a:spLocks noChangeArrowheads="1"/>
          </p:cNvSpPr>
          <p:nvPr/>
        </p:nvSpPr>
        <p:spPr bwMode="gray">
          <a:xfrm>
            <a:off x="323756" y="336550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02.7</a:t>
            </a:r>
            <a:endParaRPr kumimoji="0" lang="en-US" altLang="zh-TW" sz="2000" b="1" dirty="0">
              <a:solidFill>
                <a:srgbClr val="DA006D"/>
              </a:solidFill>
              <a:latin typeface="Calibri" pitchFamily="34" charset="0"/>
            </a:endParaRPr>
          </a:p>
        </p:txBody>
      </p:sp>
      <p:sp>
        <p:nvSpPr>
          <p:cNvPr id="8198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800" b="1" dirty="0" smtClean="0">
                <a:solidFill>
                  <a:srgbClr val="DA006D"/>
                </a:solidFill>
                <a:ea typeface="華康中圓體" pitchFamily="49" charset="-120"/>
              </a:rPr>
              <a:t>11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</a:t>
            </a:r>
            <a:r>
              <a:rPr kumimoji="0" lang="zh-TW" altLang="en-US" sz="4800" b="1" dirty="0">
                <a:solidFill>
                  <a:srgbClr val="DA006D"/>
                </a:solidFill>
                <a:ea typeface="華康中圓體" pitchFamily="49" charset="-120"/>
              </a:rPr>
              <a:t>修正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1510" name="投影片編號版面配置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1905E-ECEF-479B-A7E6-CF37D075876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TW" smtClean="0"/>
          </a:p>
        </p:txBody>
      </p:sp>
      <p:sp>
        <p:nvSpPr>
          <p:cNvPr id="8202" name="文字方塊 27"/>
          <p:cNvSpPr txBox="1">
            <a:spLocks noChangeArrowheads="1"/>
          </p:cNvSpPr>
          <p:nvPr/>
        </p:nvSpPr>
        <p:spPr bwMode="auto">
          <a:xfrm>
            <a:off x="4644008" y="2794030"/>
            <a:ext cx="3600399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3200" u="sng" dirty="0" smtClean="0">
                <a:ea typeface="華康中圓體" pitchFamily="49" charset="-120"/>
              </a:rPr>
              <a:t>103.11.13</a:t>
            </a:r>
            <a:r>
              <a:rPr kumimoji="0" lang="zh-TW" altLang="en-US" sz="3200" u="sng" dirty="0" smtClean="0">
                <a:ea typeface="華康中圓體" pitchFamily="49" charset="-120"/>
              </a:rPr>
              <a:t>上午</a:t>
            </a:r>
            <a:r>
              <a:rPr kumimoji="0" lang="en-US" altLang="zh-TW" sz="3200" u="sng" dirty="0">
                <a:ea typeface="華康中圓體" pitchFamily="49" charset="-120"/>
              </a:rPr>
              <a:t>8:00</a:t>
            </a:r>
          </a:p>
          <a:p>
            <a:pPr algn="ctr"/>
            <a:endParaRPr kumimoji="0" lang="en-US" altLang="zh-TW" sz="2000" dirty="0" smtClean="0">
              <a:ea typeface="華康中圓體" pitchFamily="49" charset="-120"/>
            </a:endParaRPr>
          </a:p>
          <a:p>
            <a:pPr algn="ctr"/>
            <a:r>
              <a:rPr kumimoji="0" lang="zh-TW" altLang="en-US" sz="3200" dirty="0" smtClean="0">
                <a:ea typeface="華康中圓體" pitchFamily="49" charset="-120"/>
              </a:rPr>
              <a:t>至</a:t>
            </a:r>
            <a:endParaRPr kumimoji="0" lang="en-US" altLang="zh-TW" sz="3200" dirty="0" smtClean="0">
              <a:ea typeface="華康中圓體" pitchFamily="49" charset="-120"/>
            </a:endParaRPr>
          </a:p>
          <a:p>
            <a:pPr algn="ctr"/>
            <a:endParaRPr kumimoji="0" lang="en-US" altLang="zh-TW" sz="2000" dirty="0">
              <a:ea typeface="華康中圓體" pitchFamily="49" charset="-120"/>
            </a:endParaRPr>
          </a:p>
          <a:p>
            <a:pPr algn="ctr"/>
            <a:r>
              <a:rPr kumimoji="0" lang="en-US" altLang="zh-TW" sz="3200" u="sng" dirty="0" smtClean="0">
                <a:ea typeface="華康中圓體" pitchFamily="49" charset="-120"/>
              </a:rPr>
              <a:t>103.11.17</a:t>
            </a:r>
            <a:r>
              <a:rPr kumimoji="0" lang="zh-TW" altLang="en-US" sz="3200" u="sng" dirty="0" smtClean="0">
                <a:ea typeface="華康中圓體" pitchFamily="49" charset="-120"/>
              </a:rPr>
              <a:t>下午</a:t>
            </a:r>
            <a:r>
              <a:rPr kumimoji="0" lang="en-US" altLang="zh-TW" sz="3200" u="sng" dirty="0">
                <a:ea typeface="華康中圓體" pitchFamily="49" charset="-120"/>
              </a:rPr>
              <a:t>5:00</a:t>
            </a:r>
            <a:endParaRPr kumimoji="0" lang="zh-TW" altLang="en-US" sz="3200" u="sng" dirty="0">
              <a:ea typeface="華康中圓體" pitchFamily="49" charset="-120"/>
            </a:endParaRPr>
          </a:p>
        </p:txBody>
      </p:sp>
      <p:sp>
        <p:nvSpPr>
          <p:cNvPr id="8203" name="文字方塊 28"/>
          <p:cNvSpPr txBox="1">
            <a:spLocks noChangeArrowheads="1"/>
          </p:cNvSpPr>
          <p:nvPr/>
        </p:nvSpPr>
        <p:spPr bwMode="auto">
          <a:xfrm>
            <a:off x="2102286" y="1773238"/>
            <a:ext cx="5083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solidFill>
                  <a:srgbClr val="0000FF"/>
                </a:solidFill>
                <a:ea typeface="華康中圓體" pitchFamily="49" charset="-120"/>
              </a:rPr>
              <a:t>  </a:t>
            </a:r>
            <a:r>
              <a:rPr kumimoji="0" lang="en-US" altLang="zh-TW" sz="3600" dirty="0" smtClean="0">
                <a:ea typeface="華康中圓體" pitchFamily="49" charset="-120"/>
              </a:rPr>
              <a:t>103.10</a:t>
            </a:r>
            <a:r>
              <a:rPr kumimoji="0" lang="zh-TW" altLang="en-US" sz="3600" dirty="0" smtClean="0">
                <a:ea typeface="華康中圓體" pitchFamily="49" charset="-120"/>
              </a:rPr>
              <a:t>期資料</a:t>
            </a:r>
            <a:r>
              <a:rPr kumimoji="0" lang="zh-TW" altLang="en-US" sz="3600" b="1" dirty="0">
                <a:solidFill>
                  <a:srgbClr val="FF0000"/>
                </a:solidFill>
                <a:ea typeface="華康中圓體" pitchFamily="49" charset="-120"/>
              </a:rPr>
              <a:t>開放</a:t>
            </a:r>
            <a:r>
              <a:rPr kumimoji="0" lang="zh-TW" altLang="en-US" sz="3600" dirty="0" smtClean="0">
                <a:ea typeface="華康中圓體" pitchFamily="49" charset="-120"/>
              </a:rPr>
              <a:t>修正</a:t>
            </a:r>
            <a:endParaRPr kumimoji="0" lang="zh-TW" altLang="en-US" sz="3600" dirty="0">
              <a:ea typeface="華康中圓體" pitchFamily="49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8517" y="2508126"/>
            <a:ext cx="3130550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103.11</a:t>
            </a:r>
            <a:endParaRPr kumimoji="0"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32100"/>
              </p:ext>
            </p:extLst>
          </p:nvPr>
        </p:nvGraphicFramePr>
        <p:xfrm>
          <a:off x="1187624" y="2939796"/>
          <a:ext cx="3132346" cy="30814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47478"/>
                <a:gridCol w="447478"/>
                <a:gridCol w="447478"/>
                <a:gridCol w="447478"/>
                <a:gridCol w="447478"/>
                <a:gridCol w="447478"/>
                <a:gridCol w="4474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</a:t>
                      </a:r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54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584" y="1268760"/>
            <a:ext cx="7488832" cy="5112568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zh-TW" altLang="en-US">
                <a:latin typeface="Arial" pitchFamily="34" charset="0"/>
                <a:ea typeface="華康中圓體" pitchFamily="49" charset="-12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Arial" pitchFamily="34" charset="0"/>
                <a:ea typeface="華康中圓體" pitchFamily="49" charset="-120"/>
                <a:cs typeface="Arial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7886" y="383067"/>
            <a:ext cx="2651559" cy="1390242"/>
            <a:chOff x="2190" y="1344"/>
            <a:chExt cx="1392" cy="720"/>
          </a:xfrm>
        </p:grpSpPr>
        <p:sp>
          <p:nvSpPr>
            <p:cNvPr id="23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5" name="Rectangle 43"/>
          <p:cNvSpPr>
            <a:spLocks noChangeArrowheads="1"/>
          </p:cNvSpPr>
          <p:nvPr/>
        </p:nvSpPr>
        <p:spPr bwMode="gray">
          <a:xfrm>
            <a:off x="323528" y="336605"/>
            <a:ext cx="6431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>
                <a:solidFill>
                  <a:srgbClr val="DA006D"/>
                </a:solidFill>
                <a:latin typeface="Calibri" pitchFamily="34" charset="0"/>
              </a:rPr>
              <a:t>02.8</a:t>
            </a:r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gray">
          <a:xfrm>
            <a:off x="350039" y="662690"/>
            <a:ext cx="184569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4800" b="1" dirty="0" smtClean="0">
                <a:solidFill>
                  <a:srgbClr val="DA006D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12</a:t>
            </a:r>
            <a:r>
              <a:rPr lang="zh-TW" altLang="en-US" sz="4800" b="1" dirty="0" smtClean="0">
                <a:solidFill>
                  <a:srgbClr val="DA006D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月</a:t>
            </a:r>
            <a:endParaRPr lang="en-US" altLang="zh-TW" sz="4800" b="1" dirty="0">
              <a:solidFill>
                <a:srgbClr val="DA006D"/>
              </a:solidFill>
              <a:latin typeface="Arial" pitchFamily="34" charset="0"/>
              <a:ea typeface="華康中圓體" pitchFamily="49" charset="-120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47837" y="2276872"/>
            <a:ext cx="3132000" cy="432048"/>
          </a:xfrm>
          <a:prstGeom prst="rect">
            <a:avLst/>
          </a:prstGeom>
          <a:solidFill>
            <a:srgbClr val="00808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103.12</a:t>
            </a:r>
            <a:endParaRPr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28210"/>
              </p:ext>
            </p:extLst>
          </p:nvPr>
        </p:nvGraphicFramePr>
        <p:xfrm>
          <a:off x="1547664" y="2708920"/>
          <a:ext cx="3132346" cy="30814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32048"/>
                <a:gridCol w="462908"/>
                <a:gridCol w="447478"/>
                <a:gridCol w="447478"/>
                <a:gridCol w="447478"/>
                <a:gridCol w="447478"/>
                <a:gridCol w="44747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1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8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15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22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4793585" y="2266713"/>
            <a:ext cx="33788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00FF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私立大學</a:t>
            </a:r>
            <a:endParaRPr lang="en-US" altLang="zh-TW" sz="3200" dirty="0" smtClean="0">
              <a:solidFill>
                <a:srgbClr val="0000FF"/>
              </a:solidFill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pPr algn="ctr"/>
            <a:r>
              <a:rPr lang="zh-TW" altLang="en-US" sz="3200" dirty="0" smtClean="0">
                <a:solidFill>
                  <a:srgbClr val="0000FF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財務表冊開放</a:t>
            </a:r>
            <a:endParaRPr lang="en-US" altLang="zh-TW" sz="3200" dirty="0" smtClean="0">
              <a:solidFill>
                <a:srgbClr val="0000FF"/>
              </a:solidFill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pPr algn="ctr"/>
            <a:endParaRPr lang="en-US" altLang="zh-TW" sz="3200" dirty="0" smtClean="0">
              <a:solidFill>
                <a:srgbClr val="0000FF"/>
              </a:solidFill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pPr algn="ctr"/>
            <a:r>
              <a:rPr lang="en-US" altLang="zh-TW" sz="3200" u="sng" dirty="0" smtClean="0">
                <a:latin typeface="Arial" pitchFamily="34" charset="0"/>
                <a:ea typeface="華康中圓體" pitchFamily="49" charset="-120"/>
                <a:cs typeface="Arial" pitchFamily="34" charset="0"/>
              </a:rPr>
              <a:t>12.01</a:t>
            </a:r>
            <a:r>
              <a:rPr lang="zh-TW" altLang="en-US" sz="3200" u="sng" dirty="0" smtClean="0">
                <a:latin typeface="Arial" pitchFamily="34" charset="0"/>
                <a:ea typeface="華康中圓體" pitchFamily="49" charset="-120"/>
                <a:cs typeface="Arial" pitchFamily="34" charset="0"/>
              </a:rPr>
              <a:t>上午</a:t>
            </a:r>
            <a:r>
              <a:rPr lang="en-US" altLang="zh-TW" sz="3200" u="sng" dirty="0" smtClean="0">
                <a:latin typeface="Arial" pitchFamily="34" charset="0"/>
                <a:ea typeface="華康中圓體" pitchFamily="49" charset="-120"/>
                <a:cs typeface="Arial" pitchFamily="34" charset="0"/>
              </a:rPr>
              <a:t>8:00</a:t>
            </a:r>
          </a:p>
          <a:p>
            <a:pPr algn="ctr"/>
            <a:endParaRPr lang="en-US" altLang="zh-TW" sz="2000" dirty="0" smtClean="0"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pPr algn="ctr"/>
            <a:r>
              <a:rPr lang="zh-TW" altLang="en-US" sz="3200" dirty="0" smtClean="0">
                <a:latin typeface="Arial" pitchFamily="34" charset="0"/>
                <a:ea typeface="華康中圓體" pitchFamily="49" charset="-120"/>
                <a:cs typeface="Arial" pitchFamily="34" charset="0"/>
              </a:rPr>
              <a:t>至</a:t>
            </a:r>
            <a:endParaRPr lang="en-US" altLang="zh-TW" sz="3200" dirty="0" smtClean="0"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pPr algn="ctr"/>
            <a:endParaRPr lang="en-US" altLang="zh-TW" sz="2000" dirty="0" smtClean="0"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pPr algn="ctr"/>
            <a:r>
              <a:rPr lang="en-US" altLang="zh-TW" sz="3200" u="sng" dirty="0" smtClean="0">
                <a:latin typeface="Arial" pitchFamily="34" charset="0"/>
                <a:ea typeface="華康中圓體" pitchFamily="49" charset="-120"/>
                <a:cs typeface="Arial" pitchFamily="34" charset="0"/>
              </a:rPr>
              <a:t>12.05</a:t>
            </a:r>
            <a:r>
              <a:rPr lang="zh-TW" altLang="en-US" sz="3200" u="sng" dirty="0" smtClean="0">
                <a:latin typeface="Arial" pitchFamily="34" charset="0"/>
                <a:ea typeface="華康中圓體" pitchFamily="49" charset="-120"/>
                <a:cs typeface="Arial" pitchFamily="34" charset="0"/>
              </a:rPr>
              <a:t>下午</a:t>
            </a:r>
            <a:r>
              <a:rPr lang="en-US" altLang="zh-TW" sz="3200" u="sng" dirty="0" smtClean="0">
                <a:latin typeface="Arial" pitchFamily="34" charset="0"/>
                <a:ea typeface="華康中圓體" pitchFamily="49" charset="-120"/>
                <a:cs typeface="Arial" pitchFamily="34" charset="0"/>
              </a:rPr>
              <a:t>5:00</a:t>
            </a:r>
            <a:endParaRPr lang="zh-TW" altLang="en-US" sz="3200" dirty="0">
              <a:latin typeface="Arial" pitchFamily="34" charset="0"/>
              <a:ea typeface="華康中圓體" pitchFamily="49" charset="-120"/>
              <a:cs typeface="Arial" pitchFamily="34" charset="0"/>
            </a:endParaRPr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gray">
          <a:xfrm>
            <a:off x="1691680" y="404664"/>
            <a:ext cx="1224136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DA006D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私校</a:t>
            </a:r>
            <a:endParaRPr lang="en-US" altLang="zh-TW" sz="4000" b="1" dirty="0" smtClean="0">
              <a:solidFill>
                <a:srgbClr val="DA006D"/>
              </a:solidFill>
              <a:latin typeface="華康中圓體" pitchFamily="49" charset="-120"/>
              <a:ea typeface="華康中圓體" pitchFamily="49" charset="-120"/>
              <a:cs typeface="Arial Unicode MS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DA006D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填報</a:t>
            </a:r>
            <a:endParaRPr lang="en-US" altLang="zh-TW" sz="4000" b="1" dirty="0">
              <a:solidFill>
                <a:srgbClr val="DA006D"/>
              </a:solidFill>
              <a:latin typeface="華康中圓體" pitchFamily="49" charset="-120"/>
              <a:ea typeface="華康中圓體" pitchFamily="49" charset="-120"/>
              <a:cs typeface="Arial Unicode MS" pitchFamily="34" charset="-120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B1F6-A4DC-495F-873F-60DFD97DF71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65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584" y="1268760"/>
            <a:ext cx="7488832" cy="5112568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zh-TW" altLang="en-US">
                <a:latin typeface="Arial" pitchFamily="34" charset="0"/>
                <a:ea typeface="華康中圓體" pitchFamily="49" charset="-12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Arial" pitchFamily="34" charset="0"/>
                <a:ea typeface="華康中圓體" pitchFamily="49" charset="-120"/>
                <a:cs typeface="Arial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7886" y="383067"/>
            <a:ext cx="2651559" cy="1390242"/>
            <a:chOff x="2190" y="1344"/>
            <a:chExt cx="1392" cy="720"/>
          </a:xfrm>
        </p:grpSpPr>
        <p:sp>
          <p:nvSpPr>
            <p:cNvPr id="23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5" name="Rectangle 43"/>
          <p:cNvSpPr>
            <a:spLocks noChangeArrowheads="1"/>
          </p:cNvSpPr>
          <p:nvPr/>
        </p:nvSpPr>
        <p:spPr bwMode="gray">
          <a:xfrm>
            <a:off x="323528" y="336605"/>
            <a:ext cx="6431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02.9</a:t>
            </a:r>
            <a:endParaRPr kumimoji="0" lang="en-US" altLang="zh-TW" sz="2000" b="1" dirty="0">
              <a:solidFill>
                <a:srgbClr val="DA006D"/>
              </a:solidFill>
              <a:latin typeface="Calibri" pitchFamily="34" charset="0"/>
            </a:endParaRPr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gray">
          <a:xfrm>
            <a:off x="350038" y="662690"/>
            <a:ext cx="29258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4800" b="1" dirty="0" smtClean="0">
                <a:solidFill>
                  <a:srgbClr val="DA006D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12</a:t>
            </a:r>
            <a:r>
              <a:rPr lang="zh-TW" altLang="en-US" sz="4800" b="1" dirty="0" smtClean="0">
                <a:solidFill>
                  <a:srgbClr val="DA006D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月修正</a:t>
            </a:r>
            <a:endParaRPr lang="en-US" altLang="zh-TW" sz="4800" b="1" dirty="0">
              <a:solidFill>
                <a:srgbClr val="DA006D"/>
              </a:solidFill>
              <a:latin typeface="Arial" pitchFamily="34" charset="0"/>
              <a:ea typeface="華康中圓體" pitchFamily="49" charset="-120"/>
              <a:cs typeface="Arial" pitchFamily="34" charset="0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B1F6-A4DC-495F-873F-60DFD97DF719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16" name="文字方塊 27"/>
          <p:cNvSpPr txBox="1">
            <a:spLocks noChangeArrowheads="1"/>
          </p:cNvSpPr>
          <p:nvPr/>
        </p:nvSpPr>
        <p:spPr bwMode="auto">
          <a:xfrm>
            <a:off x="4340137" y="1471910"/>
            <a:ext cx="3996618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3200" dirty="0">
                <a:solidFill>
                  <a:srgbClr val="0000FF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申請修改</a:t>
            </a:r>
            <a:r>
              <a:rPr lang="zh-TW" altLang="zh-TW" sz="3200" dirty="0" smtClean="0">
                <a:solidFill>
                  <a:srgbClr val="0000FF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及</a:t>
            </a:r>
            <a:endParaRPr lang="en-US" altLang="zh-TW" sz="3200" dirty="0" smtClean="0">
              <a:solidFill>
                <a:srgbClr val="0000FF"/>
              </a:solidFill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pPr algn="ctr"/>
            <a:r>
              <a:rPr lang="zh-TW" altLang="zh-TW" sz="3200" dirty="0" smtClean="0">
                <a:solidFill>
                  <a:srgbClr val="0000FF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資料</a:t>
            </a:r>
            <a:r>
              <a:rPr lang="zh-TW" altLang="zh-TW" sz="3200" dirty="0">
                <a:solidFill>
                  <a:srgbClr val="0000FF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修改</a:t>
            </a:r>
            <a:r>
              <a:rPr lang="zh-TW" altLang="zh-TW" sz="3200" dirty="0" smtClean="0">
                <a:solidFill>
                  <a:srgbClr val="0000FF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作業</a:t>
            </a:r>
            <a:endParaRPr lang="en-US" altLang="zh-TW" sz="3200" dirty="0" smtClean="0">
              <a:solidFill>
                <a:srgbClr val="0000FF"/>
              </a:solidFill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pPr algn="ctr"/>
            <a:endParaRPr lang="en-US" altLang="zh-TW" sz="1000" dirty="0" smtClean="0">
              <a:solidFill>
                <a:srgbClr val="0000FF"/>
              </a:solidFill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r>
              <a:rPr kumimoji="0" lang="en-US" altLang="zh-TW" sz="2400" dirty="0">
                <a:ea typeface="華康中圓體" pitchFamily="49" charset="-120"/>
              </a:rPr>
              <a:t>1.</a:t>
            </a:r>
            <a:r>
              <a:rPr kumimoji="0" lang="zh-TW" altLang="zh-TW" sz="2400" dirty="0">
                <a:ea typeface="華康中圓體" pitchFamily="49" charset="-120"/>
              </a:rPr>
              <a:t>學校經通知需申請</a:t>
            </a:r>
            <a:r>
              <a:rPr kumimoji="0" lang="zh-TW" altLang="zh-TW" sz="2400" dirty="0" smtClean="0">
                <a:ea typeface="華康中圓體" pitchFamily="49" charset="-120"/>
              </a:rPr>
              <a:t>修改</a:t>
            </a:r>
            <a:endParaRPr kumimoji="0" lang="en-US" altLang="zh-TW" sz="2400" dirty="0" smtClean="0">
              <a:ea typeface="華康中圓體" pitchFamily="49" charset="-120"/>
            </a:endParaRPr>
          </a:p>
          <a:p>
            <a:r>
              <a:rPr kumimoji="0" lang="zh-TW" altLang="en-US" sz="2400" dirty="0">
                <a:ea typeface="華康中圓體" pitchFamily="49" charset="-120"/>
              </a:rPr>
              <a:t> </a:t>
            </a:r>
            <a:r>
              <a:rPr kumimoji="0" lang="zh-TW" altLang="en-US" sz="2400" dirty="0" smtClean="0">
                <a:ea typeface="華康中圓體" pitchFamily="49" charset="-120"/>
              </a:rPr>
              <a:t>  </a:t>
            </a:r>
            <a:r>
              <a:rPr kumimoji="0" lang="zh-TW" altLang="zh-TW" sz="2400" b="1" u="sng" dirty="0" smtClean="0">
                <a:ea typeface="華康中圓體" pitchFamily="49" charset="-120"/>
              </a:rPr>
              <a:t>教育部</a:t>
            </a:r>
            <a:r>
              <a:rPr kumimoji="0" lang="zh-TW" altLang="zh-TW" sz="2400" b="1" u="sng" dirty="0">
                <a:ea typeface="華康中圓體" pitchFamily="49" charset="-120"/>
              </a:rPr>
              <a:t>統計處</a:t>
            </a:r>
            <a:r>
              <a:rPr kumimoji="0" lang="zh-TW" altLang="en-US" sz="2400" dirty="0">
                <a:ea typeface="華康中圓體" pitchFamily="49" charset="-120"/>
              </a:rPr>
              <a:t>所需表冊</a:t>
            </a:r>
            <a:r>
              <a:rPr kumimoji="0" lang="zh-TW" altLang="en-US" sz="2400" dirty="0" smtClean="0">
                <a:ea typeface="華康中圓體" pitchFamily="49" charset="-120"/>
              </a:rPr>
              <a:t>者</a:t>
            </a:r>
            <a:endParaRPr kumimoji="0" lang="en-US" altLang="zh-TW" sz="2400" dirty="0" smtClean="0">
              <a:ea typeface="華康中圓體" pitchFamily="49" charset="-120"/>
            </a:endParaRPr>
          </a:p>
          <a:p>
            <a:endParaRPr kumimoji="0" lang="en-US" altLang="zh-TW" sz="2400" dirty="0">
              <a:ea typeface="華康中圓體" pitchFamily="49" charset="-120"/>
            </a:endParaRPr>
          </a:p>
          <a:p>
            <a:r>
              <a:rPr kumimoji="0" lang="en-US" altLang="zh-TW" sz="2400" dirty="0">
                <a:ea typeface="華康中圓體" pitchFamily="49" charset="-120"/>
              </a:rPr>
              <a:t>2.</a:t>
            </a:r>
            <a:r>
              <a:rPr kumimoji="0" lang="zh-TW" altLang="en-US" sz="2400" dirty="0">
                <a:ea typeface="華康中圓體" pitchFamily="49" charset="-120"/>
              </a:rPr>
              <a:t>私立大學財務表冊</a:t>
            </a:r>
            <a:endParaRPr kumimoji="0" lang="en-US" altLang="zh-TW" sz="2400" dirty="0">
              <a:ea typeface="華康中圓體" pitchFamily="49" charset="-120"/>
            </a:endParaRPr>
          </a:p>
          <a:p>
            <a:r>
              <a:rPr kumimoji="0" lang="en-US" altLang="zh-TW" sz="2400" dirty="0">
                <a:ea typeface="華康中圓體" pitchFamily="49" charset="-120"/>
              </a:rPr>
              <a:t>   </a:t>
            </a:r>
            <a:r>
              <a:rPr kumimoji="0" lang="zh-TW" altLang="en-US" sz="2400" dirty="0" smtClean="0">
                <a:ea typeface="華康中圓體" pitchFamily="49" charset="-120"/>
              </a:rPr>
              <a:t>自行檢核有疑義者</a:t>
            </a:r>
            <a:endParaRPr kumimoji="0" lang="en-US" altLang="zh-TW" sz="2400" dirty="0">
              <a:ea typeface="華康中圓體" pitchFamily="49" charset="-120"/>
            </a:endParaRPr>
          </a:p>
          <a:p>
            <a:pPr algn="ctr"/>
            <a:endParaRPr lang="en-US" altLang="zh-TW" sz="1200" dirty="0">
              <a:solidFill>
                <a:srgbClr val="0000FF"/>
              </a:solidFill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pPr algn="ctr"/>
            <a:r>
              <a:rPr kumimoji="0" lang="en-US" altLang="zh-TW" sz="3200" u="sng" dirty="0" smtClean="0">
                <a:ea typeface="華康中圓體" pitchFamily="49" charset="-120"/>
              </a:rPr>
              <a:t>12.08</a:t>
            </a:r>
            <a:r>
              <a:rPr kumimoji="0" lang="zh-TW" altLang="en-US" sz="3200" u="sng" dirty="0" smtClean="0">
                <a:ea typeface="華康中圓體" pitchFamily="49" charset="-120"/>
              </a:rPr>
              <a:t>上午</a:t>
            </a:r>
            <a:r>
              <a:rPr kumimoji="0" lang="en-US" altLang="zh-TW" sz="3200" u="sng" dirty="0">
                <a:ea typeface="華康中圓體" pitchFamily="49" charset="-120"/>
              </a:rPr>
              <a:t>8:00</a:t>
            </a:r>
          </a:p>
          <a:p>
            <a:pPr algn="ctr"/>
            <a:r>
              <a:rPr kumimoji="0" lang="zh-TW" altLang="en-US" sz="3200" dirty="0">
                <a:ea typeface="華康中圓體" pitchFamily="49" charset="-120"/>
              </a:rPr>
              <a:t>至</a:t>
            </a:r>
            <a:endParaRPr kumimoji="0" lang="en-US" altLang="zh-TW" sz="3200" dirty="0">
              <a:ea typeface="華康中圓體" pitchFamily="49" charset="-120"/>
            </a:endParaRPr>
          </a:p>
          <a:p>
            <a:pPr algn="ctr"/>
            <a:r>
              <a:rPr kumimoji="0" lang="en-US" altLang="zh-TW" sz="3200" u="sng" dirty="0" smtClean="0">
                <a:ea typeface="華康中圓體" pitchFamily="49" charset="-120"/>
              </a:rPr>
              <a:t>12.12</a:t>
            </a:r>
            <a:r>
              <a:rPr kumimoji="0" lang="zh-TW" altLang="en-US" sz="3200" u="sng" dirty="0" smtClean="0">
                <a:ea typeface="華康中圓體" pitchFamily="49" charset="-120"/>
              </a:rPr>
              <a:t>下午</a:t>
            </a:r>
            <a:r>
              <a:rPr kumimoji="0" lang="en-US" altLang="zh-TW" sz="3200" u="sng" dirty="0">
                <a:ea typeface="華康中圓體" pitchFamily="49" charset="-120"/>
              </a:rPr>
              <a:t>5:00</a:t>
            </a:r>
            <a:endParaRPr kumimoji="0" lang="zh-TW" altLang="en-US" sz="3200" u="sng" dirty="0">
              <a:ea typeface="華康中圓體" pitchFamily="49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08137" y="2239169"/>
            <a:ext cx="3132000" cy="432048"/>
          </a:xfrm>
          <a:prstGeom prst="rect">
            <a:avLst/>
          </a:prstGeom>
          <a:solidFill>
            <a:srgbClr val="00808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103.12</a:t>
            </a:r>
            <a:endParaRPr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80409"/>
              </p:ext>
            </p:extLst>
          </p:nvPr>
        </p:nvGraphicFramePr>
        <p:xfrm>
          <a:off x="1207964" y="2671217"/>
          <a:ext cx="3132346" cy="30814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32048"/>
                <a:gridCol w="462908"/>
                <a:gridCol w="447478"/>
                <a:gridCol w="447478"/>
                <a:gridCol w="447478"/>
                <a:gridCol w="447478"/>
                <a:gridCol w="44747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22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686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9228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229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9221" name="Rectangle 43"/>
          <p:cNvSpPr>
            <a:spLocks noChangeArrowheads="1"/>
          </p:cNvSpPr>
          <p:nvPr/>
        </p:nvSpPr>
        <p:spPr bwMode="gray">
          <a:xfrm>
            <a:off x="323528" y="336550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02.10</a:t>
            </a:r>
            <a:endParaRPr kumimoji="0" lang="en-US" altLang="zh-TW" sz="2000" b="1" dirty="0">
              <a:solidFill>
                <a:srgbClr val="DA006D"/>
              </a:solidFill>
              <a:latin typeface="Calibri" pitchFamily="34" charset="0"/>
            </a:endParaRPr>
          </a:p>
        </p:txBody>
      </p:sp>
      <p:sp>
        <p:nvSpPr>
          <p:cNvPr id="9222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800" b="1" dirty="0" smtClean="0">
                <a:solidFill>
                  <a:srgbClr val="DA006D"/>
                </a:solidFill>
                <a:ea typeface="華康中圓體" pitchFamily="49" charset="-120"/>
              </a:rPr>
              <a:t>12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月匯出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2534" name="投影片編號版面配置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9A441-E9E5-460D-A66F-B78B6072B08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TW" smtClean="0"/>
          </a:p>
        </p:txBody>
      </p:sp>
      <p:sp>
        <p:nvSpPr>
          <p:cNvPr id="9226" name="文字方塊 21"/>
          <p:cNvSpPr txBox="1">
            <a:spLocks noChangeArrowheads="1"/>
          </p:cNvSpPr>
          <p:nvPr/>
        </p:nvSpPr>
        <p:spPr bwMode="auto">
          <a:xfrm>
            <a:off x="4363194" y="3068960"/>
            <a:ext cx="39609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kumimoji="0" lang="en-US" altLang="zh-TW" sz="2000" u="sng" dirty="0" smtClean="0">
                <a:ea typeface="華康中圓體" pitchFamily="49" charset="-120"/>
              </a:rPr>
              <a:t>103.12.15</a:t>
            </a:r>
            <a:r>
              <a:rPr kumimoji="0" lang="zh-TW" altLang="en-US" sz="2000" u="sng" dirty="0" smtClean="0">
                <a:ea typeface="華康中圓體" pitchFamily="49" charset="-120"/>
              </a:rPr>
              <a:t>第三次</a:t>
            </a:r>
            <a:r>
              <a:rPr kumimoji="0" lang="zh-TW" altLang="en-US" sz="2000" u="sng" dirty="0">
                <a:ea typeface="華康中圓體" pitchFamily="49" charset="-120"/>
              </a:rPr>
              <a:t>資料匯出：</a:t>
            </a:r>
            <a:endParaRPr kumimoji="0" lang="en-US" altLang="zh-TW" sz="2000" u="sng" dirty="0"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</a:t>
            </a:r>
            <a:endParaRPr kumimoji="0" lang="en-US" altLang="zh-TW" sz="2000" dirty="0" smtClean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</a:t>
            </a:r>
            <a:r>
              <a:rPr kumimoji="0" lang="zh-TW" altLang="zh-TW" sz="28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教育部統計處</a:t>
            </a:r>
            <a:endParaRPr kumimoji="0" lang="en-US" altLang="zh-TW" sz="2000" baseline="-25000" dirty="0" smtClean="0">
              <a:solidFill>
                <a:srgbClr val="FF0000"/>
              </a:solidFill>
              <a:ea typeface="華康中圓體" pitchFamily="49" charset="-120"/>
            </a:endParaRPr>
          </a:p>
          <a:p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</a:t>
            </a:r>
            <a:endParaRPr kumimoji="0" lang="zh-TW" altLang="zh-TW" sz="1200" dirty="0">
              <a:solidFill>
                <a:srgbClr val="FF0000"/>
              </a:solidFill>
              <a:ea typeface="華康中圓體" pitchFamily="49" charset="-120"/>
            </a:endParaRPr>
          </a:p>
        </p:txBody>
      </p:sp>
      <p:sp>
        <p:nvSpPr>
          <p:cNvPr id="9227" name="文字方塊 28"/>
          <p:cNvSpPr txBox="1">
            <a:spLocks noChangeArrowheads="1"/>
          </p:cNvSpPr>
          <p:nvPr/>
        </p:nvSpPr>
        <p:spPr bwMode="auto">
          <a:xfrm>
            <a:off x="3713163" y="1556792"/>
            <a:ext cx="203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ea typeface="華康中圓體" pitchFamily="49" charset="-120"/>
              </a:rPr>
              <a:t>資料匯出</a:t>
            </a:r>
          </a:p>
        </p:txBody>
      </p:sp>
      <p:sp>
        <p:nvSpPr>
          <p:cNvPr id="18" name="矩形 17"/>
          <p:cNvSpPr/>
          <p:nvPr/>
        </p:nvSpPr>
        <p:spPr>
          <a:xfrm>
            <a:off x="1208137" y="2239169"/>
            <a:ext cx="3132000" cy="432048"/>
          </a:xfrm>
          <a:prstGeom prst="rect">
            <a:avLst/>
          </a:prstGeom>
          <a:solidFill>
            <a:srgbClr val="00808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103.12</a:t>
            </a:r>
            <a:endParaRPr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6807"/>
              </p:ext>
            </p:extLst>
          </p:nvPr>
        </p:nvGraphicFramePr>
        <p:xfrm>
          <a:off x="1207964" y="2671217"/>
          <a:ext cx="3132346" cy="30814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32048"/>
                <a:gridCol w="462908"/>
                <a:gridCol w="447478"/>
                <a:gridCol w="447478"/>
                <a:gridCol w="447478"/>
                <a:gridCol w="447478"/>
                <a:gridCol w="44747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22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758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839118557"/>
              </p:ext>
            </p:extLst>
          </p:nvPr>
        </p:nvGraphicFramePr>
        <p:xfrm>
          <a:off x="971600" y="1196752"/>
          <a:ext cx="72728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187624" y="1772816"/>
            <a:ext cx="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endParaRPr lang="en-US" altLang="zh-TW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1547664" y="3214717"/>
            <a:ext cx="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1410325" y="4654877"/>
            <a:ext cx="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endParaRPr lang="en-US" altLang="zh-TW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Arial" pitchFamily="34" charset="0"/>
                <a:ea typeface="華康中圓體" pitchFamily="49" charset="-12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Arial" pitchFamily="34" charset="0"/>
                <a:ea typeface="華康中圓體" pitchFamily="49" charset="-120"/>
                <a:cs typeface="Arial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11277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278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11269" name="Rectangle 43"/>
          <p:cNvSpPr>
            <a:spLocks noChangeArrowheads="1"/>
          </p:cNvSpPr>
          <p:nvPr/>
        </p:nvSpPr>
        <p:spPr bwMode="gray">
          <a:xfrm>
            <a:off x="342647" y="336550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02.11</a:t>
            </a:r>
            <a:endParaRPr kumimoji="0" lang="en-US" altLang="zh-TW" sz="2000" b="1" dirty="0">
              <a:solidFill>
                <a:srgbClr val="DA006D"/>
              </a:solidFill>
              <a:latin typeface="Calibri" pitchFamily="34" charset="0"/>
            </a:endParaRPr>
          </a:p>
        </p:txBody>
      </p:sp>
      <p:sp>
        <p:nvSpPr>
          <p:cNvPr id="11270" name="Rectangle 43"/>
          <p:cNvSpPr>
            <a:spLocks noChangeArrowheads="1"/>
          </p:cNvSpPr>
          <p:nvPr/>
        </p:nvSpPr>
        <p:spPr bwMode="gray">
          <a:xfrm>
            <a:off x="323528" y="661988"/>
            <a:ext cx="271058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4800" b="1" dirty="0" smtClean="0">
                <a:solidFill>
                  <a:srgbClr val="DA006D"/>
                </a:solidFill>
                <a:ea typeface="華康中圓體" pitchFamily="49" charset="-120"/>
              </a:rPr>
              <a:t>12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月檢核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4582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AE28C-114A-4095-AD4E-3FFEBEC006D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zh-TW" smtClean="0"/>
          </a:p>
        </p:txBody>
      </p:sp>
      <p:sp>
        <p:nvSpPr>
          <p:cNvPr id="11275" name="文字方塊 29"/>
          <p:cNvSpPr txBox="1">
            <a:spLocks noChangeArrowheads="1"/>
          </p:cNvSpPr>
          <p:nvPr/>
        </p:nvSpPr>
        <p:spPr bwMode="auto">
          <a:xfrm>
            <a:off x="4508500" y="176494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ea typeface="華康中圓體" pitchFamily="49" charset="-120"/>
              </a:rPr>
              <a:t>  </a:t>
            </a:r>
          </a:p>
        </p:txBody>
      </p:sp>
      <p:sp>
        <p:nvSpPr>
          <p:cNvPr id="11276" name="文字方塊 30"/>
          <p:cNvSpPr txBox="1">
            <a:spLocks noChangeArrowheads="1"/>
          </p:cNvSpPr>
          <p:nvPr/>
        </p:nvSpPr>
        <p:spPr bwMode="auto">
          <a:xfrm>
            <a:off x="4139952" y="2723772"/>
            <a:ext cx="424847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Arial" pitchFamily="34" charset="0"/>
                <a:ea typeface="華康中圓體" pitchFamily="49" charset="-120"/>
                <a:cs typeface="Arial" pitchFamily="34" charset="0"/>
              </a:rPr>
              <a:t>      教育部</a:t>
            </a:r>
            <a:r>
              <a:rPr lang="en-US" altLang="zh-TW" sz="2000" dirty="0" smtClean="0">
                <a:latin typeface="Arial" pitchFamily="34" charset="0"/>
                <a:ea typeface="華康中圓體" pitchFamily="49" charset="-120"/>
                <a:cs typeface="Arial" pitchFamily="34" charset="0"/>
              </a:rPr>
              <a:t>-</a:t>
            </a:r>
            <a:r>
              <a:rPr lang="zh-TW" altLang="en-US" sz="2000" dirty="0" smtClean="0">
                <a:solidFill>
                  <a:srgbClr val="FF0000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紙本</a:t>
            </a:r>
            <a:endParaRPr lang="en-US" altLang="zh-TW" sz="2000" dirty="0">
              <a:solidFill>
                <a:srgbClr val="FF0000"/>
              </a:solidFill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     </a:t>
            </a:r>
            <a:r>
              <a:rPr lang="zh-TW" altLang="en-US" sz="2000" dirty="0" smtClean="0">
                <a:latin typeface="Arial" pitchFamily="34" charset="0"/>
                <a:ea typeface="華康中圓體" pitchFamily="49" charset="-120"/>
                <a:cs typeface="Arial" pitchFamily="34" charset="0"/>
              </a:rPr>
              <a:t>校</a:t>
            </a:r>
            <a:r>
              <a:rPr lang="zh-TW" altLang="en-US" sz="2000" dirty="0">
                <a:latin typeface="Arial" pitchFamily="34" charset="0"/>
                <a:ea typeface="華康中圓體" pitchFamily="49" charset="-120"/>
                <a:cs typeface="Arial" pitchFamily="34" charset="0"/>
              </a:rPr>
              <a:t>庫作業小組</a:t>
            </a:r>
            <a:r>
              <a:rPr lang="en-US" altLang="zh-TW" sz="2000" dirty="0">
                <a:latin typeface="Arial" pitchFamily="34" charset="0"/>
                <a:ea typeface="華康中圓體" pitchFamily="49" charset="-120"/>
                <a:cs typeface="Arial" pitchFamily="34" charset="0"/>
              </a:rPr>
              <a:t>-</a:t>
            </a:r>
            <a:r>
              <a:rPr lang="zh-TW" altLang="en-US" sz="2000" dirty="0">
                <a:solidFill>
                  <a:srgbClr val="FF0000"/>
                </a:solidFill>
                <a:latin typeface="Arial" pitchFamily="34" charset="0"/>
                <a:ea typeface="華康中圓體" pitchFamily="49" charset="-120"/>
                <a:cs typeface="Arial" pitchFamily="34" charset="0"/>
              </a:rPr>
              <a:t>紙本、電子檔</a:t>
            </a:r>
            <a:endParaRPr lang="en-US" altLang="zh-TW" sz="2000" dirty="0">
              <a:solidFill>
                <a:srgbClr val="FF0000"/>
              </a:solidFill>
              <a:latin typeface="Arial" pitchFamily="34" charset="0"/>
              <a:ea typeface="華康中圓體" pitchFamily="49" charset="-120"/>
              <a:cs typeface="Arial" pitchFamily="34" charset="0"/>
            </a:endParaRPr>
          </a:p>
          <a:p>
            <a:pPr algn="ctr"/>
            <a:endParaRPr kumimoji="0" lang="en-US" altLang="zh-TW" sz="3200" u="sng" dirty="0" smtClean="0">
              <a:solidFill>
                <a:schemeClr val="accent6">
                  <a:lumMod val="75000"/>
                </a:schemeClr>
              </a:solidFill>
              <a:uFill>
                <a:solidFill>
                  <a:schemeClr val="tx1"/>
                </a:solidFill>
              </a:uFill>
              <a:ea typeface="華康中圓體" pitchFamily="49" charset="-120"/>
            </a:endParaRPr>
          </a:p>
          <a:p>
            <a:pPr algn="ctr"/>
            <a:r>
              <a:rPr kumimoji="0" lang="en-US" altLang="zh-TW" sz="32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103.12.15</a:t>
            </a:r>
            <a:r>
              <a:rPr kumimoji="0" lang="zh-TW" altLang="en-US" sz="3200" u="sng" dirty="0" smtClean="0">
                <a:ea typeface="華康中圓體" pitchFamily="49" charset="-120"/>
              </a:rPr>
              <a:t>上午</a:t>
            </a:r>
            <a:r>
              <a:rPr kumimoji="0" lang="en-US" altLang="zh-TW" sz="3200" u="sng" dirty="0">
                <a:ea typeface="華康中圓體" pitchFamily="49" charset="-120"/>
              </a:rPr>
              <a:t>8:00 </a:t>
            </a:r>
            <a:endParaRPr kumimoji="0" lang="en-US" altLang="zh-TW" sz="3200" u="sng" dirty="0" smtClean="0">
              <a:ea typeface="華康中圓體" pitchFamily="49" charset="-120"/>
            </a:endParaRPr>
          </a:p>
          <a:p>
            <a:pPr algn="ctr"/>
            <a:endParaRPr kumimoji="0" lang="en-US" altLang="zh-TW" sz="2000" dirty="0" smtClean="0">
              <a:ea typeface="華康中圓體" pitchFamily="49" charset="-120"/>
            </a:endParaRPr>
          </a:p>
          <a:p>
            <a:pPr algn="ctr"/>
            <a:r>
              <a:rPr kumimoji="0" lang="zh-TW" altLang="en-US" sz="3200" dirty="0" smtClean="0">
                <a:ea typeface="華康中圓體" pitchFamily="49" charset="-120"/>
              </a:rPr>
              <a:t>至</a:t>
            </a:r>
            <a:endParaRPr kumimoji="0" lang="en-US" altLang="zh-TW" sz="3200" dirty="0" smtClean="0">
              <a:ea typeface="華康中圓體" pitchFamily="49" charset="-120"/>
            </a:endParaRPr>
          </a:p>
          <a:p>
            <a:pPr algn="ctr"/>
            <a:endParaRPr kumimoji="0" lang="en-US" altLang="zh-TW" sz="2000" dirty="0" smtClean="0">
              <a:ea typeface="華康中圓體" pitchFamily="49" charset="-120"/>
            </a:endParaRPr>
          </a:p>
          <a:p>
            <a:pPr algn="ctr"/>
            <a:r>
              <a:rPr kumimoji="0" lang="en-US" altLang="zh-TW" sz="3200" u="sng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tx1"/>
                  </a:solidFill>
                </a:uFill>
                <a:ea typeface="華康中圓體" pitchFamily="49" charset="-120"/>
              </a:rPr>
              <a:t>103.12.22</a:t>
            </a:r>
            <a:r>
              <a:rPr kumimoji="0" lang="zh-TW" altLang="en-US" sz="3200" u="sng" dirty="0" smtClean="0">
                <a:ea typeface="華康中圓體" pitchFamily="49" charset="-120"/>
              </a:rPr>
              <a:t>下午</a:t>
            </a:r>
            <a:r>
              <a:rPr kumimoji="0" lang="en-US" altLang="zh-TW" sz="3200" u="sng" dirty="0" smtClean="0">
                <a:ea typeface="華康中圓體" pitchFamily="49" charset="-120"/>
              </a:rPr>
              <a:t>5:00</a:t>
            </a:r>
            <a:endParaRPr kumimoji="0" lang="zh-TW" altLang="en-US" sz="3200" u="sng" dirty="0">
              <a:ea typeface="華康中圓體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0898" y="1834944"/>
            <a:ext cx="7133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3600" dirty="0">
                <a:ea typeface="華康中圓體" pitchFamily="49" charset="-120"/>
              </a:rPr>
              <a:t>線上填妥檢核表並函送核章版報部</a:t>
            </a:r>
            <a:endParaRPr kumimoji="0" lang="en-US" altLang="zh-TW" sz="3600" dirty="0">
              <a:ea typeface="華康中圓體" pitchFamily="49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8232" y="2507748"/>
            <a:ext cx="3132000" cy="432048"/>
          </a:xfrm>
          <a:prstGeom prst="rect">
            <a:avLst/>
          </a:prstGeom>
          <a:solidFill>
            <a:srgbClr val="00808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103.12</a:t>
            </a:r>
            <a:endParaRPr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310991"/>
              </p:ext>
            </p:extLst>
          </p:nvPr>
        </p:nvGraphicFramePr>
        <p:xfrm>
          <a:off x="1218059" y="2939796"/>
          <a:ext cx="3132346" cy="30814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32048"/>
                <a:gridCol w="462908"/>
                <a:gridCol w="447478"/>
                <a:gridCol w="447478"/>
                <a:gridCol w="447478"/>
                <a:gridCol w="447478"/>
                <a:gridCol w="44747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818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rgbClr val="DA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3528" y="315843"/>
            <a:ext cx="2778845" cy="1528981"/>
            <a:chOff x="336" y="1536"/>
            <a:chExt cx="1392" cy="720"/>
          </a:xfrm>
          <a:solidFill>
            <a:srgbClr val="DA006D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387350" y="382588"/>
            <a:ext cx="2652713" cy="1390650"/>
            <a:chOff x="2190" y="1344"/>
            <a:chExt cx="1392" cy="720"/>
          </a:xfrm>
        </p:grpSpPr>
        <p:sp>
          <p:nvSpPr>
            <p:cNvPr id="9228" name="AutoShape 21"/>
            <p:cNvSpPr>
              <a:spLocks noChangeArrowheads="1"/>
            </p:cNvSpPr>
            <p:nvPr/>
          </p:nvSpPr>
          <p:spPr bwMode="gray">
            <a:xfrm>
              <a:off x="2190" y="1344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229" name="Rectangle 22"/>
            <p:cNvSpPr>
              <a:spLocks noChangeArrowheads="1"/>
            </p:cNvSpPr>
            <p:nvPr/>
          </p:nvSpPr>
          <p:spPr bwMode="gray">
            <a:xfrm>
              <a:off x="2190" y="1344"/>
              <a:ext cx="25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9221" name="Rectangle 43"/>
          <p:cNvSpPr>
            <a:spLocks noChangeArrowheads="1"/>
          </p:cNvSpPr>
          <p:nvPr/>
        </p:nvSpPr>
        <p:spPr bwMode="gray">
          <a:xfrm>
            <a:off x="335561" y="336550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 b="1" dirty="0" smtClean="0">
                <a:solidFill>
                  <a:srgbClr val="DA006D"/>
                </a:solidFill>
                <a:latin typeface="Calibri" pitchFamily="34" charset="0"/>
              </a:rPr>
              <a:t>02.12</a:t>
            </a:r>
            <a:endParaRPr kumimoji="0" lang="en-US" altLang="zh-TW" sz="2000" b="1" dirty="0">
              <a:solidFill>
                <a:srgbClr val="DA006D"/>
              </a:solidFill>
              <a:latin typeface="Calibri" pitchFamily="34" charset="0"/>
            </a:endParaRPr>
          </a:p>
        </p:txBody>
      </p:sp>
      <p:sp>
        <p:nvSpPr>
          <p:cNvPr id="9222" name="Rectangle 43"/>
          <p:cNvSpPr>
            <a:spLocks noChangeArrowheads="1"/>
          </p:cNvSpPr>
          <p:nvPr/>
        </p:nvSpPr>
        <p:spPr bwMode="gray">
          <a:xfrm>
            <a:off x="349250" y="661988"/>
            <a:ext cx="27368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800" b="1" dirty="0" smtClean="0">
                <a:solidFill>
                  <a:srgbClr val="DA006D"/>
                </a:solidFill>
                <a:ea typeface="華康中圓體" pitchFamily="49" charset="-120"/>
              </a:rPr>
              <a:t>12</a:t>
            </a:r>
            <a:r>
              <a:rPr kumimoji="0" lang="zh-TW" altLang="en-US" sz="4800" b="1" dirty="0" smtClean="0">
                <a:solidFill>
                  <a:srgbClr val="DA006D"/>
                </a:solidFill>
                <a:ea typeface="華康中圓體" pitchFamily="49" charset="-120"/>
              </a:rPr>
              <a:t>月匯出</a:t>
            </a:r>
            <a:endParaRPr kumimoji="0" lang="en-US" altLang="zh-TW" sz="4800" b="1" dirty="0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2534" name="投影片編號版面配置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9A441-E9E5-460D-A66F-B78B6072B08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zh-TW" smtClean="0"/>
          </a:p>
        </p:txBody>
      </p:sp>
      <p:sp>
        <p:nvSpPr>
          <p:cNvPr id="9226" name="文字方塊 21"/>
          <p:cNvSpPr txBox="1">
            <a:spLocks noChangeArrowheads="1"/>
          </p:cNvSpPr>
          <p:nvPr/>
        </p:nvSpPr>
        <p:spPr bwMode="auto">
          <a:xfrm>
            <a:off x="4355479" y="2458601"/>
            <a:ext cx="3816921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kumimoji="0" lang="en-US" altLang="zh-TW" sz="2800" u="sng" dirty="0">
              <a:ea typeface="華康中圓體" pitchFamily="49" charset="-12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kumimoji="0" lang="en-US" altLang="zh-TW" sz="2800" u="sng" dirty="0" smtClean="0">
                <a:ea typeface="華康中圓體" pitchFamily="49" charset="-120"/>
              </a:rPr>
              <a:t>103.12.23</a:t>
            </a:r>
            <a:r>
              <a:rPr kumimoji="0" lang="zh-TW" altLang="en-US" sz="2800" u="sng" dirty="0" smtClean="0">
                <a:ea typeface="華康中圓體" pitchFamily="49" charset="-120"/>
              </a:rPr>
              <a:t> 資料</a:t>
            </a:r>
            <a:r>
              <a:rPr kumimoji="0" lang="zh-TW" altLang="en-US" sz="2800" u="sng" dirty="0">
                <a:ea typeface="華康中圓體" pitchFamily="49" charset="-120"/>
              </a:rPr>
              <a:t>匯出：</a:t>
            </a:r>
            <a:endParaRPr kumimoji="0" lang="en-US" altLang="zh-TW" sz="2800" u="sng" dirty="0">
              <a:ea typeface="華康中圓體" pitchFamily="49" charset="-120"/>
            </a:endParaRPr>
          </a:p>
          <a:p>
            <a:r>
              <a:rPr kumimoji="0" lang="zh-TW" altLang="en-US" sz="2400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 </a:t>
            </a:r>
            <a:endParaRPr kumimoji="0" lang="en-US" altLang="zh-TW" sz="2400" dirty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r>
              <a:rPr kumimoji="0" lang="zh-TW" altLang="en-US" sz="2800" b="1" dirty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     </a:t>
            </a:r>
            <a:r>
              <a:rPr kumimoji="0" lang="zh-TW" altLang="en-US" sz="2800" b="1" dirty="0" smtClean="0">
                <a:solidFill>
                  <a:schemeClr val="accent6">
                    <a:lumMod val="75000"/>
                  </a:schemeClr>
                </a:solidFill>
                <a:ea typeface="華康中圓體" pitchFamily="49" charset="-120"/>
              </a:rPr>
              <a:t>教育部會計處</a:t>
            </a:r>
            <a:endParaRPr kumimoji="0" lang="en-US" altLang="zh-TW" sz="2800" b="1" dirty="0" smtClean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  <a:p>
            <a:endParaRPr kumimoji="0" lang="en-US" altLang="zh-TW" sz="2800" b="1" dirty="0">
              <a:solidFill>
                <a:schemeClr val="accent6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9227" name="文字方塊 28"/>
          <p:cNvSpPr txBox="1">
            <a:spLocks noChangeArrowheads="1"/>
          </p:cNvSpPr>
          <p:nvPr/>
        </p:nvSpPr>
        <p:spPr bwMode="auto">
          <a:xfrm>
            <a:off x="3713163" y="1628800"/>
            <a:ext cx="203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zh-TW" altLang="en-US" sz="3600" dirty="0">
                <a:ea typeface="華康中圓體" pitchFamily="49" charset="-120"/>
              </a:rPr>
              <a:t>資料匯出</a:t>
            </a:r>
          </a:p>
        </p:txBody>
      </p:sp>
      <p:sp>
        <p:nvSpPr>
          <p:cNvPr id="19" name="矩形 18"/>
          <p:cNvSpPr/>
          <p:nvPr/>
        </p:nvSpPr>
        <p:spPr>
          <a:xfrm>
            <a:off x="1218232" y="2420888"/>
            <a:ext cx="3132000" cy="432048"/>
          </a:xfrm>
          <a:prstGeom prst="rect">
            <a:avLst/>
          </a:prstGeom>
          <a:solidFill>
            <a:srgbClr val="00808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103.12</a:t>
            </a:r>
            <a:endParaRPr lang="zh-TW" alt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470842"/>
              </p:ext>
            </p:extLst>
          </p:nvPr>
        </p:nvGraphicFramePr>
        <p:xfrm>
          <a:off x="1218059" y="2852936"/>
          <a:ext cx="3132346" cy="30814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32048"/>
                <a:gridCol w="462908"/>
                <a:gridCol w="447478"/>
                <a:gridCol w="447478"/>
                <a:gridCol w="447478"/>
                <a:gridCol w="447478"/>
                <a:gridCol w="44747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一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二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三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四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五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六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</a:t>
                      </a:r>
                      <a:endParaRPr lang="zh-TW" altLang="en-US" b="1" dirty="0">
                        <a:latin typeface="華康中圓體" pitchFamily="49" charset="-120"/>
                        <a:ea typeface="華康中圓體" pitchFamily="49" charset="-120"/>
                        <a:cs typeface="Arial Unicode MS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22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29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altLang="zh-TW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90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563619" y="1556792"/>
            <a:ext cx="6912767" cy="3456384"/>
            <a:chOff x="336" y="1536"/>
            <a:chExt cx="1392" cy="720"/>
          </a:xfrm>
          <a:solidFill>
            <a:srgbClr val="00B0F0"/>
          </a:solidFill>
        </p:grpSpPr>
        <p:sp>
          <p:nvSpPr>
            <p:cNvPr id="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solidFill>
                <a:schemeClr val="tx2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547665" y="2427865"/>
            <a:ext cx="484295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1683494" y="1772816"/>
            <a:ext cx="6560914" cy="30243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87716" y="2276872"/>
            <a:ext cx="572464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本期填報</a:t>
            </a:r>
            <a:r>
              <a:rPr lang="zh-TW" altLang="en-US" sz="7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表冊</a:t>
            </a:r>
            <a:endParaRPr lang="en-US" altLang="zh-TW" sz="72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/>
            <a:r>
              <a:rPr lang="zh-TW" altLang="en-US" sz="7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與注意事項</a:t>
            </a:r>
            <a:endParaRPr lang="zh-TW" altLang="en-US" sz="7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102560" y="1088740"/>
            <a:ext cx="1188132" cy="118813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文字方塊 15"/>
          <p:cNvSpPr txBox="1"/>
          <p:nvPr/>
        </p:nvSpPr>
        <p:spPr>
          <a:xfrm>
            <a:off x="1286506" y="1354037"/>
            <a:ext cx="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endParaRPr lang="en-US" altLang="zh-TW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60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434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34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342" name="Rectangle 47"/>
          <p:cNvSpPr>
            <a:spLocks noChangeArrowheads="1"/>
          </p:cNvSpPr>
          <p:nvPr/>
        </p:nvSpPr>
        <p:spPr bwMode="gray">
          <a:xfrm>
            <a:off x="366713" y="396875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03.01</a:t>
            </a:r>
            <a:endParaRPr kumimoji="0" lang="en-US" altLang="zh-TW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34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>
                <a:solidFill>
                  <a:srgbClr val="00B0F0"/>
                </a:solidFill>
                <a:ea typeface="華康中圓體" pitchFamily="49" charset="-120"/>
              </a:rPr>
              <a:t>本期表冊</a:t>
            </a:r>
            <a:endParaRPr kumimoji="0" lang="en-US" altLang="zh-TW" sz="4800" b="1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4345" name="文字方塊 10"/>
          <p:cNvSpPr txBox="1">
            <a:spLocks noChangeArrowheads="1"/>
          </p:cNvSpPr>
          <p:nvPr/>
        </p:nvSpPr>
        <p:spPr bwMode="auto">
          <a:xfrm>
            <a:off x="1835150" y="2852738"/>
            <a:ext cx="5670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kumimoji="0" lang="zh-TW" altLang="en-US" sz="7200" u="sng" dirty="0">
                <a:latin typeface="華康中圓體" pitchFamily="49" charset="-120"/>
                <a:ea typeface="華康中圓體" pitchFamily="49" charset="-120"/>
              </a:rPr>
              <a:t>本期填報表冊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84775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5364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5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6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03.01.1</a:t>
            </a:r>
            <a:endParaRPr kumimoji="0" lang="en-US" altLang="zh-TW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5367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>
                <a:solidFill>
                  <a:srgbClr val="00B0F0"/>
                </a:solidFill>
                <a:ea typeface="華康中圓體" pitchFamily="49" charset="-120"/>
              </a:rPr>
              <a:t>本期表冊</a:t>
            </a:r>
            <a:endParaRPr kumimoji="0" lang="en-US" altLang="zh-TW" sz="4800" b="1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26631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FD441-CFB3-459C-B7FB-458CD74F54E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zh-TW" smtClean="0"/>
          </a:p>
        </p:txBody>
      </p:sp>
      <p:sp>
        <p:nvSpPr>
          <p:cNvPr id="26" name="投影片編號版面配置區 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sp>
        <p:nvSpPr>
          <p:cNvPr id="25" name="矩形 24"/>
          <p:cNvSpPr/>
          <p:nvPr/>
        </p:nvSpPr>
        <p:spPr>
          <a:xfrm>
            <a:off x="971600" y="1880468"/>
            <a:ext cx="7200802" cy="46831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  <a:cs typeface="Arial Unicode MS" pitchFamily="34" charset="-120"/>
              </a:rPr>
              <a:t>國立大學</a:t>
            </a:r>
          </a:p>
        </p:txBody>
      </p:sp>
      <p:sp>
        <p:nvSpPr>
          <p:cNvPr id="32" name="矩形 31"/>
          <p:cNvSpPr/>
          <p:nvPr/>
        </p:nvSpPr>
        <p:spPr>
          <a:xfrm>
            <a:off x="971601" y="2382885"/>
            <a:ext cx="1224136" cy="397323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" pitchFamily="34" charset="0"/>
              </a:rPr>
              <a:t>基本資料</a:t>
            </a:r>
            <a:endParaRPr kumimoji="0" lang="zh-TW" altLang="en-US" sz="2000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  <a:cs typeface="Arial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95737" y="2384524"/>
            <a:ext cx="5976664" cy="397323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71601" y="2816572"/>
            <a:ext cx="1224136" cy="10078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學生</a:t>
            </a:r>
          </a:p>
        </p:txBody>
      </p:sp>
      <p:sp>
        <p:nvSpPr>
          <p:cNvPr id="36" name="矩形 35"/>
          <p:cNvSpPr/>
          <p:nvPr/>
        </p:nvSpPr>
        <p:spPr>
          <a:xfrm>
            <a:off x="2195737" y="2816572"/>
            <a:ext cx="5976664" cy="10078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9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13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17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18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20-1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24</a:t>
            </a:r>
            <a:r>
              <a:rPr kumimoji="0" lang="en-US" altLang="zh-TW" sz="1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(103.10</a:t>
            </a:r>
            <a:r>
              <a:rPr kumimoji="0" lang="zh-TW" altLang="en-US" sz="1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首填</a:t>
            </a:r>
            <a:r>
              <a:rPr kumimoji="0" lang="en-US" altLang="zh-TW" sz="1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kumimoji="0" lang="en-US" altLang="zh-TW" sz="16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71601" y="3824684"/>
            <a:ext cx="1224136" cy="360362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" pitchFamily="34" charset="0"/>
              </a:rPr>
              <a:t>教職員</a:t>
            </a:r>
          </a:p>
        </p:txBody>
      </p:sp>
      <p:sp>
        <p:nvSpPr>
          <p:cNvPr id="39" name="矩形 38"/>
          <p:cNvSpPr/>
          <p:nvPr/>
        </p:nvSpPr>
        <p:spPr>
          <a:xfrm>
            <a:off x="2195737" y="3824684"/>
            <a:ext cx="5976665" cy="360362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教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教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、教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1104" y="4221088"/>
            <a:ext cx="1224633" cy="374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研究</a:t>
            </a:r>
          </a:p>
        </p:txBody>
      </p:sp>
      <p:sp>
        <p:nvSpPr>
          <p:cNvPr id="41" name="矩形 40"/>
          <p:cNvSpPr/>
          <p:nvPr/>
        </p:nvSpPr>
        <p:spPr>
          <a:xfrm>
            <a:off x="2195736" y="4221088"/>
            <a:ext cx="5976665" cy="374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1" hangingPunct="0"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71601" y="4597166"/>
            <a:ext cx="1224136" cy="632036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校務</a:t>
            </a:r>
          </a:p>
        </p:txBody>
      </p:sp>
      <p:sp>
        <p:nvSpPr>
          <p:cNvPr id="45" name="矩形 44"/>
          <p:cNvSpPr/>
          <p:nvPr/>
        </p:nvSpPr>
        <p:spPr>
          <a:xfrm>
            <a:off x="2195809" y="4581128"/>
            <a:ext cx="5976592" cy="648073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10-2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15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71104" y="5229200"/>
            <a:ext cx="1224705" cy="36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合計</a:t>
            </a:r>
          </a:p>
        </p:txBody>
      </p:sp>
      <p:sp>
        <p:nvSpPr>
          <p:cNvPr id="51" name="矩形 50"/>
          <p:cNvSpPr/>
          <p:nvPr/>
        </p:nvSpPr>
        <p:spPr>
          <a:xfrm>
            <a:off x="2195809" y="5229200"/>
            <a:ext cx="6048451" cy="36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47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張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表冊</a:t>
            </a:r>
          </a:p>
        </p:txBody>
      </p:sp>
    </p:spTree>
    <p:extLst>
      <p:ext uri="{BB962C8B-B14F-4D97-AF65-F5344CB8AC3E}">
        <p14:creationId xmlns:p14="http://schemas.microsoft.com/office/powerpoint/2010/main" val="3585599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84775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5364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5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6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03.01.2</a:t>
            </a:r>
            <a:endParaRPr kumimoji="0" lang="en-US" altLang="zh-TW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5367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>
                <a:solidFill>
                  <a:srgbClr val="00B0F0"/>
                </a:solidFill>
                <a:ea typeface="華康中圓體" pitchFamily="49" charset="-120"/>
              </a:rPr>
              <a:t>本期表冊</a:t>
            </a:r>
            <a:endParaRPr kumimoji="0" lang="en-US" altLang="zh-TW" sz="4800" b="1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26631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FD441-CFB3-459C-B7FB-458CD74F54E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zh-TW" dirty="0" smtClean="0"/>
          </a:p>
        </p:txBody>
      </p:sp>
      <p:sp>
        <p:nvSpPr>
          <p:cNvPr id="26" name="投影片編號版面配置區 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 smtClean="0"/>
          </a:p>
        </p:txBody>
      </p:sp>
      <p:sp>
        <p:nvSpPr>
          <p:cNvPr id="25" name="矩形 24"/>
          <p:cNvSpPr/>
          <p:nvPr/>
        </p:nvSpPr>
        <p:spPr>
          <a:xfrm>
            <a:off x="971600" y="1844824"/>
            <a:ext cx="7200802" cy="46831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  <a:cs typeface="Arial Unicode MS" pitchFamily="34" charset="-120"/>
              </a:rPr>
              <a:t>私</a:t>
            </a:r>
            <a:r>
              <a:rPr kumimoji="0"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  <a:cs typeface="Arial Unicode MS" pitchFamily="34" charset="-120"/>
              </a:rPr>
              <a:t>立</a:t>
            </a:r>
            <a:r>
              <a:rPr kumimoji="0"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  <a:cs typeface="Arial Unicode MS" pitchFamily="34" charset="-120"/>
              </a:rPr>
              <a:t>大學</a:t>
            </a:r>
          </a:p>
        </p:txBody>
      </p:sp>
      <p:sp>
        <p:nvSpPr>
          <p:cNvPr id="32" name="矩形 31"/>
          <p:cNvSpPr/>
          <p:nvPr/>
        </p:nvSpPr>
        <p:spPr>
          <a:xfrm>
            <a:off x="971601" y="2347241"/>
            <a:ext cx="1224136" cy="397323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" pitchFamily="34" charset="0"/>
              </a:rPr>
              <a:t>基本資料</a:t>
            </a:r>
            <a:endParaRPr kumimoji="0" lang="zh-TW" altLang="en-US" sz="2000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  <a:cs typeface="Arial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95737" y="2348880"/>
            <a:ext cx="5976664" cy="397323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、基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71601" y="2780928"/>
            <a:ext cx="1224136" cy="10078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學生</a:t>
            </a:r>
          </a:p>
        </p:txBody>
      </p:sp>
      <p:sp>
        <p:nvSpPr>
          <p:cNvPr id="36" name="矩形 35"/>
          <p:cNvSpPr/>
          <p:nvPr/>
        </p:nvSpPr>
        <p:spPr>
          <a:xfrm>
            <a:off x="2195737" y="2780928"/>
            <a:ext cx="5976664" cy="10078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17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18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20-1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kumimoji="0" lang="en-US" altLang="zh-TW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24</a:t>
            </a:r>
            <a:r>
              <a:rPr kumimoji="0" lang="en-US" altLang="zh-TW" sz="1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(103.10</a:t>
            </a:r>
            <a:r>
              <a:rPr kumimoji="0" lang="zh-TW" altLang="en-US" sz="1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首填</a:t>
            </a:r>
            <a:r>
              <a:rPr kumimoji="0" lang="en-US" altLang="zh-TW" sz="1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kumimoji="0" lang="en-US" altLang="zh-TW" sz="16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71601" y="3789040"/>
            <a:ext cx="1224136" cy="360362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" pitchFamily="34" charset="0"/>
              </a:rPr>
              <a:t>教職員</a:t>
            </a:r>
          </a:p>
        </p:txBody>
      </p:sp>
      <p:sp>
        <p:nvSpPr>
          <p:cNvPr id="39" name="矩形 38"/>
          <p:cNvSpPr/>
          <p:nvPr/>
        </p:nvSpPr>
        <p:spPr>
          <a:xfrm>
            <a:off x="2195737" y="3789040"/>
            <a:ext cx="5976665" cy="360362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教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教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、教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、職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1104" y="4149080"/>
            <a:ext cx="1224633" cy="374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研究</a:t>
            </a:r>
          </a:p>
        </p:txBody>
      </p:sp>
      <p:sp>
        <p:nvSpPr>
          <p:cNvPr id="41" name="矩形 40"/>
          <p:cNvSpPr/>
          <p:nvPr/>
        </p:nvSpPr>
        <p:spPr>
          <a:xfrm>
            <a:off x="2195736" y="4149080"/>
            <a:ext cx="5976665" cy="374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latinLnBrk="1" hangingPunct="0"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、研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71601" y="4525158"/>
            <a:ext cx="1224136" cy="632036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校務</a:t>
            </a:r>
          </a:p>
        </p:txBody>
      </p:sp>
      <p:sp>
        <p:nvSpPr>
          <p:cNvPr id="45" name="矩形 44"/>
          <p:cNvSpPr/>
          <p:nvPr/>
        </p:nvSpPr>
        <p:spPr>
          <a:xfrm>
            <a:off x="2195809" y="4509120"/>
            <a:ext cx="5976592" cy="648073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5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10-2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14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15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71104" y="5157192"/>
            <a:ext cx="1224705" cy="36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財務</a:t>
            </a:r>
          </a:p>
        </p:txBody>
      </p:sp>
      <p:sp>
        <p:nvSpPr>
          <p:cNvPr id="51" name="矩形 50"/>
          <p:cNvSpPr/>
          <p:nvPr/>
        </p:nvSpPr>
        <p:spPr>
          <a:xfrm>
            <a:off x="2195809" y="5157192"/>
            <a:ext cx="5976591" cy="36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7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9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、財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13</a:t>
            </a:r>
            <a:endParaRPr kumimoji="0" lang="zh-TW" altLang="en-US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71600" y="5533270"/>
            <a:ext cx="1224136" cy="632036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  <a:cs typeface="Arial Unicode MS" pitchFamily="34" charset="-120"/>
              </a:rPr>
              <a:t>合計</a:t>
            </a:r>
          </a:p>
        </p:txBody>
      </p:sp>
      <p:sp>
        <p:nvSpPr>
          <p:cNvPr id="53" name="矩形 52"/>
          <p:cNvSpPr/>
          <p:nvPr/>
        </p:nvSpPr>
        <p:spPr>
          <a:xfrm>
            <a:off x="2195808" y="5517232"/>
            <a:ext cx="5976592" cy="648073"/>
          </a:xfrm>
          <a:prstGeom prst="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zh-TW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55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張表冊</a:t>
            </a:r>
            <a:endParaRPr kumimoji="0"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6285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49156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49157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49158" name="Rectangle 47"/>
          <p:cNvSpPr>
            <a:spLocks noChangeArrowheads="1"/>
          </p:cNvSpPr>
          <p:nvPr/>
        </p:nvSpPr>
        <p:spPr bwMode="gray">
          <a:xfrm>
            <a:off x="366713" y="396875"/>
            <a:ext cx="7729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915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00B0F0"/>
                </a:solidFill>
                <a:ea typeface="華康中圓體" pitchFamily="49" charset="-120"/>
              </a:rPr>
              <a:t>填報注意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709738" y="2852738"/>
            <a:ext cx="5670550" cy="1189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7200" u="sng" dirty="0">
                <a:latin typeface="華康中圓體" pitchFamily="49" charset="-120"/>
                <a:ea typeface="華康中圓體" pitchFamily="49" charset="-120"/>
              </a:rPr>
              <a:t>本期填報注意</a:t>
            </a:r>
          </a:p>
        </p:txBody>
      </p:sp>
    </p:spTree>
    <p:extLst>
      <p:ext uri="{BB962C8B-B14F-4D97-AF65-F5344CB8AC3E}">
        <p14:creationId xmlns:p14="http://schemas.microsoft.com/office/powerpoint/2010/main" val="4267783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2" y="1046163"/>
            <a:ext cx="8361113" cy="566022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040063" y="638687"/>
            <a:ext cx="5564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學校系</a:t>
            </a:r>
            <a:r>
              <a:rPr lang="zh-TW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所、學位學程、特殊專班、境外專</a:t>
            </a:r>
            <a:r>
              <a:rPr lang="zh-TW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班基本資料表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基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4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11560" y="3086482"/>
            <a:ext cx="8075240" cy="3247043"/>
          </a:xfrm>
          <a:prstGeom prst="rect">
            <a:avLst/>
          </a:prstGeom>
          <a:solidFill>
            <a:srgbClr val="F7F9B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zh-TW" altLang="en-US" sz="2000" b="1" dirty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-249238" algn="just" eaLnBrk="0" latinLnBrk="1" hangingPunct="0">
              <a:spcAft>
                <a:spcPts val="0"/>
              </a:spcAft>
              <a:buBlip>
                <a:blip r:embed="rId3"/>
              </a:buBlip>
              <a:defRPr/>
            </a:pPr>
            <a:r>
              <a:rPr lang="zh-TW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</a:t>
            </a:r>
            <a:r>
              <a:rPr lang="zh-TW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「單位名稱（中文）、統計處代碼」將依</a:t>
            </a:r>
            <a:r>
              <a:rPr lang="zh-TW" altLang="zh-TW" sz="2000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教育部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「總量招生</a:t>
            </a:r>
            <a:r>
              <a:rPr lang="zh-TW" altLang="en-US" sz="2000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名額核定表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」匯入，請學校檢視是否正確。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另屬於教育部專案核定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分發</a:t>
            </a:r>
            <a:r>
              <a:rPr lang="en-US" altLang="zh-TW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之系、所、學位</a:t>
            </a:r>
            <a:r>
              <a:rPr lang="zh-TW" altLang="en-US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程，請</a:t>
            </a:r>
            <a:r>
              <a:rPr lang="zh-TW" altLang="en-US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檢附核定函文及相關佐證資料，由學校自行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填報。</a:t>
            </a:r>
            <a:endParaRPr lang="en-US" altLang="zh-TW" sz="20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1313" lvl="1" indent="-249238" algn="just" eaLnBrk="0" latinLnBrk="1" hangingPunct="0">
              <a:spcAft>
                <a:spcPts val="0"/>
              </a:spcAft>
              <a:buBlip>
                <a:blip r:embed="rId3"/>
              </a:buBlip>
              <a:defRPr/>
            </a:pPr>
            <a:r>
              <a:rPr lang="zh-TW" altLang="zh-TW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學系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屬於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學籍分組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者，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則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以</a:t>
            </a:r>
            <a:r>
              <a:rPr lang="zh-TW" altLang="zh-TW" sz="2000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「系（科）所」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為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匯入（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）</a:t>
            </a:r>
            <a:r>
              <a:rPr lang="zh-TW" altLang="zh-TW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單位。</a:t>
            </a:r>
            <a:endParaRPr lang="en-US" altLang="zh-TW" sz="2000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41313" lvl="1" indent="-249238" algn="just" eaLnBrk="0" latinLnBrk="1" hangingPunct="0">
              <a:spcAft>
                <a:spcPts val="0"/>
              </a:spcAft>
              <a:buBlip>
                <a:blip r:embed="rId3"/>
              </a:buBlip>
              <a:defRPr/>
            </a:pP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本表資料</a:t>
            </a: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將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匯入</a:t>
            </a: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24.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大學學系、所、學位學程核定招生名額總量內新生註冊率統計表</a:t>
            </a: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  <a:r>
              <a:rPr lang="zh-TW" altLang="en-US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，本部將該表填報結果進行「新生註冊率」公開。</a:t>
            </a:r>
            <a:endParaRPr lang="en-US" altLang="zh-TW" sz="2000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39771"/>
              </p:ext>
            </p:extLst>
          </p:nvPr>
        </p:nvGraphicFramePr>
        <p:xfrm>
          <a:off x="683569" y="1905060"/>
          <a:ext cx="8003233" cy="1097862"/>
        </p:xfrm>
        <a:graphic>
          <a:graphicData uri="http://schemas.openxmlformats.org/drawingml/2006/table">
            <a:tbl>
              <a:tblPr firstRow="1" firstCol="1" bandRow="1"/>
              <a:tblGrid>
                <a:gridCol w="637747"/>
                <a:gridCol w="389518"/>
                <a:gridCol w="1027698"/>
                <a:gridCol w="1265307"/>
                <a:gridCol w="789656"/>
                <a:gridCol w="1204633"/>
                <a:gridCol w="840142"/>
                <a:gridCol w="841227"/>
                <a:gridCol w="1007305"/>
              </a:tblGrid>
              <a:tr h="227796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學年度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標楷體"/>
                          <a:ea typeface="新細明體"/>
                          <a:cs typeface="Arial"/>
                        </a:rPr>
                        <a:t> 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學院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單位類別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是否為全英（外）語授課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單位名稱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統計處代碼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統計處名稱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藝術設計類別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702">
                <a:tc v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Calibri"/>
                          <a:ea typeface="標楷體"/>
                          <a:cs typeface="Arial"/>
                        </a:rPr>
                        <a:t>□</a:t>
                      </a:r>
                      <a:r>
                        <a:rPr lang="zh-TW" sz="105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一般系所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Calibri"/>
                          <a:ea typeface="標楷體"/>
                          <a:cs typeface="Arial"/>
                        </a:rPr>
                        <a:t>□</a:t>
                      </a:r>
                      <a:r>
                        <a:rPr lang="zh-TW" sz="105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學位學程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Calibri"/>
                          <a:ea typeface="標楷體"/>
                          <a:cs typeface="Arial"/>
                        </a:rPr>
                        <a:t>□</a:t>
                      </a:r>
                      <a:r>
                        <a:rPr lang="zh-TW" sz="105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特殊專班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□境外專班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畢業學分全部為英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050" b="1" kern="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外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1050" b="1" kern="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語授課</a:t>
                      </a:r>
                      <a:endParaRPr lang="zh-TW" sz="105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中文名稱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英（外）文名稱</a:t>
                      </a: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3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00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05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05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213" marR="60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131" y="3117105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27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2736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28776" y="1081148"/>
            <a:ext cx="8463703" cy="566022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131840" y="539969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</a:t>
            </a:r>
            <a:r>
              <a:rPr lang="zh-TW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「學制」基本資料</a:t>
            </a:r>
            <a:r>
              <a:rPr lang="zh-TW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endParaRPr lang="zh-TW" altLang="zh-TW" sz="3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9529" y="181585"/>
            <a:ext cx="2800303" cy="1406827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20106" y="254604"/>
            <a:ext cx="2679147" cy="12369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22596" y="262992"/>
            <a:ext cx="1053161" cy="407014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03.02.2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488464" y="573754"/>
            <a:ext cx="241639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基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6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96157" y="3075520"/>
            <a:ext cx="8296322" cy="3554819"/>
          </a:xfrm>
          <a:prstGeom prst="rect">
            <a:avLst/>
          </a:prstGeom>
          <a:solidFill>
            <a:srgbClr val="FAFBC9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60363" lvl="1" indent="-268288">
              <a:spcAft>
                <a:spcPts val="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配合本部各類資料庫之資訊</a:t>
            </a: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整合，本</a:t>
            </a:r>
            <a:r>
              <a:rPr kumimoji="0" lang="zh-TW" altLang="en-US" sz="2000" b="1" dirty="0">
                <a:latin typeface="華康中圓體" pitchFamily="49" charset="-120"/>
                <a:ea typeface="華康中圓體" pitchFamily="49" charset="-120"/>
              </a:rPr>
              <a:t>表</a:t>
            </a:r>
            <a:r>
              <a:rPr kumimoji="0"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「學制」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將</a:t>
            </a:r>
            <a:r>
              <a:rPr lang="zh-TW" altLang="en-US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依</a:t>
            </a:r>
            <a:r>
              <a:rPr lang="zh-TW" altLang="zh-TW" sz="2000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教育部</a:t>
            </a:r>
            <a:r>
              <a:rPr lang="zh-TW" altLang="en-US" sz="2000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「總量招生名額核定表」匯入，請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學校檢視</a:t>
            </a:r>
            <a:r>
              <a:rPr lang="zh-TW" altLang="en-US" sz="2000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是否正確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另</a:t>
            </a:r>
            <a:r>
              <a:rPr lang="zh-TW" altLang="en-US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屬於教育部專案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核定</a:t>
            </a:r>
            <a:r>
              <a:rPr lang="en-US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分發</a:t>
            </a:r>
            <a:r>
              <a:rPr lang="en-US" altLang="zh-TW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r>
              <a:rPr lang="zh-TW" altLang="en-US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系、所、學位學程，請檢附核定函文及相關佐證資料，由學校自行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填報。</a:t>
            </a:r>
            <a:endParaRPr lang="en-US" altLang="zh-TW" sz="2000" b="1" u="sng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360363" lvl="1" indent="-268288">
              <a:spcAft>
                <a:spcPts val="0"/>
              </a:spcAft>
              <a:buClr>
                <a:srgbClr val="6600CC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本表其餘欄位亦請學校協助填報，另「</a:t>
            </a:r>
            <a:r>
              <a:rPr lang="zh-TW" altLang="en-US" sz="2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異動類別及日期</a:t>
            </a:r>
            <a:r>
              <a:rPr lang="zh-TW" altLang="en-US" sz="20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」請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依</a:t>
            </a:r>
            <a:r>
              <a:rPr lang="zh-TW" altLang="en-US" sz="20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</a:t>
            </a:r>
            <a:r>
              <a:rPr lang="zh-TW" altLang="en-US" sz="2000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招生名額核定表」及教育部相關專案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核定</a:t>
            </a:r>
            <a:r>
              <a:rPr lang="en-US" altLang="zh-TW" sz="2000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000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分發</a:t>
            </a:r>
            <a:r>
              <a:rPr lang="en-US" altLang="zh-TW" sz="2000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2000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資訊填載，並檢附相關佐證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資料。</a:t>
            </a:r>
            <a:endParaRPr lang="zh-TW" altLang="en-US" sz="2000" b="1" dirty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-249238" algn="just" eaLnBrk="0" latinLnBrk="1" hangingPunct="0">
              <a:spcAft>
                <a:spcPts val="0"/>
              </a:spcAft>
              <a:buBlip>
                <a:blip r:embed="rId3"/>
              </a:buBlip>
              <a:defRPr/>
            </a:pPr>
            <a:r>
              <a:rPr lang="zh-TW" altLang="en-US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本表資料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將</a:t>
            </a:r>
            <a:r>
              <a:rPr lang="zh-TW" altLang="en-US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匯入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「學</a:t>
            </a:r>
            <a:r>
              <a:rPr lang="en-US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24.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大學學系、所、學位學程核定招生名額總量內新生註冊率統計表」</a:t>
            </a:r>
            <a:r>
              <a:rPr lang="zh-TW" altLang="en-US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，本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部將</a:t>
            </a:r>
            <a:r>
              <a:rPr lang="zh-TW" altLang="en-US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該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表填報</a:t>
            </a:r>
            <a:r>
              <a:rPr lang="zh-TW" altLang="en-US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結果進行「新生註冊率」公開。</a:t>
            </a:r>
            <a:endParaRPr lang="en-US" altLang="zh-TW" sz="2000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77" y="321628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40649"/>
              </p:ext>
            </p:extLst>
          </p:nvPr>
        </p:nvGraphicFramePr>
        <p:xfrm>
          <a:off x="679780" y="1639454"/>
          <a:ext cx="8114512" cy="1402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7030"/>
                <a:gridCol w="495346"/>
                <a:gridCol w="992856"/>
                <a:gridCol w="455285"/>
                <a:gridCol w="460157"/>
                <a:gridCol w="460698"/>
                <a:gridCol w="537030"/>
                <a:gridCol w="610410"/>
                <a:gridCol w="610410"/>
                <a:gridCol w="662626"/>
                <a:gridCol w="662626"/>
                <a:gridCol w="1630038"/>
              </a:tblGrid>
              <a:tr h="1718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學年度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學院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單位類別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單位名稱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學制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校區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縣市別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修業期限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核定招生文號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核定招生日期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異動類別及日期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</a:tr>
              <a:tr h="3162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一般修業期限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最高修業期限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69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□一般系所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□學位學程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□特殊專班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□境外專班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□無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□更名</a:t>
                      </a: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zh-TW" sz="1000" kern="100" dirty="0">
                          <a:effectLst/>
                        </a:rPr>
                        <a:t>日期</a:t>
                      </a:r>
                      <a:r>
                        <a:rPr lang="en-US" sz="1000" kern="100" dirty="0">
                          <a:effectLst/>
                        </a:rPr>
                        <a:t>_______)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□整併</a:t>
                      </a: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zh-TW" sz="1000" kern="100" dirty="0">
                          <a:effectLst/>
                        </a:rPr>
                        <a:t>日期</a:t>
                      </a:r>
                      <a:r>
                        <a:rPr lang="en-US" sz="1000" kern="100" dirty="0">
                          <a:effectLst/>
                        </a:rPr>
                        <a:t>_______)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□裁撤</a:t>
                      </a: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zh-TW" sz="1000" kern="100" dirty="0">
                          <a:effectLst/>
                        </a:rPr>
                        <a:t>日期</a:t>
                      </a:r>
                      <a:r>
                        <a:rPr lang="en-US" sz="1000" kern="100" dirty="0">
                          <a:effectLst/>
                        </a:rPr>
                        <a:t>_______)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□停招</a:t>
                      </a: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zh-TW" sz="1000" kern="100" dirty="0">
                          <a:effectLst/>
                        </a:rPr>
                        <a:t>日期</a:t>
                      </a:r>
                      <a:r>
                        <a:rPr lang="en-US" sz="1000" kern="100" dirty="0">
                          <a:effectLst/>
                        </a:rPr>
                        <a:t>_______)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□整併並更名</a:t>
                      </a: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zh-TW" sz="1000" kern="100" dirty="0">
                          <a:effectLst/>
                        </a:rPr>
                        <a:t>日期</a:t>
                      </a:r>
                      <a:r>
                        <a:rPr lang="en-US" sz="1000" kern="100" dirty="0">
                          <a:effectLst/>
                        </a:rPr>
                        <a:t>______)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9296" marR="59296" marT="0" marB="0"/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3131840" y="1639713"/>
            <a:ext cx="504056" cy="14014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164288" y="1611789"/>
            <a:ext cx="1604000" cy="14339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投影片編號版面配置區 9"/>
          <p:cNvSpPr txBox="1">
            <a:spLocks noGrp="1"/>
          </p:cNvSpPr>
          <p:nvPr/>
        </p:nvSpPr>
        <p:spPr bwMode="auto">
          <a:xfrm>
            <a:off x="8225680" y="6471738"/>
            <a:ext cx="666800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28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2455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539552" y="681038"/>
            <a:ext cx="8424936" cy="6060329"/>
          </a:xfrm>
          <a:prstGeom prst="round2DiagRect">
            <a:avLst>
              <a:gd name="adj1" fmla="val 13951"/>
              <a:gd name="adj2" fmla="val 0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49156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49157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49158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03.02.3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915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學制班別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66796"/>
              </p:ext>
            </p:extLst>
          </p:nvPr>
        </p:nvGraphicFramePr>
        <p:xfrm>
          <a:off x="683567" y="2415557"/>
          <a:ext cx="8136905" cy="408210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20081"/>
                <a:gridCol w="1296144"/>
                <a:gridCol w="3960440"/>
                <a:gridCol w="2160240"/>
              </a:tblGrid>
              <a:tr h="5708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學位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日間學制</a:t>
                      </a:r>
                      <a:r>
                        <a:rPr lang="en-US" sz="18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進修</a:t>
                      </a: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學制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學制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博士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日間學制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博士班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392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碩士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日間學制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碩士班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39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進修學制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碩士在職專</a:t>
                      </a:r>
                      <a:r>
                        <a:rPr lang="zh-TW" sz="18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班</a:t>
                      </a: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包括</a:t>
                      </a:r>
                      <a:r>
                        <a:rPr lang="zh-TW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碩士暑期在職專班</a:t>
                      </a: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)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6500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學士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日間學制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55925" algn="l"/>
                          <a:tab pos="3048000" algn="l"/>
                        </a:tabLst>
                      </a:pPr>
                      <a:r>
                        <a:rPr lang="zh-TW" altLang="zh-TW" sz="18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學士班</a:t>
                      </a:r>
                      <a:endParaRPr lang="en-US" altLang="zh-TW" sz="1800" kern="100" dirty="0" smtClean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55925" algn="l"/>
                          <a:tab pos="3048000" algn="l"/>
                        </a:tabLst>
                      </a:pP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包括</a:t>
                      </a:r>
                      <a:r>
                        <a:rPr lang="zh-TW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四年制技術系學士班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、</a:t>
                      </a:r>
                      <a:r>
                        <a:rPr lang="zh-TW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二年制技術系學士班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、</a:t>
                      </a:r>
                      <a:r>
                        <a:rPr lang="zh-TW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第二部學士班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、</a:t>
                      </a:r>
                      <a:r>
                        <a:rPr lang="zh-TW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學士後學士班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)</a:t>
                      </a:r>
                      <a:endParaRPr lang="zh-TW" altLang="zh-TW" sz="1600" kern="100" dirty="0" smtClean="0">
                        <a:solidFill>
                          <a:srgbClr val="FF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學士後第二專長學位學程</a:t>
                      </a: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(4+X /</a:t>
                      </a:r>
                      <a:r>
                        <a:rPr lang="zh-TW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日間</a:t>
                      </a: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)</a:t>
                      </a:r>
                      <a:endParaRPr lang="zh-TW" sz="1800" kern="100" dirty="0">
                        <a:solidFill>
                          <a:sysClr val="windowText" lastClr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進修學制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進修學士班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1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二年制在職專班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1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學士後第二專長學位學程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(4+X /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進修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)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1911" marR="619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040062" y="711062"/>
            <a:ext cx="59244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kumimoji="0" lang="zh-TW" altLang="en-US" sz="2000" b="1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lvl="0" algn="just"/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配合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「專科以上學校總量發展規模與資源條件標準」第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條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規定、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kumimoji="0"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教育部總量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內招生名額核定表」及本部各類資料庫之資訊整合，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有關自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103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月起校庫將以下列學制班別蒐集各校資訊：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45011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195737" y="1995817"/>
            <a:ext cx="4672334" cy="2873343"/>
            <a:chOff x="336" y="1536"/>
            <a:chExt cx="1392" cy="720"/>
          </a:xfrm>
          <a:solidFill>
            <a:srgbClr val="9933FF"/>
          </a:solidFill>
        </p:grpSpPr>
        <p:sp>
          <p:nvSpPr>
            <p:cNvPr id="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123728" y="2427865"/>
            <a:ext cx="484295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2259558" y="2060036"/>
            <a:ext cx="4460257" cy="261338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3104" y="264416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校庫定位</a:t>
            </a:r>
          </a:p>
        </p:txBody>
      </p:sp>
      <p:sp>
        <p:nvSpPr>
          <p:cNvPr id="15" name="橢圓 14"/>
          <p:cNvSpPr/>
          <p:nvPr/>
        </p:nvSpPr>
        <p:spPr>
          <a:xfrm>
            <a:off x="1873598" y="1646802"/>
            <a:ext cx="1188132" cy="118813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文字方塊 15"/>
          <p:cNvSpPr txBox="1"/>
          <p:nvPr/>
        </p:nvSpPr>
        <p:spPr>
          <a:xfrm>
            <a:off x="2058397" y="1918573"/>
            <a:ext cx="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endParaRPr lang="en-US" altLang="zh-TW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4787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581048" y="1268413"/>
            <a:ext cx="8023399" cy="511333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03.02.4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7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30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8052" y="735087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外國學生「非學位生」進修、交流統計表</a:t>
            </a:r>
            <a:endParaRPr lang="zh-TW" altLang="en-US" sz="24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2068"/>
              </p:ext>
            </p:extLst>
          </p:nvPr>
        </p:nvGraphicFramePr>
        <p:xfrm>
          <a:off x="716378" y="1988840"/>
          <a:ext cx="7801377" cy="122413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09143"/>
                <a:gridCol w="404570"/>
                <a:gridCol w="406116"/>
                <a:gridCol w="663991"/>
                <a:gridCol w="440087"/>
                <a:gridCol w="1102534"/>
                <a:gridCol w="810688"/>
                <a:gridCol w="810688"/>
                <a:gridCol w="816880"/>
                <a:gridCol w="384170"/>
                <a:gridCol w="384170"/>
                <a:gridCol w="384170"/>
                <a:gridCol w="384170"/>
              </a:tblGrid>
              <a:tr h="57514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Arial"/>
                          <a:ea typeface="標楷體"/>
                          <a:cs typeface="Arial"/>
                        </a:rPr>
                        <a:t>學年度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Arial"/>
                          <a:ea typeface="標楷體"/>
                          <a:cs typeface="Arial"/>
                        </a:rPr>
                        <a:t>學期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Arial"/>
                          <a:ea typeface="標楷體"/>
                          <a:cs typeface="Arial"/>
                        </a:rPr>
                        <a:t>學院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Arial"/>
                          <a:ea typeface="標楷體"/>
                          <a:cs typeface="Arial"/>
                        </a:rPr>
                        <a:t>單位名稱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Arial"/>
                          <a:ea typeface="標楷體"/>
                          <a:cs typeface="Arial"/>
                        </a:rPr>
                        <a:t>學制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Arial"/>
                          <a:ea typeface="標楷體"/>
                          <a:cs typeface="Arial"/>
                        </a:rPr>
                        <a:t>對方學校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Arial"/>
                          <a:ea typeface="標楷體"/>
                          <a:cs typeface="Arial"/>
                        </a:rPr>
                        <a:t>國別</a:t>
                      </a: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地區</a:t>
                      </a: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Arial"/>
                          <a:ea typeface="標楷體"/>
                          <a:cs typeface="Arial"/>
                        </a:rPr>
                        <a:t>對方學校</a:t>
                      </a: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名稱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Arial"/>
                          <a:ea typeface="標楷體"/>
                          <a:cs typeface="Arial"/>
                        </a:rPr>
                        <a:t>來臺進修、交流期間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Arial"/>
                          <a:ea typeface="標楷體"/>
                          <a:cs typeface="Arial"/>
                        </a:rPr>
                        <a:t>外國非學位生同時在校內附設華語文中心就讀情形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17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Arial"/>
                          <a:ea typeface="標楷體"/>
                          <a:cs typeface="Arial"/>
                        </a:rPr>
                        <a:t>中文名稱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英文名稱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有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無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17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Arial"/>
                          <a:ea typeface="標楷體"/>
                          <a:cs typeface="Arial"/>
                        </a:rPr>
                        <a:t>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女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男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女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30235" y="3386314"/>
            <a:ext cx="7725024" cy="2554545"/>
          </a:xfrm>
          <a:prstGeom prst="rect">
            <a:avLst/>
          </a:prstGeom>
          <a:solidFill>
            <a:srgbClr val="FAFBC9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zh-TW" altLang="en-US" sz="2000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>
                <a:latin typeface="華康中圓體" pitchFamily="49" charset="-120"/>
                <a:ea typeface="華康中圓體" pitchFamily="49" charset="-120"/>
              </a:rPr>
              <a:t>】</a:t>
            </a:r>
            <a:endParaRPr lang="zh-TW" altLang="en-US" b="1" dirty="0">
              <a:latin typeface="華康中圓體" pitchFamily="49" charset="-120"/>
              <a:ea typeface="華康中圓體" pitchFamily="49" charset="-120"/>
            </a:endParaRPr>
          </a:p>
          <a:p>
            <a:pPr marL="449263" lvl="1" indent="-268288" eaLnBrk="0" latinLnBrk="1" hangingPunct="0">
              <a:spcAft>
                <a:spcPts val="1200"/>
              </a:spcAft>
              <a:buBlip>
                <a:blip r:embed="rId3"/>
              </a:buBlip>
              <a:tabLst>
                <a:tab pos="534988" algn="l"/>
              </a:tabLst>
              <a:defRPr/>
            </a:pPr>
            <a:r>
              <a:rPr lang="en-US" altLang="zh-TW" sz="2400" b="1" dirty="0">
                <a:latin typeface="華康中圓體" pitchFamily="49" charset="-120"/>
                <a:ea typeface="華康中圓體" pitchFamily="49" charset="-120"/>
              </a:rPr>
              <a:t>103.03</a:t>
            </a:r>
            <a:r>
              <a:rPr lang="zh-TW" altLang="en-US" sz="2400" b="1" dirty="0">
                <a:latin typeface="華康中圓體" pitchFamily="49" charset="-120"/>
                <a:ea typeface="華康中圓體" pitchFamily="49" charset="-120"/>
              </a:rPr>
              <a:t>期公告請各校暫不</a:t>
            </a:r>
            <a:r>
              <a:rPr lang="zh-TW" altLang="en-US" sz="2400" b="1" dirty="0" smtClean="0">
                <a:latin typeface="華康中圓體" pitchFamily="49" charset="-120"/>
                <a:ea typeface="華康中圓體" pitchFamily="49" charset="-120"/>
              </a:rPr>
              <a:t>填報非學位生之合作對方</a:t>
            </a:r>
            <a:r>
              <a:rPr lang="zh-TW" altLang="en-US" sz="2400" b="1" dirty="0">
                <a:latin typeface="華康中圓體" pitchFamily="49" charset="-120"/>
                <a:ea typeface="華康中圓體" pitchFamily="49" charset="-120"/>
              </a:rPr>
              <a:t>學校國別</a:t>
            </a:r>
            <a:r>
              <a:rPr lang="zh-TW" altLang="en-US" sz="2400" b="1" dirty="0" smtClean="0">
                <a:latin typeface="華康中圓體" pitchFamily="49" charset="-120"/>
                <a:ea typeface="華康中圓體" pitchFamily="49" charset="-120"/>
              </a:rPr>
              <a:t>為</a:t>
            </a:r>
            <a:r>
              <a:rPr lang="zh-TW" altLang="en-US" sz="2400" b="1" dirty="0">
                <a:latin typeface="華康中圓體" pitchFamily="49" charset="-120"/>
                <a:ea typeface="華康中圓體" pitchFamily="49" charset="-120"/>
              </a:rPr>
              <a:t>「大陸地區、香港、澳門</a:t>
            </a:r>
            <a:r>
              <a:rPr lang="zh-TW" altLang="en-US" sz="2400" b="1" dirty="0" smtClean="0">
                <a:latin typeface="華康中圓體" pitchFamily="49" charset="-120"/>
                <a:ea typeface="華康中圓體" pitchFamily="49" charset="-120"/>
              </a:rPr>
              <a:t>」學生</a:t>
            </a:r>
            <a:r>
              <a:rPr lang="zh-TW" altLang="en-US" sz="2400" b="1" dirty="0">
                <a:latin typeface="華康中圓體" pitchFamily="49" charset="-120"/>
                <a:ea typeface="華康中圓體" pitchFamily="49" charset="-120"/>
              </a:rPr>
              <a:t>資料。</a:t>
            </a:r>
            <a:endParaRPr lang="en-US" altLang="zh-TW" sz="2400" b="1" dirty="0">
              <a:latin typeface="華康中圓體" pitchFamily="49" charset="-120"/>
              <a:ea typeface="華康中圓體" pitchFamily="49" charset="-120"/>
            </a:endParaRPr>
          </a:p>
          <a:p>
            <a:pPr marL="449263" lvl="1" indent="-268288" eaLnBrk="0" latinLnBrk="1" hangingPunct="0">
              <a:spcAft>
                <a:spcPts val="1200"/>
              </a:spcAft>
              <a:buBlip>
                <a:blip r:embed="rId3"/>
              </a:buBlip>
              <a:tabLst>
                <a:tab pos="534988" algn="l"/>
              </a:tabLst>
              <a:defRPr/>
            </a:pPr>
            <a:r>
              <a:rPr lang="zh-TW" altLang="en-US" sz="24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本（</a:t>
            </a:r>
            <a:r>
              <a:rPr lang="en-US" altLang="zh-TW" sz="24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103.10</a:t>
            </a:r>
            <a:r>
              <a:rPr lang="zh-TW" altLang="en-US" sz="24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）期</a:t>
            </a:r>
            <a:r>
              <a:rPr lang="zh-TW" altLang="en-US" sz="2400" b="1" dirty="0">
                <a:latin typeface="華康中圓體" pitchFamily="49" charset="-120"/>
                <a:ea typeface="華康中圓體" pitchFamily="49" charset="-120"/>
              </a:rPr>
              <a:t>配合教育部資料統計需求，將增加蒐集「非學位生」之合作對方學校為「大陸地區、香港、澳門」之學生資料</a:t>
            </a:r>
            <a:r>
              <a:rPr lang="zh-TW" altLang="en-US" sz="2400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24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48" y="3310803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878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4" y="1220655"/>
            <a:ext cx="8352927" cy="527222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03.02.5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10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31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9098" y="3789040"/>
            <a:ext cx="7580957" cy="252934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425" y="3649963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1044420" y="3930327"/>
            <a:ext cx="73306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kumimoji="0" lang="zh-TW" altLang="en-US" sz="2000" dirty="0" smtClean="0">
                <a:latin typeface="華康中圓體" pitchFamily="49" charset="-120"/>
                <a:ea typeface="華康中圓體" pitchFamily="49" charset="-120"/>
              </a:rPr>
              <a:t>實習總時數</a:t>
            </a:r>
            <a:endParaRPr lang="zh-TW" altLang="en-US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4"/>
              </a:buBlip>
              <a:defRPr/>
            </a:pPr>
            <a:r>
              <a:rPr lang="zh-TW" altLang="zh-TW" sz="2000" b="1" dirty="0" smtClean="0">
                <a:latin typeface="華康中圓體" pitchFamily="49" charset="-120"/>
                <a:ea typeface="華康中圓體" pitchFamily="49" charset="-120"/>
              </a:rPr>
              <a:t>若</a:t>
            </a:r>
            <a:r>
              <a:rPr lang="zh-TW" altLang="zh-TW" sz="2000" b="1" dirty="0">
                <a:latin typeface="華康中圓體" pitchFamily="49" charset="-120"/>
                <a:ea typeface="華康中圓體" pitchFamily="49" charset="-120"/>
              </a:rPr>
              <a:t>學生實習係以天數計算，請換算至小時填報</a:t>
            </a:r>
            <a:r>
              <a:rPr lang="zh-TW" altLang="zh-TW" sz="2000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4"/>
              </a:buBlip>
              <a:defRPr/>
            </a:pP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本欄位係計算所有實習學生人數之總時數。</a:t>
            </a:r>
            <a:endParaRPr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0" lvl="1" eaLnBrk="0" latinLnBrk="1" hangingPunct="0">
              <a:spcAft>
                <a:spcPts val="1200"/>
              </a:spcAft>
              <a:defRPr/>
            </a:pP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  例如 </a:t>
            </a:r>
            <a:r>
              <a:rPr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 位學生實習時數分別為</a:t>
            </a:r>
            <a:r>
              <a:rPr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5</a:t>
            </a: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6</a:t>
            </a: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7</a:t>
            </a: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小時，則實習總時數  </a:t>
            </a:r>
            <a:endParaRPr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0" lvl="1" eaLnBrk="0" latinLnBrk="1" hangingPunct="0">
              <a:spcAft>
                <a:spcPts val="1200"/>
              </a:spcAft>
              <a:defRPr/>
            </a:pPr>
            <a:r>
              <a:rPr lang="zh-TW" altLang="en-US" sz="20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  應填報為</a:t>
            </a:r>
            <a:r>
              <a:rPr lang="en-US" altLang="zh-TW" sz="2000" b="1" dirty="0" smtClean="0">
                <a:latin typeface="華康中圓體" pitchFamily="49" charset="-120"/>
                <a:ea typeface="華康中圓體" pitchFamily="49" charset="-120"/>
              </a:rPr>
              <a:t>18</a:t>
            </a:r>
            <a:r>
              <a:rPr lang="zh-TW" altLang="en-US" sz="2000" b="1" dirty="0" smtClean="0">
                <a:latin typeface="華康中圓體" pitchFamily="49" charset="-120"/>
                <a:ea typeface="華康中圓體" pitchFamily="49" charset="-120"/>
              </a:rPr>
              <a:t>小時。</a:t>
            </a:r>
            <a:endParaRPr lang="en-US" altLang="zh-TW" sz="20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8052" y="692696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學生實習人數及時數統計表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68646"/>
              </p:ext>
            </p:extLst>
          </p:nvPr>
        </p:nvGraphicFramePr>
        <p:xfrm>
          <a:off x="581048" y="1822450"/>
          <a:ext cx="7989651" cy="1722379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224071"/>
                <a:gridCol w="279634"/>
                <a:gridCol w="349542"/>
                <a:gridCol w="279634"/>
                <a:gridCol w="1607894"/>
                <a:gridCol w="1250177"/>
                <a:gridCol w="738127"/>
                <a:gridCol w="738127"/>
                <a:gridCol w="611838"/>
                <a:gridCol w="611838"/>
                <a:gridCol w="1298769"/>
              </a:tblGrid>
              <a:tr h="16534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學年度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單位名稱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實習場所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證明文件類型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實習總時數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6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全學年全部學分</a:t>
                      </a:r>
                      <a:r>
                        <a:rPr lang="zh-TW" sz="1200" b="1" kern="0" dirty="0" smtClea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實習學生</a:t>
                      </a: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部分學分實習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06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90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□校外實習</a:t>
                      </a: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政府機構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□校外實習</a:t>
                      </a: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企業機構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□校外實習</a:t>
                      </a: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其他機構</a:t>
                      </a:r>
                    </a:p>
                    <a:p>
                      <a:pPr marL="191770" indent="-191770" algn="just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□學校附屬機構實習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□合約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□公函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□其他證明文件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b="1" kern="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7236295" y="1799357"/>
            <a:ext cx="1368151" cy="17622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662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581047" y="1196753"/>
            <a:ext cx="8105752" cy="5184998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03.02.6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學生類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32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25065" y="3991555"/>
            <a:ext cx="7693867" cy="1938992"/>
          </a:xfrm>
          <a:prstGeom prst="rect">
            <a:avLst/>
          </a:prstGeom>
          <a:solidFill>
            <a:srgbClr val="FAFBC9"/>
          </a:solidFill>
        </p:spPr>
        <p:txBody>
          <a:bodyPr wrap="square">
            <a:spAutoFit/>
          </a:bodyPr>
          <a:lstStyle/>
          <a:p>
            <a:pPr marL="341313" lvl="1" indent="-249238" algn="just" eaLnBrk="0" latinLnBrk="1" hangingPunct="0">
              <a:lnSpc>
                <a:spcPts val="36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zh-TW" altLang="en-US" sz="2600" dirty="0" smtClean="0">
                <a:latin typeface="華康中圓體" pitchFamily="49" charset="-120"/>
                <a:ea typeface="華康中圓體" pitchFamily="49" charset="-120"/>
              </a:rPr>
              <a:t>本期</a:t>
            </a:r>
            <a:r>
              <a:rPr lang="zh-TW" altLang="zh-TW" sz="2600" dirty="0">
                <a:latin typeface="華康中圓體" pitchFamily="49" charset="-120"/>
                <a:ea typeface="華康中圓體" pitchFamily="49" charset="-120"/>
              </a:rPr>
              <a:t>配合</a:t>
            </a:r>
            <a:r>
              <a:rPr lang="zh-TW" altLang="zh-TW" sz="2600" dirty="0" smtClean="0">
                <a:latin typeface="華康中圓體" pitchFamily="49" charset="-120"/>
                <a:ea typeface="華康中圓體" pitchFamily="49" charset="-120"/>
              </a:rPr>
              <a:t>教育部</a:t>
            </a:r>
            <a:r>
              <a:rPr lang="zh-TW" altLang="en-US" sz="2600" dirty="0" smtClean="0">
                <a:latin typeface="華康中圓體" pitchFamily="49" charset="-120"/>
                <a:ea typeface="華康中圓體" pitchFamily="49" charset="-120"/>
              </a:rPr>
              <a:t>各類資料庫整合及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新增蒐集</a:t>
            </a:r>
            <a:r>
              <a:rPr lang="zh-TW" altLang="en-US" sz="2600" b="1" u="sng" dirty="0" smtClean="0">
                <a:latin typeface="華康中圓體" pitchFamily="49" charset="-120"/>
                <a:ea typeface="華康中圓體" pitchFamily="49" charset="-120"/>
              </a:rPr>
              <a:t>「學</a:t>
            </a:r>
            <a:r>
              <a:rPr lang="en-US" altLang="zh-TW" sz="2600" b="1" u="sng" dirty="0">
                <a:latin typeface="華康中圓體" pitchFamily="49" charset="-120"/>
                <a:ea typeface="華康中圓體" pitchFamily="49" charset="-120"/>
              </a:rPr>
              <a:t>24.</a:t>
            </a:r>
            <a:r>
              <a:rPr lang="zh-TW" altLang="zh-TW" sz="2600" b="1" u="sng" dirty="0">
                <a:latin typeface="華康中圓體" pitchFamily="49" charset="-120"/>
                <a:ea typeface="華康中圓體" pitchFamily="49" charset="-120"/>
              </a:rPr>
              <a:t>大學學系、所、學位學程核定招生名額</a:t>
            </a:r>
            <a:r>
              <a:rPr lang="zh-TW" altLang="zh-TW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總量內新生註冊</a:t>
            </a:r>
            <a:r>
              <a:rPr lang="zh-TW" altLang="zh-TW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率</a:t>
            </a:r>
            <a:r>
              <a:rPr lang="zh-TW" altLang="zh-TW" sz="2600" b="1" u="sng" dirty="0" smtClean="0">
                <a:latin typeface="華康中圓體" pitchFamily="49" charset="-120"/>
                <a:ea typeface="華康中圓體" pitchFamily="49" charset="-120"/>
              </a:rPr>
              <a:t>統計表</a:t>
            </a:r>
            <a:r>
              <a:rPr lang="zh-TW" altLang="en-US" sz="2600" dirty="0" smtClean="0"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lang="zh-TW" altLang="zh-TW" sz="2600" b="1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zh-TW" altLang="en-US" sz="2600" b="1" dirty="0" smtClean="0">
                <a:latin typeface="華康中圓體" pitchFamily="49" charset="-120"/>
                <a:ea typeface="華康中圓體" pitchFamily="49" charset="-120"/>
              </a:rPr>
              <a:t>故</a:t>
            </a:r>
            <a:r>
              <a:rPr lang="zh-TW" altLang="en-US" sz="2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刪除「學</a:t>
            </a:r>
            <a:r>
              <a:rPr lang="en-US" altLang="zh-TW" sz="2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15</a:t>
            </a:r>
            <a:r>
              <a:rPr lang="zh-TW" altLang="en-US" sz="2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lang="en-US" altLang="zh-TW" sz="2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16</a:t>
            </a:r>
            <a:r>
              <a:rPr lang="zh-TW" altLang="en-US" sz="2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、學</a:t>
            </a:r>
            <a:r>
              <a:rPr lang="en-US" altLang="zh-TW" sz="2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16-1</a:t>
            </a:r>
            <a:r>
              <a:rPr lang="zh-TW" altLang="en-US" sz="2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lang="zh-TW" altLang="en-US" sz="2600" b="1" dirty="0" smtClean="0">
                <a:latin typeface="華康中圓體" pitchFamily="49" charset="-120"/>
                <a:ea typeface="華康中圓體" pitchFamily="49" charset="-120"/>
              </a:rPr>
              <a:t>等</a:t>
            </a:r>
            <a:r>
              <a:rPr lang="en-US" altLang="zh-TW" sz="2600" b="1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600" b="1" dirty="0" smtClean="0">
                <a:latin typeface="華康中圓體" pitchFamily="49" charset="-120"/>
                <a:ea typeface="華康中圓體" pitchFamily="49" charset="-120"/>
              </a:rPr>
              <a:t>張表冊。</a:t>
            </a:r>
            <a:endParaRPr lang="en-US" altLang="zh-TW" sz="26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572" y="1940212"/>
            <a:ext cx="7909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lang="en-US" altLang="zh-TW" sz="2400" dirty="0">
                <a:latin typeface="華康中圓體" pitchFamily="49" charset="-120"/>
                <a:ea typeface="華康中圓體" pitchFamily="49" charset="-120"/>
              </a:rPr>
              <a:t>15. </a:t>
            </a:r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大學學系</a:t>
            </a:r>
            <a:r>
              <a:rPr lang="en-US" altLang="zh-TW" sz="2400" dirty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組</a:t>
            </a:r>
            <a:r>
              <a:rPr lang="en-US" altLang="zh-TW" sz="2400" dirty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新生核定招生名額及實際註冊人數表</a:t>
            </a:r>
            <a:endParaRPr lang="en-US" altLang="zh-TW" sz="2400" dirty="0">
              <a:latin typeface="華康中圓體" pitchFamily="49" charset="-120"/>
              <a:ea typeface="華康中圓體" pitchFamily="49" charset="-120"/>
            </a:endParaRPr>
          </a:p>
          <a:p>
            <a:pPr marL="896938" indent="-896938">
              <a:tabLst>
                <a:tab pos="896938" algn="l"/>
                <a:tab pos="982663" algn="l"/>
              </a:tabLst>
            </a:pPr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lang="en-US" altLang="zh-TW" sz="2400" dirty="0">
                <a:latin typeface="華康中圓體" pitchFamily="49" charset="-120"/>
                <a:ea typeface="華康中圓體" pitchFamily="49" charset="-120"/>
              </a:rPr>
              <a:t>16. </a:t>
            </a:r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碩</a:t>
            </a:r>
            <a:r>
              <a:rPr lang="en-US" altLang="zh-TW" sz="2400" dirty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含碩士在職專班</a:t>
            </a:r>
            <a:r>
              <a:rPr lang="en-US" altLang="zh-TW" sz="2400" dirty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博士班新生核定招生名額及實際註冊人數表</a:t>
            </a:r>
            <a:endParaRPr lang="en-US" altLang="zh-TW" sz="2400" dirty="0">
              <a:latin typeface="華康中圓體" pitchFamily="49" charset="-120"/>
              <a:ea typeface="華康中圓體" pitchFamily="49" charset="-120"/>
            </a:endParaRPr>
          </a:p>
          <a:p>
            <a:pPr marL="1077913" indent="-1077913">
              <a:tabLst>
                <a:tab pos="989013" algn="l"/>
              </a:tabLst>
            </a:pPr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學</a:t>
            </a:r>
            <a:r>
              <a:rPr lang="en-US" altLang="zh-TW" sz="2400" dirty="0">
                <a:latin typeface="華康中圓體" pitchFamily="49" charset="-120"/>
                <a:ea typeface="華康中圓體" pitchFamily="49" charset="-120"/>
              </a:rPr>
              <a:t>16-1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.</a:t>
            </a:r>
            <a:r>
              <a:rPr lang="zh-TW" altLang="zh-TW" sz="2400" dirty="0" smtClean="0">
                <a:latin typeface="華康中圓體" pitchFamily="49" charset="-120"/>
                <a:ea typeface="華康中圓體" pitchFamily="49" charset="-120"/>
              </a:rPr>
              <a:t>大學</a:t>
            </a:r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學系</a:t>
            </a:r>
            <a:r>
              <a:rPr lang="en-US" altLang="zh-TW" sz="2400" dirty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組</a:t>
            </a:r>
            <a:r>
              <a:rPr lang="en-US" altLang="zh-TW" sz="2400" dirty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zh-TW" sz="2400" dirty="0">
                <a:latin typeface="華康中圓體" pitchFamily="49" charset="-120"/>
                <a:ea typeface="華康中圓體" pitchFamily="49" charset="-120"/>
              </a:rPr>
              <a:t>、碩士班及博士班新生實際註冊之男、女數統計表</a:t>
            </a:r>
            <a:endParaRPr lang="zh-TW" altLang="en-US" sz="2400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032" y="373838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3273574" y="443042"/>
            <a:ext cx="3277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本期刪除表冊</a:t>
            </a:r>
            <a:endParaRPr lang="zh-TW" altLang="en-US" sz="4000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5911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59358" y="1002658"/>
            <a:ext cx="8505129" cy="5672779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03.02.7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24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1870" y="3375732"/>
            <a:ext cx="8315684" cy="316200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54" y="3379967"/>
            <a:ext cx="477838" cy="8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571746" y="3451081"/>
            <a:ext cx="8305808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  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1313" lvl="1" indent="-165100" eaLnBrk="0" latinLnBrk="1" hangingPunct="0">
              <a:lnSpc>
                <a:spcPts val="24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本表將由「基本資料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及「基本資料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6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匯入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「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教育部總量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內核定招生系所、學制、名額」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其中學籍分組資料將以「系（科）所」為單位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-165100" eaLnBrk="0" latinLnBrk="1" hangingPunct="0">
              <a:lnSpc>
                <a:spcPts val="24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請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學校審慎確認系統匯入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之「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系、所、學位學程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」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資訊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是否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與教育部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總量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內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招生名額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核定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表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或相關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函文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所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列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資訊相符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-165100" eaLnBrk="0" latinLnBrk="1" hangingPunct="0">
              <a:lnSpc>
                <a:spcPts val="24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總量內核定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學年度新生招生名額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(A)】</a:t>
            </a:r>
          </a:p>
          <a:p>
            <a:pPr marL="360363" lvl="1" eaLnBrk="0" latinLnBrk="1" hangingPunct="0">
              <a:lnSpc>
                <a:spcPts val="2400"/>
              </a:lnSpc>
              <a:spcAft>
                <a:spcPts val="0"/>
              </a:spcAft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將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由教育部核定總量內招生名額核定表及系統資料匯入各校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【總量內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核定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103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度新生</a:t>
            </a:r>
            <a:r>
              <a:rPr lang="zh-TW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招生名額】，</a:t>
            </a:r>
            <a:r>
              <a:rPr lang="zh-TW" altLang="zh-TW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不包括各類外加名額，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請協助核對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數據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，以免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影響「新生註冊率」之計算。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4058" y="538329"/>
            <a:ext cx="5541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大學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學系、所、學位學程核定招生名額「</a:t>
            </a:r>
            <a:r>
              <a:rPr lang="zh-TW" altLang="zh-TW" sz="2800" b="1" u="sng" dirty="0">
                <a:latin typeface="華康中圓體" pitchFamily="49" charset="-120"/>
                <a:ea typeface="華康中圓體" pitchFamily="49" charset="-120"/>
              </a:rPr>
              <a:t>總量內新生註冊率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」統計表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73638"/>
              </p:ext>
            </p:extLst>
          </p:nvPr>
        </p:nvGraphicFramePr>
        <p:xfrm>
          <a:off x="544924" y="1885093"/>
          <a:ext cx="8229600" cy="1483995"/>
        </p:xfrm>
        <a:graphic>
          <a:graphicData uri="http://schemas.openxmlformats.org/drawingml/2006/table">
            <a:tbl>
              <a:tblPr firstRow="1" firstCol="1" bandRow="1"/>
              <a:tblGrid>
                <a:gridCol w="306264"/>
                <a:gridCol w="306264"/>
                <a:gridCol w="306264"/>
                <a:gridCol w="306264"/>
                <a:gridCol w="306264"/>
                <a:gridCol w="307910"/>
                <a:gridCol w="1162484"/>
                <a:gridCol w="1162484"/>
                <a:gridCol w="1162484"/>
                <a:gridCol w="1078508"/>
                <a:gridCol w="561484"/>
                <a:gridCol w="704736"/>
                <a:gridCol w="558190"/>
              </a:tblGrid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學校名稱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學院別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統計處代碼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單位名稱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學制別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總量內核定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103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學年度新生招生名額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(A)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103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學年度新生保留入學資格人數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(B)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103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學年度總量內新生招生名額之實際註冊人數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(C)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新細明體"/>
                          <a:cs typeface="Times New Roman"/>
                        </a:rPr>
                        <a:t>≤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(A-B)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103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學年度新生註冊率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％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D=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〔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C/(A-B)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〕＊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％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進修學制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是否公開註冊率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系所招生特色說明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(400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字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系所招生特色之網址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b="1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Arial"/>
                        </a:rPr>
                        <a:t>學校無須填報</a:t>
                      </a:r>
                      <a:endParaRPr lang="zh-TW" sz="1050" b="1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561870" y="1875612"/>
            <a:ext cx="3002018" cy="1488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390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1817" y="746953"/>
            <a:ext cx="8544071" cy="5996796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7"/>
            <a:ext cx="2629705" cy="1296143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407058"/>
            <a:ext cx="2467289" cy="11401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407057"/>
            <a:ext cx="492125" cy="639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03.02.8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24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37862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1560" y="2720115"/>
            <a:ext cx="8292595" cy="402363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34" y="2856916"/>
            <a:ext cx="477838" cy="8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11560" y="2792344"/>
            <a:ext cx="8430973" cy="423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  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1313" lvl="1" indent="19050" eaLnBrk="0" latinLnBrk="1" hangingPunct="0">
              <a:lnSpc>
                <a:spcPts val="2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【103</a:t>
            </a:r>
            <a:r>
              <a:rPr lang="zh-TW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學年度總量內新生保留入學資格人數</a:t>
            </a:r>
            <a:r>
              <a:rPr lang="en-US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(B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)】</a:t>
            </a:r>
          </a:p>
          <a:p>
            <a:pPr marL="268288" lvl="1" indent="-268288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zh-TW" altLang="en-US" sz="14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     </a:t>
            </a:r>
            <a:r>
              <a:rPr lang="zh-TW" altLang="zh-TW" sz="1600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請填報學校當（</a:t>
            </a:r>
            <a:r>
              <a:rPr lang="en-US" altLang="zh-TW" sz="1600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lang="zh-TW" altLang="zh-TW" sz="1600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）學年度【新生保留入學資格人數】，亦即當（</a:t>
            </a:r>
            <a:r>
              <a:rPr lang="en-US" altLang="zh-TW" sz="1600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lang="zh-TW" altLang="zh-TW" sz="1600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）學年度應入學就讀新生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可能因服兵役或其他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…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等特殊情況向學校申請保留入學資格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者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r>
              <a:rPr lang="zh-TW" altLang="en-US" sz="1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學生</a:t>
            </a:r>
            <a:r>
              <a:rPr lang="zh-TW" altLang="en-US" sz="1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若</a:t>
            </a:r>
            <a:r>
              <a:rPr lang="zh-TW" altLang="en-US" sz="1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屬於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「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前</a:t>
            </a:r>
            <a:r>
              <a:rPr lang="zh-TW" altLang="en-US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學年申請保留入學資格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者」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請勿填報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，例如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101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102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學年度申請保留入學資格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者，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請勿填報本欄位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16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-73025" eaLnBrk="0" latinLnBrk="1" hangingPunct="0">
              <a:lnSpc>
                <a:spcPts val="2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【103</a:t>
            </a:r>
            <a:r>
              <a:rPr lang="zh-TW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學年度總量內新生招生名額之實際註冊人數</a:t>
            </a:r>
            <a:r>
              <a:rPr lang="en-US" altLang="zh-TW" b="1" dirty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(C)≤(A-B</a:t>
            </a:r>
            <a:r>
              <a:rPr lang="en-US" altLang="zh-TW" b="1" dirty="0" smtClean="0">
                <a:solidFill>
                  <a:srgbClr val="6600CC"/>
                </a:solidFill>
                <a:latin typeface="華康中圓體" pitchFamily="49" charset="-120"/>
                <a:ea typeface="華康中圓體" pitchFamily="49" charset="-120"/>
              </a:rPr>
              <a:t>)】</a:t>
            </a:r>
          </a:p>
          <a:p>
            <a:pPr marL="268288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 請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填報每年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15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日教育部總量內核定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學年度新生招生名額之完成實際註冊程序之人數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（包括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完成註冊之新生休學人數），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不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包括「各類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外加名額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人數」、「退學學生」、「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學年度新生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保留入學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資格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者」及「前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學年度新生保留入學資格之復學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者」。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442913" lvl="1" indent="-442913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zh-TW" altLang="en-US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zh-TW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大學經教育部核定</a:t>
            </a:r>
            <a:r>
              <a:rPr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學年度「生物科學學位學程</a:t>
            </a:r>
            <a:r>
              <a:rPr lang="zh-TW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」招生</a:t>
            </a:r>
            <a:r>
              <a:rPr lang="zh-TW" altLang="en-US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名額，</a:t>
            </a:r>
            <a:r>
              <a:rPr lang="zh-TW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總量內核定新生名額</a:t>
            </a:r>
            <a:r>
              <a:rPr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名、專案外加核定或分發名額</a:t>
            </a:r>
            <a:r>
              <a:rPr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且該</a:t>
            </a:r>
            <a:r>
              <a:rPr lang="en-US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en-US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r>
              <a:rPr lang="zh-TW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完成實際</a:t>
            </a:r>
            <a:r>
              <a:rPr lang="zh-TW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endParaRPr lang="en-US" altLang="zh-TW" sz="16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1" indent="-628650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en-US" altLang="zh-TW" sz="1600" dirty="0">
                <a:sym typeface="Wingdings" panose="05000000000000000000" pitchFamily="2" charset="2"/>
              </a:rPr>
              <a:t>       </a:t>
            </a:r>
            <a:r>
              <a:rPr lang="en-US" altLang="zh-TW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zh-TW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故</a:t>
            </a:r>
            <a:r>
              <a:rPr lang="zh-TW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填報</a:t>
            </a:r>
            <a:r>
              <a:rPr lang="zh-TW" altLang="zh-TW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en-US" altLang="zh-TW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  <a:r>
              <a:rPr lang="zh-TW" altLang="zh-TW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學年度總量內新生實際註冊人數</a:t>
            </a:r>
            <a:r>
              <a:rPr lang="en-US" altLang="zh-TW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</a:t>
            </a:r>
            <a:r>
              <a:rPr lang="zh-TW" altLang="zh-TW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】時</a:t>
            </a:r>
            <a:r>
              <a:rPr lang="zh-TW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僅需</a:t>
            </a:r>
            <a:r>
              <a:rPr lang="zh-TW" altLang="zh-TW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填報「</a:t>
            </a:r>
            <a:r>
              <a:rPr lang="en-US" altLang="zh-TW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zh-TW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名」</a:t>
            </a:r>
            <a:r>
              <a:rPr lang="zh-TW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其餘</a:t>
            </a:r>
            <a:r>
              <a:rPr lang="zh-TW" altLang="en-US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名」非本表蒐集</a:t>
            </a:r>
            <a:r>
              <a:rPr lang="zh-TW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r>
              <a:rPr lang="zh-TW" altLang="en-US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請勿填報</a:t>
            </a:r>
            <a:r>
              <a:rPr lang="zh-TW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0" latinLnBrk="1" hangingPunct="0">
              <a:spcAft>
                <a:spcPts val="1200"/>
              </a:spcAft>
              <a:defRPr/>
            </a:pPr>
            <a:endParaRPr lang="en-US" altLang="zh-TW" sz="1600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8461" y="219370"/>
            <a:ext cx="5541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大學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學系、所、學位學程核定招生名額「</a:t>
            </a:r>
            <a:r>
              <a:rPr lang="zh-TW" altLang="zh-TW" sz="2800" b="1" u="sng" dirty="0">
                <a:latin typeface="華康中圓體" pitchFamily="49" charset="-120"/>
                <a:ea typeface="華康中圓體" pitchFamily="49" charset="-120"/>
              </a:rPr>
              <a:t>總量內新生註冊率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」統計表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73940"/>
              </p:ext>
            </p:extLst>
          </p:nvPr>
        </p:nvGraphicFramePr>
        <p:xfrm>
          <a:off x="600140" y="1697008"/>
          <a:ext cx="8304013" cy="1083920"/>
        </p:xfrm>
        <a:graphic>
          <a:graphicData uri="http://schemas.openxmlformats.org/drawingml/2006/table">
            <a:tbl>
              <a:tblPr firstRow="1" firstCol="1" bandRow="1"/>
              <a:tblGrid>
                <a:gridCol w="309033"/>
                <a:gridCol w="309033"/>
                <a:gridCol w="309033"/>
                <a:gridCol w="309033"/>
                <a:gridCol w="309033"/>
                <a:gridCol w="310694"/>
                <a:gridCol w="1172995"/>
                <a:gridCol w="898793"/>
                <a:gridCol w="1162546"/>
                <a:gridCol w="1017228"/>
                <a:gridCol w="732197"/>
                <a:gridCol w="720985"/>
                <a:gridCol w="743410"/>
              </a:tblGrid>
              <a:tr h="79588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學校名稱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學院別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統計處代碼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單位名稱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學制別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總量內核定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103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學年度新生招生名額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(A)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103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學年度新生保留入學資格人數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(B)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103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學年度總量內新生招生名額之實際註冊人數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(C)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新細明體"/>
                          <a:cs typeface="Times New Roman"/>
                        </a:rPr>
                        <a:t>≤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(A-B)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103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學年度新生註冊率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％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D=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〔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C/(A-B)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〕＊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％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zh-TW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進修學制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是否公開註冊率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系所招生特色說明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(400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字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系所招生特色之網址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42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學校無須填報</a:t>
                      </a:r>
                      <a:endParaRPr lang="zh-TW" sz="10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3635896" y="1701556"/>
            <a:ext cx="2088232" cy="1079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287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387349" y="1221482"/>
            <a:ext cx="8470725" cy="544787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9717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03.02.9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24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1047" y="3320987"/>
            <a:ext cx="8277029" cy="298833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738" y="3429000"/>
            <a:ext cx="477838" cy="8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516657" y="3388278"/>
            <a:ext cx="8303815" cy="287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  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341313" lvl="1" indent="-165100" eaLnBrk="0" latinLnBrk="1" hangingPunct="0">
              <a:lnSpc>
                <a:spcPts val="2000"/>
              </a:lnSpc>
              <a:spcAft>
                <a:spcPts val="0"/>
              </a:spcAft>
              <a:buBlip>
                <a:blip r:embed="rId5"/>
              </a:buBlip>
              <a:defRPr/>
            </a:pP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【103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學年度新生註冊率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％</a:t>
            </a: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)D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=〔C/(A-B)〕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＊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100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％</a:t>
            </a: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0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sz="1400" b="1" dirty="0" smtClean="0">
                <a:latin typeface="華康中圓體" pitchFamily="49" charset="-120"/>
                <a:ea typeface="華康中圓體" pitchFamily="49" charset="-120"/>
              </a:rPr>
              <a:t>將</a:t>
            </a:r>
            <a:r>
              <a:rPr lang="zh-TW" altLang="zh-TW" sz="1400" b="1" dirty="0">
                <a:latin typeface="華康中圓體" pitchFamily="49" charset="-120"/>
                <a:ea typeface="華康中圓體" pitchFamily="49" charset="-120"/>
              </a:rPr>
              <a:t>依所填資料由系統自動計算</a:t>
            </a:r>
            <a:r>
              <a:rPr lang="zh-TW" altLang="zh-TW" sz="14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（該數據將取至小數點第</a:t>
            </a:r>
            <a:r>
              <a:rPr lang="en-US" altLang="zh-TW" sz="14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zh-TW" sz="14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位）</a:t>
            </a:r>
            <a:r>
              <a:rPr lang="zh-TW" altLang="zh-TW" sz="1400" b="1" dirty="0">
                <a:latin typeface="華康中圓體" pitchFamily="49" charset="-120"/>
                <a:ea typeface="華康中圓體" pitchFamily="49" charset="-120"/>
              </a:rPr>
              <a:t>，其計算公式如下，請各校</a:t>
            </a:r>
            <a:r>
              <a:rPr lang="zh-TW" altLang="zh-TW" sz="1400" b="1" dirty="0" smtClean="0">
                <a:latin typeface="華康中圓體" pitchFamily="49" charset="-120"/>
                <a:ea typeface="華康中圓體" pitchFamily="49" charset="-120"/>
              </a:rPr>
              <a:t>協助</a:t>
            </a:r>
            <a:endParaRPr lang="en-US" altLang="zh-TW" sz="14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0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zh-TW" altLang="en-US" sz="14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sz="1400" b="1" dirty="0" smtClean="0">
                <a:latin typeface="華康中圓體" pitchFamily="49" charset="-120"/>
                <a:ea typeface="華康中圓體" pitchFamily="49" charset="-120"/>
              </a:rPr>
              <a:t>檢視</a:t>
            </a:r>
            <a:r>
              <a:rPr lang="zh-TW" altLang="zh-TW" sz="1400" b="1" dirty="0">
                <a:latin typeface="華康中圓體" pitchFamily="49" charset="-120"/>
                <a:ea typeface="華康中圓體" pitchFamily="49" charset="-120"/>
              </a:rPr>
              <a:t>註冊率數據</a:t>
            </a:r>
            <a:r>
              <a:rPr lang="zh-TW" altLang="zh-TW" sz="1400" b="1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en-US" altLang="zh-TW" sz="14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0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endParaRPr lang="en-US" altLang="zh-TW" sz="1400" b="1" dirty="0">
              <a:latin typeface="華康中圓體" pitchFamily="49" charset="-120"/>
              <a:ea typeface="華康中圓體" pitchFamily="49" charset="-120"/>
            </a:endParaRPr>
          </a:p>
          <a:p>
            <a:pPr marL="0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endParaRPr lang="en-US" altLang="zh-TW" sz="14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0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endParaRPr lang="en-US" altLang="zh-TW" sz="1400" b="1" dirty="0">
              <a:latin typeface="華康中圓體" pitchFamily="49" charset="-120"/>
              <a:ea typeface="華康中圓體" pitchFamily="49" charset="-120"/>
            </a:endParaRPr>
          </a:p>
          <a:p>
            <a:pPr marL="0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endParaRPr lang="en-US" altLang="zh-TW" sz="1400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1313" lvl="1" indent="-165100" eaLnBrk="0" latinLnBrk="1" hangingPunct="0">
              <a:lnSpc>
                <a:spcPts val="2000"/>
              </a:lnSpc>
              <a:spcAft>
                <a:spcPts val="0"/>
              </a:spcAft>
              <a:buBlip>
                <a:blip r:embed="rId5"/>
              </a:buBlip>
              <a:defRPr/>
            </a:pP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進修學制是否公開註冊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率</a:t>
            </a:r>
            <a:r>
              <a:rPr lang="en-US" altLang="zh-TW" sz="1600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0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zh-TW" sz="1400" b="1" dirty="0" smtClean="0">
                <a:latin typeface="華康中圓體" pitchFamily="49" charset="-120"/>
                <a:ea typeface="華康中圓體" pitchFamily="49" charset="-120"/>
              </a:rPr>
              <a:t>請</a:t>
            </a:r>
            <a:r>
              <a:rPr lang="zh-TW" altLang="zh-TW" sz="1400" b="1" dirty="0">
                <a:latin typeface="華康中圓體" pitchFamily="49" charset="-120"/>
                <a:ea typeface="華康中圓體" pitchFamily="49" charset="-120"/>
              </a:rPr>
              <a:t>學校針對【進修學制】系、所、學位學程註冊率，填寫【是、否】公開之選項。</a:t>
            </a:r>
            <a:endParaRPr lang="en-US" altLang="zh-TW" sz="1400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9832" y="757153"/>
            <a:ext cx="5541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大學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學系、所、學位學程核定招生名額「</a:t>
            </a:r>
            <a:r>
              <a:rPr lang="zh-TW" altLang="zh-TW" sz="2800" b="1" u="sng" dirty="0">
                <a:latin typeface="華康中圓體" pitchFamily="49" charset="-120"/>
                <a:ea typeface="華康中圓體" pitchFamily="49" charset="-120"/>
              </a:rPr>
              <a:t>總量內新生註冊率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」統計表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42262"/>
              </p:ext>
            </p:extLst>
          </p:nvPr>
        </p:nvGraphicFramePr>
        <p:xfrm>
          <a:off x="549750" y="1911861"/>
          <a:ext cx="8229600" cy="1301115"/>
        </p:xfrm>
        <a:graphic>
          <a:graphicData uri="http://schemas.openxmlformats.org/drawingml/2006/table">
            <a:tbl>
              <a:tblPr firstRow="1" firstCol="1" bandRow="1"/>
              <a:tblGrid>
                <a:gridCol w="306264"/>
                <a:gridCol w="306264"/>
                <a:gridCol w="306264"/>
                <a:gridCol w="306264"/>
                <a:gridCol w="306264"/>
                <a:gridCol w="307910"/>
                <a:gridCol w="1162484"/>
                <a:gridCol w="935702"/>
                <a:gridCol w="1152128"/>
                <a:gridCol w="1224136"/>
                <a:gridCol w="652994"/>
                <a:gridCol w="704736"/>
                <a:gridCol w="558190"/>
              </a:tblGrid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學校名稱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學院別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統計處代碼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單位名稱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學制別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總量內核定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103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學年度新生招生名額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(A)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103</a:t>
                      </a:r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學年度新生保留入學資格人數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(B)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103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學年度總量內新生招生名額之實際註冊人數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(C)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新細明體"/>
                          <a:cs typeface="Times New Roman"/>
                        </a:rPr>
                        <a:t>≤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(A-B)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103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學年度新生註冊率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％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D=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〔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C/(A-B)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〕＊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％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進修學制</a:t>
                      </a:r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是否公開註冊率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系所招生特色說明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(400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字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系所招生特色之網址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學校無須填報</a:t>
                      </a:r>
                      <a:endParaRPr lang="zh-TW" sz="10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系統自動計算，取至小數點第</a:t>
                      </a:r>
                      <a:r>
                        <a:rPr lang="en-US" altLang="zh-TW" sz="10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2</a:t>
                      </a:r>
                      <a:r>
                        <a:rPr lang="zh-TW" altLang="en-US" sz="10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位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5617096" y="1880827"/>
            <a:ext cx="1872208" cy="13321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329641"/>
              </p:ext>
            </p:extLst>
          </p:nvPr>
        </p:nvGraphicFramePr>
        <p:xfrm>
          <a:off x="755576" y="4665663"/>
          <a:ext cx="8064896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方程式" r:id="rId6" imgW="6426000" imgH="698400" progId="Equation.3">
                  <p:embed/>
                </p:oleObj>
              </mc:Choice>
              <mc:Fallback>
                <p:oleObj name="方程式" r:id="rId6" imgW="6426000" imgH="698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665663"/>
                        <a:ext cx="8064896" cy="858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8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539552" y="1221482"/>
            <a:ext cx="8424935" cy="563651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110158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03.02.10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學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24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3216" y="3271045"/>
            <a:ext cx="8352926" cy="318229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52" y="3181538"/>
            <a:ext cx="477838" cy="8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03216" y="3285754"/>
            <a:ext cx="8361271" cy="322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表冊新增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92075" lvl="1" indent="-92075" eaLnBrk="0" latinLnBrk="1" hangingPunct="0">
              <a:lnSpc>
                <a:spcPts val="2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zh-TW" sz="1600" b="1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zh-TW" sz="1600" b="1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系所特色之說明</a:t>
            </a:r>
            <a:r>
              <a:rPr lang="en-US" altLang="zh-TW" sz="1600" b="1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0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若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學校檢視系統自動計算註冊率後，經校內評估需補充敘述</a:t>
            </a:r>
            <a:r>
              <a:rPr lang="zh-TW" altLang="zh-TW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「日間學制」系、所、學位學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程之發展</a:t>
            </a:r>
            <a:r>
              <a:rPr lang="zh-TW" altLang="zh-TW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特色或相關成效者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，請以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400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字（包括標點符號）敘述；例如該系所有學籍分組之情形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，即可</a:t>
            </a:r>
            <a:r>
              <a:rPr lang="zh-TW" altLang="zh-TW" sz="1600" b="1" dirty="0">
                <a:latin typeface="華康中圓體" pitchFamily="49" charset="-120"/>
                <a:ea typeface="華康中圓體" pitchFamily="49" charset="-120"/>
              </a:rPr>
              <a:t>於此敘明</a:t>
            </a:r>
            <a:r>
              <a:rPr lang="zh-TW" altLang="zh-TW" sz="1600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r>
              <a:rPr lang="zh-TW" altLang="en-US" sz="1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若本欄經校內評估無須填報系所招生特色說明者，請勾選「無相關說明」。</a:t>
            </a:r>
            <a:endParaRPr lang="en-US" altLang="zh-TW" sz="16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176213" lvl="1" indent="-176213" eaLnBrk="0" latinLnBrk="1" hangingPunct="0">
              <a:lnSpc>
                <a:spcPts val="2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zh-TW" sz="1600" b="1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zh-TW" sz="1600" b="1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系所特色之網址</a:t>
            </a:r>
            <a:r>
              <a:rPr lang="en-US" altLang="zh-TW" sz="1600" b="1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</a:p>
          <a:p>
            <a:pPr marL="0" lvl="1" eaLnBrk="0" latinLnBrk="1" hangingPunct="0">
              <a:lnSpc>
                <a:spcPts val="2000"/>
              </a:lnSpc>
              <a:spcAft>
                <a:spcPts val="0"/>
              </a:spcAft>
              <a:defRPr/>
            </a:pP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     若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學校對於前揭以</a:t>
            </a:r>
            <a:r>
              <a:rPr lang="en-US" altLang="zh-TW" sz="1600" b="1" dirty="0">
                <a:latin typeface="華康中圓體" pitchFamily="49" charset="-120"/>
                <a:ea typeface="華康中圓體" pitchFamily="49" charset="-120"/>
              </a:rPr>
              <a:t>400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字說明「系所特色」仍有不足者，學校可依</a:t>
            </a:r>
            <a:r>
              <a:rPr lang="zh-TW" altLang="en-US" sz="16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教育部</a:t>
            </a:r>
            <a:r>
              <a:rPr lang="en-US" altLang="zh-TW" sz="16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lang="zh-TW" altLang="en-US" sz="16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lang="en-US" altLang="zh-TW" sz="16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r>
              <a:rPr lang="zh-TW" altLang="en-US" sz="16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月</a:t>
            </a:r>
            <a:r>
              <a:rPr lang="en-US" altLang="zh-TW" sz="16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6</a:t>
            </a:r>
            <a:r>
              <a:rPr lang="zh-TW" altLang="en-US" sz="16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日臺教</a:t>
            </a:r>
            <a:r>
              <a:rPr lang="zh-TW" altLang="en-US" sz="1600" b="1" u="sng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技（二</a:t>
            </a:r>
            <a:r>
              <a:rPr lang="zh-TW" altLang="en-US" sz="16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）字第</a:t>
            </a:r>
            <a:r>
              <a:rPr lang="en-US" altLang="zh-TW" sz="16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1030115884</a:t>
            </a:r>
            <a:r>
              <a:rPr lang="zh-TW" altLang="en-US" sz="1600" b="1" u="sng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號函之說明三辦理</a:t>
            </a:r>
            <a:r>
              <a:rPr lang="zh-TW" altLang="en-US" sz="1600" b="1" dirty="0">
                <a:latin typeface="華康中圓體" pitchFamily="49" charset="-120"/>
                <a:ea typeface="華康中圓體" pitchFamily="49" charset="-120"/>
              </a:rPr>
              <a:t>，亦即提供該系、所、學位學程詳細特色之說明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網址</a:t>
            </a:r>
            <a:r>
              <a:rPr lang="zh-TW" altLang="en-US" sz="1200" b="1" dirty="0" smtClean="0">
                <a:solidFill>
                  <a:srgbClr val="008A3E"/>
                </a:solidFill>
                <a:latin typeface="華康中圓體" pitchFamily="49" charset="-120"/>
                <a:ea typeface="華康中圓體" pitchFamily="49" charset="-120"/>
              </a:rPr>
              <a:t>（此</a:t>
            </a:r>
            <a:r>
              <a:rPr lang="zh-TW" altLang="en-US" sz="1200" b="1" dirty="0">
                <a:solidFill>
                  <a:srgbClr val="008A3E"/>
                </a:solidFill>
                <a:latin typeface="華康中圓體" pitchFamily="49" charset="-120"/>
                <a:ea typeface="華康中圓體" pitchFamily="49" charset="-120"/>
              </a:rPr>
              <a:t>網址與「職</a:t>
            </a:r>
            <a:r>
              <a:rPr lang="en-US" altLang="zh-TW" sz="1200" b="1" dirty="0">
                <a:solidFill>
                  <a:srgbClr val="008A3E"/>
                </a:solidFill>
                <a:latin typeface="華康中圓體" pitchFamily="49" charset="-120"/>
                <a:ea typeface="華康中圓體" pitchFamily="49" charset="-120"/>
              </a:rPr>
              <a:t>6.</a:t>
            </a:r>
            <a:r>
              <a:rPr lang="zh-TW" altLang="en-US" sz="1200" b="1" dirty="0">
                <a:solidFill>
                  <a:srgbClr val="008A3E"/>
                </a:solidFill>
                <a:latin typeface="華康中圓體" pitchFamily="49" charset="-120"/>
                <a:ea typeface="華康中圓體" pitchFamily="49" charset="-120"/>
              </a:rPr>
              <a:t>學校系、所、學位學程、特殊專班、境外專班、行政單位及各類中心聯絡</a:t>
            </a:r>
            <a:r>
              <a:rPr lang="zh-TW" altLang="en-US" sz="1200" b="1" dirty="0" smtClean="0">
                <a:solidFill>
                  <a:srgbClr val="008A3E"/>
                </a:solidFill>
                <a:latin typeface="華康中圓體" pitchFamily="49" charset="-120"/>
                <a:ea typeface="華康中圓體" pitchFamily="49" charset="-120"/>
              </a:rPr>
              <a:t>資料</a:t>
            </a:r>
            <a:r>
              <a:rPr lang="zh-TW" altLang="en-US" sz="1200" b="1" dirty="0">
                <a:solidFill>
                  <a:srgbClr val="008A3E"/>
                </a:solidFill>
                <a:latin typeface="華康中圓體" pitchFamily="49" charset="-120"/>
                <a:ea typeface="華康中圓體" pitchFamily="49" charset="-120"/>
              </a:rPr>
              <a:t>表」之單位網址</a:t>
            </a:r>
            <a:r>
              <a:rPr lang="zh-TW" altLang="en-US" sz="1200" b="1" dirty="0">
                <a:solidFill>
                  <a:srgbClr val="008A3E"/>
                </a:solidFill>
                <a:latin typeface="華康中圓體" pitchFamily="49" charset="-120"/>
                <a:ea typeface="華康中圓體" pitchFamily="49" charset="-120"/>
              </a:rPr>
              <a:t>不同，惟學校評估原校內系所簡介網址即可呈現系所特色說明者，亦可填報該網址。）</a:t>
            </a:r>
            <a:r>
              <a:rPr lang="zh-TW" altLang="en-US" sz="1600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r>
              <a:rPr lang="zh-TW" altLang="en-US" sz="1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若本欄經校內評估</a:t>
            </a:r>
            <a:r>
              <a:rPr lang="zh-TW" altLang="en-US" sz="1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無須提供相關系所招生特色說明者，請勾選「無</a:t>
            </a:r>
            <a:r>
              <a:rPr lang="zh-TW" altLang="en-US" sz="1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相關</a:t>
            </a:r>
            <a:r>
              <a:rPr lang="zh-TW" altLang="en-US" sz="1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說明網址」</a:t>
            </a:r>
            <a:r>
              <a:rPr lang="zh-TW" altLang="en-US" sz="1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1600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9832" y="757153"/>
            <a:ext cx="5541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zh-TW" sz="2800" dirty="0" smtClean="0">
                <a:latin typeface="華康中圓體" pitchFamily="49" charset="-120"/>
                <a:ea typeface="華康中圓體" pitchFamily="49" charset="-120"/>
              </a:rPr>
              <a:t>大學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學系、所、學位學程核定招生名額「</a:t>
            </a:r>
            <a:r>
              <a:rPr lang="zh-TW" altLang="zh-TW" sz="2800" b="1" u="sng" dirty="0">
                <a:latin typeface="華康中圓體" pitchFamily="49" charset="-120"/>
                <a:ea typeface="華康中圓體" pitchFamily="49" charset="-120"/>
              </a:rPr>
              <a:t>總量內新生註冊率</a:t>
            </a:r>
            <a:r>
              <a:rPr lang="zh-TW" altLang="zh-TW" sz="2800" dirty="0">
                <a:latin typeface="華康中圓體" pitchFamily="49" charset="-120"/>
                <a:ea typeface="華康中圓體" pitchFamily="49" charset="-120"/>
              </a:rPr>
              <a:t>」統計表</a:t>
            </a: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555999"/>
              </p:ext>
            </p:extLst>
          </p:nvPr>
        </p:nvGraphicFramePr>
        <p:xfrm>
          <a:off x="640553" y="1885255"/>
          <a:ext cx="8229600" cy="1390485"/>
        </p:xfrm>
        <a:graphic>
          <a:graphicData uri="http://schemas.openxmlformats.org/drawingml/2006/table">
            <a:tbl>
              <a:tblPr firstRow="1" firstCol="1" bandRow="1"/>
              <a:tblGrid>
                <a:gridCol w="306264"/>
                <a:gridCol w="306264"/>
                <a:gridCol w="306264"/>
                <a:gridCol w="306264"/>
                <a:gridCol w="306264"/>
                <a:gridCol w="307910"/>
                <a:gridCol w="1162484"/>
                <a:gridCol w="1162484"/>
                <a:gridCol w="1162484"/>
                <a:gridCol w="1078508"/>
                <a:gridCol w="561484"/>
                <a:gridCol w="704736"/>
                <a:gridCol w="558190"/>
              </a:tblGrid>
              <a:tr h="890501">
                <a:tc>
                  <a:txBody>
                    <a:bodyPr/>
                    <a:lstStyle/>
                    <a:p>
                      <a:pPr algn="just"/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學校名稱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學院別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統計處代碼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單位名稱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學制別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總量內核定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103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學年度新生招生名額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(A)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103</a:t>
                      </a:r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學年度新生保留入學資格人數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</a:rPr>
                        <a:t>(B)</a:t>
                      </a:r>
                      <a:endParaRPr lang="zh-TW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103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學年度總量內新生招生名額之實際註冊人數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(C)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新細明體"/>
                          <a:cs typeface="Times New Roman"/>
                        </a:rPr>
                        <a:t>≤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(A-B)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103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學年度新生註冊率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％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D=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〔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C/(A-B)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〕＊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100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％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進修學制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是否公開註冊率</a:t>
                      </a:r>
                      <a:endParaRPr lang="zh-TW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系所招生特色說明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(400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字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系所招生特色之網址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205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學校無須填報</a:t>
                      </a:r>
                      <a:endParaRPr lang="zh-TW" sz="10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標楷體"/>
                        </a:rPr>
                        <a:t> </a:t>
                      </a:r>
                      <a:endParaRPr lang="zh-TW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7601985" y="1877033"/>
            <a:ext cx="1296144" cy="14024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090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467543" y="861204"/>
            <a:ext cx="8352927" cy="5880164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50180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0182" name="Rectangle 47"/>
          <p:cNvSpPr>
            <a:spLocks noChangeArrowheads="1"/>
          </p:cNvSpPr>
          <p:nvPr/>
        </p:nvSpPr>
        <p:spPr bwMode="gray">
          <a:xfrm>
            <a:off x="366713" y="396875"/>
            <a:ext cx="110158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03.02.11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0183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教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248" y="2994926"/>
            <a:ext cx="8043551" cy="3682908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25761" y="2962817"/>
            <a:ext cx="77518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注意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學術專長及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研究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zh-TW" altLang="en-US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0"/>
              </a:spcAft>
              <a:buBlip>
                <a:blip r:embed="rId3"/>
              </a:buBlip>
              <a:defRPr/>
            </a:pPr>
            <a:r>
              <a:rPr lang="zh-TW" altLang="zh-TW" sz="1400" b="1" dirty="0">
                <a:latin typeface="華康中圓體" pitchFamily="49" charset="-120"/>
                <a:ea typeface="華康中圓體" pitchFamily="49" charset="-120"/>
              </a:rPr>
              <a:t>教師學術專長及研究領域等</a:t>
            </a:r>
            <a:r>
              <a:rPr lang="zh-TW" altLang="zh-TW" sz="1400" b="1" dirty="0" smtClean="0">
                <a:latin typeface="華康中圓體" pitchFamily="49" charset="-120"/>
                <a:ea typeface="華康中圓體" pitchFamily="49" charset="-120"/>
              </a:rPr>
              <a:t>資訊，</a:t>
            </a:r>
            <a:r>
              <a:rPr lang="zh-TW" altLang="zh-TW" sz="1400" b="1" dirty="0">
                <a:latin typeface="華康中圓體" pitchFamily="49" charset="-120"/>
                <a:ea typeface="華康中圓體" pitchFamily="49" charset="-120"/>
              </a:rPr>
              <a:t>其簡述</a:t>
            </a:r>
            <a:r>
              <a:rPr lang="zh-TW" altLang="zh-TW" sz="1400" b="1" dirty="0" smtClean="0">
                <a:latin typeface="華康中圓體" pitchFamily="49" charset="-120"/>
                <a:ea typeface="華康中圓體" pitchFamily="49" charset="-120"/>
              </a:rPr>
              <a:t>內容</a:t>
            </a: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為</a:t>
            </a:r>
            <a:r>
              <a:rPr lang="en-US" altLang="zh-TW" sz="2400" b="1" u="heavy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35</a:t>
            </a:r>
            <a:r>
              <a:rPr lang="zh-TW" altLang="zh-TW" sz="2400" b="1" u="heavy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字</a:t>
            </a:r>
            <a:r>
              <a:rPr lang="zh-TW" altLang="zh-TW" sz="1400" b="1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1400" b="1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zh-TW" sz="1400" b="1" dirty="0">
                <a:latin typeface="華康中圓體" pitchFamily="49" charset="-120"/>
                <a:ea typeface="華康中圓體" pitchFamily="49" charset="-120"/>
              </a:rPr>
              <a:t>含標點符號</a:t>
            </a:r>
            <a:r>
              <a:rPr lang="en-US" altLang="zh-TW" sz="1400" b="1" dirty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zh-TW" sz="1400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sz="1400" b="1" dirty="0"/>
          </a:p>
          <a:p>
            <a:pPr marL="342000" lvl="1" indent="-342000" eaLnBrk="0" latinLnBrk="1" hangingPunct="0">
              <a:spcAft>
                <a:spcPts val="0"/>
              </a:spcAft>
              <a:buBlip>
                <a:blip r:embed="rId3"/>
              </a:buBlip>
              <a:defRPr/>
            </a:pP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常見填報專長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錯誤範例</a:t>
            </a: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en-US" altLang="zh-TW" sz="1400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0237" name="文字方塊 20"/>
          <p:cNvSpPr txBox="1">
            <a:spLocks noChangeArrowheads="1"/>
          </p:cNvSpPr>
          <p:nvPr/>
        </p:nvSpPr>
        <p:spPr bwMode="auto">
          <a:xfrm>
            <a:off x="3122612" y="332233"/>
            <a:ext cx="3467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dirty="0">
                <a:latin typeface="華康中圓體" pitchFamily="49" charset="-120"/>
                <a:ea typeface="華康中圓體" pitchFamily="49" charset="-120"/>
              </a:rPr>
              <a:t>專兼任教師明細</a:t>
            </a:r>
            <a:r>
              <a:rPr lang="zh-TW" altLang="zh-TW" sz="3200" dirty="0" smtClean="0">
                <a:latin typeface="華康中圓體" pitchFamily="49" charset="-120"/>
                <a:ea typeface="華康中圓體" pitchFamily="49" charset="-120"/>
              </a:rPr>
              <a:t>表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58036"/>
              </p:ext>
            </p:extLst>
          </p:nvPr>
        </p:nvGraphicFramePr>
        <p:xfrm>
          <a:off x="581050" y="1851744"/>
          <a:ext cx="8105751" cy="11452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4236"/>
                <a:gridCol w="243172"/>
                <a:gridCol w="324230"/>
                <a:gridCol w="364864"/>
                <a:gridCol w="364657"/>
                <a:gridCol w="258002"/>
                <a:gridCol w="311330"/>
                <a:gridCol w="389162"/>
                <a:gridCol w="233497"/>
                <a:gridCol w="311330"/>
                <a:gridCol w="311330"/>
                <a:gridCol w="311330"/>
                <a:gridCol w="143629"/>
                <a:gridCol w="243172"/>
                <a:gridCol w="243172"/>
                <a:gridCol w="243167"/>
                <a:gridCol w="243172"/>
                <a:gridCol w="486344"/>
                <a:gridCol w="243172"/>
                <a:gridCol w="486344"/>
                <a:gridCol w="479002"/>
                <a:gridCol w="250514"/>
                <a:gridCol w="243172"/>
                <a:gridCol w="648459"/>
                <a:gridCol w="405292"/>
              </a:tblGrid>
              <a:tr h="190868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性別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出生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國籍</a:t>
                      </a:r>
                      <a:r>
                        <a:rPr lang="en-US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地區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編制內</a:t>
                      </a:r>
                      <a:r>
                        <a:rPr lang="en-US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編制外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專兼任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主聘單位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合聘單位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教師分類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最高學歷學校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最高學歷學系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最高學位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授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學術專長及研究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聘約年數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是否列帳於薪資帳冊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是否支領彈性薪資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任職狀態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vert="eaVert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是否第</a:t>
                      </a:r>
                      <a:r>
                        <a:rPr lang="en-US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200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次擔任專任助理教授者</a:t>
                      </a:r>
                      <a:endParaRPr lang="zh-TW" sz="1200" kern="100" dirty="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</a:t>
                      </a:r>
                      <a:r>
                        <a:rPr lang="zh-TW" sz="1200" kern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是否為原住民籍</a:t>
                      </a:r>
                      <a:endParaRPr lang="zh-TW" sz="1200" kern="100">
                        <a:solidFill>
                          <a:srgbClr val="80808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3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80808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</a:p>
                  </a:txBody>
                  <a:tcPr marL="17780" marR="17780" marT="0" marB="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5436096" y="1861637"/>
            <a:ext cx="504056" cy="11185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1343"/>
              </p:ext>
            </p:extLst>
          </p:nvPr>
        </p:nvGraphicFramePr>
        <p:xfrm>
          <a:off x="1161406" y="4005066"/>
          <a:ext cx="7443042" cy="25689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25239"/>
                <a:gridCol w="5217803"/>
              </a:tblGrid>
              <a:tr h="2792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填報問題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多餘空格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舞蹈教育    </a:t>
                      </a:r>
                      <a:r>
                        <a:rPr lang="zh-TW" altLang="en-US" sz="14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教育心理學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79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錯別字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運動</a:t>
                      </a:r>
                      <a:r>
                        <a:rPr lang="zh-TW" altLang="en-US" sz="1400" b="1" u="sng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</a:t>
                      </a:r>
                      <a:r>
                        <a:rPr lang="zh-TW" altLang="en-US" sz="2000" b="1" u="sng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與領導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8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漏打標點符號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藥廠實務 </a:t>
                      </a: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生產與品管 </a:t>
                      </a:r>
                      <a:endParaRPr lang="en-US" altLang="zh-TW" sz="14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21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專長重覆填寫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生活文化創意、</a:t>
                      </a:r>
                      <a:r>
                        <a:rPr lang="zh-TW" altLang="en-US" sz="1800" b="1" u="sng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生活文化創意</a:t>
                      </a:r>
                      <a:endParaRPr lang="en-US" altLang="zh-TW" sz="1400" b="1" u="sng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564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中、英文專長有斷字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Marketing Strategy, </a:t>
                      </a:r>
                      <a:r>
                        <a:rPr lang="en-US" altLang="zh-TW" sz="2000" b="1" u="sng" kern="1200" dirty="0" err="1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Servi</a:t>
                      </a:r>
                      <a:r>
                        <a:rPr lang="zh-TW" altLang="en-US" sz="2000" b="1" u="sng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，舞蹈教</a:t>
                      </a:r>
                      <a:r>
                        <a:rPr lang="zh-TW" altLang="en-US" sz="2000" b="1" u="sng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2000" b="1" u="sng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88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非填報教師專長</a:t>
                      </a:r>
                      <a:endParaRPr lang="zh-TW" altLang="en-US" sz="14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例如以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生化暨分生所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教學研究</a:t>
                      </a:r>
                      <a:endParaRPr lang="en-US" altLang="zh-TW" sz="1800" b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33342"/>
              </p:ext>
            </p:extLst>
          </p:nvPr>
        </p:nvGraphicFramePr>
        <p:xfrm>
          <a:off x="4211960" y="4293096"/>
          <a:ext cx="4165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</a:tblGrid>
              <a:tr h="29375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184" name="投影片編號版面配置區 9"/>
          <p:cNvSpPr txBox="1">
            <a:spLocks noGrp="1"/>
          </p:cNvSpPr>
          <p:nvPr/>
        </p:nvSpPr>
        <p:spPr bwMode="auto">
          <a:xfrm>
            <a:off x="8471420" y="6518233"/>
            <a:ext cx="58640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BC044C8-608C-4B1B-BDDC-EBA448610075}" type="slidenum">
              <a:rPr kumimoji="0" lang="zh-TW" altLang="en-US" sz="2000">
                <a:latin typeface="+mn-lt"/>
                <a:ea typeface="+mn-ea"/>
              </a:rPr>
              <a:pPr algn="r"/>
              <a:t>37</a:t>
            </a:fld>
            <a:endParaRPr kumimoji="0" lang="en-US" altLang="zh-TW" sz="2000" dirty="0">
              <a:latin typeface="+mn-lt"/>
              <a:ea typeface="+mn-ea"/>
            </a:endParaRPr>
          </a:p>
        </p:txBody>
      </p:sp>
      <p:pic>
        <p:nvPicPr>
          <p:cNvPr id="50235" name="圖片 19" descr="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733" y="287371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94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t>38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8" y="1268413"/>
            <a:ext cx="8023399" cy="511333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職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3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53817" y="682809"/>
            <a:ext cx="387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學生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輔導人員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統計表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3801" y="3424061"/>
            <a:ext cx="7580957" cy="168257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43423"/>
              </p:ext>
            </p:extLst>
          </p:nvPr>
        </p:nvGraphicFramePr>
        <p:xfrm>
          <a:off x="678732" y="2060848"/>
          <a:ext cx="7853708" cy="792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940940"/>
                <a:gridCol w="576064"/>
                <a:gridCol w="1068437"/>
                <a:gridCol w="1416809"/>
                <a:gridCol w="1416809"/>
                <a:gridCol w="1566029"/>
                <a:gridCol w="868620"/>
              </a:tblGrid>
              <a:tr h="2329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學年度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專、兼任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職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2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輔導人員數</a:t>
                      </a:r>
                      <a:endParaRPr lang="zh-TW" sz="1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就業輔導人員數</a:t>
                      </a:r>
                      <a:endParaRPr lang="zh-TW" sz="1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27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具專業證照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不具專業證照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具專業證照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不具專業證照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6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2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949673" y="3666767"/>
            <a:ext cx="748508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定義調整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若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校內「輔導人員」及「就業輔導人員」由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同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人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職員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兼任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時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請擇一類別填報。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03.02.12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7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t>39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8" y="1268413"/>
            <a:ext cx="8023399" cy="511333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職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6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577" y="3424061"/>
            <a:ext cx="7776864" cy="203440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128" y="3284984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925265" y="3727295"/>
            <a:ext cx="75094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新增填報</a:t>
            </a:r>
            <a:r>
              <a:rPr kumimoji="0" lang="en-US" altLang="zh-TW" sz="2000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本期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新增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行政單位及各類中心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乙項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，請協助填報相關聯絡資料，以利教育部彙編校院一覽表資料使用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03.02.13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18321" y="836712"/>
            <a:ext cx="59901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學校「系、所、學位學程、特殊專班</a:t>
            </a:r>
            <a:r>
              <a:rPr lang="zh-TW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、境外</a:t>
            </a:r>
            <a:r>
              <a:rPr lang="zh-TW" altLang="zh-TW" sz="20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專班、行政單位及各類中心」聯絡資料表</a:t>
            </a:r>
            <a:endParaRPr lang="zh-TW" altLang="en-US" sz="2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83264"/>
              </p:ext>
            </p:extLst>
          </p:nvPr>
        </p:nvGraphicFramePr>
        <p:xfrm>
          <a:off x="683568" y="2068703"/>
          <a:ext cx="7848873" cy="1072265"/>
        </p:xfrm>
        <a:graphic>
          <a:graphicData uri="http://schemas.openxmlformats.org/drawingml/2006/table">
            <a:tbl>
              <a:tblPr firstRow="1" firstCol="1" bandRow="1"/>
              <a:tblGrid>
                <a:gridCol w="1102975"/>
                <a:gridCol w="1129273"/>
                <a:gridCol w="1152128"/>
                <a:gridCol w="1008112"/>
                <a:gridCol w="1320185"/>
                <a:gridCol w="1200095"/>
                <a:gridCol w="936105"/>
              </a:tblGrid>
              <a:tr h="3193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學年度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單位名稱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單位聯絡電話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單位傳真電話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單位電子郵件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單位網址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電話號碼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分機號碼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Arial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Arial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Arial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Arial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60" marR="60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46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7352">
            <a:off x="4342959" y="4432484"/>
            <a:ext cx="1184355" cy="1652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>
          <a:xfrm>
            <a:off x="5796136" y="6381328"/>
            <a:ext cx="2895600" cy="365125"/>
          </a:xfrm>
        </p:spPr>
        <p:txBody>
          <a:bodyPr/>
          <a:lstStyle/>
          <a:p>
            <a:pPr algn="r">
              <a:defRPr/>
            </a:pPr>
            <a:fld id="{544723F7-37A2-451D-B052-B8FE6BFE3707}" type="slidenum">
              <a:rPr lang="zh-TW" altLang="en-US" sz="2000">
                <a:solidFill>
                  <a:schemeClr val="tx1"/>
                </a:solidFill>
              </a:rPr>
              <a:pPr algn="r">
                <a:defRPr/>
              </a:pPr>
              <a:t>4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圓角化對角線角落矩形 13"/>
          <p:cNvSpPr/>
          <p:nvPr/>
        </p:nvSpPr>
        <p:spPr>
          <a:xfrm flipH="1">
            <a:off x="1007839" y="1268413"/>
            <a:ext cx="7489825" cy="5113337"/>
          </a:xfrm>
          <a:prstGeom prst="round2Diag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3267854" y="341784"/>
            <a:ext cx="5120570" cy="1143000"/>
          </a:xfrm>
          <a:ln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zh-TW" altLang="en-US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大學校院校務資料庫</a:t>
            </a:r>
            <a:endParaRPr lang="zh-TW" altLang="en-US" sz="32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9933FF"/>
          </a:solidFill>
        </p:grpSpPr>
        <p:sp>
          <p:nvSpPr>
            <p:cNvPr id="2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31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gray">
          <a:xfrm>
            <a:off x="323850" y="333375"/>
            <a:ext cx="6431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01.1</a:t>
            </a:r>
            <a:endParaRPr kumimoji="0" lang="en-US" altLang="zh-TW" sz="20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1520" y="764704"/>
            <a:ext cx="288032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3126259"/>
            <a:ext cx="151216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教育部及</a:t>
            </a:r>
            <a:endParaRPr lang="en-US" altLang="zh-TW" sz="1400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4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各相關應用單位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123945" y="4998467"/>
            <a:ext cx="150383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制定定義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提出需求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7564013" y="3256334"/>
            <a:ext cx="654849" cy="246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en-US" altLang="zh-TW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各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大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校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院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en-US" altLang="zh-TW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endParaRPr lang="zh-TW" altLang="en-US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765766" y="1916832"/>
            <a:ext cx="2516389" cy="4464918"/>
            <a:chOff x="3765766" y="1916832"/>
            <a:chExt cx="2516389" cy="431344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055962"/>
              <a:ext cx="2154216" cy="1858769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3779912" y="3934219"/>
              <a:ext cx="2502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大學校院校務資料庫作業小組</a:t>
              </a:r>
              <a:endPara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779912" y="1916832"/>
              <a:ext cx="2448272" cy="4305771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b="1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3765766" y="5922497"/>
              <a:ext cx="2502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 </a:t>
              </a:r>
              <a:r>
                <a:rPr lang="zh-TW" altLang="en-US" sz="1400" b="1" dirty="0" smtClean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        填表</a:t>
              </a:r>
              <a:r>
                <a:rPr lang="zh-TW" altLang="en-US" sz="1400" b="1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手冊</a:t>
              </a:r>
            </a:p>
          </p:txBody>
        </p:sp>
      </p:grpSp>
      <p:sp>
        <p:nvSpPr>
          <p:cNvPr id="17" name="向右箭號 16"/>
          <p:cNvSpPr/>
          <p:nvPr/>
        </p:nvSpPr>
        <p:spPr>
          <a:xfrm>
            <a:off x="2771799" y="5046705"/>
            <a:ext cx="1154661" cy="5498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b="1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6" name="向右箭號 35"/>
          <p:cNvSpPr/>
          <p:nvPr/>
        </p:nvSpPr>
        <p:spPr>
          <a:xfrm>
            <a:off x="6111670" y="5143000"/>
            <a:ext cx="1235348" cy="5498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b="1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7" name="向右箭號 36"/>
          <p:cNvSpPr/>
          <p:nvPr/>
        </p:nvSpPr>
        <p:spPr>
          <a:xfrm rot="10800000">
            <a:off x="6111669" y="3239472"/>
            <a:ext cx="1235349" cy="5498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b="1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8" name="向右箭號 37"/>
          <p:cNvSpPr/>
          <p:nvPr/>
        </p:nvSpPr>
        <p:spPr>
          <a:xfrm rot="10800000">
            <a:off x="2771800" y="3126258"/>
            <a:ext cx="1098157" cy="5498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b="1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9" name="向右箭號 38"/>
          <p:cNvSpPr/>
          <p:nvPr/>
        </p:nvSpPr>
        <p:spPr>
          <a:xfrm rot="5400000">
            <a:off x="1469958" y="4075469"/>
            <a:ext cx="1077532" cy="54985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b="1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300192" y="276621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洽詢相關問題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與提出</a:t>
            </a:r>
            <a:r>
              <a: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建議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6268009" y="465592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提供各校作為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填報基準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2700571" y="266492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協助各校與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部內聯繫</a:t>
            </a:r>
            <a:endParaRPr lang="zh-TW" altLang="en-US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627784" y="469127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校庫作業小組</a:t>
            </a:r>
            <a:endParaRPr lang="en-US" altLang="zh-TW" sz="14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編製手冊</a:t>
            </a:r>
            <a:endParaRPr lang="zh-TW" altLang="en-US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63888" y="1447396"/>
            <a:ext cx="3236784" cy="3077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校庫網址</a:t>
            </a:r>
            <a:r>
              <a:rPr lang="en-US" altLang="zh-TW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:</a:t>
            </a:r>
            <a:r>
              <a:rPr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https://hedb.</a:t>
            </a:r>
            <a:r>
              <a:rPr lang="en-US" altLang="zh-TW" sz="14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moe</a:t>
            </a:r>
            <a:r>
              <a:rPr lang="en-US" altLang="zh-TW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.edu.tw/</a:t>
            </a:r>
            <a:endParaRPr lang="zh-TW" altLang="en-US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44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3" name="圓角化對角線角落矩形 2"/>
          <p:cNvSpPr/>
          <p:nvPr/>
        </p:nvSpPr>
        <p:spPr>
          <a:xfrm flipH="1">
            <a:off x="467544" y="1249543"/>
            <a:ext cx="8496943" cy="536930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008987" y="664767"/>
            <a:ext cx="6135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dirty="0" smtClean="0">
                <a:latin typeface="華康中圓體" pitchFamily="49" charset="-120"/>
                <a:ea typeface="華康中圓體" pitchFamily="49" charset="-120"/>
              </a:rPr>
              <a:t>校舍</a:t>
            </a:r>
            <a:r>
              <a:rPr lang="zh-TW" altLang="zh-TW" sz="3200" dirty="0">
                <a:latin typeface="華康中圓體" pitchFamily="49" charset="-120"/>
                <a:ea typeface="華康中圓體" pitchFamily="49" charset="-120"/>
              </a:rPr>
              <a:t>建築物面積</a:t>
            </a:r>
            <a:r>
              <a:rPr lang="zh-TW" altLang="zh-TW" sz="3200" dirty="0" smtClean="0">
                <a:latin typeface="華康中圓體" pitchFamily="49" charset="-120"/>
                <a:ea typeface="華康中圓體" pitchFamily="49" charset="-120"/>
              </a:rPr>
              <a:t>統計表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(3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月填報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576" y="4305758"/>
            <a:ext cx="8064895" cy="211465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b="1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93" y="4277243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03.02.14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28379"/>
              </p:ext>
            </p:extLst>
          </p:nvPr>
        </p:nvGraphicFramePr>
        <p:xfrm>
          <a:off x="683568" y="1923686"/>
          <a:ext cx="8136904" cy="23774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4016"/>
                <a:gridCol w="144016"/>
                <a:gridCol w="216024"/>
                <a:gridCol w="576064"/>
                <a:gridCol w="442928"/>
                <a:gridCol w="1213256"/>
                <a:gridCol w="648072"/>
                <a:gridCol w="288032"/>
                <a:gridCol w="504056"/>
                <a:gridCol w="360040"/>
                <a:gridCol w="360040"/>
                <a:gridCol w="360040"/>
                <a:gridCol w="792088"/>
                <a:gridCol w="648072"/>
                <a:gridCol w="360040"/>
                <a:gridCol w="1080120"/>
              </a:tblGrid>
              <a:tr h="3099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…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…</a:t>
                      </a: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校區</a:t>
                      </a:r>
                      <a:endParaRPr lang="zh-TW" sz="12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權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屬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別</a:t>
                      </a: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出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租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借</a:t>
                      </a:r>
                      <a:r>
                        <a:rPr lang="en-US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)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情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況</a:t>
                      </a: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建築類別</a:t>
                      </a: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建築證明</a:t>
                      </a: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文件類別</a:t>
                      </a:r>
                      <a:endParaRPr lang="en-US" altLang="zh-TW" sz="1200" kern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可複選</a:t>
                      </a:r>
                      <a:r>
                        <a:rPr lang="en-US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)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稱</a:t>
                      </a: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建築樓層數</a:t>
                      </a: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不含地下樓層</a:t>
                      </a: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)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地下室建築樓層數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所有權狀面積</a:t>
                      </a: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平方公尺</a:t>
                      </a: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)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使用執照面積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平方公尺</a:t>
                      </a: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)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校舍建築物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平方公尺</a:t>
                      </a: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)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 </a:t>
                      </a:r>
                      <a:endParaRPr lang="zh-TW" sz="1200" kern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 </a:t>
                      </a:r>
                      <a:endParaRPr lang="zh-TW" sz="1200" kern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補充說明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37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提供正式學籍學生活動、教學研究使用之總面積</a:t>
                      </a: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(A)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提供推廣教育或對外營業使用之樓地板面積</a:t>
                      </a: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(B)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小計</a:t>
                      </a:r>
                      <a:r>
                        <a:rPr lang="en-US" sz="1200" kern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(C)</a:t>
                      </a:r>
                      <a:endParaRPr lang="zh-TW" sz="1200" ker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72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□</a:t>
                      </a: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自有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□</a:t>
                      </a: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租賃</a:t>
                      </a: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 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□</a:t>
                      </a: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教學研究建築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□</a:t>
                      </a: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學生</a:t>
                      </a: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宿舍</a:t>
                      </a:r>
                      <a:endParaRPr lang="en-US" altLang="zh-TW" sz="1200" kern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□</a:t>
                      </a:r>
                      <a:r>
                        <a:rPr lang="zh-TW" altLang="en-US" sz="1200" b="1" kern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教職員</a:t>
                      </a:r>
                      <a:r>
                        <a:rPr lang="zh-TW" altLang="zh-TW" sz="1200" b="1" kern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宿舍</a:t>
                      </a:r>
                      <a:endParaRPr lang="zh-TW" sz="1200" b="1" kern="0" dirty="0">
                        <a:solidFill>
                          <a:schemeClr val="tx1"/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  <a:p>
                      <a:pPr marL="127000" indent="-127000"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□</a:t>
                      </a: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學校附屬機構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□</a:t>
                      </a: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其他建築</a:t>
                      </a: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-127000" algn="just">
                        <a:spcAft>
                          <a:spcPts val="0"/>
                        </a:spcAft>
                      </a:pP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 </a:t>
                      </a:r>
                      <a:endParaRPr lang="zh-TW" sz="1200" ker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 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 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 </a:t>
                      </a:r>
                      <a:endParaRPr lang="zh-TW" sz="1200" ker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 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 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 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 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如屬【學校附屬機構】：請敘明校內使用單位及系所</a:t>
                      </a:r>
                      <a:endParaRPr lang="zh-TW" sz="1200" kern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  <a:ea typeface="標楷體"/>
                        <a:cs typeface="Arial"/>
                      </a:endParaRPr>
                    </a:p>
                  </a:txBody>
                  <a:tcPr marL="17484" marR="17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2195736" y="3708980"/>
            <a:ext cx="1212677" cy="251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984422" y="4369947"/>
            <a:ext cx="7560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spcAft>
                <a:spcPts val="1200"/>
              </a:spcAft>
              <a:defRPr/>
            </a:pPr>
            <a:r>
              <a:rPr kumimoji="0" lang="en-US" altLang="zh-TW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 smtClean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新增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4"/>
              </a:buBlip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預計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年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03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期「校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」新增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教職員宿舍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4"/>
              </a:buBlip>
              <a:defRPr/>
            </a:pP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「教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職員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宿舍」</a:t>
            </a:r>
            <a:r>
              <a:rPr lang="zh-TW" altLang="zh-TW" b="1" dirty="0">
                <a:latin typeface="華康中圓體" pitchFamily="49" charset="-120"/>
                <a:ea typeface="華康中圓體" pitchFamily="49" charset="-120"/>
              </a:rPr>
              <a:t>係指提供教職員住宿之建築物，若使用對象為學生或非正式學籍學生之宿舍，請勿選填此分類</a:t>
            </a:r>
            <a:r>
              <a:rPr lang="zh-TW" altLang="zh-TW" b="1" dirty="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spcAft>
                <a:spcPts val="1200"/>
              </a:spcAft>
              <a:buBlip>
                <a:blip r:embed="rId4"/>
              </a:buBlip>
              <a:defRPr/>
            </a:pP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此選項之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填報將提供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總量提報作業小組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使用，請審慎填報。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8237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t>41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8" y="1268413"/>
            <a:ext cx="8023399" cy="5113337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3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53817" y="682809"/>
            <a:ext cx="387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學校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自有學生宿舍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表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3801" y="3424061"/>
            <a:ext cx="7580957" cy="238120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01" y="3294943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853258" y="3724362"/>
            <a:ext cx="7679182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lvl="1" indent="-342000" eaLnBrk="0" latinLnBrk="1" hangingPunct="0">
              <a:lnSpc>
                <a:spcPts val="28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為使「校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」與「校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」填報資料一致，本表「校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」部分欄位由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學校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填報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【103.03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期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之「校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1. 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校舍建築物面積統計表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」資料匯入。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ts val="28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請協助確認匯入資料是否有誤。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ts val="28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本表僅需填報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宿舍類別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床位數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收費標準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等欄位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ts val="2800"/>
              </a:lnSpc>
              <a:spcAft>
                <a:spcPts val="1200"/>
              </a:spcAft>
              <a:buBlip>
                <a:blip r:embed="rId3"/>
              </a:buBlip>
              <a:defRPr/>
            </a:pP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03.02.15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378997"/>
              </p:ext>
            </p:extLst>
          </p:nvPr>
        </p:nvGraphicFramePr>
        <p:xfrm>
          <a:off x="683569" y="2064008"/>
          <a:ext cx="7848873" cy="909320"/>
        </p:xfrm>
        <a:graphic>
          <a:graphicData uri="http://schemas.openxmlformats.org/drawingml/2006/table">
            <a:tbl>
              <a:tblPr firstRow="1" firstCol="1" bandRow="1"/>
              <a:tblGrid>
                <a:gridCol w="580033"/>
                <a:gridCol w="589550"/>
                <a:gridCol w="1062664"/>
                <a:gridCol w="792088"/>
                <a:gridCol w="864096"/>
                <a:gridCol w="864096"/>
                <a:gridCol w="648072"/>
                <a:gridCol w="694848"/>
                <a:gridCol w="876713"/>
                <a:gridCol w="876713"/>
              </a:tblGrid>
              <a:tr h="1545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縣市別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宿舍類別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宿舍名稱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宿舍面積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床位數</a:t>
                      </a: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床</a:t>
                      </a: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收費標準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91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男宿舍面積</a:t>
                      </a:r>
                      <a:r>
                        <a:rPr lang="en-US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平方公尺</a:t>
                      </a:r>
                      <a:r>
                        <a:rPr lang="en-US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女宿舍面積</a:t>
                      </a:r>
                      <a:r>
                        <a:rPr lang="en-US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平方公尺</a:t>
                      </a:r>
                      <a:r>
                        <a:rPr lang="en-US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男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女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最高</a:t>
                      </a: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元</a:t>
                      </a: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學期</a:t>
                      </a: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最低</a:t>
                      </a: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元</a:t>
                      </a: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1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學期</a:t>
                      </a: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□校內非</a:t>
                      </a:r>
                      <a:r>
                        <a:rPr lang="en-US" sz="11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BOT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□校內</a:t>
                      </a:r>
                      <a:r>
                        <a:rPr lang="en-US" sz="11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BOT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62" marR="57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835696" y="2060848"/>
            <a:ext cx="1080120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436096" y="2049438"/>
            <a:ext cx="3096344" cy="9475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751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t>42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467544" y="1110399"/>
            <a:ext cx="8424934" cy="5611076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4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163518" y="600546"/>
            <a:ext cx="387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學校租用學生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宿舍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表</a:t>
            </a: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9043" y="4149080"/>
            <a:ext cx="8311429" cy="229270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01" y="4010323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488171" y="4311075"/>
            <a:ext cx="8332301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lvl="1" indent="-342000" eaLnBrk="0" latinLnBrk="1" hangingPunct="0">
              <a:lnSpc>
                <a:spcPts val="28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為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使「校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」與「校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」填報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資料一致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，「校</a:t>
            </a:r>
            <a:r>
              <a:rPr lang="en-US" altLang="zh-TW" b="1" dirty="0" smtClean="0">
                <a:latin typeface="華康中圓體" pitchFamily="49" charset="-120"/>
                <a:ea typeface="華康中圓體" pitchFamily="49" charset="-120"/>
              </a:rPr>
              <a:t>4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」部分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欄位由學校填報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【103.03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期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之「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校</a:t>
            </a:r>
            <a:r>
              <a:rPr lang="en-US" altLang="zh-TW" b="1" dirty="0">
                <a:latin typeface="華康中圓體" pitchFamily="49" charset="-120"/>
                <a:ea typeface="華康中圓體" pitchFamily="49" charset="-120"/>
              </a:rPr>
              <a:t>1. 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校舍建築物面積統計表」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資料匯入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ts val="28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請協助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確認匯入資料是否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有誤。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ts val="28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本表僅需填報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機構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或公司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業主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)】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床位數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收費標準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】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等欄位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。</a:t>
            </a:r>
            <a:endParaRPr lang="en-US" altLang="zh-TW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03.02.16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35708"/>
              </p:ext>
            </p:extLst>
          </p:nvPr>
        </p:nvGraphicFramePr>
        <p:xfrm>
          <a:off x="634301" y="1883655"/>
          <a:ext cx="8136904" cy="2168439"/>
        </p:xfrm>
        <a:graphic>
          <a:graphicData uri="http://schemas.openxmlformats.org/drawingml/2006/table">
            <a:tbl>
              <a:tblPr/>
              <a:tblGrid>
                <a:gridCol w="203305"/>
                <a:gridCol w="274061"/>
                <a:gridCol w="278529"/>
                <a:gridCol w="208897"/>
                <a:gridCol w="696322"/>
                <a:gridCol w="606903"/>
                <a:gridCol w="1143960"/>
                <a:gridCol w="422372"/>
                <a:gridCol w="391382"/>
                <a:gridCol w="818965"/>
                <a:gridCol w="925560"/>
                <a:gridCol w="650968"/>
                <a:gridCol w="550826"/>
                <a:gridCol w="552442"/>
                <a:gridCol w="273149"/>
                <a:gridCol w="139263"/>
              </a:tblGrid>
              <a:tr h="425675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學年度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學期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縣市別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建築名稱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機構</a:t>
                      </a: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或公司</a:t>
                      </a: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業主</a:t>
                      </a: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租賃合約年數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合約是否經法院公證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床位數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收費標準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樓地板面積</a:t>
                      </a: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含地下室</a:t>
                      </a: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)(</a:t>
                      </a: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平方公尺</a:t>
                      </a: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租賃合約期限</a:t>
                      </a:r>
                      <a:endParaRPr lang="zh-TW" sz="12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補充說明</a:t>
                      </a:r>
                      <a:endParaRPr lang="zh-TW" sz="12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18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Arial"/>
                          <a:ea typeface="標楷體"/>
                          <a:cs typeface="Arial"/>
                        </a:rPr>
                        <a:t>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女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最高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元／學期</a:t>
                      </a: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最低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元／學期</a:t>
                      </a: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所有權狀面積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使用執照面積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租約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開始時間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租約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結束時間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092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highlight>
                            <a:srgbClr val="FFFF00"/>
                          </a:highlight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□是：法院公證字號</a:t>
                      </a: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__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□否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619672" y="1864792"/>
            <a:ext cx="648072" cy="21455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067945" y="1913592"/>
            <a:ext cx="2520280" cy="21455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52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t>43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7" y="1326727"/>
            <a:ext cx="8311432" cy="5055023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校</a:t>
            </a:r>
            <a:r>
              <a:rPr kumimoji="0" lang="en-US" altLang="zh-TW" sz="4800" b="1" dirty="0">
                <a:solidFill>
                  <a:srgbClr val="00B0F0"/>
                </a:solidFill>
                <a:ea typeface="華康中圓體" pitchFamily="49" charset="-120"/>
              </a:rPr>
              <a:t>1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089608" y="908720"/>
            <a:ext cx="5626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開設全外語授課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之院</a:t>
            </a:r>
            <a:r>
              <a:rPr lang="zh-TW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、系所、學位學程</a:t>
            </a:r>
            <a:r>
              <a:rPr lang="zh-TW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統計表</a:t>
            </a:r>
            <a:endParaRPr lang="zh-TW" altLang="zh-TW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3568" y="3284984"/>
            <a:ext cx="8028900" cy="309676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03.02.17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96726"/>
              </p:ext>
            </p:extLst>
          </p:nvPr>
        </p:nvGraphicFramePr>
        <p:xfrm>
          <a:off x="634301" y="1922490"/>
          <a:ext cx="8082274" cy="1188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5164"/>
                <a:gridCol w="770723"/>
                <a:gridCol w="1275164"/>
                <a:gridCol w="1275164"/>
                <a:gridCol w="331772"/>
                <a:gridCol w="495032"/>
                <a:gridCol w="707189"/>
                <a:gridCol w="687811"/>
                <a:gridCol w="585129"/>
                <a:gridCol w="679126"/>
              </a:tblGrid>
              <a:tr h="36576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學院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全外語授課之單位名稱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學制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授課語言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修習全英（外）語院、系所、學位學程之學生男、女人數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中文名稱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英（外）文名稱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本國學生數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外籍學生數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9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55576" y="3421737"/>
            <a:ext cx="774497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  <a:p>
            <a:pPr marL="432000" lvl="0" indent="-360000" algn="just">
              <a:spcBef>
                <a:spcPts val="600"/>
              </a:spcBef>
              <a:buClr>
                <a:srgbClr val="6600CC"/>
              </a:buClr>
              <a:buSzPct val="120000"/>
              <a:buFont typeface="Wingdings" panose="05000000000000000000" pitchFamily="2" charset="2"/>
              <a:buChar char="l"/>
            </a:pP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</a:t>
            </a:r>
            <a:r>
              <a:rPr lang="zh-TW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表所稱</a:t>
            </a:r>
            <a:r>
              <a:rPr lang="zh-TW" altLang="zh-TW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全外語授課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係指該院、系、所、學位學程內「所有課程」包括共同課程，「皆以英（外）語」授課者，即可填報</a:t>
            </a:r>
            <a:r>
              <a:rPr lang="zh-TW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r>
              <a:rPr lang="zh-TW" altLang="zh-TW" b="1" u="sng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若</a:t>
            </a:r>
            <a:r>
              <a:rPr lang="zh-TW" altLang="zh-TW" b="1" u="sng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以「中文或中外語交雜上課」之課程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（包括通識課程、共同課程</a:t>
            </a:r>
            <a:r>
              <a:rPr lang="en-US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…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等），</a:t>
            </a:r>
            <a:r>
              <a:rPr lang="zh-TW" altLang="zh-TW" b="1" u="sng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則無需</a:t>
            </a:r>
            <a:r>
              <a:rPr lang="zh-TW" altLang="zh-TW" b="1" u="sng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32000" lvl="0" indent="-360000" algn="just">
              <a:spcBef>
                <a:spcPts val="600"/>
              </a:spcBef>
              <a:buClr>
                <a:srgbClr val="6600CC"/>
              </a:buClr>
              <a:buSzPct val="120000"/>
              <a:buFont typeface="Wingdings" panose="05000000000000000000" pitchFamily="2" charset="2"/>
              <a:buChar char="l"/>
            </a:pPr>
            <a:endParaRPr lang="en-US" altLang="zh-TW" sz="8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32000" lvl="0" indent="-360000" algn="just">
              <a:spcBef>
                <a:spcPts val="600"/>
              </a:spcBef>
              <a:buClr>
                <a:srgbClr val="6600CC"/>
              </a:buClr>
              <a:buSzPct val="120000"/>
              <a:buFont typeface="Wingdings" panose="05000000000000000000" pitchFamily="2" charset="2"/>
              <a:buChar char="l"/>
            </a:pP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本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表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僅蒐集</a:t>
            </a:r>
            <a:r>
              <a:rPr lang="zh-TW" altLang="zh-TW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對外</a:t>
            </a:r>
            <a:r>
              <a:rPr lang="zh-TW" altLang="zh-TW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招生之院、系所、學位學程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不包括對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內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招生之院、系所、學位學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程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但「</a:t>
            </a:r>
            <a:r>
              <a:rPr lang="zh-TW" altLang="zh-TW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對內招生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學位</a:t>
            </a:r>
            <a:r>
              <a:rPr lang="zh-TW" altLang="zh-TW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學程招生方式採轉系就讀</a:t>
            </a:r>
            <a:r>
              <a:rPr lang="en-US" altLang="zh-TW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zh-TW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亦即學生之學籍已不在原系</a:t>
            </a:r>
            <a:r>
              <a:rPr lang="en-US" altLang="zh-TW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且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採</a:t>
            </a:r>
            <a:r>
              <a:rPr lang="zh-TW" altLang="zh-TW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「全英（外）語」授課者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en-US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亦可</a:t>
            </a:r>
            <a:r>
              <a:rPr lang="zh-TW" altLang="zh-TW" b="1" u="sng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填報</a:t>
            </a:r>
            <a:r>
              <a:rPr lang="zh-TW" altLang="zh-TW" b="1" u="sng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。 </a:t>
            </a:r>
            <a:endParaRPr lang="en-US" altLang="zh-TW" b="1" u="sng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32000" lvl="0" indent="-360000" algn="just">
              <a:spcBef>
                <a:spcPts val="600"/>
              </a:spcBef>
              <a:buClr>
                <a:srgbClr val="6600CC"/>
              </a:buClr>
              <a:buSzPct val="120000"/>
              <a:buFont typeface="Wingdings" panose="05000000000000000000" pitchFamily="2" charset="2"/>
              <a:buChar char="l"/>
            </a:pPr>
            <a:endParaRPr lang="en-US" altLang="zh-TW" sz="500" b="1" u="sng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32000" lvl="0" indent="-360000" algn="just">
              <a:spcBef>
                <a:spcPts val="600"/>
              </a:spcBef>
              <a:buClr>
                <a:srgbClr val="6600CC"/>
              </a:buClr>
              <a:buSzPct val="120000"/>
              <a:buFont typeface="Wingdings" panose="05000000000000000000" pitchFamily="2" charset="2"/>
              <a:buChar char="l"/>
            </a:pP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本資料將提供教育部駐外單位公告予外國學生申請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來</a:t>
            </a:r>
            <a:r>
              <a:rPr lang="zh-TW" altLang="en-US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臺</a:t>
            </a:r>
            <a:r>
              <a:rPr lang="zh-TW" altLang="zh-TW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就學</a:t>
            </a:r>
            <a:r>
              <a:rPr lang="zh-TW" altLang="zh-TW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之參考。</a:t>
            </a:r>
            <a:endParaRPr lang="zh-TW" altLang="zh-TW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9316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00B0F0"/>
          </a:solidFill>
        </p:grpSpPr>
        <p:sp>
          <p:nvSpPr>
            <p:cNvPr id="5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60B6-6140-4A7C-B35A-C038DA3B6735}" type="slidenum">
              <a:rPr lang="zh-TW" altLang="en-US"/>
              <a:t>44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 flipH="1">
            <a:off x="581047" y="1326727"/>
            <a:ext cx="8311432" cy="5055023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 dirty="0" smtClean="0">
                <a:solidFill>
                  <a:srgbClr val="00B0F0"/>
                </a:solidFill>
                <a:ea typeface="華康中圓體" pitchFamily="49" charset="-120"/>
              </a:rPr>
              <a:t>校</a:t>
            </a:r>
            <a:r>
              <a:rPr kumimoji="0" lang="en-US" altLang="zh-TW" sz="4800" b="1" dirty="0" smtClean="0">
                <a:solidFill>
                  <a:srgbClr val="00B0F0"/>
                </a:solidFill>
                <a:ea typeface="華康中圓體" pitchFamily="49" charset="-120"/>
              </a:rPr>
              <a:t>14</a:t>
            </a:r>
            <a:endParaRPr kumimoji="0" lang="zh-TW" altLang="en-US" sz="4800" b="1" dirty="0">
              <a:solidFill>
                <a:srgbClr val="00B0F0"/>
              </a:solidFill>
              <a:ea typeface="華康中圓體" pitchFamily="49" charset="-120"/>
            </a:endParaRP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3059832" y="807095"/>
            <a:ext cx="572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系</a:t>
            </a:r>
            <a:r>
              <a:rPr lang="zh-TW" altLang="en-US" sz="2400" dirty="0">
                <a:latin typeface="華康中圓體" pitchFamily="49" charset="-120"/>
                <a:ea typeface="華康中圓體" pitchFamily="49" charset="-120"/>
              </a:rPr>
              <a:t>所專業必、選修實際開設學分數</a:t>
            </a: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統計表</a:t>
            </a:r>
            <a:endParaRPr lang="zh-TW" altLang="en-US" sz="2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5781" y="3201479"/>
            <a:ext cx="7930675" cy="253177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14" name="圖片 19" descr="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01" y="3140968"/>
            <a:ext cx="47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905069" y="3499607"/>
            <a:ext cx="7679182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0" latinLnBrk="1" hangingPunct="0">
              <a:lnSpc>
                <a:spcPts val="2800"/>
              </a:lnSpc>
              <a:spcAft>
                <a:spcPts val="1200"/>
              </a:spcAft>
              <a:defRPr/>
            </a:pP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【</a:t>
            </a:r>
            <a:r>
              <a:rPr kumimoji="0" lang="zh-TW" altLang="en-US" dirty="0">
                <a:solidFill>
                  <a:schemeClr val="accent6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填報注意</a:t>
            </a:r>
            <a:r>
              <a:rPr kumimoji="0" lang="en-US" altLang="zh-TW" dirty="0">
                <a:latin typeface="華康中圓體" pitchFamily="49" charset="-120"/>
                <a:ea typeface="華康中圓體" pitchFamily="49" charset="-120"/>
              </a:rPr>
              <a:t>】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000" lvl="1" indent="-342000" eaLnBrk="0" latinLnBrk="1" hangingPunct="0">
              <a:lnSpc>
                <a:spcPts val="2800"/>
              </a:lnSpc>
              <a:spcAft>
                <a:spcPts val="1200"/>
              </a:spcAft>
              <a:buBlip>
                <a:blip r:embed="rId3"/>
              </a:buBlip>
              <a:defRPr/>
            </a:pP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學期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必（選）修學分實際開設數中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zh-TW" altLang="zh-TW" b="1" u="heavy" dirty="0"/>
              <a:t>若屬於合開之課程，請以實際開設課程之學制填報，如無法區分實際開設之</a:t>
            </a:r>
            <a:r>
              <a:rPr lang="zh-TW" altLang="zh-TW" b="1" u="heavy" dirty="0" smtClean="0"/>
              <a:t>學制</a:t>
            </a:r>
            <a:r>
              <a:rPr lang="zh-TW" altLang="en-US" b="1" u="heavy" dirty="0" smtClean="0"/>
              <a:t>，</a:t>
            </a:r>
            <a:r>
              <a:rPr lang="zh-TW" altLang="zh-TW" b="1" dirty="0" smtClean="0"/>
              <a:t>請</a:t>
            </a:r>
            <a:r>
              <a:rPr lang="zh-TW" altLang="zh-TW" b="1" dirty="0"/>
              <a:t>以「高年級」為主</a:t>
            </a:r>
            <a:r>
              <a:rPr lang="zh-TW" altLang="zh-TW" b="1" dirty="0" smtClean="0"/>
              <a:t>。</a:t>
            </a:r>
            <a:r>
              <a:rPr lang="zh-TW" altLang="en-US" b="1" dirty="0" smtClean="0"/>
              <a:t>例如：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學士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班與碩士班合開之課程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應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以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「高年級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」為主，請填列計入「碩士班」</a:t>
            </a:r>
            <a:r>
              <a:rPr lang="zh-TW" altLang="en-US" b="1" dirty="0" smtClean="0">
                <a:latin typeface="華康中圓體" pitchFamily="49" charset="-120"/>
                <a:ea typeface="華康中圓體" pitchFamily="49" charset="-120"/>
              </a:rPr>
              <a:t>。同</a:t>
            </a:r>
            <a:r>
              <a:rPr lang="zh-TW" altLang="en-US" b="1" dirty="0">
                <a:latin typeface="華康中圓體" pitchFamily="49" charset="-120"/>
                <a:ea typeface="華康中圓體" pitchFamily="49" charset="-120"/>
              </a:rPr>
              <a:t>理，若由碩士班與博士班合開之課程，填報至博士班。</a:t>
            </a:r>
            <a:endParaRPr lang="en-US" altLang="zh-TW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387350" y="400491"/>
            <a:ext cx="1101584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rgbClr val="00B0F0"/>
                </a:solidFill>
                <a:latin typeface="Calibri" pitchFamily="34" charset="0"/>
              </a:rPr>
              <a:t>03.02.18</a:t>
            </a:r>
            <a:endParaRPr kumimoji="0" lang="zh-TW" altLang="en-US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11694"/>
              </p:ext>
            </p:extLst>
          </p:nvPr>
        </p:nvGraphicFramePr>
        <p:xfrm>
          <a:off x="683568" y="1952365"/>
          <a:ext cx="8003232" cy="858155"/>
        </p:xfrm>
        <a:graphic>
          <a:graphicData uri="http://schemas.openxmlformats.org/drawingml/2006/table">
            <a:tbl>
              <a:tblPr firstRow="1" firstCol="1" bandRow="1"/>
              <a:tblGrid>
                <a:gridCol w="741040"/>
                <a:gridCol w="666936"/>
                <a:gridCol w="666936"/>
                <a:gridCol w="1111560"/>
                <a:gridCol w="889248"/>
                <a:gridCol w="1852600"/>
                <a:gridCol w="2074912"/>
              </a:tblGrid>
              <a:tr h="46520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學年度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學期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學院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單位名稱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學制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學期專業</a:t>
                      </a:r>
                      <a:r>
                        <a:rPr lang="zh-TW" sz="14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必修</a:t>
                      </a:r>
                      <a:r>
                        <a:rPr lang="zh-TW" sz="14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學分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實際開設學分數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學期專業</a:t>
                      </a:r>
                      <a:r>
                        <a:rPr lang="zh-TW" sz="1400" b="1" kern="100">
                          <a:effectLst/>
                          <a:latin typeface="Arial"/>
                          <a:ea typeface="標楷體"/>
                          <a:cs typeface="Arial"/>
                        </a:rPr>
                        <a:t>選修</a:t>
                      </a: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學分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實際開設學分數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4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835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 flipH="1">
            <a:off x="827088" y="1268413"/>
            <a:ext cx="7489825" cy="5113337"/>
          </a:xfrm>
          <a:prstGeom prst="round2Diag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FF9900"/>
          </a:solidFill>
        </p:grpSpPr>
        <p:sp>
          <p:nvSpPr>
            <p:cNvPr id="1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68612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3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4" name="Rectangle 43"/>
          <p:cNvSpPr>
            <a:spLocks noChangeArrowheads="1"/>
          </p:cNvSpPr>
          <p:nvPr/>
        </p:nvSpPr>
        <p:spPr bwMode="gray">
          <a:xfrm>
            <a:off x="366713" y="681038"/>
            <a:ext cx="27352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800" b="1">
                <a:solidFill>
                  <a:srgbClr val="DA006D"/>
                </a:solidFill>
                <a:ea typeface="華康中圓體" pitchFamily="49" charset="-120"/>
              </a:rPr>
              <a:t>聯絡資訊</a:t>
            </a:r>
            <a:endParaRPr kumimoji="0" lang="en-US" altLang="zh-TW" sz="4800" b="1">
              <a:solidFill>
                <a:srgbClr val="DA006D"/>
              </a:solidFill>
              <a:ea typeface="華康中圓體" pitchFamily="49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87450" y="2060575"/>
            <a:ext cx="6696075" cy="2089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187450" y="4365625"/>
            <a:ext cx="6696075" cy="1439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68618" name="Picture 5" descr="C:\Users\HEUser\Desktop\1103\Pictur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687888"/>
            <a:ext cx="1016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9" name="文字方塊 9"/>
          <p:cNvSpPr txBox="1">
            <a:spLocks noChangeArrowheads="1"/>
          </p:cNvSpPr>
          <p:nvPr/>
        </p:nvSpPr>
        <p:spPr bwMode="auto">
          <a:xfrm>
            <a:off x="2627313" y="4724400"/>
            <a:ext cx="5097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hedb@yuntech.edu.tw</a:t>
            </a:r>
            <a:endParaRPr kumimoji="0" lang="zh-TW" altLang="en-US" sz="3600" b="1">
              <a:latin typeface="Calibri" pitchFamily="34" charset="0"/>
            </a:endParaRPr>
          </a:p>
        </p:txBody>
      </p:sp>
      <p:sp>
        <p:nvSpPr>
          <p:cNvPr id="68620" name="文字方塊 10"/>
          <p:cNvSpPr txBox="1">
            <a:spLocks noChangeArrowheads="1"/>
          </p:cNvSpPr>
          <p:nvPr/>
        </p:nvSpPr>
        <p:spPr bwMode="auto">
          <a:xfrm>
            <a:off x="2627313" y="2782888"/>
            <a:ext cx="2954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(05)534-2601</a:t>
            </a:r>
            <a:endParaRPr kumimoji="0" lang="zh-TW" altLang="en-US" sz="3600" b="1">
              <a:latin typeface="Calibri" pitchFamily="34" charset="0"/>
            </a:endParaRPr>
          </a:p>
        </p:txBody>
      </p:sp>
      <p:sp>
        <p:nvSpPr>
          <p:cNvPr id="68621" name="文字方塊 11"/>
          <p:cNvSpPr txBox="1">
            <a:spLocks noChangeArrowheads="1"/>
          </p:cNvSpPr>
          <p:nvPr/>
        </p:nvSpPr>
        <p:spPr bwMode="auto">
          <a:xfrm>
            <a:off x="5526088" y="3071813"/>
            <a:ext cx="1595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# 5379</a:t>
            </a:r>
            <a:endParaRPr kumimoji="0" lang="zh-TW" altLang="en-US" sz="3600" b="1">
              <a:latin typeface="Calibri" pitchFamily="34" charset="0"/>
            </a:endParaRPr>
          </a:p>
        </p:txBody>
      </p:sp>
      <p:pic>
        <p:nvPicPr>
          <p:cNvPr id="68622" name="Picture 6" descr="C:\Users\HEUser\Desktop\1103\phone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595563"/>
            <a:ext cx="121443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3" name="文字方塊 11"/>
          <p:cNvSpPr txBox="1">
            <a:spLocks noChangeArrowheads="1"/>
          </p:cNvSpPr>
          <p:nvPr/>
        </p:nvSpPr>
        <p:spPr bwMode="auto">
          <a:xfrm>
            <a:off x="5507038" y="2636838"/>
            <a:ext cx="1595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# 5378</a:t>
            </a:r>
            <a:endParaRPr kumimoji="0" lang="zh-TW" altLang="en-US" sz="3600" b="1">
              <a:latin typeface="Calibri" pitchFamily="34" charset="0"/>
            </a:endParaRPr>
          </a:p>
        </p:txBody>
      </p:sp>
      <p:sp>
        <p:nvSpPr>
          <p:cNvPr id="68624" name="文字方塊 11"/>
          <p:cNvSpPr txBox="1">
            <a:spLocks noChangeArrowheads="1"/>
          </p:cNvSpPr>
          <p:nvPr/>
        </p:nvSpPr>
        <p:spPr bwMode="auto">
          <a:xfrm>
            <a:off x="5507038" y="3503613"/>
            <a:ext cx="1595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# 5380</a:t>
            </a:r>
            <a:endParaRPr kumimoji="0" lang="zh-TW" altLang="en-US" sz="3600" b="1">
              <a:latin typeface="Calibri" pitchFamily="34" charset="0"/>
            </a:endParaRPr>
          </a:p>
        </p:txBody>
      </p:sp>
      <p:sp>
        <p:nvSpPr>
          <p:cNvPr id="68625" name="文字方塊 37"/>
          <p:cNvSpPr txBox="1">
            <a:spLocks noChangeArrowheads="1"/>
          </p:cNvSpPr>
          <p:nvPr/>
        </p:nvSpPr>
        <p:spPr bwMode="auto">
          <a:xfrm>
            <a:off x="5507038" y="2205038"/>
            <a:ext cx="1595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# 5377</a:t>
            </a:r>
            <a:endParaRPr kumimoji="0" lang="zh-TW" altLang="en-US" sz="3600" b="1">
              <a:latin typeface="Calibri" pitchFamily="34" charset="0"/>
            </a:endParaRPr>
          </a:p>
        </p:txBody>
      </p:sp>
      <p:sp>
        <p:nvSpPr>
          <p:cNvPr id="68626" name="文字方塊 15"/>
          <p:cNvSpPr txBox="1">
            <a:spLocks noChangeArrowheads="1"/>
          </p:cNvSpPr>
          <p:nvPr/>
        </p:nvSpPr>
        <p:spPr bwMode="auto">
          <a:xfrm>
            <a:off x="7019925" y="3357563"/>
            <a:ext cx="850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600" b="1">
                <a:solidFill>
                  <a:srgbClr val="9900CC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</a:p>
        </p:txBody>
      </p:sp>
      <p:sp>
        <p:nvSpPr>
          <p:cNvPr id="68627" name="文字方塊 16"/>
          <p:cNvSpPr txBox="1">
            <a:spLocks noChangeArrowheads="1"/>
          </p:cNvSpPr>
          <p:nvPr/>
        </p:nvSpPr>
        <p:spPr bwMode="auto">
          <a:xfrm>
            <a:off x="7019925" y="2493963"/>
            <a:ext cx="850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600" b="1">
                <a:solidFill>
                  <a:srgbClr val="9900CC"/>
                </a:solidFill>
                <a:latin typeface="微軟正黑體" pitchFamily="34" charset="-120"/>
                <a:ea typeface="微軟正黑體" pitchFamily="34" charset="-120"/>
              </a:rPr>
              <a:t>表冊</a:t>
            </a:r>
          </a:p>
        </p:txBody>
      </p:sp>
      <p:cxnSp>
        <p:nvCxnSpPr>
          <p:cNvPr id="41" name="直線接點 40"/>
          <p:cNvCxnSpPr/>
          <p:nvPr/>
        </p:nvCxnSpPr>
        <p:spPr>
          <a:xfrm>
            <a:off x="5564188" y="3168650"/>
            <a:ext cx="2103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敬祝 填表順利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3886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大學校院校務資料庫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2339752" y="341784"/>
            <a:ext cx="4608512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意見處理流程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5868144" y="6381328"/>
            <a:ext cx="2895600" cy="365125"/>
          </a:xfrm>
        </p:spPr>
        <p:txBody>
          <a:bodyPr/>
          <a:lstStyle/>
          <a:p>
            <a:pPr algn="r">
              <a:defRPr/>
            </a:pPr>
            <a:fld id="{2F050EE0-B5D2-47FF-AF8E-A13DFB9302E5}" type="slidenum">
              <a:rPr lang="zh-TW" altLang="en-US" sz="2000" smtClean="0">
                <a:solidFill>
                  <a:schemeClr val="tx1"/>
                </a:solidFill>
              </a:rPr>
              <a:t>5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875327234"/>
              </p:ext>
            </p:extLst>
          </p:nvPr>
        </p:nvGraphicFramePr>
        <p:xfrm>
          <a:off x="1043608" y="1861637"/>
          <a:ext cx="7344816" cy="372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圓角化對角線角落矩形 6"/>
          <p:cNvSpPr/>
          <p:nvPr/>
        </p:nvSpPr>
        <p:spPr>
          <a:xfrm flipH="1">
            <a:off x="1007839" y="1268413"/>
            <a:ext cx="7489825" cy="5113337"/>
          </a:xfrm>
          <a:prstGeom prst="round2Diag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9933FF"/>
          </a:solidFill>
        </p:grpSpPr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4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gray">
          <a:xfrm>
            <a:off x="323850" y="333375"/>
            <a:ext cx="6431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01.2</a:t>
            </a:r>
          </a:p>
        </p:txBody>
      </p:sp>
      <p:sp>
        <p:nvSpPr>
          <p:cNvPr id="27" name="矩形 26"/>
          <p:cNvSpPr/>
          <p:nvPr/>
        </p:nvSpPr>
        <p:spPr>
          <a:xfrm>
            <a:off x="387350" y="769784"/>
            <a:ext cx="262279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725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2572010" y="231989"/>
            <a:ext cx="4608512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意見處理流程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5868144" y="6381328"/>
            <a:ext cx="2895600" cy="365125"/>
          </a:xfrm>
        </p:spPr>
        <p:txBody>
          <a:bodyPr/>
          <a:lstStyle/>
          <a:p>
            <a:pPr algn="r">
              <a:defRPr/>
            </a:pPr>
            <a:fld id="{2F050EE0-B5D2-47FF-AF8E-A13DFB9302E5}" type="slidenum">
              <a:rPr lang="zh-TW" altLang="en-US" sz="2000" smtClean="0">
                <a:solidFill>
                  <a:schemeClr val="tx1"/>
                </a:solidFill>
              </a:rPr>
              <a:t>6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圓角化對角線角落矩形 6"/>
          <p:cNvSpPr/>
          <p:nvPr/>
        </p:nvSpPr>
        <p:spPr>
          <a:xfrm flipH="1">
            <a:off x="728106" y="1109663"/>
            <a:ext cx="7948349" cy="5271664"/>
          </a:xfrm>
          <a:prstGeom prst="round2Diag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9933FF"/>
          </a:solidFill>
        </p:grpSpPr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4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gray">
          <a:xfrm>
            <a:off x="323850" y="333375"/>
            <a:ext cx="84189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01.2.1</a:t>
            </a:r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" b="7829"/>
          <a:stretch/>
        </p:blipFill>
        <p:spPr bwMode="auto">
          <a:xfrm>
            <a:off x="4499992" y="1407098"/>
            <a:ext cx="3908549" cy="49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387350" y="769784"/>
            <a:ext cx="262279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79475" y="2064250"/>
            <a:ext cx="38228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本次說明會發言條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華康中圓體" pitchFamily="49" charset="-120"/>
              <a:cs typeface="華康中圓體" pitchFamily="49" charset="-120"/>
            </a:endParaRPr>
          </a:p>
          <a:p>
            <a:pPr algn="just"/>
            <a:r>
              <a:rPr lang="zh-TW" altLang="en-US" sz="3200" dirty="0" smtClean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     請參閱表冊</a:t>
            </a:r>
            <a:r>
              <a:rPr lang="zh-TW" altLang="en-US" sz="3200" dirty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最末</a:t>
            </a:r>
            <a:r>
              <a:rPr lang="zh-TW" altLang="en-US" sz="3200" dirty="0" smtClean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頁</a:t>
            </a:r>
            <a:r>
              <a:rPr lang="zh-TW" altLang="en-US" sz="3200" dirty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（如右圖</a:t>
            </a:r>
            <a:r>
              <a:rPr lang="zh-TW" altLang="en-US" sz="3200" dirty="0" smtClean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）；若對於本次會議有任何建議事項，請詳細填妥資訊，並於會議休息時間，提繳場</a:t>
            </a:r>
            <a:r>
              <a:rPr lang="zh-TW" altLang="en-US" sz="3200" dirty="0">
                <a:latin typeface="Arial" pitchFamily="34" charset="0"/>
                <a:ea typeface="華康中圓體" pitchFamily="49" charset="-120"/>
                <a:cs typeface="華康中圓體" pitchFamily="49" charset="-120"/>
              </a:rPr>
              <a:t>邊工作人員。</a:t>
            </a:r>
          </a:p>
        </p:txBody>
      </p:sp>
    </p:spTree>
    <p:extLst>
      <p:ext uri="{BB962C8B-B14F-4D97-AF65-F5344CB8AC3E}">
        <p14:creationId xmlns:p14="http://schemas.microsoft.com/office/powerpoint/2010/main" val="2953443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2987824" y="333375"/>
            <a:ext cx="5976664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每年定期匯出資料予應用單位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5996880" y="6381328"/>
            <a:ext cx="2895600" cy="365125"/>
          </a:xfrm>
        </p:spPr>
        <p:txBody>
          <a:bodyPr/>
          <a:lstStyle/>
          <a:p>
            <a:pPr algn="r">
              <a:defRPr/>
            </a:pPr>
            <a:fld id="{2F050EE0-B5D2-47FF-AF8E-A13DFB9302E5}" type="slidenum">
              <a:rPr lang="zh-TW" altLang="en-US" sz="2000" smtClean="0">
                <a:solidFill>
                  <a:schemeClr val="tx1"/>
                </a:solidFill>
              </a:rPr>
              <a:t>7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圓角化對角線角落矩形 6"/>
          <p:cNvSpPr/>
          <p:nvPr/>
        </p:nvSpPr>
        <p:spPr>
          <a:xfrm flipH="1">
            <a:off x="683567" y="1124745"/>
            <a:ext cx="8280919" cy="5256583"/>
          </a:xfrm>
          <a:prstGeom prst="round2Diag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341436" y="152192"/>
            <a:ext cx="2778845" cy="1528981"/>
            <a:chOff x="336" y="1536"/>
            <a:chExt cx="1392" cy="720"/>
          </a:xfrm>
          <a:solidFill>
            <a:srgbClr val="9933FF"/>
          </a:solidFill>
        </p:grpSpPr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4" name="AutoShape 35"/>
          <p:cNvSpPr>
            <a:spLocks noChangeArrowheads="1"/>
          </p:cNvSpPr>
          <p:nvPr/>
        </p:nvSpPr>
        <p:spPr bwMode="gray">
          <a:xfrm>
            <a:off x="399871" y="218711"/>
            <a:ext cx="2652713" cy="1390650"/>
          </a:xfrm>
          <a:prstGeom prst="roundRect">
            <a:avLst>
              <a:gd name="adj" fmla="val 13346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gray">
          <a:xfrm>
            <a:off x="399871" y="218710"/>
            <a:ext cx="524031" cy="6310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gray">
          <a:xfrm>
            <a:off x="486309" y="308899"/>
            <a:ext cx="11333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01.3</a:t>
            </a:r>
          </a:p>
        </p:txBody>
      </p:sp>
      <p:sp>
        <p:nvSpPr>
          <p:cNvPr id="27" name="矩形 26"/>
          <p:cNvSpPr/>
          <p:nvPr/>
        </p:nvSpPr>
        <p:spPr>
          <a:xfrm>
            <a:off x="464630" y="751609"/>
            <a:ext cx="262279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定期匯出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69698"/>
              </p:ext>
            </p:extLst>
          </p:nvPr>
        </p:nvGraphicFramePr>
        <p:xfrm>
          <a:off x="966975" y="1768555"/>
          <a:ext cx="7868989" cy="429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197"/>
                <a:gridCol w="4824536"/>
                <a:gridCol w="2304256"/>
              </a:tblGrid>
              <a:tr h="603582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匯出時程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匯出表冊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應用單位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45">
                <a:tc rowSpan="3"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產學合作績效評量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6570"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、學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教育部統計處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92196"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上一年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  <a:r>
                        <a:rPr lang="zh-TW" altLang="en-US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  <a:p>
                      <a:pPr algn="l"/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     教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今年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  <a:r>
                        <a:rPr lang="zh-TW" altLang="en-US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月首次辦理</a:t>
                      </a:r>
                      <a:endParaRPr lang="en-US" altLang="zh-TW" sz="16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總量提報作業小組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南臺科技大學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2260"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、研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、研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、教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高等教育評鑑中心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4325">
                <a:tc vMerge="1"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教育部國際化調查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058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2987824" y="333375"/>
            <a:ext cx="5976664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每年定期匯出資料予應用單位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5868144" y="6381328"/>
            <a:ext cx="2895600" cy="365125"/>
          </a:xfrm>
        </p:spPr>
        <p:txBody>
          <a:bodyPr/>
          <a:lstStyle/>
          <a:p>
            <a:pPr algn="r">
              <a:defRPr/>
            </a:pPr>
            <a:fld id="{2F050EE0-B5D2-47FF-AF8E-A13DFB9302E5}" type="slidenum">
              <a:rPr lang="zh-TW" altLang="en-US" sz="2000" smtClean="0">
                <a:solidFill>
                  <a:schemeClr val="tx1"/>
                </a:solidFill>
              </a:rPr>
              <a:t>8</a:t>
            </a:fld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圓角化對角線角落矩形 6"/>
          <p:cNvSpPr/>
          <p:nvPr/>
        </p:nvSpPr>
        <p:spPr>
          <a:xfrm flipH="1">
            <a:off x="387349" y="1196752"/>
            <a:ext cx="8577137" cy="5661247"/>
          </a:xfrm>
          <a:prstGeom prst="round2Diag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323528" y="332656"/>
            <a:ext cx="2778845" cy="1528981"/>
            <a:chOff x="336" y="1536"/>
            <a:chExt cx="1392" cy="720"/>
          </a:xfrm>
          <a:solidFill>
            <a:srgbClr val="9933FF"/>
          </a:solidFill>
        </p:grpSpPr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dist="45791" dir="2021404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4" name="AutoShape 35"/>
          <p:cNvSpPr>
            <a:spLocks noChangeArrowheads="1"/>
          </p:cNvSpPr>
          <p:nvPr/>
        </p:nvSpPr>
        <p:spPr bwMode="gray">
          <a:xfrm>
            <a:off x="387350" y="396875"/>
            <a:ext cx="2652713" cy="1390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gray">
          <a:xfrm>
            <a:off x="387350" y="396875"/>
            <a:ext cx="492125" cy="649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gray">
          <a:xfrm>
            <a:off x="323850" y="333375"/>
            <a:ext cx="6431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01.4</a:t>
            </a:r>
          </a:p>
        </p:txBody>
      </p:sp>
      <p:sp>
        <p:nvSpPr>
          <p:cNvPr id="27" name="矩形 26"/>
          <p:cNvSpPr/>
          <p:nvPr/>
        </p:nvSpPr>
        <p:spPr>
          <a:xfrm>
            <a:off x="387350" y="769784"/>
            <a:ext cx="262279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定期匯出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09050"/>
              </p:ext>
            </p:extLst>
          </p:nvPr>
        </p:nvGraphicFramePr>
        <p:xfrm>
          <a:off x="619746" y="1908849"/>
          <a:ext cx="8143998" cy="4521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4896544"/>
                <a:gridCol w="2095325"/>
              </a:tblGrid>
              <a:tr h="27808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匯出時程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匯出表冊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應用單位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901">
                <a:tc rowSpan="4"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十一月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、職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10-2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私立大學校院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獎補助小組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74651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、職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大學校院一覽表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501">
                <a:tc vMerge="1">
                  <a:txBody>
                    <a:bodyPr/>
                    <a:lstStyle/>
                    <a:p>
                      <a:pPr algn="l"/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基本資料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、學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、職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教育部統計處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3501">
                <a:tc vMerge="1">
                  <a:txBody>
                    <a:bodyPr/>
                    <a:lstStyle/>
                    <a:p>
                      <a:pPr algn="l"/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、研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教育部國際化調查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501"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十二月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教育部會計處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3501">
                <a:tc vMerge="1">
                  <a:txBody>
                    <a:bodyPr/>
                    <a:lstStyle/>
                    <a:p>
                      <a:pPr algn="l"/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</a:t>
                      </a:r>
                    </a:p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、研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、研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、教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高等教育評鑑中心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872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619673" y="1995817"/>
            <a:ext cx="6336703" cy="2873343"/>
            <a:chOff x="336" y="1536"/>
            <a:chExt cx="1392" cy="720"/>
          </a:xfrm>
          <a:solidFill>
            <a:srgbClr val="DA006D"/>
          </a:solidFill>
        </p:grpSpPr>
        <p:sp>
          <p:nvSpPr>
            <p:cNvPr id="9" name="AutoShape 32"/>
            <p:cNvSpPr>
              <a:spLocks noChangeArrowheads="1"/>
            </p:cNvSpPr>
            <p:nvPr/>
          </p:nvSpPr>
          <p:spPr bwMode="gray">
            <a:xfrm>
              <a:off x="336" y="1536"/>
              <a:ext cx="1392" cy="72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gray">
            <a:xfrm>
              <a:off x="336" y="1536"/>
              <a:ext cx="258" cy="33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547665" y="2427865"/>
            <a:ext cx="484295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</a:pPr>
            <a:r>
              <a:rPr kumimoji="0" lang="zh-TW" altLang="en-US" sz="4400" b="1" dirty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校</a:t>
            </a:r>
            <a:r>
              <a:rPr kumimoji="0" lang="zh-TW" altLang="en-US" sz="4400" b="1" dirty="0" smtClean="0">
                <a:solidFill>
                  <a:schemeClr val="accent3">
                    <a:lumMod val="75000"/>
                  </a:schemeClr>
                </a:solidFill>
                <a:ea typeface="華康中圓體" pitchFamily="49" charset="-120"/>
              </a:rPr>
              <a:t>庫定位</a:t>
            </a:r>
            <a:endParaRPr kumimoji="0" lang="en-US" altLang="zh-TW" sz="4400" b="1" dirty="0">
              <a:solidFill>
                <a:schemeClr val="accent3">
                  <a:lumMod val="75000"/>
                </a:schemeClr>
              </a:solidFill>
              <a:ea typeface="華康中圓體" pitchFamily="49" charset="-120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1683495" y="2060036"/>
            <a:ext cx="6049080" cy="261338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97041" y="2644169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本期作業時程</a:t>
            </a:r>
            <a:endParaRPr lang="zh-TW" altLang="en-US" sz="72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297535" y="1646802"/>
            <a:ext cx="1188132" cy="118813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文字方塊 15"/>
          <p:cNvSpPr txBox="1"/>
          <p:nvPr/>
        </p:nvSpPr>
        <p:spPr>
          <a:xfrm>
            <a:off x="1421499" y="1917702"/>
            <a:ext cx="7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endParaRPr lang="en-US" altLang="zh-TW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1037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36636</TotalTime>
  <Words>5318</Words>
  <Application>Microsoft Office PowerPoint</Application>
  <PresentationFormat>如螢幕大小 (4:3)</PresentationFormat>
  <Paragraphs>1238</Paragraphs>
  <Slides>46</Slides>
  <Notes>34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8" baseType="lpstr">
      <vt:lpstr>Arial</vt:lpstr>
      <vt:lpstr>新細明體</vt:lpstr>
      <vt:lpstr>華康中圓體</vt:lpstr>
      <vt:lpstr>微軟正黑體</vt:lpstr>
      <vt:lpstr>標楷體</vt:lpstr>
      <vt:lpstr>Calibri</vt:lpstr>
      <vt:lpstr>華康中圓體(P)</vt:lpstr>
      <vt:lpstr>Wingdings</vt:lpstr>
      <vt:lpstr>Times New Roman</vt:lpstr>
      <vt:lpstr>Arial Unicode MS</vt:lpstr>
      <vt:lpstr>Office 佈景主題</vt:lpstr>
      <vt:lpstr>方程式</vt:lpstr>
      <vt:lpstr>PowerPoint 簡報</vt:lpstr>
      <vt:lpstr>PowerPoint 簡報</vt:lpstr>
      <vt:lpstr>PowerPoint 簡報</vt:lpstr>
      <vt:lpstr>大學校院校務資料庫</vt:lpstr>
      <vt:lpstr>意見處理流程</vt:lpstr>
      <vt:lpstr>意見處理流程</vt:lpstr>
      <vt:lpstr>每年定期匯出資料予應用單位</vt:lpstr>
      <vt:lpstr>每年定期匯出資料予應用單位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敬祝 填表順利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HEUser</dc:creator>
  <cp:lastModifiedBy>Ling</cp:lastModifiedBy>
  <cp:revision>2625</cp:revision>
  <cp:lastPrinted>2014-08-11T11:24:32Z</cp:lastPrinted>
  <dcterms:created xsi:type="dcterms:W3CDTF">2011-07-12T09:27:06Z</dcterms:created>
  <dcterms:modified xsi:type="dcterms:W3CDTF">2014-08-22T08:09:54Z</dcterms:modified>
</cp:coreProperties>
</file>