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  <p:sldMasterId id="2147483648" r:id="rId2"/>
  </p:sldMasterIdLst>
  <p:notesMasterIdLst>
    <p:notesMasterId r:id="rId89"/>
  </p:notesMasterIdLst>
  <p:handoutMasterIdLst>
    <p:handoutMasterId r:id="rId90"/>
  </p:handoutMasterIdLst>
  <p:sldIdLst>
    <p:sldId id="258" r:id="rId3"/>
    <p:sldId id="259" r:id="rId4"/>
    <p:sldId id="260" r:id="rId5"/>
    <p:sldId id="625" r:id="rId6"/>
    <p:sldId id="639" r:id="rId7"/>
    <p:sldId id="640" r:id="rId8"/>
    <p:sldId id="638" r:id="rId9"/>
    <p:sldId id="626" r:id="rId10"/>
    <p:sldId id="641" r:id="rId11"/>
    <p:sldId id="642" r:id="rId12"/>
    <p:sldId id="627" r:id="rId13"/>
    <p:sldId id="637" r:id="rId14"/>
    <p:sldId id="628" r:id="rId15"/>
    <p:sldId id="635" r:id="rId16"/>
    <p:sldId id="636" r:id="rId17"/>
    <p:sldId id="629" r:id="rId18"/>
    <p:sldId id="631" r:id="rId19"/>
    <p:sldId id="630" r:id="rId20"/>
    <p:sldId id="632" r:id="rId21"/>
    <p:sldId id="633" r:id="rId22"/>
    <p:sldId id="273" r:id="rId23"/>
    <p:sldId id="624" r:id="rId24"/>
    <p:sldId id="548" r:id="rId25"/>
    <p:sldId id="550" r:id="rId26"/>
    <p:sldId id="551" r:id="rId27"/>
    <p:sldId id="552" r:id="rId28"/>
    <p:sldId id="553" r:id="rId29"/>
    <p:sldId id="554" r:id="rId30"/>
    <p:sldId id="555" r:id="rId31"/>
    <p:sldId id="556" r:id="rId32"/>
    <p:sldId id="557" r:id="rId33"/>
    <p:sldId id="558" r:id="rId34"/>
    <p:sldId id="559" r:id="rId35"/>
    <p:sldId id="560" r:id="rId36"/>
    <p:sldId id="561" r:id="rId37"/>
    <p:sldId id="562" r:id="rId38"/>
    <p:sldId id="563" r:id="rId39"/>
    <p:sldId id="564" r:id="rId40"/>
    <p:sldId id="565" r:id="rId41"/>
    <p:sldId id="566" r:id="rId42"/>
    <p:sldId id="567" r:id="rId43"/>
    <p:sldId id="568" r:id="rId44"/>
    <p:sldId id="569" r:id="rId45"/>
    <p:sldId id="570" r:id="rId46"/>
    <p:sldId id="571" r:id="rId47"/>
    <p:sldId id="572" r:id="rId48"/>
    <p:sldId id="573" r:id="rId49"/>
    <p:sldId id="574" r:id="rId50"/>
    <p:sldId id="575" r:id="rId51"/>
    <p:sldId id="576" r:id="rId52"/>
    <p:sldId id="577" r:id="rId53"/>
    <p:sldId id="588" r:id="rId54"/>
    <p:sldId id="589" r:id="rId55"/>
    <p:sldId id="590" r:id="rId56"/>
    <p:sldId id="579" r:id="rId57"/>
    <p:sldId id="580" r:id="rId58"/>
    <p:sldId id="616" r:id="rId59"/>
    <p:sldId id="615" r:id="rId60"/>
    <p:sldId id="581" r:id="rId61"/>
    <p:sldId id="582" r:id="rId62"/>
    <p:sldId id="609" r:id="rId63"/>
    <p:sldId id="613" r:id="rId64"/>
    <p:sldId id="583" r:id="rId65"/>
    <p:sldId id="608" r:id="rId66"/>
    <p:sldId id="584" r:id="rId67"/>
    <p:sldId id="585" r:id="rId68"/>
    <p:sldId id="586" r:id="rId69"/>
    <p:sldId id="587" r:id="rId70"/>
    <p:sldId id="617" r:id="rId71"/>
    <p:sldId id="620" r:id="rId72"/>
    <p:sldId id="591" r:id="rId73"/>
    <p:sldId id="592" r:id="rId74"/>
    <p:sldId id="594" r:id="rId75"/>
    <p:sldId id="595" r:id="rId76"/>
    <p:sldId id="596" r:id="rId77"/>
    <p:sldId id="597" r:id="rId78"/>
    <p:sldId id="598" r:id="rId79"/>
    <p:sldId id="621" r:id="rId80"/>
    <p:sldId id="599" r:id="rId81"/>
    <p:sldId id="600" r:id="rId82"/>
    <p:sldId id="601" r:id="rId83"/>
    <p:sldId id="602" r:id="rId84"/>
    <p:sldId id="603" r:id="rId85"/>
    <p:sldId id="604" r:id="rId86"/>
    <p:sldId id="605" r:id="rId87"/>
    <p:sldId id="293" r:id="rId88"/>
  </p:sldIdLst>
  <p:sldSz cx="18286413" cy="10287000"/>
  <p:notesSz cx="6858000" cy="9144000"/>
  <p:photoAlbum/>
  <p:defaultTextStyle>
    <a:defPPr>
      <a:defRPr lang="ja-JP"/>
    </a:defPPr>
    <a:lvl1pPr marL="0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1pPr>
    <a:lvl2pPr marL="816376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2pPr>
    <a:lvl3pPr marL="1632753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3pPr>
    <a:lvl4pPr marL="2449129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4pPr>
    <a:lvl5pPr marL="3265505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5pPr>
    <a:lvl6pPr marL="4081882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6pPr>
    <a:lvl7pPr marL="4898258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7pPr>
    <a:lvl8pPr marL="5714634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8pPr>
    <a:lvl9pPr marL="6531011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0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FF02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3" d="100"/>
          <a:sy n="73" d="100"/>
        </p:scale>
        <p:origin x="594" y="60"/>
      </p:cViewPr>
      <p:guideLst>
        <p:guide orient="horz" pos="3240"/>
        <p:guide pos="575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6" d="100"/>
          <a:sy n="86" d="100"/>
        </p:scale>
        <p:origin x="-384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notesMaster" Target="notesMasters/notesMaster1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90" Type="http://schemas.openxmlformats.org/officeDocument/2006/relationships/handoutMaster" Target="handoutMasters/handoutMaster1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048198-A268-4A2C-A520-FBB84E35C3C2}" type="datetimeFigureOut">
              <a:rPr kumimoji="1" lang="ja-JP" altLang="en-US" smtClean="0"/>
              <a:t>2024/7/10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783ACB-D9F9-4ADF-A7FC-E9E289D744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62965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9912F2-0011-47BA-B0C8-0509829BA6FB}" type="datetimeFigureOut">
              <a:rPr kumimoji="1" lang="ja-JP" altLang="en-US" smtClean="0"/>
              <a:t>2024/7/10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FB2B19-2213-4B06-9122-430E4115A3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2602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914320" y="4063602"/>
            <a:ext cx="16457772" cy="1440161"/>
          </a:xfrm>
        </p:spPr>
        <p:txBody>
          <a:bodyPr anchor="b">
            <a:noAutofit/>
          </a:bodyPr>
          <a:lstStyle>
            <a:lvl1pPr algn="ctr">
              <a:defRPr sz="8000" kern="0" spc="2000" baseline="0"/>
            </a:lvl1pPr>
          </a:lstStyle>
          <a:p>
            <a:r>
              <a:rPr kumimoji="1" lang="en-US" altLang="ja-JP" dirty="0"/>
              <a:t>TITLE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970757" y="5359747"/>
            <a:ext cx="16344898" cy="575841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defRPr sz="2800" spc="1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970757" y="9463980"/>
            <a:ext cx="16344898" cy="575841"/>
          </a:xfrm>
        </p:spPr>
        <p:txBody>
          <a:bodyPr/>
          <a:lstStyle>
            <a:lvl1pPr algn="ctr">
              <a:spcBef>
                <a:spcPts val="0"/>
              </a:spcBef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Author</a:t>
            </a:r>
            <a:endParaRPr kumimoji="1" lang="ja-JP" altLang="en-US" dirty="0"/>
          </a:p>
        </p:txBody>
      </p:sp>
      <p:cxnSp>
        <p:nvCxnSpPr>
          <p:cNvPr id="9" name="直線コネクタ 8"/>
          <p:cNvCxnSpPr/>
          <p:nvPr/>
        </p:nvCxnSpPr>
        <p:spPr>
          <a:xfrm flipV="1">
            <a:off x="8813213" y="2263180"/>
            <a:ext cx="661574" cy="1008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 flipV="1">
            <a:off x="8813213" y="2623220"/>
            <a:ext cx="661574" cy="1008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 flipV="1">
            <a:off x="8813213" y="2983260"/>
            <a:ext cx="661574" cy="1008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8340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4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nit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30368" y="5143500"/>
            <a:ext cx="18286413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図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4881" y="890144"/>
            <a:ext cx="7344527" cy="5020114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14" y="890144"/>
            <a:ext cx="7344527" cy="5020114"/>
          </a:xfrm>
          <a:prstGeom prst="rect">
            <a:avLst/>
          </a:prstGeom>
        </p:spPr>
      </p:pic>
      <p:sp>
        <p:nvSpPr>
          <p:cNvPr id="9" name="図プレースホルダー 8"/>
          <p:cNvSpPr>
            <a:spLocks noGrp="1"/>
          </p:cNvSpPr>
          <p:nvPr>
            <p:ph type="pic" sz="quarter" idx="10" hasCustomPrompt="1"/>
          </p:nvPr>
        </p:nvSpPr>
        <p:spPr>
          <a:xfrm>
            <a:off x="1077913" y="1111250"/>
            <a:ext cx="5617021" cy="3671888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0" name="図プレースホルダー 8"/>
          <p:cNvSpPr>
            <a:spLocks noGrp="1"/>
          </p:cNvSpPr>
          <p:nvPr>
            <p:ph type="pic" sz="quarter" idx="11" hasCustomPrompt="1"/>
          </p:nvPr>
        </p:nvSpPr>
        <p:spPr>
          <a:xfrm>
            <a:off x="11488633" y="1111052"/>
            <a:ext cx="5617021" cy="3671888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2" name="タイトル 1"/>
          <p:cNvSpPr>
            <a:spLocks noGrp="1"/>
          </p:cNvSpPr>
          <p:nvPr>
            <p:ph type="title" hasCustomPrompt="1"/>
          </p:nvPr>
        </p:nvSpPr>
        <p:spPr>
          <a:xfrm>
            <a:off x="1366342" y="6799684"/>
            <a:ext cx="16201800" cy="108012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6000" spc="600" baseline="0"/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grpSp>
        <p:nvGrpSpPr>
          <p:cNvPr id="13" name="グループ化 12"/>
          <p:cNvGrpSpPr/>
          <p:nvPr userDrawn="1"/>
        </p:nvGrpSpPr>
        <p:grpSpPr>
          <a:xfrm>
            <a:off x="862286" y="5791572"/>
            <a:ext cx="661574" cy="1728192"/>
            <a:chOff x="4012746" y="1615108"/>
            <a:chExt cx="661574" cy="1728192"/>
          </a:xfrm>
        </p:grpSpPr>
        <p:cxnSp>
          <p:nvCxnSpPr>
            <p:cNvPr id="14" name="直線コネクタ 13"/>
            <p:cNvCxnSpPr/>
            <p:nvPr/>
          </p:nvCxnSpPr>
          <p:spPr>
            <a:xfrm flipV="1">
              <a:off x="4012746" y="161510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>
            <a:xfrm flipV="1">
              <a:off x="4012746" y="197514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/>
            <p:nvPr/>
          </p:nvCxnSpPr>
          <p:spPr>
            <a:xfrm flipV="1">
              <a:off x="4012746" y="233518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366342" y="7735788"/>
            <a:ext cx="16201800" cy="1944216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</a:p>
        </p:txBody>
      </p:sp>
      <p:sp>
        <p:nvSpPr>
          <p:cNvPr id="19" name="テキスト プレースホルダー 18"/>
          <p:cNvSpPr>
            <a:spLocks noGrp="1"/>
          </p:cNvSpPr>
          <p:nvPr>
            <p:ph type="body" sz="quarter" idx="17" hasCustomPrompt="1"/>
          </p:nvPr>
        </p:nvSpPr>
        <p:spPr>
          <a:xfrm>
            <a:off x="4462686" y="691694"/>
            <a:ext cx="8713511" cy="6130764"/>
          </a:xfr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図プレースホルダー 8"/>
          <p:cNvSpPr>
            <a:spLocks noGrp="1"/>
          </p:cNvSpPr>
          <p:nvPr>
            <p:ph type="pic" sz="quarter" idx="12" hasCustomPrompt="1"/>
          </p:nvPr>
        </p:nvSpPr>
        <p:spPr>
          <a:xfrm>
            <a:off x="5419147" y="967036"/>
            <a:ext cx="6800589" cy="432048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</a:p>
        </p:txBody>
      </p:sp>
    </p:spTree>
    <p:extLst>
      <p:ext uri="{BB962C8B-B14F-4D97-AF65-F5344CB8AC3E}">
        <p14:creationId xmlns:p14="http://schemas.microsoft.com/office/powerpoint/2010/main" val="316325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7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init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30368" y="5143500"/>
            <a:ext cx="18286413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図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654" y="511247"/>
            <a:ext cx="8568014" cy="5856389"/>
          </a:xfrm>
          <a:prstGeom prst="rect">
            <a:avLst/>
          </a:prstGeom>
        </p:spPr>
      </p:pic>
      <p:sp>
        <p:nvSpPr>
          <p:cNvPr id="10" name="図プレースホルダー 8"/>
          <p:cNvSpPr>
            <a:spLocks noGrp="1"/>
          </p:cNvSpPr>
          <p:nvPr>
            <p:ph type="pic" sz="quarter" idx="11" hasCustomPrompt="1"/>
          </p:nvPr>
        </p:nvSpPr>
        <p:spPr>
          <a:xfrm>
            <a:off x="5110758" y="764182"/>
            <a:ext cx="6696744" cy="4283569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2" name="タイトル 1"/>
          <p:cNvSpPr>
            <a:spLocks noGrp="1"/>
          </p:cNvSpPr>
          <p:nvPr>
            <p:ph type="title" hasCustomPrompt="1"/>
          </p:nvPr>
        </p:nvSpPr>
        <p:spPr>
          <a:xfrm>
            <a:off x="1366342" y="6799684"/>
            <a:ext cx="16201800" cy="108012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6000" spc="600" baseline="0"/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grpSp>
        <p:nvGrpSpPr>
          <p:cNvPr id="13" name="グループ化 12"/>
          <p:cNvGrpSpPr/>
          <p:nvPr userDrawn="1"/>
        </p:nvGrpSpPr>
        <p:grpSpPr>
          <a:xfrm>
            <a:off x="862286" y="5791572"/>
            <a:ext cx="661574" cy="1728192"/>
            <a:chOff x="4012746" y="1615108"/>
            <a:chExt cx="661574" cy="1728192"/>
          </a:xfrm>
        </p:grpSpPr>
        <p:cxnSp>
          <p:nvCxnSpPr>
            <p:cNvPr id="14" name="直線コネクタ 13"/>
            <p:cNvCxnSpPr/>
            <p:nvPr/>
          </p:nvCxnSpPr>
          <p:spPr>
            <a:xfrm flipV="1">
              <a:off x="4012746" y="161510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>
            <a:xfrm flipV="1">
              <a:off x="4012746" y="197514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/>
            <p:nvPr/>
          </p:nvCxnSpPr>
          <p:spPr>
            <a:xfrm flipV="1">
              <a:off x="4012746" y="233518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366342" y="7735788"/>
            <a:ext cx="16201800" cy="1944216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</a:p>
        </p:txBody>
      </p:sp>
      <p:pic>
        <p:nvPicPr>
          <p:cNvPr id="2" name="図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510" y="2388840"/>
            <a:ext cx="1812335" cy="3762772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5574" y="1112079"/>
            <a:ext cx="3556895" cy="5029200"/>
          </a:xfrm>
          <a:prstGeom prst="rect">
            <a:avLst/>
          </a:prstGeom>
        </p:spPr>
      </p:pic>
      <p:sp>
        <p:nvSpPr>
          <p:cNvPr id="18" name="図プレースホルダー 8"/>
          <p:cNvSpPr>
            <a:spLocks noGrp="1"/>
          </p:cNvSpPr>
          <p:nvPr>
            <p:ph type="pic" sz="quarter" idx="17" hasCustomPrompt="1"/>
          </p:nvPr>
        </p:nvSpPr>
        <p:spPr>
          <a:xfrm>
            <a:off x="3022526" y="2876155"/>
            <a:ext cx="1512168" cy="2771401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20" name="図プレースホルダー 8"/>
          <p:cNvSpPr>
            <a:spLocks noGrp="1"/>
          </p:cNvSpPr>
          <p:nvPr>
            <p:ph type="pic" sz="quarter" idx="18" hasCustomPrompt="1"/>
          </p:nvPr>
        </p:nvSpPr>
        <p:spPr>
          <a:xfrm>
            <a:off x="12722021" y="1615108"/>
            <a:ext cx="3024000" cy="4032448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13490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7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/>
      <p:bldP spid="20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18286413" cy="6439643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5" name="タイトル 1"/>
          <p:cNvSpPr>
            <a:spLocks noGrp="1"/>
          </p:cNvSpPr>
          <p:nvPr>
            <p:ph type="title" hasCustomPrompt="1"/>
          </p:nvPr>
        </p:nvSpPr>
        <p:spPr>
          <a:xfrm>
            <a:off x="1366342" y="7735788"/>
            <a:ext cx="16201800" cy="108012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6000" spc="600" baseline="0"/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grpSp>
        <p:nvGrpSpPr>
          <p:cNvPr id="6" name="グループ化 5"/>
          <p:cNvGrpSpPr/>
          <p:nvPr userDrawn="1"/>
        </p:nvGrpSpPr>
        <p:grpSpPr>
          <a:xfrm>
            <a:off x="862286" y="6727676"/>
            <a:ext cx="661574" cy="1728192"/>
            <a:chOff x="4012746" y="1615108"/>
            <a:chExt cx="661574" cy="1728192"/>
          </a:xfrm>
        </p:grpSpPr>
        <p:cxnSp>
          <p:nvCxnSpPr>
            <p:cNvPr id="7" name="直線コネクタ 6"/>
            <p:cNvCxnSpPr/>
            <p:nvPr/>
          </p:nvCxnSpPr>
          <p:spPr>
            <a:xfrm flipV="1">
              <a:off x="4012746" y="161510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/>
            <p:cNvCxnSpPr/>
            <p:nvPr/>
          </p:nvCxnSpPr>
          <p:spPr>
            <a:xfrm flipV="1">
              <a:off x="4012746" y="197514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コネクタ 8"/>
            <p:cNvCxnSpPr/>
            <p:nvPr/>
          </p:nvCxnSpPr>
          <p:spPr>
            <a:xfrm flipV="1">
              <a:off x="4012746" y="233518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366342" y="8671892"/>
            <a:ext cx="16201800" cy="1224136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</a:p>
        </p:txBody>
      </p:sp>
    </p:spTree>
    <p:extLst>
      <p:ext uri="{BB962C8B-B14F-4D97-AF65-F5344CB8AC3E}">
        <p14:creationId xmlns:p14="http://schemas.microsoft.com/office/powerpoint/2010/main" val="3309407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9142413" cy="10286999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5" name="タイトル 1"/>
          <p:cNvSpPr>
            <a:spLocks noGrp="1"/>
          </p:cNvSpPr>
          <p:nvPr>
            <p:ph type="title" hasCustomPrompt="1"/>
          </p:nvPr>
        </p:nvSpPr>
        <p:spPr>
          <a:xfrm>
            <a:off x="10007302" y="3805742"/>
            <a:ext cx="7632848" cy="108012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6000" spc="600" baseline="0"/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grpSp>
        <p:nvGrpSpPr>
          <p:cNvPr id="6" name="グループ化 5"/>
          <p:cNvGrpSpPr/>
          <p:nvPr userDrawn="1"/>
        </p:nvGrpSpPr>
        <p:grpSpPr>
          <a:xfrm>
            <a:off x="9503246" y="2797630"/>
            <a:ext cx="661574" cy="1728192"/>
            <a:chOff x="4012746" y="1615108"/>
            <a:chExt cx="661574" cy="1728192"/>
          </a:xfrm>
        </p:grpSpPr>
        <p:cxnSp>
          <p:nvCxnSpPr>
            <p:cNvPr id="7" name="直線コネクタ 6"/>
            <p:cNvCxnSpPr/>
            <p:nvPr/>
          </p:nvCxnSpPr>
          <p:spPr>
            <a:xfrm flipV="1">
              <a:off x="4012746" y="161510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/>
            <p:cNvCxnSpPr/>
            <p:nvPr/>
          </p:nvCxnSpPr>
          <p:spPr>
            <a:xfrm flipV="1">
              <a:off x="4012746" y="197514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コネクタ 8"/>
            <p:cNvCxnSpPr/>
            <p:nvPr/>
          </p:nvCxnSpPr>
          <p:spPr>
            <a:xfrm flipV="1">
              <a:off x="4012746" y="233518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0007302" y="4741846"/>
            <a:ext cx="7632848" cy="1944216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</a:p>
        </p:txBody>
      </p:sp>
    </p:spTree>
    <p:extLst>
      <p:ext uri="{BB962C8B-B14F-4D97-AF65-F5344CB8AC3E}">
        <p14:creationId xmlns:p14="http://schemas.microsoft.com/office/powerpoint/2010/main" val="2125925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18286413" cy="10286999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4" name="タイトル 1"/>
          <p:cNvSpPr>
            <a:spLocks noGrp="1"/>
          </p:cNvSpPr>
          <p:nvPr>
            <p:ph type="title" hasCustomPrompt="1"/>
          </p:nvPr>
        </p:nvSpPr>
        <p:spPr>
          <a:xfrm>
            <a:off x="1006302" y="6871692"/>
            <a:ext cx="16201800" cy="1080120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6000" spc="600" baseline="0"/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5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006302" y="7807796"/>
            <a:ext cx="16201800" cy="1944216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</a:p>
        </p:txBody>
      </p:sp>
    </p:spTree>
    <p:extLst>
      <p:ext uri="{BB962C8B-B14F-4D97-AF65-F5344CB8AC3E}">
        <p14:creationId xmlns:p14="http://schemas.microsoft.com/office/powerpoint/2010/main" val="1957966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3004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186322" y="3919364"/>
            <a:ext cx="15913768" cy="864096"/>
          </a:xfrm>
        </p:spPr>
        <p:txBody>
          <a:bodyPr anchor="b">
            <a:normAutofit/>
          </a:bodyPr>
          <a:lstStyle>
            <a:lvl1pPr algn="ctr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186322" y="4855468"/>
            <a:ext cx="15913768" cy="2088232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85719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allAtOnce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186322" y="3919364"/>
            <a:ext cx="730881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186322" y="4855468"/>
            <a:ext cx="7308812" cy="2088232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9755274" y="3919364"/>
            <a:ext cx="730881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1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9755274" y="4855468"/>
            <a:ext cx="7308812" cy="2088232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818666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allAtOnce"/>
      <p:bldP spid="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allAtOnce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186322" y="2233267"/>
            <a:ext cx="15877764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186322" y="2983260"/>
            <a:ext cx="15877764" cy="1254049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1186322" y="4579618"/>
            <a:ext cx="15877764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186322" y="5329611"/>
            <a:ext cx="15877764" cy="1254049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1186322" y="6943700"/>
            <a:ext cx="15877764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1186322" y="7693693"/>
            <a:ext cx="15877764" cy="1254049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876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allAtOnce"/>
      <p:bldP spid="1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allAtOnce"/>
      <p:bldP spid="1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allAtOnce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grpSp>
        <p:nvGrpSpPr>
          <p:cNvPr id="15" name="グループ化 14"/>
          <p:cNvGrpSpPr/>
          <p:nvPr userDrawn="1"/>
        </p:nvGrpSpPr>
        <p:grpSpPr>
          <a:xfrm>
            <a:off x="862286" y="2470598"/>
            <a:ext cx="1552133" cy="1728192"/>
            <a:chOff x="7054974" y="1111052"/>
            <a:chExt cx="1552133" cy="1728192"/>
          </a:xfrm>
        </p:grpSpPr>
        <p:sp>
          <p:nvSpPr>
            <p:cNvPr id="16" name="テキスト ボックス 15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1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17" name="直線コネクタ 16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グループ化 17"/>
          <p:cNvGrpSpPr/>
          <p:nvPr userDrawn="1"/>
        </p:nvGrpSpPr>
        <p:grpSpPr>
          <a:xfrm>
            <a:off x="862286" y="4774854"/>
            <a:ext cx="1552133" cy="1728192"/>
            <a:chOff x="7054974" y="1111052"/>
            <a:chExt cx="1552133" cy="1728192"/>
          </a:xfrm>
        </p:grpSpPr>
        <p:sp>
          <p:nvSpPr>
            <p:cNvPr id="19" name="テキスト ボックス 18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2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20" name="直線コネクタ 19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グループ化 20"/>
          <p:cNvGrpSpPr/>
          <p:nvPr userDrawn="1"/>
        </p:nvGrpSpPr>
        <p:grpSpPr>
          <a:xfrm>
            <a:off x="862286" y="7079110"/>
            <a:ext cx="1552133" cy="1728192"/>
            <a:chOff x="7054974" y="1111052"/>
            <a:chExt cx="1552133" cy="1728192"/>
          </a:xfrm>
        </p:grpSpPr>
        <p:sp>
          <p:nvSpPr>
            <p:cNvPr id="22" name="テキスト ボックス 21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3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23" name="直線コネクタ 22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590478" y="2383554"/>
            <a:ext cx="14545616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2590478" y="3160606"/>
            <a:ext cx="14545616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2590478" y="4671145"/>
            <a:ext cx="14545616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2590478" y="5448197"/>
            <a:ext cx="14545616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2590478" y="6958736"/>
            <a:ext cx="14545616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2590478" y="7735788"/>
            <a:ext cx="14545616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32740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2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25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914320" y="4063602"/>
            <a:ext cx="16457772" cy="1440161"/>
          </a:xfrm>
        </p:spPr>
        <p:txBody>
          <a:bodyPr anchor="b">
            <a:noAutofit/>
          </a:bodyPr>
          <a:lstStyle>
            <a:lvl1pPr algn="ctr">
              <a:defRPr sz="8000" kern="0" spc="2000" baseline="0"/>
            </a:lvl1pPr>
          </a:lstStyle>
          <a:p>
            <a:r>
              <a:rPr kumimoji="1" lang="en-US" altLang="ja-JP" dirty="0"/>
              <a:t>TITLE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970757" y="5359747"/>
            <a:ext cx="16344898" cy="575841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defRPr sz="2800" spc="1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970757" y="8167836"/>
            <a:ext cx="16344898" cy="1871985"/>
          </a:xfrm>
        </p:spPr>
        <p:txBody>
          <a:bodyPr anchor="b"/>
          <a:lstStyle>
            <a:lvl1pPr algn="ctr">
              <a:spcBef>
                <a:spcPts val="0"/>
              </a:spcBef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Info</a:t>
            </a:r>
            <a:endParaRPr kumimoji="1" lang="ja-JP" altLang="en-US" dirty="0"/>
          </a:p>
        </p:txBody>
      </p:sp>
      <p:cxnSp>
        <p:nvCxnSpPr>
          <p:cNvPr id="12" name="直線コネクタ 11"/>
          <p:cNvCxnSpPr/>
          <p:nvPr userDrawn="1"/>
        </p:nvCxnSpPr>
        <p:spPr>
          <a:xfrm flipV="1">
            <a:off x="8813213" y="2263180"/>
            <a:ext cx="661574" cy="1008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 userDrawn="1"/>
        </p:nvCxnSpPr>
        <p:spPr>
          <a:xfrm flipV="1">
            <a:off x="8813213" y="2623220"/>
            <a:ext cx="661574" cy="1008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 userDrawn="1"/>
        </p:nvCxnSpPr>
        <p:spPr>
          <a:xfrm flipV="1">
            <a:off x="8813213" y="2983260"/>
            <a:ext cx="661574" cy="1008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363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4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Takeawa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grpSp>
        <p:nvGrpSpPr>
          <p:cNvPr id="15" name="グループ化 14"/>
          <p:cNvGrpSpPr/>
          <p:nvPr userDrawn="1"/>
        </p:nvGrpSpPr>
        <p:grpSpPr>
          <a:xfrm>
            <a:off x="142206" y="2470598"/>
            <a:ext cx="1552133" cy="1728192"/>
            <a:chOff x="7054974" y="1111052"/>
            <a:chExt cx="1552133" cy="1728192"/>
          </a:xfrm>
        </p:grpSpPr>
        <p:sp>
          <p:nvSpPr>
            <p:cNvPr id="16" name="テキスト ボックス 15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1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17" name="直線コネクタ 16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グループ化 17"/>
          <p:cNvGrpSpPr/>
          <p:nvPr userDrawn="1"/>
        </p:nvGrpSpPr>
        <p:grpSpPr>
          <a:xfrm>
            <a:off x="142206" y="4774854"/>
            <a:ext cx="1552133" cy="1728192"/>
            <a:chOff x="7054974" y="1111052"/>
            <a:chExt cx="1552133" cy="1728192"/>
          </a:xfrm>
        </p:grpSpPr>
        <p:sp>
          <p:nvSpPr>
            <p:cNvPr id="19" name="テキスト ボックス 18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2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20" name="直線コネクタ 19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グループ化 20"/>
          <p:cNvGrpSpPr/>
          <p:nvPr userDrawn="1"/>
        </p:nvGrpSpPr>
        <p:grpSpPr>
          <a:xfrm>
            <a:off x="142206" y="7079110"/>
            <a:ext cx="1552133" cy="1728192"/>
            <a:chOff x="7054974" y="1111052"/>
            <a:chExt cx="1552133" cy="1728192"/>
          </a:xfrm>
        </p:grpSpPr>
        <p:sp>
          <p:nvSpPr>
            <p:cNvPr id="22" name="テキスト ボックス 21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3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23" name="直線コネクタ 22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870398" y="2263180"/>
            <a:ext cx="712879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870398" y="2983260"/>
            <a:ext cx="7128792" cy="1334822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1870398" y="4550771"/>
            <a:ext cx="712879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870398" y="5270851"/>
            <a:ext cx="7128792" cy="1334822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1870398" y="6838362"/>
            <a:ext cx="712879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1870398" y="7558442"/>
            <a:ext cx="7128792" cy="1334822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grpSp>
        <p:nvGrpSpPr>
          <p:cNvPr id="30" name="グループ化 29"/>
          <p:cNvGrpSpPr/>
          <p:nvPr userDrawn="1"/>
        </p:nvGrpSpPr>
        <p:grpSpPr>
          <a:xfrm>
            <a:off x="8639150" y="2470598"/>
            <a:ext cx="1552133" cy="1728192"/>
            <a:chOff x="7054974" y="1111052"/>
            <a:chExt cx="1552133" cy="1728192"/>
          </a:xfrm>
        </p:grpSpPr>
        <p:sp>
          <p:nvSpPr>
            <p:cNvPr id="31" name="テキスト ボックス 30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4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32" name="直線コネクタ 31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グループ化 32"/>
          <p:cNvGrpSpPr/>
          <p:nvPr userDrawn="1"/>
        </p:nvGrpSpPr>
        <p:grpSpPr>
          <a:xfrm>
            <a:off x="8639150" y="4774854"/>
            <a:ext cx="1552133" cy="1728192"/>
            <a:chOff x="7054974" y="1111052"/>
            <a:chExt cx="1552133" cy="1728192"/>
          </a:xfrm>
        </p:grpSpPr>
        <p:sp>
          <p:nvSpPr>
            <p:cNvPr id="34" name="テキスト ボックス 33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5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35" name="直線コネクタ 34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グループ化 35"/>
          <p:cNvGrpSpPr/>
          <p:nvPr userDrawn="1"/>
        </p:nvGrpSpPr>
        <p:grpSpPr>
          <a:xfrm>
            <a:off x="8639150" y="7079110"/>
            <a:ext cx="1552133" cy="1728192"/>
            <a:chOff x="7054974" y="1111052"/>
            <a:chExt cx="1552133" cy="1728192"/>
          </a:xfrm>
        </p:grpSpPr>
        <p:sp>
          <p:nvSpPr>
            <p:cNvPr id="37" name="テキスト ボックス 36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6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38" name="直線コネクタ 37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10367342" y="2263180"/>
            <a:ext cx="712879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10367342" y="2983260"/>
            <a:ext cx="7128792" cy="1334822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0367342" y="4550771"/>
            <a:ext cx="712879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10367342" y="5270851"/>
            <a:ext cx="7128792" cy="1334822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10367342" y="6838362"/>
            <a:ext cx="712879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44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0367342" y="7558442"/>
            <a:ext cx="7128792" cy="1334822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283816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5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75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25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75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25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75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25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75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grpSp>
        <p:nvGrpSpPr>
          <p:cNvPr id="15" name="グループ化 14"/>
          <p:cNvGrpSpPr/>
          <p:nvPr userDrawn="1"/>
        </p:nvGrpSpPr>
        <p:grpSpPr>
          <a:xfrm>
            <a:off x="6478910" y="1831132"/>
            <a:ext cx="1552133" cy="1569660"/>
            <a:chOff x="7054974" y="1200132"/>
            <a:chExt cx="1552133" cy="1569660"/>
          </a:xfrm>
        </p:grpSpPr>
        <p:sp>
          <p:nvSpPr>
            <p:cNvPr id="16" name="テキスト ボックス 15"/>
            <p:cNvSpPr txBox="1"/>
            <p:nvPr userDrawn="1"/>
          </p:nvSpPr>
          <p:spPr>
            <a:xfrm>
              <a:off x="7054974" y="1200132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1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17" name="直線コネクタ 16"/>
            <p:cNvCxnSpPr/>
            <p:nvPr userDrawn="1"/>
          </p:nvCxnSpPr>
          <p:spPr>
            <a:xfrm flipV="1">
              <a:off x="8607107" y="1399084"/>
              <a:ext cx="0" cy="12961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8207102" y="2047156"/>
            <a:ext cx="9289032" cy="122413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</a:p>
        </p:txBody>
      </p:sp>
      <p:grpSp>
        <p:nvGrpSpPr>
          <p:cNvPr id="34" name="グループ化 33"/>
          <p:cNvGrpSpPr/>
          <p:nvPr userDrawn="1"/>
        </p:nvGrpSpPr>
        <p:grpSpPr>
          <a:xfrm>
            <a:off x="6478910" y="3343300"/>
            <a:ext cx="1552133" cy="1569660"/>
            <a:chOff x="7054974" y="1248171"/>
            <a:chExt cx="1552133" cy="1569660"/>
          </a:xfrm>
        </p:grpSpPr>
        <p:sp>
          <p:nvSpPr>
            <p:cNvPr id="35" name="テキスト ボックス 34"/>
            <p:cNvSpPr txBox="1"/>
            <p:nvPr userDrawn="1"/>
          </p:nvSpPr>
          <p:spPr>
            <a:xfrm>
              <a:off x="7054974" y="1248171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2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36" name="直線コネクタ 35"/>
            <p:cNvCxnSpPr/>
            <p:nvPr userDrawn="1"/>
          </p:nvCxnSpPr>
          <p:spPr>
            <a:xfrm flipV="1">
              <a:off x="8607107" y="1399084"/>
              <a:ext cx="0" cy="12961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8207102" y="3511285"/>
            <a:ext cx="9289032" cy="122413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</a:p>
        </p:txBody>
      </p:sp>
      <p:grpSp>
        <p:nvGrpSpPr>
          <p:cNvPr id="38" name="グループ化 37"/>
          <p:cNvGrpSpPr/>
          <p:nvPr userDrawn="1"/>
        </p:nvGrpSpPr>
        <p:grpSpPr>
          <a:xfrm>
            <a:off x="6478910" y="4855468"/>
            <a:ext cx="1552133" cy="1569660"/>
            <a:chOff x="7054974" y="1257783"/>
            <a:chExt cx="1552133" cy="1569660"/>
          </a:xfrm>
        </p:grpSpPr>
        <p:sp>
          <p:nvSpPr>
            <p:cNvPr id="39" name="テキスト ボックス 38"/>
            <p:cNvSpPr txBox="1"/>
            <p:nvPr userDrawn="1"/>
          </p:nvSpPr>
          <p:spPr>
            <a:xfrm>
              <a:off x="7054974" y="1257783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3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40" name="直線コネクタ 39"/>
            <p:cNvCxnSpPr/>
            <p:nvPr userDrawn="1"/>
          </p:nvCxnSpPr>
          <p:spPr>
            <a:xfrm flipV="1">
              <a:off x="8607107" y="1399084"/>
              <a:ext cx="0" cy="12961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8207102" y="5013841"/>
            <a:ext cx="9289032" cy="122413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</a:p>
        </p:txBody>
      </p:sp>
      <p:grpSp>
        <p:nvGrpSpPr>
          <p:cNvPr id="42" name="グループ化 41"/>
          <p:cNvGrpSpPr/>
          <p:nvPr userDrawn="1"/>
        </p:nvGrpSpPr>
        <p:grpSpPr>
          <a:xfrm>
            <a:off x="6478910" y="6295628"/>
            <a:ext cx="1552133" cy="1569660"/>
            <a:chOff x="7054974" y="1202317"/>
            <a:chExt cx="1552133" cy="1569660"/>
          </a:xfrm>
        </p:grpSpPr>
        <p:sp>
          <p:nvSpPr>
            <p:cNvPr id="43" name="テキスト ボックス 42"/>
            <p:cNvSpPr txBox="1"/>
            <p:nvPr userDrawn="1"/>
          </p:nvSpPr>
          <p:spPr>
            <a:xfrm>
              <a:off x="7054974" y="1202317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4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44" name="直線コネクタ 43"/>
            <p:cNvCxnSpPr/>
            <p:nvPr userDrawn="1"/>
          </p:nvCxnSpPr>
          <p:spPr>
            <a:xfrm flipV="1">
              <a:off x="8607107" y="1399084"/>
              <a:ext cx="0" cy="12961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8207102" y="6509467"/>
            <a:ext cx="9289032" cy="122413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</a:p>
        </p:txBody>
      </p:sp>
      <p:grpSp>
        <p:nvGrpSpPr>
          <p:cNvPr id="46" name="グループ化 45"/>
          <p:cNvGrpSpPr/>
          <p:nvPr userDrawn="1"/>
        </p:nvGrpSpPr>
        <p:grpSpPr>
          <a:xfrm>
            <a:off x="6478910" y="7879804"/>
            <a:ext cx="1552133" cy="1569660"/>
            <a:chOff x="7054974" y="1247810"/>
            <a:chExt cx="1552133" cy="1569660"/>
          </a:xfrm>
        </p:grpSpPr>
        <p:sp>
          <p:nvSpPr>
            <p:cNvPr id="47" name="テキスト ボックス 46"/>
            <p:cNvSpPr txBox="1"/>
            <p:nvPr userDrawn="1"/>
          </p:nvSpPr>
          <p:spPr>
            <a:xfrm>
              <a:off x="7054974" y="1247810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5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48" name="直線コネクタ 47"/>
            <p:cNvCxnSpPr/>
            <p:nvPr userDrawn="1"/>
          </p:nvCxnSpPr>
          <p:spPr>
            <a:xfrm flipV="1">
              <a:off x="8607107" y="1399084"/>
              <a:ext cx="0" cy="12961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8207102" y="8048150"/>
            <a:ext cx="9289032" cy="1224136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</a:p>
        </p:txBody>
      </p:sp>
      <p:sp>
        <p:nvSpPr>
          <p:cNvPr id="55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790278" y="3539384"/>
            <a:ext cx="6192688" cy="4124396"/>
          </a:xfrm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defRPr sz="6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86255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6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3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8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6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1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85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35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1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6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35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186322" y="2551212"/>
            <a:ext cx="730881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186322" y="3487316"/>
            <a:ext cx="7308812" cy="518457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9755274" y="2551212"/>
            <a:ext cx="730881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1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9755274" y="3487316"/>
            <a:ext cx="7308812" cy="518457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71995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allAtOnce"/>
      <p:bldP spid="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allAtOnce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/>
            </a:lvl1pPr>
          </a:lstStyle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186322" y="2839244"/>
            <a:ext cx="15913768" cy="5616624"/>
          </a:xfrm>
        </p:spPr>
        <p:txBody>
          <a:bodyPr anchor="ctr">
            <a:noAutofit/>
          </a:bodyPr>
          <a:lstStyle>
            <a:lvl1pPr algn="l">
              <a:lnSpc>
                <a:spcPts val="3400"/>
              </a:lnSpc>
              <a:spcBef>
                <a:spcPts val="0"/>
              </a:spcBef>
              <a:spcAft>
                <a:spcPts val="1200"/>
              </a:spcAft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815050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allAtOnce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883" y="2047156"/>
            <a:ext cx="3468257" cy="7200800"/>
          </a:xfrm>
          <a:prstGeom prst="rect">
            <a:avLst/>
          </a:prstGeom>
        </p:spPr>
      </p:pic>
      <p:sp>
        <p:nvSpPr>
          <p:cNvPr id="9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6766942" y="3919364"/>
            <a:ext cx="10333148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10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6766942" y="4639444"/>
            <a:ext cx="10333148" cy="2808312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1" name="図プレースホルダー 9"/>
          <p:cNvSpPr>
            <a:spLocks noGrp="1"/>
          </p:cNvSpPr>
          <p:nvPr>
            <p:ph type="pic" sz="quarter" idx="15" hasCustomPrompt="1"/>
          </p:nvPr>
        </p:nvSpPr>
        <p:spPr>
          <a:xfrm>
            <a:off x="3038248" y="2983260"/>
            <a:ext cx="3008614" cy="5415505"/>
          </a:xfrm>
          <a:solidFill>
            <a:schemeClr val="tx1">
              <a:lumMod val="65000"/>
            </a:schemeClr>
          </a:solidFill>
          <a:ln>
            <a:noFill/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46485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allAtOnce"/>
      <p:bldP spid="11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 - 1 Column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7919070" y="3990999"/>
            <a:ext cx="9181020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7919070" y="4783460"/>
            <a:ext cx="9181020" cy="230425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15" hasCustomPrompt="1"/>
          </p:nvPr>
        </p:nvSpPr>
        <p:spPr>
          <a:xfrm>
            <a:off x="790575" y="2262385"/>
            <a:ext cx="6911975" cy="6913563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77870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allAtOnce"/>
      <p:bldP spid="10" grpId="0" animBg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 - 1 Column - Sk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7919070" y="2263180"/>
            <a:ext cx="9181020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7919070" y="3055641"/>
            <a:ext cx="9181020" cy="2159867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15" hasCustomPrompt="1"/>
          </p:nvPr>
        </p:nvSpPr>
        <p:spPr>
          <a:xfrm>
            <a:off x="790575" y="2262385"/>
            <a:ext cx="6911975" cy="6913563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10721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allAtOnce"/>
      <p:bldP spid="10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 - 1 Column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790278" y="7591772"/>
            <a:ext cx="16633848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790278" y="8311852"/>
            <a:ext cx="16633848" cy="1152128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15" hasCustomPrompt="1"/>
          </p:nvPr>
        </p:nvSpPr>
        <p:spPr>
          <a:xfrm>
            <a:off x="790575" y="2262385"/>
            <a:ext cx="16633551" cy="5185371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0089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allAtOnce"/>
      <p:bldP spid="10" grpId="0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790278" y="6799684"/>
            <a:ext cx="8136904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790278" y="7519764"/>
            <a:ext cx="8136904" cy="194421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15" hasCustomPrompt="1"/>
          </p:nvPr>
        </p:nvSpPr>
        <p:spPr>
          <a:xfrm>
            <a:off x="790575" y="2262385"/>
            <a:ext cx="8136607" cy="4393283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9359230" y="6800479"/>
            <a:ext cx="8136904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9359230" y="7520559"/>
            <a:ext cx="8136904" cy="194421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2" name="図プレースホルダー 9"/>
          <p:cNvSpPr>
            <a:spLocks noGrp="1"/>
          </p:cNvSpPr>
          <p:nvPr>
            <p:ph type="pic" sz="quarter" idx="18" hasCustomPrompt="1"/>
          </p:nvPr>
        </p:nvSpPr>
        <p:spPr>
          <a:xfrm>
            <a:off x="9359527" y="2263180"/>
            <a:ext cx="8136607" cy="4393283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8788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2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allAtOnce"/>
      <p:bldP spid="10" grpId="0" animBg="1"/>
      <p:bldP spid="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allAtOnce"/>
      <p:bldP spid="12" grpId="0" animBg="1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図プレースホルダー 9"/>
          <p:cNvSpPr>
            <a:spLocks noGrp="1"/>
          </p:cNvSpPr>
          <p:nvPr>
            <p:ph type="pic" sz="quarter" idx="15" hasCustomPrompt="1"/>
          </p:nvPr>
        </p:nvSpPr>
        <p:spPr>
          <a:xfrm>
            <a:off x="790574" y="2263178"/>
            <a:ext cx="3888135" cy="3888135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646262" y="6367639"/>
            <a:ext cx="4392488" cy="648074"/>
          </a:xfrm>
          <a:noFill/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Here</a:t>
            </a:r>
            <a:endParaRPr kumimoji="1" lang="ja-JP" altLang="en-US" dirty="0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646262" y="6943702"/>
            <a:ext cx="4104456" cy="2304251"/>
          </a:xfrm>
          <a:noFill/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3" name="図プレースホルダー 9"/>
          <p:cNvSpPr>
            <a:spLocks noGrp="1"/>
          </p:cNvSpPr>
          <p:nvPr>
            <p:ph type="pic" sz="quarter" idx="16" hasCustomPrompt="1"/>
          </p:nvPr>
        </p:nvSpPr>
        <p:spPr>
          <a:xfrm>
            <a:off x="5038548" y="2263179"/>
            <a:ext cx="3888135" cy="3888135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4894236" y="6367640"/>
            <a:ext cx="4392488" cy="648074"/>
          </a:xfrm>
          <a:noFill/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Here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4894236" y="6943703"/>
            <a:ext cx="4104456" cy="2304251"/>
          </a:xfrm>
          <a:noFill/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6" name="図プレースホルダー 9"/>
          <p:cNvSpPr>
            <a:spLocks noGrp="1"/>
          </p:cNvSpPr>
          <p:nvPr>
            <p:ph type="pic" sz="quarter" idx="19" hasCustomPrompt="1"/>
          </p:nvPr>
        </p:nvSpPr>
        <p:spPr>
          <a:xfrm>
            <a:off x="9287814" y="2263180"/>
            <a:ext cx="3888135" cy="3888135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9143502" y="6367641"/>
            <a:ext cx="4392488" cy="648074"/>
          </a:xfrm>
          <a:noFill/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Here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9143502" y="6943704"/>
            <a:ext cx="4104456" cy="2304251"/>
          </a:xfrm>
          <a:noFill/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9" name="図プレースホルダー 9"/>
          <p:cNvSpPr>
            <a:spLocks noGrp="1"/>
          </p:cNvSpPr>
          <p:nvPr>
            <p:ph type="pic" sz="quarter" idx="22" hasCustomPrompt="1"/>
          </p:nvPr>
        </p:nvSpPr>
        <p:spPr>
          <a:xfrm>
            <a:off x="13535990" y="2263181"/>
            <a:ext cx="3888135" cy="3888135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13391678" y="6367642"/>
            <a:ext cx="4392488" cy="648074"/>
          </a:xfrm>
          <a:noFill/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Here</a:t>
            </a:r>
            <a:endParaRPr kumimoji="1" lang="ja-JP" altLang="en-US" dirty="0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3391678" y="6943705"/>
            <a:ext cx="4104456" cy="2304251"/>
          </a:xfrm>
          <a:noFill/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81990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animBg="1"/>
      <p:bldP spid="14" grpId="0" build="p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animBg="1"/>
      <p:bldP spid="17" grpId="0" build="p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/>
      <p:bldP spid="20" grpId="0" build="p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/>
          <p:cNvSpPr>
            <a:spLocks noGrp="1"/>
          </p:cNvSpPr>
          <p:nvPr>
            <p:ph type="title" hasCustomPrompt="1"/>
          </p:nvPr>
        </p:nvSpPr>
        <p:spPr>
          <a:xfrm>
            <a:off x="1078310" y="7735788"/>
            <a:ext cx="13557478" cy="1440161"/>
          </a:xfrm>
        </p:spPr>
        <p:txBody>
          <a:bodyPr anchor="b">
            <a:noAutofit/>
          </a:bodyPr>
          <a:lstStyle>
            <a:lvl1pPr algn="l">
              <a:defRPr sz="7200" kern="0" spc="2000" baseline="0"/>
            </a:lvl1pPr>
          </a:lstStyle>
          <a:p>
            <a:r>
              <a:rPr kumimoji="1" lang="en-US" altLang="ja-JP" dirty="0"/>
              <a:t>SECTION TITLE</a:t>
            </a:r>
            <a:endParaRPr kumimoji="1" lang="ja-JP" altLang="en-US" dirty="0"/>
          </a:p>
        </p:txBody>
      </p:sp>
      <p:sp>
        <p:nvSpPr>
          <p:cNvPr id="4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1078310" y="8959702"/>
            <a:ext cx="13464495" cy="575841"/>
          </a:xfrm>
        </p:spPr>
        <p:txBody>
          <a:bodyPr>
            <a:noAutofit/>
          </a:bodyPr>
          <a:lstStyle>
            <a:lvl1pPr algn="l">
              <a:spcBef>
                <a:spcPts val="0"/>
              </a:spcBef>
              <a:defRPr sz="2800" spc="3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  <p:grpSp>
        <p:nvGrpSpPr>
          <p:cNvPr id="5" name="グループ化 4"/>
          <p:cNvGrpSpPr/>
          <p:nvPr userDrawn="1"/>
        </p:nvGrpSpPr>
        <p:grpSpPr>
          <a:xfrm>
            <a:off x="672671" y="6743196"/>
            <a:ext cx="661574" cy="1728192"/>
            <a:chOff x="4012746" y="1615108"/>
            <a:chExt cx="661574" cy="1728192"/>
          </a:xfrm>
        </p:grpSpPr>
        <p:cxnSp>
          <p:nvCxnSpPr>
            <p:cNvPr id="6" name="直線コネクタ 5"/>
            <p:cNvCxnSpPr/>
            <p:nvPr/>
          </p:nvCxnSpPr>
          <p:spPr>
            <a:xfrm flipV="1">
              <a:off x="4012746" y="161510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コネクタ 6"/>
            <p:cNvCxnSpPr/>
            <p:nvPr/>
          </p:nvCxnSpPr>
          <p:spPr>
            <a:xfrm flipV="1">
              <a:off x="4012746" y="197514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/>
            <p:cNvCxnSpPr/>
            <p:nvPr/>
          </p:nvCxnSpPr>
          <p:spPr>
            <a:xfrm flipV="1">
              <a:off x="4012746" y="233518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46217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図プレースホルダー 9"/>
          <p:cNvSpPr>
            <a:spLocks noGrp="1"/>
          </p:cNvSpPr>
          <p:nvPr>
            <p:ph type="pic" sz="quarter" idx="15" hasCustomPrompt="1"/>
          </p:nvPr>
        </p:nvSpPr>
        <p:spPr>
          <a:xfrm>
            <a:off x="790575" y="2263179"/>
            <a:ext cx="3312370" cy="331237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4246662" y="2551213"/>
            <a:ext cx="4680520" cy="648074"/>
          </a:xfrm>
          <a:noFill/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Here</a:t>
            </a:r>
            <a:endParaRPr kumimoji="1" lang="ja-JP" altLang="en-US" dirty="0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4246662" y="3127276"/>
            <a:ext cx="4680520" cy="2304251"/>
          </a:xfrm>
          <a:noFill/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22" name="図プレースホルダー 9"/>
          <p:cNvSpPr>
            <a:spLocks noGrp="1"/>
          </p:cNvSpPr>
          <p:nvPr>
            <p:ph type="pic" sz="quarter" idx="16" hasCustomPrompt="1"/>
          </p:nvPr>
        </p:nvSpPr>
        <p:spPr>
          <a:xfrm>
            <a:off x="790278" y="5863580"/>
            <a:ext cx="3312370" cy="331237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4246365" y="6151614"/>
            <a:ext cx="4680520" cy="648074"/>
          </a:xfrm>
          <a:noFill/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4246365" y="6727677"/>
            <a:ext cx="4680520" cy="2304251"/>
          </a:xfrm>
          <a:noFill/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25" name="図プレースホルダー 9"/>
          <p:cNvSpPr>
            <a:spLocks noGrp="1"/>
          </p:cNvSpPr>
          <p:nvPr>
            <p:ph type="pic" sz="quarter" idx="19" hasCustomPrompt="1"/>
          </p:nvPr>
        </p:nvSpPr>
        <p:spPr>
          <a:xfrm>
            <a:off x="9287519" y="2263179"/>
            <a:ext cx="3312370" cy="331237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12743606" y="2551213"/>
            <a:ext cx="4680520" cy="648074"/>
          </a:xfrm>
          <a:noFill/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Here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2743606" y="3127276"/>
            <a:ext cx="4680520" cy="2304251"/>
          </a:xfrm>
          <a:noFill/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28" name="図プレースホルダー 9"/>
          <p:cNvSpPr>
            <a:spLocks noGrp="1"/>
          </p:cNvSpPr>
          <p:nvPr>
            <p:ph type="pic" sz="quarter" idx="22" hasCustomPrompt="1"/>
          </p:nvPr>
        </p:nvSpPr>
        <p:spPr>
          <a:xfrm>
            <a:off x="9287222" y="5863580"/>
            <a:ext cx="3312370" cy="331237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12743309" y="6151614"/>
            <a:ext cx="4680520" cy="648074"/>
          </a:xfrm>
          <a:noFill/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Here</a:t>
            </a:r>
            <a:endParaRPr kumimoji="1" lang="ja-JP" altLang="en-US" dirty="0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2743309" y="6727677"/>
            <a:ext cx="4680520" cy="2304251"/>
          </a:xfrm>
          <a:noFill/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02576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25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animBg="1"/>
      <p:bldP spid="23" grpId="0" build="p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animBg="1"/>
      <p:bldP spid="26" grpId="0" build="p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animBg="1"/>
      <p:bldP spid="29" grpId="0" build="p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790278" y="2551210"/>
            <a:ext cx="5688632" cy="1296146"/>
          </a:xfrm>
          <a:noFill/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6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Item Here</a:t>
            </a:r>
            <a:endParaRPr kumimoji="1" lang="ja-JP" altLang="en-US" dirty="0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6838950" y="2263181"/>
            <a:ext cx="10369152" cy="1872208"/>
          </a:xfrm>
          <a:noFill/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</p:txBody>
      </p:sp>
      <p:cxnSp>
        <p:nvCxnSpPr>
          <p:cNvPr id="14" name="直線コネクタ 13"/>
          <p:cNvCxnSpPr/>
          <p:nvPr userDrawn="1"/>
        </p:nvCxnSpPr>
        <p:spPr>
          <a:xfrm>
            <a:off x="6622926" y="2263180"/>
            <a:ext cx="0" cy="18722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790278" y="4999482"/>
            <a:ext cx="5688632" cy="1296146"/>
          </a:xfrm>
          <a:noFill/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6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Item Here</a:t>
            </a:r>
            <a:endParaRPr kumimoji="1" lang="ja-JP" altLang="en-US" dirty="0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6838950" y="4711453"/>
            <a:ext cx="10369152" cy="1872208"/>
          </a:xfrm>
          <a:noFill/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</p:txBody>
      </p:sp>
      <p:cxnSp>
        <p:nvCxnSpPr>
          <p:cNvPr id="18" name="直線コネクタ 17"/>
          <p:cNvCxnSpPr/>
          <p:nvPr userDrawn="1"/>
        </p:nvCxnSpPr>
        <p:spPr>
          <a:xfrm>
            <a:off x="6622926" y="4711452"/>
            <a:ext cx="0" cy="18722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790278" y="7447753"/>
            <a:ext cx="5688632" cy="1296146"/>
          </a:xfrm>
          <a:noFill/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6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Item Here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6838950" y="7159724"/>
            <a:ext cx="10369152" cy="1872208"/>
          </a:xfrm>
          <a:noFill/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</p:txBody>
      </p:sp>
      <p:cxnSp>
        <p:nvCxnSpPr>
          <p:cNvPr id="21" name="直線コネクタ 20"/>
          <p:cNvCxnSpPr/>
          <p:nvPr userDrawn="1"/>
        </p:nvCxnSpPr>
        <p:spPr>
          <a:xfrm>
            <a:off x="6622926" y="7159723"/>
            <a:ext cx="0" cy="18722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9649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ll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808280" y="2551212"/>
            <a:ext cx="5454606" cy="2088234"/>
          </a:xfrm>
          <a:noFill/>
        </p:spPr>
        <p:txBody>
          <a:bodyPr anchor="b">
            <a:noAutofit/>
          </a:bodyPr>
          <a:lstStyle>
            <a:lvl1pPr algn="ctr">
              <a:spcBef>
                <a:spcPts val="0"/>
              </a:spcBef>
              <a:defRPr sz="6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Item Here</a:t>
            </a:r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087311" y="5071492"/>
            <a:ext cx="4896544" cy="3384376"/>
          </a:xfrm>
          <a:noFill/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</p:txBody>
      </p:sp>
      <p:cxnSp>
        <p:nvCxnSpPr>
          <p:cNvPr id="14" name="直線コネクタ 13"/>
          <p:cNvCxnSpPr/>
          <p:nvPr userDrawn="1"/>
        </p:nvCxnSpPr>
        <p:spPr>
          <a:xfrm flipH="1">
            <a:off x="1087311" y="4927477"/>
            <a:ext cx="48965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6388900" y="2551212"/>
            <a:ext cx="5454606" cy="2088234"/>
          </a:xfrm>
          <a:noFill/>
        </p:spPr>
        <p:txBody>
          <a:bodyPr anchor="b">
            <a:noAutofit/>
          </a:bodyPr>
          <a:lstStyle>
            <a:lvl1pPr algn="ctr">
              <a:spcBef>
                <a:spcPts val="0"/>
              </a:spcBef>
              <a:defRPr sz="6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Item Here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6667931" y="5071492"/>
            <a:ext cx="4896544" cy="3384376"/>
          </a:xfrm>
          <a:noFill/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</p:txBody>
      </p:sp>
      <p:cxnSp>
        <p:nvCxnSpPr>
          <p:cNvPr id="24" name="直線コネクタ 23"/>
          <p:cNvCxnSpPr/>
          <p:nvPr userDrawn="1"/>
        </p:nvCxnSpPr>
        <p:spPr>
          <a:xfrm flipH="1">
            <a:off x="6667931" y="4927477"/>
            <a:ext cx="48965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11969520" y="2551212"/>
            <a:ext cx="5454606" cy="2088234"/>
          </a:xfrm>
          <a:noFill/>
        </p:spPr>
        <p:txBody>
          <a:bodyPr anchor="b">
            <a:noAutofit/>
          </a:bodyPr>
          <a:lstStyle>
            <a:lvl1pPr algn="ctr">
              <a:spcBef>
                <a:spcPts val="0"/>
              </a:spcBef>
              <a:defRPr sz="6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Item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12248551" y="5071492"/>
            <a:ext cx="4896544" cy="3384376"/>
          </a:xfrm>
          <a:noFill/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</p:txBody>
      </p:sp>
      <p:cxnSp>
        <p:nvCxnSpPr>
          <p:cNvPr id="27" name="直線コネクタ 26"/>
          <p:cNvCxnSpPr/>
          <p:nvPr userDrawn="1"/>
        </p:nvCxnSpPr>
        <p:spPr>
          <a:xfrm flipH="1">
            <a:off x="12248551" y="4927477"/>
            <a:ext cx="48965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2501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186322" y="8383860"/>
            <a:ext cx="15913768" cy="1296144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9" name="図プレースホルダー 9"/>
          <p:cNvSpPr>
            <a:spLocks noGrp="1"/>
          </p:cNvSpPr>
          <p:nvPr>
            <p:ph type="pic" sz="quarter" idx="15" hasCustomPrompt="1"/>
          </p:nvPr>
        </p:nvSpPr>
        <p:spPr>
          <a:xfrm>
            <a:off x="1438350" y="2263180"/>
            <a:ext cx="2952328" cy="6048672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16" hasCustomPrompt="1"/>
          </p:nvPr>
        </p:nvSpPr>
        <p:spPr>
          <a:xfrm>
            <a:off x="4552696" y="2263180"/>
            <a:ext cx="2952328" cy="6048672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1" name="図プレースホルダー 9"/>
          <p:cNvSpPr>
            <a:spLocks noGrp="1"/>
          </p:cNvSpPr>
          <p:nvPr>
            <p:ph type="pic" sz="quarter" idx="17" hasCustomPrompt="1"/>
          </p:nvPr>
        </p:nvSpPr>
        <p:spPr>
          <a:xfrm>
            <a:off x="7667042" y="2263180"/>
            <a:ext cx="2952328" cy="6048672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2" name="図プレースホルダー 9"/>
          <p:cNvSpPr>
            <a:spLocks noGrp="1"/>
          </p:cNvSpPr>
          <p:nvPr>
            <p:ph type="pic" sz="quarter" idx="18" hasCustomPrompt="1"/>
          </p:nvPr>
        </p:nvSpPr>
        <p:spPr>
          <a:xfrm>
            <a:off x="10781388" y="2263180"/>
            <a:ext cx="2952328" cy="6048672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3" name="図プレースホルダー 9"/>
          <p:cNvSpPr>
            <a:spLocks noGrp="1"/>
          </p:cNvSpPr>
          <p:nvPr>
            <p:ph type="pic" sz="quarter" idx="19" hasCustomPrompt="1"/>
          </p:nvPr>
        </p:nvSpPr>
        <p:spPr>
          <a:xfrm>
            <a:off x="13895734" y="2263180"/>
            <a:ext cx="2952328" cy="6048672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42104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allAtOnce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animBg="1"/>
      <p:bldP spid="10" grpId="0" animBg="1"/>
      <p:bldP spid="11" grpId="0" animBg="1"/>
      <p:bldP spid="12" grpId="0" animBg="1"/>
      <p:bldP spid="13" grpId="0" animBg="1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186322" y="8383860"/>
            <a:ext cx="15913768" cy="1296144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9" name="図プレースホルダー 9"/>
          <p:cNvSpPr>
            <a:spLocks noGrp="1"/>
          </p:cNvSpPr>
          <p:nvPr>
            <p:ph type="pic" sz="quarter" idx="15" hasCustomPrompt="1"/>
          </p:nvPr>
        </p:nvSpPr>
        <p:spPr>
          <a:xfrm>
            <a:off x="1438350" y="2263180"/>
            <a:ext cx="3600400" cy="6048672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16" hasCustomPrompt="1"/>
          </p:nvPr>
        </p:nvSpPr>
        <p:spPr>
          <a:xfrm>
            <a:off x="5184000" y="2263180"/>
            <a:ext cx="6048000" cy="2952328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2" name="図プレースホルダー 9"/>
          <p:cNvSpPr>
            <a:spLocks noGrp="1"/>
          </p:cNvSpPr>
          <p:nvPr>
            <p:ph type="pic" sz="quarter" idx="18" hasCustomPrompt="1"/>
          </p:nvPr>
        </p:nvSpPr>
        <p:spPr>
          <a:xfrm>
            <a:off x="11375454" y="2263180"/>
            <a:ext cx="5472608" cy="6048672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4" name="図プレースホルダー 9"/>
          <p:cNvSpPr>
            <a:spLocks noGrp="1"/>
          </p:cNvSpPr>
          <p:nvPr>
            <p:ph type="pic" sz="quarter" idx="20" hasCustomPrompt="1"/>
          </p:nvPr>
        </p:nvSpPr>
        <p:spPr>
          <a:xfrm>
            <a:off x="5184000" y="5359524"/>
            <a:ext cx="6048000" cy="2952328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28613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allAtOnce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animBg="1"/>
      <p:bldP spid="10" grpId="0" animBg="1"/>
      <p:bldP spid="12" grpId="0" animBg="1"/>
      <p:bldP spid="14" grpId="0" animBg="1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5" name="山形 4"/>
          <p:cNvSpPr/>
          <p:nvPr userDrawn="1"/>
        </p:nvSpPr>
        <p:spPr>
          <a:xfrm>
            <a:off x="862286" y="3703340"/>
            <a:ext cx="4464496" cy="1091326"/>
          </a:xfrm>
          <a:prstGeom prst="chevron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8" name="山形 7"/>
          <p:cNvSpPr/>
          <p:nvPr userDrawn="1"/>
        </p:nvSpPr>
        <p:spPr>
          <a:xfrm>
            <a:off x="4990480" y="3703340"/>
            <a:ext cx="4464496" cy="1091326"/>
          </a:xfrm>
          <a:prstGeom prst="chevron">
            <a:avLst/>
          </a:pr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" name="山形 8"/>
          <p:cNvSpPr/>
          <p:nvPr userDrawn="1"/>
        </p:nvSpPr>
        <p:spPr>
          <a:xfrm>
            <a:off x="9118674" y="3692134"/>
            <a:ext cx="4464496" cy="1091326"/>
          </a:xfrm>
          <a:prstGeom prst="chevron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" name="山形 9"/>
          <p:cNvSpPr/>
          <p:nvPr userDrawn="1"/>
        </p:nvSpPr>
        <p:spPr>
          <a:xfrm>
            <a:off x="13246869" y="3703340"/>
            <a:ext cx="4464496" cy="1091326"/>
          </a:xfrm>
          <a:prstGeom prst="chevron">
            <a:avLst/>
          </a:prstGeom>
          <a:solidFill>
            <a:schemeClr val="tx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438349" y="3811352"/>
            <a:ext cx="3169145" cy="864096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718270" y="4855468"/>
            <a:ext cx="4104456" cy="2736304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13822932" y="3811352"/>
            <a:ext cx="3169145" cy="864096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5566543" y="3811352"/>
            <a:ext cx="3169145" cy="864096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9694737" y="3811352"/>
            <a:ext cx="3169145" cy="864096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4846729" y="4855468"/>
            <a:ext cx="4104456" cy="2736304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8975188" y="4855468"/>
            <a:ext cx="4104456" cy="2736304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13103646" y="4855468"/>
            <a:ext cx="4104456" cy="2736304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1485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animBg="1"/>
      <p:bldP spid="8" grpId="0" animBg="1"/>
      <p:bldP spid="9" grpId="0" animBg="1"/>
      <p:bldP spid="10" grpId="0" animBg="1"/>
      <p:bldP spid="11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1366342" y="2623220"/>
            <a:ext cx="6120680" cy="612068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 userDrawn="1"/>
        </p:nvSpPr>
        <p:spPr>
          <a:xfrm>
            <a:off x="2117625" y="4148759"/>
            <a:ext cx="4618114" cy="461811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 userDrawn="1"/>
        </p:nvSpPr>
        <p:spPr>
          <a:xfrm>
            <a:off x="3022526" y="5935589"/>
            <a:ext cx="2808312" cy="280831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7" name="直線コネクタ 16"/>
          <p:cNvCxnSpPr/>
          <p:nvPr userDrawn="1"/>
        </p:nvCxnSpPr>
        <p:spPr>
          <a:xfrm flipV="1">
            <a:off x="9142413" y="2470598"/>
            <a:ext cx="0" cy="17281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9318472" y="2383554"/>
            <a:ext cx="7961638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9318472" y="3160606"/>
            <a:ext cx="7961638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cxnSp>
        <p:nvCxnSpPr>
          <p:cNvPr id="21" name="直線コネクタ 20"/>
          <p:cNvCxnSpPr/>
          <p:nvPr userDrawn="1"/>
        </p:nvCxnSpPr>
        <p:spPr>
          <a:xfrm flipV="1">
            <a:off x="5974854" y="3334695"/>
            <a:ext cx="3167559" cy="440653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 userDrawn="1"/>
        </p:nvCxnSpPr>
        <p:spPr>
          <a:xfrm flipV="1">
            <a:off x="9145513" y="4726488"/>
            <a:ext cx="0" cy="17281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9321572" y="4639444"/>
            <a:ext cx="7961638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9321572" y="5416496"/>
            <a:ext cx="7961638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cxnSp>
        <p:nvCxnSpPr>
          <p:cNvPr id="26" name="直線コネクタ 20"/>
          <p:cNvCxnSpPr/>
          <p:nvPr userDrawn="1"/>
        </p:nvCxnSpPr>
        <p:spPr>
          <a:xfrm flipV="1">
            <a:off x="5977954" y="5590585"/>
            <a:ext cx="3167559" cy="440653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 userDrawn="1"/>
        </p:nvCxnSpPr>
        <p:spPr>
          <a:xfrm flipV="1">
            <a:off x="9142413" y="7030744"/>
            <a:ext cx="0" cy="17281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9318472" y="6943700"/>
            <a:ext cx="7961638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9318472" y="7720752"/>
            <a:ext cx="7961638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cxnSp>
        <p:nvCxnSpPr>
          <p:cNvPr id="30" name="直線コネクタ 20"/>
          <p:cNvCxnSpPr/>
          <p:nvPr userDrawn="1"/>
        </p:nvCxnSpPr>
        <p:spPr>
          <a:xfrm>
            <a:off x="4750718" y="7339745"/>
            <a:ext cx="4391695" cy="555097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3022526" y="3029747"/>
            <a:ext cx="2736304" cy="81760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000" baseline="0">
                <a:solidFill>
                  <a:schemeClr val="bg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Value</a:t>
            </a:r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3022526" y="4829947"/>
            <a:ext cx="2736304" cy="81760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000" baseline="0">
                <a:solidFill>
                  <a:schemeClr val="bg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Value</a:t>
            </a:r>
          </a:p>
        </p:txBody>
      </p:sp>
      <p:sp>
        <p:nvSpPr>
          <p:cNvPr id="34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3058530" y="6990187"/>
            <a:ext cx="2736304" cy="81760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000" baseline="0">
                <a:solidFill>
                  <a:schemeClr val="bg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Value</a:t>
            </a:r>
          </a:p>
        </p:txBody>
      </p:sp>
    </p:spTree>
    <p:extLst>
      <p:ext uri="{BB962C8B-B14F-4D97-AF65-F5344CB8AC3E}">
        <p14:creationId xmlns:p14="http://schemas.microsoft.com/office/powerpoint/2010/main" val="1124309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25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75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25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animBg="1"/>
      <p:bldP spid="9" grpId="0" animBg="1"/>
      <p:bldP spid="10" grpId="0" animBg="1"/>
      <p:bldP spid="1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7" name="アーチ 6"/>
          <p:cNvSpPr/>
          <p:nvPr userDrawn="1"/>
        </p:nvSpPr>
        <p:spPr>
          <a:xfrm>
            <a:off x="5830838" y="2479203"/>
            <a:ext cx="6480720" cy="6480720"/>
          </a:xfrm>
          <a:prstGeom prst="blockArc">
            <a:avLst>
              <a:gd name="adj1" fmla="val 10800000"/>
              <a:gd name="adj2" fmla="val 16191525"/>
              <a:gd name="adj3" fmla="val 25571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1" name="アーチ 30"/>
          <p:cNvSpPr/>
          <p:nvPr userDrawn="1"/>
        </p:nvSpPr>
        <p:spPr>
          <a:xfrm rot="5400000">
            <a:off x="5902846" y="2479203"/>
            <a:ext cx="6480720" cy="6480720"/>
          </a:xfrm>
          <a:prstGeom prst="blockArc">
            <a:avLst>
              <a:gd name="adj1" fmla="val 10800000"/>
              <a:gd name="adj2" fmla="val 16191525"/>
              <a:gd name="adj3" fmla="val 25571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5" name="アーチ 34"/>
          <p:cNvSpPr/>
          <p:nvPr userDrawn="1"/>
        </p:nvSpPr>
        <p:spPr>
          <a:xfrm rot="10800000">
            <a:off x="5902846" y="2551211"/>
            <a:ext cx="6480720" cy="6480720"/>
          </a:xfrm>
          <a:prstGeom prst="blockArc">
            <a:avLst>
              <a:gd name="adj1" fmla="val 10800000"/>
              <a:gd name="adj2" fmla="val 16191525"/>
              <a:gd name="adj3" fmla="val 25571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6" name="アーチ 35"/>
          <p:cNvSpPr/>
          <p:nvPr userDrawn="1"/>
        </p:nvSpPr>
        <p:spPr>
          <a:xfrm rot="16200000">
            <a:off x="5830838" y="2551211"/>
            <a:ext cx="6480720" cy="6480720"/>
          </a:xfrm>
          <a:prstGeom prst="blockArc">
            <a:avLst>
              <a:gd name="adj1" fmla="val 10800000"/>
              <a:gd name="adj2" fmla="val 16191525"/>
              <a:gd name="adj3" fmla="val 2557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cxnSp>
        <p:nvCxnSpPr>
          <p:cNvPr id="37" name="直線コネクタ 36"/>
          <p:cNvCxnSpPr/>
          <p:nvPr userDrawn="1"/>
        </p:nvCxnSpPr>
        <p:spPr>
          <a:xfrm flipV="1">
            <a:off x="12639555" y="2335188"/>
            <a:ext cx="0" cy="20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12815614" y="2390092"/>
            <a:ext cx="5040560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2815614" y="3167144"/>
            <a:ext cx="5040560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cxnSp>
        <p:nvCxnSpPr>
          <p:cNvPr id="40" name="直線コネクタ 39"/>
          <p:cNvCxnSpPr/>
          <p:nvPr userDrawn="1"/>
        </p:nvCxnSpPr>
        <p:spPr>
          <a:xfrm flipV="1">
            <a:off x="12629212" y="6943700"/>
            <a:ext cx="0" cy="20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12805271" y="7030744"/>
            <a:ext cx="5040560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2805271" y="7807796"/>
            <a:ext cx="5040560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cxnSp>
        <p:nvCxnSpPr>
          <p:cNvPr id="43" name="直線コネクタ 42"/>
          <p:cNvCxnSpPr/>
          <p:nvPr userDrawn="1"/>
        </p:nvCxnSpPr>
        <p:spPr>
          <a:xfrm flipV="1">
            <a:off x="5593114" y="2384184"/>
            <a:ext cx="0" cy="20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440581" y="2407196"/>
            <a:ext cx="5040560" cy="864096"/>
          </a:xfrm>
        </p:spPr>
        <p:txBody>
          <a:bodyPr anchor="b">
            <a:normAutofit/>
          </a:bodyPr>
          <a:lstStyle>
            <a:lvl1pPr algn="r">
              <a:spcBef>
                <a:spcPts val="0"/>
              </a:spcBef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45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440581" y="3184248"/>
            <a:ext cx="5040560" cy="1224136"/>
          </a:xfrm>
        </p:spPr>
        <p:txBody>
          <a:bodyPr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cxnSp>
        <p:nvCxnSpPr>
          <p:cNvPr id="46" name="直線コネクタ 45"/>
          <p:cNvCxnSpPr/>
          <p:nvPr userDrawn="1"/>
        </p:nvCxnSpPr>
        <p:spPr>
          <a:xfrm flipV="1">
            <a:off x="5582771" y="6943700"/>
            <a:ext cx="0" cy="20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430238" y="7047848"/>
            <a:ext cx="5040560" cy="864096"/>
          </a:xfrm>
        </p:spPr>
        <p:txBody>
          <a:bodyPr anchor="b">
            <a:normAutofit/>
          </a:bodyPr>
          <a:lstStyle>
            <a:lvl1pPr algn="r">
              <a:spcBef>
                <a:spcPts val="0"/>
              </a:spcBef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48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430238" y="7824900"/>
            <a:ext cx="5040560" cy="1224136"/>
          </a:xfrm>
        </p:spPr>
        <p:txBody>
          <a:bodyPr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49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9791278" y="3701272"/>
            <a:ext cx="2014869" cy="722148"/>
          </a:xfrm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defRPr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50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9791278" y="7157656"/>
            <a:ext cx="2014869" cy="722148"/>
          </a:xfrm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defRPr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51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6334894" y="3703340"/>
            <a:ext cx="2014869" cy="722148"/>
          </a:xfrm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defRPr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52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6334894" y="7159724"/>
            <a:ext cx="2014869" cy="722148"/>
          </a:xfrm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defRPr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cxnSp>
        <p:nvCxnSpPr>
          <p:cNvPr id="11" name="直線コネクタ 10"/>
          <p:cNvCxnSpPr>
            <a:stCxn id="49" idx="3"/>
          </p:cNvCxnSpPr>
          <p:nvPr userDrawn="1"/>
        </p:nvCxnSpPr>
        <p:spPr>
          <a:xfrm flipV="1">
            <a:off x="11806147" y="3358336"/>
            <a:ext cx="833408" cy="70401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10"/>
          <p:cNvCxnSpPr>
            <a:stCxn id="50" idx="3"/>
          </p:cNvCxnSpPr>
          <p:nvPr userDrawn="1"/>
        </p:nvCxnSpPr>
        <p:spPr>
          <a:xfrm>
            <a:off x="11806147" y="7518730"/>
            <a:ext cx="823065" cy="48025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コネクタ 10"/>
          <p:cNvCxnSpPr/>
          <p:nvPr userDrawn="1"/>
        </p:nvCxnSpPr>
        <p:spPr>
          <a:xfrm flipV="1">
            <a:off x="5593114" y="7518730"/>
            <a:ext cx="741780" cy="48025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コネクタ 60"/>
          <p:cNvCxnSpPr>
            <a:stCxn id="51" idx="1"/>
          </p:cNvCxnSpPr>
          <p:nvPr userDrawn="1"/>
        </p:nvCxnSpPr>
        <p:spPr>
          <a:xfrm rot="10800000">
            <a:off x="5593114" y="3358336"/>
            <a:ext cx="741780" cy="70607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0441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25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75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25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750"/>
                            </p:stCondLst>
                            <p:childTnLst>
                              <p:par>
                                <p:cTn id="8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25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animBg="1"/>
      <p:bldP spid="31" grpId="0" animBg="1"/>
      <p:bldP spid="35" grpId="0" animBg="1"/>
      <p:bldP spid="36" grpId="0" animBg="1"/>
      <p:bldP spid="3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8" name="グラフ プレースホルダー 7"/>
          <p:cNvSpPr>
            <a:spLocks noGrp="1"/>
          </p:cNvSpPr>
          <p:nvPr>
            <p:ph type="chart" sz="quarter" idx="13" hasCustomPrompt="1"/>
          </p:nvPr>
        </p:nvSpPr>
        <p:spPr>
          <a:xfrm>
            <a:off x="790278" y="2191172"/>
            <a:ext cx="6985000" cy="6983413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Graph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8063086" y="2743594"/>
            <a:ext cx="9429948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38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8063086" y="3520646"/>
            <a:ext cx="9429948" cy="2016224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8066186" y="5806608"/>
            <a:ext cx="9429948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8066186" y="6583660"/>
            <a:ext cx="9429948" cy="2016224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783173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75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/>
      <p:bldP spid="3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8" name="グラフ プレースホルダー 7"/>
          <p:cNvSpPr>
            <a:spLocks noGrp="1"/>
          </p:cNvSpPr>
          <p:nvPr>
            <p:ph type="chart" sz="quarter" idx="13" hasCustomPrompt="1"/>
          </p:nvPr>
        </p:nvSpPr>
        <p:spPr>
          <a:xfrm>
            <a:off x="790278" y="2263181"/>
            <a:ext cx="16633848" cy="5184575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Graph</a:t>
            </a:r>
            <a:endParaRPr kumimoji="1" lang="ja-JP" altLang="en-US" dirty="0"/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790278" y="7591772"/>
            <a:ext cx="16633848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790278" y="8311852"/>
            <a:ext cx="16633848" cy="1152128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72535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/>
      <p:bldP spid="1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allAtOnce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st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/>
          <p:cNvSpPr>
            <a:spLocks noGrp="1"/>
          </p:cNvSpPr>
          <p:nvPr>
            <p:ph type="title" hasCustomPrompt="1"/>
          </p:nvPr>
        </p:nvSpPr>
        <p:spPr>
          <a:xfrm>
            <a:off x="1078310" y="1111052"/>
            <a:ext cx="6192688" cy="2016224"/>
          </a:xfrm>
          <a:prstGeom prst="rect">
            <a:avLst/>
          </a:prstGeom>
        </p:spPr>
        <p:txBody>
          <a:bodyPr anchor="ctr"/>
          <a:lstStyle>
            <a:lvl1pPr algn="l">
              <a:defRPr sz="7200" spc="600" baseline="0"/>
            </a:lvl1pPr>
          </a:lstStyle>
          <a:p>
            <a:r>
              <a:rPr kumimoji="1" lang="en-US" altLang="ja-JP" dirty="0"/>
              <a:t>HISTORY</a:t>
            </a:r>
            <a:endParaRPr kumimoji="1" lang="ja-JP" altLang="en-US" dirty="0"/>
          </a:p>
        </p:txBody>
      </p:sp>
      <p:grpSp>
        <p:nvGrpSpPr>
          <p:cNvPr id="4" name="グループ化 3"/>
          <p:cNvGrpSpPr/>
          <p:nvPr userDrawn="1"/>
        </p:nvGrpSpPr>
        <p:grpSpPr>
          <a:xfrm>
            <a:off x="574254" y="462980"/>
            <a:ext cx="661574" cy="1728192"/>
            <a:chOff x="4012746" y="1615108"/>
            <a:chExt cx="661574" cy="1728192"/>
          </a:xfrm>
        </p:grpSpPr>
        <p:cxnSp>
          <p:nvCxnSpPr>
            <p:cNvPr id="5" name="直線コネクタ 4"/>
            <p:cNvCxnSpPr/>
            <p:nvPr/>
          </p:nvCxnSpPr>
          <p:spPr>
            <a:xfrm flipV="1">
              <a:off x="4012746" y="161510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線コネクタ 5"/>
            <p:cNvCxnSpPr/>
            <p:nvPr/>
          </p:nvCxnSpPr>
          <p:spPr>
            <a:xfrm flipV="1">
              <a:off x="4012746" y="197514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コネクタ 6"/>
            <p:cNvCxnSpPr/>
            <p:nvPr/>
          </p:nvCxnSpPr>
          <p:spPr>
            <a:xfrm flipV="1">
              <a:off x="4012746" y="233518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直線コネクタ 8"/>
          <p:cNvCxnSpPr/>
          <p:nvPr userDrawn="1"/>
        </p:nvCxnSpPr>
        <p:spPr>
          <a:xfrm>
            <a:off x="9144000" y="0"/>
            <a:ext cx="0" cy="1028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円/楕円 9"/>
          <p:cNvSpPr/>
          <p:nvPr userDrawn="1"/>
        </p:nvSpPr>
        <p:spPr>
          <a:xfrm>
            <a:off x="8891972" y="1219064"/>
            <a:ext cx="504056" cy="50405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9503246" y="823020"/>
            <a:ext cx="4176464" cy="1296144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80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9999</a:t>
            </a:r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9503246" y="1903140"/>
            <a:ext cx="8280920" cy="1656184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6" name="円/楕円 15"/>
          <p:cNvSpPr/>
          <p:nvPr userDrawn="1"/>
        </p:nvSpPr>
        <p:spPr>
          <a:xfrm>
            <a:off x="8891972" y="4315408"/>
            <a:ext cx="504056" cy="50405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4589208" y="3919364"/>
            <a:ext cx="4176464" cy="1296144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80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9999</a:t>
            </a:r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502246" y="4999484"/>
            <a:ext cx="8280920" cy="1656184"/>
          </a:xfrm>
        </p:spPr>
        <p:txBody>
          <a:bodyPr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9" name="円/楕円 18"/>
          <p:cNvSpPr/>
          <p:nvPr userDrawn="1"/>
        </p:nvSpPr>
        <p:spPr>
          <a:xfrm>
            <a:off x="8891972" y="7339744"/>
            <a:ext cx="504056" cy="50405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9503246" y="6943700"/>
            <a:ext cx="4176464" cy="1296144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80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9999</a:t>
            </a:r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9503246" y="8023820"/>
            <a:ext cx="8280920" cy="1656184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89713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3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800"/>
                            </p:stCondLst>
                            <p:childTnLst>
                              <p:par>
                                <p:cTn id="18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4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950"/>
                            </p:stCondLst>
                            <p:childTnLst>
                              <p:par>
                                <p:cTn id="3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6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100"/>
                            </p:stCondLst>
                            <p:childTnLst>
                              <p:par>
                                <p:cTn id="4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75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 animBg="1"/>
      <p:bldP spid="1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animBg="1"/>
      <p:bldP spid="17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/>
      <p:bldP spid="20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sp>
        <p:nvSpPr>
          <p:cNvPr id="8" name="グラフ プレースホルダー 7"/>
          <p:cNvSpPr>
            <a:spLocks noGrp="1"/>
          </p:cNvSpPr>
          <p:nvPr>
            <p:ph type="chart" sz="quarter" idx="13" hasCustomPrompt="1"/>
          </p:nvPr>
        </p:nvSpPr>
        <p:spPr>
          <a:xfrm>
            <a:off x="790278" y="2191172"/>
            <a:ext cx="9433048" cy="6983413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Graph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0367342" y="2983260"/>
            <a:ext cx="7125692" cy="2088232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38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10367342" y="4984448"/>
            <a:ext cx="7125692" cy="3399412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280730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/>
      <p:bldP spid="3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allAtOnce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ld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790278" y="1183060"/>
            <a:ext cx="16273560" cy="575841"/>
          </a:xfr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Slide Description Goes Here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50" y="2362191"/>
            <a:ext cx="11985332" cy="6741749"/>
          </a:xfrm>
          <a:prstGeom prst="rect">
            <a:avLst/>
          </a:prstGeom>
        </p:spPr>
      </p:pic>
      <p:sp>
        <p:nvSpPr>
          <p:cNvPr id="7" name="涙形 6"/>
          <p:cNvSpPr/>
          <p:nvPr userDrawn="1"/>
        </p:nvSpPr>
        <p:spPr>
          <a:xfrm rot="8100000">
            <a:off x="1896976" y="4227059"/>
            <a:ext cx="370586" cy="370586"/>
          </a:xfrm>
          <a:prstGeom prst="teardrop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646262" y="2767236"/>
            <a:ext cx="2877220" cy="1416518"/>
          </a:xfrm>
        </p:spPr>
        <p:txBody>
          <a:bodyPr anchor="b">
            <a:normAutofit/>
          </a:bodyPr>
          <a:lstStyle>
            <a:lvl1pPr algn="ctr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4" name="涙形 13"/>
          <p:cNvSpPr/>
          <p:nvPr userDrawn="1"/>
        </p:nvSpPr>
        <p:spPr>
          <a:xfrm rot="8100000">
            <a:off x="3286137" y="6732419"/>
            <a:ext cx="370586" cy="370586"/>
          </a:xfrm>
          <a:prstGeom prst="teardrop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2035423" y="5272596"/>
            <a:ext cx="2877220" cy="1416518"/>
          </a:xfrm>
        </p:spPr>
        <p:txBody>
          <a:bodyPr anchor="b">
            <a:normAutofit/>
          </a:bodyPr>
          <a:lstStyle>
            <a:lvl1pPr algn="ctr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6" name="涙形 15"/>
          <p:cNvSpPr/>
          <p:nvPr userDrawn="1"/>
        </p:nvSpPr>
        <p:spPr>
          <a:xfrm rot="8100000">
            <a:off x="6349623" y="6121606"/>
            <a:ext cx="370586" cy="370586"/>
          </a:xfrm>
          <a:prstGeom prst="teardrop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5098909" y="4661783"/>
            <a:ext cx="2877220" cy="1416518"/>
          </a:xfrm>
        </p:spPr>
        <p:txBody>
          <a:bodyPr anchor="b">
            <a:normAutofit/>
          </a:bodyPr>
          <a:lstStyle>
            <a:lvl1pPr algn="ctr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8" name="涙形 17"/>
          <p:cNvSpPr/>
          <p:nvPr userDrawn="1"/>
        </p:nvSpPr>
        <p:spPr>
          <a:xfrm rot="8100000">
            <a:off x="5977936" y="3734174"/>
            <a:ext cx="370586" cy="370586"/>
          </a:xfrm>
          <a:prstGeom prst="teardrop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4727222" y="2274351"/>
            <a:ext cx="2877220" cy="1416518"/>
          </a:xfrm>
        </p:spPr>
        <p:txBody>
          <a:bodyPr anchor="b">
            <a:normAutofit/>
          </a:bodyPr>
          <a:lstStyle>
            <a:lvl1pPr algn="ctr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20" name="涙形 19"/>
          <p:cNvSpPr/>
          <p:nvPr userDrawn="1"/>
        </p:nvSpPr>
        <p:spPr>
          <a:xfrm rot="8100000">
            <a:off x="9291965" y="4148618"/>
            <a:ext cx="370586" cy="370586"/>
          </a:xfrm>
          <a:prstGeom prst="teardrop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8041251" y="2688795"/>
            <a:ext cx="2877220" cy="1416518"/>
          </a:xfrm>
        </p:spPr>
        <p:txBody>
          <a:bodyPr anchor="b">
            <a:normAutofit/>
          </a:bodyPr>
          <a:lstStyle>
            <a:lvl1pPr algn="ctr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22" name="涙形 21"/>
          <p:cNvSpPr/>
          <p:nvPr userDrawn="1"/>
        </p:nvSpPr>
        <p:spPr>
          <a:xfrm rot="8100000">
            <a:off x="10539813" y="6994463"/>
            <a:ext cx="370586" cy="370586"/>
          </a:xfrm>
          <a:prstGeom prst="teardrop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9289099" y="5534640"/>
            <a:ext cx="2877220" cy="1416518"/>
          </a:xfrm>
        </p:spPr>
        <p:txBody>
          <a:bodyPr anchor="b">
            <a:normAutofit/>
          </a:bodyPr>
          <a:lstStyle>
            <a:lvl1pPr algn="ctr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12527582" y="2767236"/>
            <a:ext cx="5184576" cy="2077164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2527582" y="4757356"/>
            <a:ext cx="5184576" cy="35544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57703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1" decel="98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400"/>
                            </p:stCondLst>
                            <p:childTnLst>
                              <p:par>
                                <p:cTn id="22" presetID="2" presetClass="entr" presetSubtype="1" decel="98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300"/>
                            </p:stCondLst>
                            <p:childTnLst>
                              <p:par>
                                <p:cTn id="31" presetID="2" presetClass="entr" presetSubtype="1" decel="98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200"/>
                            </p:stCondLst>
                            <p:childTnLst>
                              <p:par>
                                <p:cTn id="40" presetID="2" presetClass="entr" presetSubtype="1" decel="98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1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100"/>
                            </p:stCondLst>
                            <p:childTnLst>
                              <p:par>
                                <p:cTn id="49" presetID="2" presetClass="entr" presetSubtype="1" decel="98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2" presetClass="entr" presetSubtype="1" decel="98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1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9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animBg="1"/>
      <p:bldP spid="13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animBg="1"/>
      <p:bldP spid="15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/>
      <p:bldP spid="17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animBg="1"/>
      <p:bldP spid="19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animBg="1"/>
      <p:bldP spid="21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animBg="1"/>
      <p:bldP spid="23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5" y="-14597"/>
            <a:ext cx="18286411" cy="1771959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25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191" y="366558"/>
            <a:ext cx="15772031" cy="1009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3837" y="9699173"/>
            <a:ext cx="4114443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375" y="9699173"/>
            <a:ext cx="6171664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zh-TW" altLang="en-US" dirty="0"/>
              <a:t>大學校院校務料庫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448135" y="9699173"/>
            <a:ext cx="4114443" cy="422156"/>
          </a:xfrm>
        </p:spPr>
        <p:txBody>
          <a:bodyPr/>
          <a:lstStyle>
            <a:lvl1pPr algn="r">
              <a:defRPr>
                <a:solidFill>
                  <a:srgbClr val="576973"/>
                </a:solidFill>
              </a:defRPr>
            </a:lvl1pPr>
          </a:lstStyle>
          <a:p>
            <a:fld id="{6E18DBF4-37B7-4C4F-9728-A1C100B177E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10149840"/>
            <a:ext cx="18286413" cy="137160"/>
            <a:chOff x="0" y="4480421"/>
            <a:chExt cx="12192000" cy="91440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</p:grpSp>
    </p:spTree>
    <p:extLst>
      <p:ext uri="{BB962C8B-B14F-4D97-AF65-F5344CB8AC3E}">
        <p14:creationId xmlns:p14="http://schemas.microsoft.com/office/powerpoint/2010/main" val="26082990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723572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/>
          <p:cNvSpPr>
            <a:spLocks noGrp="1"/>
          </p:cNvSpPr>
          <p:nvPr>
            <p:ph type="title" hasCustomPrompt="1"/>
          </p:nvPr>
        </p:nvSpPr>
        <p:spPr>
          <a:xfrm>
            <a:off x="1078310" y="7735788"/>
            <a:ext cx="13557478" cy="1440161"/>
          </a:xfrm>
        </p:spPr>
        <p:txBody>
          <a:bodyPr anchor="b">
            <a:noAutofit/>
          </a:bodyPr>
          <a:lstStyle>
            <a:lvl1pPr algn="l">
              <a:defRPr sz="7200" kern="0" spc="2000" baseline="0"/>
            </a:lvl1pPr>
          </a:lstStyle>
          <a:p>
            <a:r>
              <a:rPr kumimoji="1" lang="en-US" altLang="ja-JP" dirty="0"/>
              <a:t>SECTION TITLE</a:t>
            </a:r>
            <a:endParaRPr kumimoji="1" lang="ja-JP" altLang="en-US" dirty="0"/>
          </a:p>
        </p:txBody>
      </p:sp>
      <p:sp>
        <p:nvSpPr>
          <p:cNvPr id="4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1078310" y="8959702"/>
            <a:ext cx="13464495" cy="575841"/>
          </a:xfrm>
        </p:spPr>
        <p:txBody>
          <a:bodyPr>
            <a:noAutofit/>
          </a:bodyPr>
          <a:lstStyle>
            <a:lvl1pPr algn="l">
              <a:spcBef>
                <a:spcPts val="0"/>
              </a:spcBef>
              <a:defRPr sz="2800" spc="3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  <p:grpSp>
        <p:nvGrpSpPr>
          <p:cNvPr id="5" name="グループ化 4"/>
          <p:cNvGrpSpPr/>
          <p:nvPr userDrawn="1"/>
        </p:nvGrpSpPr>
        <p:grpSpPr>
          <a:xfrm>
            <a:off x="672671" y="6743196"/>
            <a:ext cx="661574" cy="1728192"/>
            <a:chOff x="4012746" y="1615108"/>
            <a:chExt cx="661574" cy="1728192"/>
          </a:xfrm>
        </p:grpSpPr>
        <p:cxnSp>
          <p:nvCxnSpPr>
            <p:cNvPr id="6" name="直線コネクタ 5"/>
            <p:cNvCxnSpPr/>
            <p:nvPr/>
          </p:nvCxnSpPr>
          <p:spPr>
            <a:xfrm flipV="1">
              <a:off x="4012746" y="161510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コネクタ 6"/>
            <p:cNvCxnSpPr/>
            <p:nvPr/>
          </p:nvCxnSpPr>
          <p:spPr>
            <a:xfrm flipV="1">
              <a:off x="4012746" y="197514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/>
            <p:cNvCxnSpPr/>
            <p:nvPr/>
          </p:nvCxnSpPr>
          <p:spPr>
            <a:xfrm flipV="1">
              <a:off x="4012746" y="233518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00354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 bottom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dirty="0"/>
              <a:t>大學校院校務料庫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8DBF4-37B7-4C4F-9728-A1C100B177E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10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8286413" cy="10287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19461" y="3840958"/>
            <a:ext cx="6857405" cy="4279106"/>
          </a:xfrm>
          <a:solidFill>
            <a:schemeClr val="bg1">
              <a:alpha val="30000"/>
            </a:schemeClr>
          </a:solidFill>
        </p:spPr>
        <p:txBody>
          <a:bodyPr lIns="274320" tIns="91440" rIns="274320" bIns="182880" anchor="ctr"/>
          <a:lstStyle>
            <a:lvl1pPr algn="ctr">
              <a:defRPr sz="675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19461" y="8120068"/>
            <a:ext cx="6857405" cy="1414463"/>
          </a:xfrm>
          <a:solidFill>
            <a:schemeClr val="bg1">
              <a:alpha val="30000"/>
            </a:schemeClr>
          </a:solidFill>
        </p:spPr>
        <p:txBody>
          <a:bodyPr lIns="274320" tIns="91440" rIns="274320" bIns="182880"/>
          <a:lstStyle>
            <a:lvl1pPr marL="0" indent="0" algn="ctr">
              <a:buNone/>
              <a:defRPr sz="2700">
                <a:solidFill>
                  <a:srgbClr val="8C9CA6"/>
                </a:solidFill>
              </a:defRPr>
            </a:lvl1pPr>
            <a:lvl2pPr marL="51435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2pPr>
            <a:lvl3pPr marL="1028700" indent="0">
              <a:buNone/>
              <a:defRPr sz="2025">
                <a:solidFill>
                  <a:schemeClr val="tx1">
                    <a:tint val="75000"/>
                  </a:schemeClr>
                </a:solidFill>
              </a:defRPr>
            </a:lvl3pPr>
            <a:lvl4pPr marL="15430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057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5717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0861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36004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1148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431216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5" y="-14597"/>
            <a:ext cx="18286411" cy="1771959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25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191" y="366558"/>
            <a:ext cx="15772031" cy="1009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3837" y="9699173"/>
            <a:ext cx="4114443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375" y="9699173"/>
            <a:ext cx="6171664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zh-TW" altLang="en-US" dirty="0"/>
              <a:t>大學校院校務料庫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448135" y="9699173"/>
            <a:ext cx="4114443" cy="422156"/>
          </a:xfrm>
        </p:spPr>
        <p:txBody>
          <a:bodyPr/>
          <a:lstStyle>
            <a:lvl1pPr algn="r">
              <a:defRPr>
                <a:solidFill>
                  <a:srgbClr val="576973"/>
                </a:solidFill>
              </a:defRPr>
            </a:lvl1pPr>
          </a:lstStyle>
          <a:p>
            <a:fld id="{6E18DBF4-37B7-4C4F-9728-A1C100B177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1257193" y="2464761"/>
            <a:ext cx="5171627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sz="half" idx="13"/>
          </p:nvPr>
        </p:nvSpPr>
        <p:spPr>
          <a:xfrm>
            <a:off x="11857595" y="2464761"/>
            <a:ext cx="5171627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sz="half" idx="14"/>
          </p:nvPr>
        </p:nvSpPr>
        <p:spPr>
          <a:xfrm>
            <a:off x="6557395" y="2464761"/>
            <a:ext cx="5171627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0" y="10149840"/>
            <a:ext cx="18286413" cy="137160"/>
            <a:chOff x="0" y="4480421"/>
            <a:chExt cx="12192000" cy="91440"/>
          </a:xfrm>
        </p:grpSpPr>
        <p:sp>
          <p:nvSpPr>
            <p:cNvPr id="26" name="Rectangle 25"/>
            <p:cNvSpPr/>
            <p:nvPr userDrawn="1"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</p:grpSp>
    </p:spTree>
    <p:extLst>
      <p:ext uri="{BB962C8B-B14F-4D97-AF65-F5344CB8AC3E}">
        <p14:creationId xmlns:p14="http://schemas.microsoft.com/office/powerpoint/2010/main" val="269081569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wid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5" y="-14597"/>
            <a:ext cx="18286411" cy="1771959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25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191" y="366558"/>
            <a:ext cx="15772031" cy="1009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3837" y="9699173"/>
            <a:ext cx="4114443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375" y="9699173"/>
            <a:ext cx="6171664" cy="422156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zh-TW" altLang="en-US" dirty="0"/>
              <a:t>大學校院校務料庫</a:t>
            </a:r>
            <a:endParaRPr lang="en-US" dirty="0"/>
          </a:p>
        </p:txBody>
      </p:sp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448135" y="9699173"/>
            <a:ext cx="4114443" cy="422156"/>
          </a:xfrm>
        </p:spPr>
        <p:txBody>
          <a:bodyPr/>
          <a:lstStyle>
            <a:lvl1pPr algn="r">
              <a:defRPr>
                <a:solidFill>
                  <a:srgbClr val="576973"/>
                </a:solidFill>
              </a:defRPr>
            </a:lvl1pPr>
          </a:lstStyle>
          <a:p>
            <a:fld id="{6E18DBF4-37B7-4C4F-9728-A1C100B177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able Placeholder 7"/>
          <p:cNvSpPr>
            <a:spLocks noGrp="1"/>
          </p:cNvSpPr>
          <p:nvPr>
            <p:ph type="tbl" sz="quarter" idx="13"/>
          </p:nvPr>
        </p:nvSpPr>
        <p:spPr>
          <a:xfrm>
            <a:off x="0" y="2428879"/>
            <a:ext cx="18286413" cy="6757988"/>
          </a:xfrm>
        </p:spPr>
        <p:txBody>
          <a:bodyPr/>
          <a:lstStyle/>
          <a:p>
            <a:endParaRPr lang="en-US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0" y="10149840"/>
            <a:ext cx="18286413" cy="137160"/>
            <a:chOff x="0" y="4480421"/>
            <a:chExt cx="12192000" cy="91440"/>
          </a:xfrm>
        </p:grpSpPr>
        <p:sp>
          <p:nvSpPr>
            <p:cNvPr id="15" name="Rectangle 14"/>
            <p:cNvSpPr/>
            <p:nvPr userDrawn="1"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</p:grpSp>
    </p:spTree>
    <p:extLst>
      <p:ext uri="{BB962C8B-B14F-4D97-AF65-F5344CB8AC3E}">
        <p14:creationId xmlns:p14="http://schemas.microsoft.com/office/powerpoint/2010/main" val="183204284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4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山形 6"/>
          <p:cNvSpPr/>
          <p:nvPr userDrawn="1"/>
        </p:nvSpPr>
        <p:spPr>
          <a:xfrm>
            <a:off x="892626" y="4364885"/>
            <a:ext cx="4173610" cy="566145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100" dirty="0">
                <a:solidFill>
                  <a:schemeClr val="bg1"/>
                </a:solidFill>
              </a:rPr>
              <a:t>01</a:t>
            </a:r>
            <a:endParaRPr kumimoji="1" lang="ja-JP" altLang="en-US" sz="2100" dirty="0">
              <a:solidFill>
                <a:schemeClr val="bg1"/>
              </a:solidFill>
            </a:endParaRPr>
          </a:p>
        </p:txBody>
      </p:sp>
      <p:sp>
        <p:nvSpPr>
          <p:cNvPr id="50" name="山形 49"/>
          <p:cNvSpPr/>
          <p:nvPr userDrawn="1"/>
        </p:nvSpPr>
        <p:spPr>
          <a:xfrm>
            <a:off x="4969599" y="4364885"/>
            <a:ext cx="4173610" cy="566145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100" dirty="0">
                <a:solidFill>
                  <a:schemeClr val="bg1"/>
                </a:solidFill>
              </a:rPr>
              <a:t>02</a:t>
            </a:r>
            <a:endParaRPr kumimoji="1" lang="ja-JP" altLang="en-US" sz="2100" dirty="0">
              <a:solidFill>
                <a:schemeClr val="bg1"/>
              </a:solidFill>
            </a:endParaRPr>
          </a:p>
        </p:txBody>
      </p:sp>
      <p:sp>
        <p:nvSpPr>
          <p:cNvPr id="51" name="山形 50"/>
          <p:cNvSpPr/>
          <p:nvPr userDrawn="1"/>
        </p:nvSpPr>
        <p:spPr>
          <a:xfrm>
            <a:off x="9046569" y="4364885"/>
            <a:ext cx="4173610" cy="566145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100" dirty="0">
                <a:solidFill>
                  <a:schemeClr val="bg1"/>
                </a:solidFill>
              </a:rPr>
              <a:t>03</a:t>
            </a:r>
            <a:endParaRPr kumimoji="1" lang="ja-JP" altLang="en-US" sz="2100" dirty="0">
              <a:solidFill>
                <a:schemeClr val="bg1"/>
              </a:solidFill>
            </a:endParaRPr>
          </a:p>
        </p:txBody>
      </p:sp>
      <p:sp>
        <p:nvSpPr>
          <p:cNvPr id="52" name="山形 51"/>
          <p:cNvSpPr/>
          <p:nvPr userDrawn="1"/>
        </p:nvSpPr>
        <p:spPr>
          <a:xfrm>
            <a:off x="13123541" y="4364883"/>
            <a:ext cx="4173610" cy="566145"/>
          </a:xfrm>
          <a:prstGeom prst="chevron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100" dirty="0">
                <a:solidFill>
                  <a:schemeClr val="bg1"/>
                </a:solidFill>
              </a:rPr>
              <a:t>04</a:t>
            </a:r>
            <a:endParaRPr kumimoji="1" lang="ja-JP" altLang="en-US" sz="2100" dirty="0">
              <a:solidFill>
                <a:schemeClr val="bg1"/>
              </a:solidFill>
            </a:endParaRPr>
          </a:p>
        </p:txBody>
      </p:sp>
      <p:sp>
        <p:nvSpPr>
          <p:cNvPr id="53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892628" y="5083766"/>
            <a:ext cx="3928545" cy="3149735"/>
          </a:xfrm>
        </p:spPr>
        <p:txBody>
          <a:bodyPr>
            <a:normAutofit/>
          </a:bodyPr>
          <a:lstStyle>
            <a:lvl1pPr marL="257175" indent="-257175" algn="l">
              <a:buFont typeface="Wingdings" panose="05000000000000000000" pitchFamily="2" charset="2"/>
              <a:buChar char="n"/>
              <a:defRPr sz="15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4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892628" y="2713642"/>
            <a:ext cx="3928545" cy="1465031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1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5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4969600" y="5083766"/>
            <a:ext cx="3928545" cy="3149735"/>
          </a:xfrm>
        </p:spPr>
        <p:txBody>
          <a:bodyPr>
            <a:normAutofit/>
          </a:bodyPr>
          <a:lstStyle>
            <a:lvl1pPr marL="257175" indent="-257175" algn="l">
              <a:buFont typeface="Wingdings" panose="05000000000000000000" pitchFamily="2" charset="2"/>
              <a:buChar char="n"/>
              <a:defRPr sz="15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6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4969600" y="2713642"/>
            <a:ext cx="3928545" cy="1465031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1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7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9046570" y="5083766"/>
            <a:ext cx="3928545" cy="3149735"/>
          </a:xfrm>
        </p:spPr>
        <p:txBody>
          <a:bodyPr>
            <a:normAutofit/>
          </a:bodyPr>
          <a:lstStyle>
            <a:lvl1pPr marL="257175" indent="-257175" algn="l">
              <a:buFont typeface="Wingdings" panose="05000000000000000000" pitchFamily="2" charset="2"/>
              <a:buChar char="n"/>
              <a:defRPr sz="15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8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9046570" y="2713642"/>
            <a:ext cx="3928545" cy="1465031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1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9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13123542" y="5083766"/>
            <a:ext cx="3928545" cy="3149735"/>
          </a:xfrm>
        </p:spPr>
        <p:txBody>
          <a:bodyPr>
            <a:normAutofit/>
          </a:bodyPr>
          <a:lstStyle>
            <a:lvl1pPr marL="257175" indent="-257175" algn="l">
              <a:buFont typeface="Wingdings" panose="05000000000000000000" pitchFamily="2" charset="2"/>
              <a:buChar char="n"/>
              <a:defRPr sz="15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0" name="テキスト プレースホルダー 12"/>
          <p:cNvSpPr>
            <a:spLocks noGrp="1"/>
          </p:cNvSpPr>
          <p:nvPr>
            <p:ph type="body" sz="quarter" idx="20" hasCustomPrompt="1"/>
          </p:nvPr>
        </p:nvSpPr>
        <p:spPr>
          <a:xfrm>
            <a:off x="13123542" y="2713642"/>
            <a:ext cx="3928545" cy="1465031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1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5126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stor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線コネクタ 8"/>
          <p:cNvCxnSpPr/>
          <p:nvPr userDrawn="1"/>
        </p:nvCxnSpPr>
        <p:spPr>
          <a:xfrm>
            <a:off x="9144000" y="0"/>
            <a:ext cx="0" cy="1028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円/楕円 15"/>
          <p:cNvSpPr/>
          <p:nvPr userDrawn="1"/>
        </p:nvSpPr>
        <p:spPr>
          <a:xfrm>
            <a:off x="8891972" y="1219064"/>
            <a:ext cx="504056" cy="50405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4589208" y="823020"/>
            <a:ext cx="4176464" cy="1296144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80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9999</a:t>
            </a:r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502246" y="1903140"/>
            <a:ext cx="8280920" cy="1656184"/>
          </a:xfrm>
        </p:spPr>
        <p:txBody>
          <a:bodyPr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19" name="円/楕円 18"/>
          <p:cNvSpPr/>
          <p:nvPr userDrawn="1"/>
        </p:nvSpPr>
        <p:spPr>
          <a:xfrm>
            <a:off x="8891972" y="4243400"/>
            <a:ext cx="504056" cy="50405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9503246" y="3847356"/>
            <a:ext cx="4176464" cy="1296144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80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9999</a:t>
            </a:r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9503246" y="4927476"/>
            <a:ext cx="8280920" cy="1656184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22" name="円/楕円 21"/>
          <p:cNvSpPr/>
          <p:nvPr userDrawn="1"/>
        </p:nvSpPr>
        <p:spPr>
          <a:xfrm>
            <a:off x="8891972" y="7339744"/>
            <a:ext cx="504056" cy="50405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4589208" y="6943700"/>
            <a:ext cx="4176464" cy="1296144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80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9999</a:t>
            </a:r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502246" y="8023820"/>
            <a:ext cx="8280920" cy="1656184"/>
          </a:xfrm>
        </p:spPr>
        <p:txBody>
          <a:bodyPr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712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50"/>
                            </p:stCondLst>
                            <p:childTnLst>
                              <p:par>
                                <p:cTn id="2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3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800"/>
                            </p:stCondLst>
                            <p:childTnLst>
                              <p:par>
                                <p:cTn id="3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45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/>
      <p:bldP spid="20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animBg="1"/>
      <p:bldP spid="23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t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図プレースホルダー 9"/>
          <p:cNvSpPr>
            <a:spLocks noGrp="1"/>
          </p:cNvSpPr>
          <p:nvPr>
            <p:ph type="pic" sz="quarter" idx="15" hasCustomPrompt="1"/>
          </p:nvPr>
        </p:nvSpPr>
        <p:spPr>
          <a:xfrm>
            <a:off x="142503" y="175245"/>
            <a:ext cx="3888135" cy="3888135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16" hasCustomPrompt="1"/>
          </p:nvPr>
        </p:nvSpPr>
        <p:spPr>
          <a:xfrm>
            <a:off x="4174951" y="174948"/>
            <a:ext cx="8856687" cy="3888135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1" name="図プレースホルダー 9"/>
          <p:cNvSpPr>
            <a:spLocks noGrp="1"/>
          </p:cNvSpPr>
          <p:nvPr>
            <p:ph type="pic" sz="quarter" idx="17" hasCustomPrompt="1"/>
          </p:nvPr>
        </p:nvSpPr>
        <p:spPr>
          <a:xfrm>
            <a:off x="142206" y="4207396"/>
            <a:ext cx="6480720" cy="5904656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2" name="図プレースホルダー 9"/>
          <p:cNvSpPr>
            <a:spLocks noGrp="1"/>
          </p:cNvSpPr>
          <p:nvPr>
            <p:ph type="pic" sz="quarter" idx="18" hasCustomPrompt="1"/>
          </p:nvPr>
        </p:nvSpPr>
        <p:spPr>
          <a:xfrm>
            <a:off x="6766942" y="4207396"/>
            <a:ext cx="2880320" cy="2952328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3" name="図プレースホルダー 9"/>
          <p:cNvSpPr>
            <a:spLocks noGrp="1"/>
          </p:cNvSpPr>
          <p:nvPr>
            <p:ph type="pic" sz="quarter" idx="19" hasCustomPrompt="1"/>
          </p:nvPr>
        </p:nvSpPr>
        <p:spPr>
          <a:xfrm>
            <a:off x="6766942" y="7303740"/>
            <a:ext cx="11377264" cy="2808312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4" name="図プレースホルダー 9"/>
          <p:cNvSpPr>
            <a:spLocks noGrp="1"/>
          </p:cNvSpPr>
          <p:nvPr>
            <p:ph type="pic" sz="quarter" idx="20" hasCustomPrompt="1"/>
          </p:nvPr>
        </p:nvSpPr>
        <p:spPr>
          <a:xfrm>
            <a:off x="13175654" y="174948"/>
            <a:ext cx="4968552" cy="3888135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9863286" y="4423420"/>
            <a:ext cx="8280920" cy="1368152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7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9863286" y="5647556"/>
            <a:ext cx="8280920" cy="1296144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719965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1078310" y="4128411"/>
            <a:ext cx="6192688" cy="2016224"/>
          </a:xfrm>
          <a:prstGeom prst="rect">
            <a:avLst/>
          </a:prstGeom>
        </p:spPr>
        <p:txBody>
          <a:bodyPr anchor="ctr"/>
          <a:lstStyle>
            <a:lvl1pPr algn="l">
              <a:defRPr sz="7200" spc="600" baseline="0"/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grpSp>
        <p:nvGrpSpPr>
          <p:cNvPr id="13" name="グループ化 12"/>
          <p:cNvGrpSpPr/>
          <p:nvPr userDrawn="1"/>
        </p:nvGrpSpPr>
        <p:grpSpPr>
          <a:xfrm>
            <a:off x="6838950" y="1263127"/>
            <a:ext cx="1552133" cy="1728192"/>
            <a:chOff x="7054974" y="1111052"/>
            <a:chExt cx="1552133" cy="1728192"/>
          </a:xfrm>
        </p:grpSpPr>
        <p:sp>
          <p:nvSpPr>
            <p:cNvPr id="5" name="テキスト ボックス 4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1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8" name="直線コネクタ 7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グループ化 13"/>
          <p:cNvGrpSpPr/>
          <p:nvPr userDrawn="1"/>
        </p:nvGrpSpPr>
        <p:grpSpPr>
          <a:xfrm>
            <a:off x="6838950" y="3351359"/>
            <a:ext cx="1552133" cy="1728192"/>
            <a:chOff x="7054974" y="1111052"/>
            <a:chExt cx="1552133" cy="1728192"/>
          </a:xfrm>
        </p:grpSpPr>
        <p:sp>
          <p:nvSpPr>
            <p:cNvPr id="15" name="テキスト ボックス 14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2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16" name="直線コネクタ 15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グループ化 16"/>
          <p:cNvGrpSpPr/>
          <p:nvPr userDrawn="1"/>
        </p:nvGrpSpPr>
        <p:grpSpPr>
          <a:xfrm>
            <a:off x="6838950" y="5439591"/>
            <a:ext cx="1552133" cy="1728192"/>
            <a:chOff x="7054974" y="1111052"/>
            <a:chExt cx="1552133" cy="1728192"/>
          </a:xfrm>
        </p:grpSpPr>
        <p:sp>
          <p:nvSpPr>
            <p:cNvPr id="18" name="テキスト ボックス 17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3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19" name="直線コネクタ 18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グループ化 19"/>
          <p:cNvGrpSpPr/>
          <p:nvPr userDrawn="1"/>
        </p:nvGrpSpPr>
        <p:grpSpPr>
          <a:xfrm>
            <a:off x="6838950" y="7527823"/>
            <a:ext cx="1552133" cy="1728192"/>
            <a:chOff x="7054974" y="1111052"/>
            <a:chExt cx="1552133" cy="1728192"/>
          </a:xfrm>
        </p:grpSpPr>
        <p:sp>
          <p:nvSpPr>
            <p:cNvPr id="21" name="テキスト ボックス 20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4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22" name="直線コネクタ 21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8567142" y="1176083"/>
            <a:ext cx="856895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8567142" y="1953135"/>
            <a:ext cx="8568952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8567142" y="3247650"/>
            <a:ext cx="856895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8567142" y="4024702"/>
            <a:ext cx="8568952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8567142" y="5319217"/>
            <a:ext cx="856895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8567142" y="6096269"/>
            <a:ext cx="8568952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8567142" y="7390784"/>
            <a:ext cx="856895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8567142" y="8167836"/>
            <a:ext cx="8568952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grpSp>
        <p:nvGrpSpPr>
          <p:cNvPr id="31" name="グループ化 30"/>
          <p:cNvGrpSpPr/>
          <p:nvPr userDrawn="1"/>
        </p:nvGrpSpPr>
        <p:grpSpPr>
          <a:xfrm>
            <a:off x="574254" y="3480339"/>
            <a:ext cx="661574" cy="1728192"/>
            <a:chOff x="4012746" y="1615108"/>
            <a:chExt cx="661574" cy="1728192"/>
          </a:xfrm>
        </p:grpSpPr>
        <p:cxnSp>
          <p:nvCxnSpPr>
            <p:cNvPr id="32" name="直線コネクタ 31"/>
            <p:cNvCxnSpPr/>
            <p:nvPr/>
          </p:nvCxnSpPr>
          <p:spPr>
            <a:xfrm flipV="1">
              <a:off x="4012746" y="161510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コネクタ 32"/>
            <p:cNvCxnSpPr/>
            <p:nvPr/>
          </p:nvCxnSpPr>
          <p:spPr>
            <a:xfrm flipV="1">
              <a:off x="4012746" y="197514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コネクタ 33"/>
            <p:cNvCxnSpPr/>
            <p:nvPr/>
          </p:nvCxnSpPr>
          <p:spPr>
            <a:xfrm flipV="1">
              <a:off x="4012746" y="233518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05297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5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6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15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65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1078310" y="4111746"/>
            <a:ext cx="6192688" cy="2016224"/>
          </a:xfrm>
          <a:prstGeom prst="rect">
            <a:avLst/>
          </a:prstGeom>
        </p:spPr>
        <p:txBody>
          <a:bodyPr anchor="ctr"/>
          <a:lstStyle>
            <a:lvl1pPr algn="l">
              <a:defRPr sz="7200" spc="600" baseline="0"/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grpSp>
        <p:nvGrpSpPr>
          <p:cNvPr id="13" name="グループ化 12"/>
          <p:cNvGrpSpPr/>
          <p:nvPr userDrawn="1"/>
        </p:nvGrpSpPr>
        <p:grpSpPr>
          <a:xfrm>
            <a:off x="6838950" y="2110558"/>
            <a:ext cx="1552133" cy="1728192"/>
            <a:chOff x="7054974" y="1111052"/>
            <a:chExt cx="1552133" cy="1728192"/>
          </a:xfrm>
        </p:grpSpPr>
        <p:sp>
          <p:nvSpPr>
            <p:cNvPr id="5" name="テキスト ボックス 4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1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8" name="直線コネクタ 7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グループ化 13"/>
          <p:cNvGrpSpPr/>
          <p:nvPr userDrawn="1"/>
        </p:nvGrpSpPr>
        <p:grpSpPr>
          <a:xfrm>
            <a:off x="6838950" y="4198790"/>
            <a:ext cx="1552133" cy="1728192"/>
            <a:chOff x="7054974" y="1111052"/>
            <a:chExt cx="1552133" cy="1728192"/>
          </a:xfrm>
        </p:grpSpPr>
        <p:sp>
          <p:nvSpPr>
            <p:cNvPr id="15" name="テキスト ボックス 14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2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16" name="直線コネクタ 15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グループ化 16"/>
          <p:cNvGrpSpPr/>
          <p:nvPr userDrawn="1"/>
        </p:nvGrpSpPr>
        <p:grpSpPr>
          <a:xfrm>
            <a:off x="6838950" y="6287022"/>
            <a:ext cx="1552133" cy="1728192"/>
            <a:chOff x="7054974" y="1111052"/>
            <a:chExt cx="1552133" cy="1728192"/>
          </a:xfrm>
        </p:grpSpPr>
        <p:sp>
          <p:nvSpPr>
            <p:cNvPr id="18" name="テキスト ボックス 17"/>
            <p:cNvSpPr txBox="1"/>
            <p:nvPr userDrawn="1"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9600" dirty="0">
                  <a:solidFill>
                    <a:schemeClr val="tx1">
                      <a:lumMod val="50000"/>
                    </a:schemeClr>
                  </a:solidFill>
                </a:rPr>
                <a:t>3</a:t>
              </a:r>
              <a:endParaRPr kumimoji="1" lang="ja-JP" altLang="en-US" sz="9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19" name="直線コネクタ 18"/>
            <p:cNvCxnSpPr/>
            <p:nvPr userDrawn="1"/>
          </p:nvCxnSpPr>
          <p:spPr>
            <a:xfrm flipV="1">
              <a:off x="8607107" y="1111052"/>
              <a:ext cx="0" cy="1728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8567142" y="2023514"/>
            <a:ext cx="856895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8567142" y="2800566"/>
            <a:ext cx="8568952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8567142" y="4095081"/>
            <a:ext cx="856895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8567142" y="4872133"/>
            <a:ext cx="8568952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8567142" y="6166648"/>
            <a:ext cx="8568952" cy="864096"/>
          </a:xfr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8567142" y="6943700"/>
            <a:ext cx="8568952" cy="122413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  <a:br>
              <a:rPr kumimoji="1" lang="en-US" altLang="ja-JP" dirty="0"/>
            </a:br>
            <a:endParaRPr kumimoji="1" lang="en-US" altLang="ja-JP" dirty="0"/>
          </a:p>
        </p:txBody>
      </p:sp>
      <p:grpSp>
        <p:nvGrpSpPr>
          <p:cNvPr id="31" name="グループ化 30"/>
          <p:cNvGrpSpPr/>
          <p:nvPr userDrawn="1"/>
        </p:nvGrpSpPr>
        <p:grpSpPr>
          <a:xfrm>
            <a:off x="574254" y="3463674"/>
            <a:ext cx="661574" cy="1728192"/>
            <a:chOff x="4012746" y="1615108"/>
            <a:chExt cx="661574" cy="1728192"/>
          </a:xfrm>
        </p:grpSpPr>
        <p:cxnSp>
          <p:nvCxnSpPr>
            <p:cNvPr id="32" name="直線コネクタ 31"/>
            <p:cNvCxnSpPr/>
            <p:nvPr/>
          </p:nvCxnSpPr>
          <p:spPr>
            <a:xfrm flipV="1">
              <a:off x="4012746" y="161510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コネクタ 32"/>
            <p:cNvCxnSpPr/>
            <p:nvPr/>
          </p:nvCxnSpPr>
          <p:spPr>
            <a:xfrm flipV="1">
              <a:off x="4012746" y="197514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コネクタ 33"/>
            <p:cNvCxnSpPr/>
            <p:nvPr/>
          </p:nvCxnSpPr>
          <p:spPr>
            <a:xfrm flipV="1">
              <a:off x="4012746" y="233518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91423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5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6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15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790278" y="4274836"/>
            <a:ext cx="5904656" cy="1354388"/>
          </a:xfrm>
          <a:prstGeom prst="rect">
            <a:avLst/>
          </a:prstGeom>
        </p:spPr>
        <p:txBody>
          <a:bodyPr anchor="t"/>
          <a:lstStyle>
            <a:lvl1pPr algn="r">
              <a:defRPr sz="7200" spc="600" baseline="0"/>
            </a:lvl1pPr>
          </a:lstStyle>
          <a:p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7555502" y="3991372"/>
            <a:ext cx="10372680" cy="176668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</a:p>
          <a:p>
            <a:pPr lvl="0"/>
            <a:r>
              <a:rPr kumimoji="1" lang="en-US" altLang="ja-JP" dirty="0"/>
              <a:t>Text goes here</a:t>
            </a:r>
          </a:p>
        </p:txBody>
      </p:sp>
      <p:grpSp>
        <p:nvGrpSpPr>
          <p:cNvPr id="31" name="グループ化 30"/>
          <p:cNvGrpSpPr/>
          <p:nvPr userDrawn="1"/>
        </p:nvGrpSpPr>
        <p:grpSpPr>
          <a:xfrm>
            <a:off x="6838950" y="3919364"/>
            <a:ext cx="661574" cy="1728192"/>
            <a:chOff x="4012746" y="1615108"/>
            <a:chExt cx="661574" cy="1728192"/>
          </a:xfrm>
        </p:grpSpPr>
        <p:cxnSp>
          <p:nvCxnSpPr>
            <p:cNvPr id="32" name="直線コネクタ 31"/>
            <p:cNvCxnSpPr/>
            <p:nvPr/>
          </p:nvCxnSpPr>
          <p:spPr>
            <a:xfrm flipV="1">
              <a:off x="4012746" y="161510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コネクタ 32"/>
            <p:cNvCxnSpPr/>
            <p:nvPr/>
          </p:nvCxnSpPr>
          <p:spPr>
            <a:xfrm flipV="1">
              <a:off x="4012746" y="197514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コネクタ 33"/>
            <p:cNvCxnSpPr/>
            <p:nvPr/>
          </p:nvCxnSpPr>
          <p:spPr>
            <a:xfrm flipV="1">
              <a:off x="4012746" y="2335188"/>
              <a:ext cx="661574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29130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5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26" Type="http://schemas.openxmlformats.org/officeDocument/2006/relationships/slideLayout" Target="../slideLayouts/slideLayout40.xml"/><Relationship Id="rId3" Type="http://schemas.openxmlformats.org/officeDocument/2006/relationships/slideLayout" Target="../slideLayouts/slideLayout17.xml"/><Relationship Id="rId21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48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5" Type="http://schemas.openxmlformats.org/officeDocument/2006/relationships/slideLayout" Target="../slideLayouts/slideLayout39.xml"/><Relationship Id="rId3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slideLayout" Target="../slideLayouts/slideLayout34.xml"/><Relationship Id="rId29" Type="http://schemas.openxmlformats.org/officeDocument/2006/relationships/slideLayout" Target="../slideLayouts/slideLayout43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38.xml"/><Relationship Id="rId32" Type="http://schemas.openxmlformats.org/officeDocument/2006/relationships/slideLayout" Target="../slideLayouts/slideLayout46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23" Type="http://schemas.openxmlformats.org/officeDocument/2006/relationships/slideLayout" Target="../slideLayouts/slideLayout37.xml"/><Relationship Id="rId28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31" Type="http://schemas.openxmlformats.org/officeDocument/2006/relationships/slideLayout" Target="../slideLayouts/slideLayout45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Relationship Id="rId22" Type="http://schemas.openxmlformats.org/officeDocument/2006/relationships/slideLayout" Target="../slideLayouts/slideLayout36.xml"/><Relationship Id="rId27" Type="http://schemas.openxmlformats.org/officeDocument/2006/relationships/slideLayout" Target="../slideLayouts/slideLayout41.xml"/><Relationship Id="rId30" Type="http://schemas.openxmlformats.org/officeDocument/2006/relationships/slideLayout" Target="../slideLayouts/slideLayout44.xml"/><Relationship Id="rId35" Type="http://schemas.openxmlformats.org/officeDocument/2006/relationships/theme" Target="../theme/theme2.xml"/><Relationship Id="rId8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790278" y="318964"/>
            <a:ext cx="16457772" cy="915119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/>
          <a:p>
            <a:r>
              <a:rPr kumimoji="1" lang="en-US" altLang="ja-JP" dirty="0"/>
              <a:t>MASTER TITLE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14321" y="1738139"/>
            <a:ext cx="16457772" cy="7451107"/>
          </a:xfrm>
          <a:prstGeom prst="rect">
            <a:avLst/>
          </a:prstGeom>
        </p:spPr>
        <p:txBody>
          <a:bodyPr vert="horz" lIns="163275" tIns="81638" rIns="163275" bIns="81638" rtlCol="0">
            <a:norm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141239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98" r:id="rId2"/>
    <p:sldLayoutId id="2147483665" r:id="rId3"/>
    <p:sldLayoutId id="2147483673" r:id="rId4"/>
    <p:sldLayoutId id="2147483674" r:id="rId5"/>
    <p:sldLayoutId id="2147483672" r:id="rId6"/>
    <p:sldLayoutId id="2147483679" r:id="rId7"/>
    <p:sldLayoutId id="2147483680" r:id="rId8"/>
    <p:sldLayoutId id="2147483686" r:id="rId9"/>
    <p:sldLayoutId id="2147483685" r:id="rId10"/>
    <p:sldLayoutId id="2147483696" r:id="rId11"/>
    <p:sldLayoutId id="2147483701" r:id="rId12"/>
    <p:sldLayoutId id="2147483703" r:id="rId13"/>
    <p:sldLayoutId id="2147483702" r:id="rId14"/>
  </p:sldLayoutIdLst>
  <p:hf hdr="0" dt="0"/>
  <p:txStyles>
    <p:titleStyle>
      <a:lvl1pPr algn="l" defTabSz="1632753" rtl="0" eaLnBrk="1" latinLnBrk="0" hangingPunct="1">
        <a:spcBef>
          <a:spcPct val="0"/>
        </a:spcBef>
        <a:buNone/>
        <a:defRPr kumimoji="1"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632753" rtl="0" eaLnBrk="1" latinLnBrk="0" hangingPunct="1">
        <a:spcBef>
          <a:spcPct val="20000"/>
        </a:spcBef>
        <a:buFont typeface="Arial" panose="020B0604020202020204" pitchFamily="34" charset="0"/>
        <a:buNone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1326612" indent="-510235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2040941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2857317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3673693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4490070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6446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2822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39199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376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53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129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505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1882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258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634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011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790278" y="0"/>
            <a:ext cx="16457772" cy="1234083"/>
          </a:xfrm>
          <a:prstGeom prst="rect">
            <a:avLst/>
          </a:prstGeom>
        </p:spPr>
        <p:txBody>
          <a:bodyPr vert="horz" lIns="163275" tIns="81638" rIns="163275" bIns="81638" rtlCol="0" anchor="b">
            <a:normAutofit/>
          </a:bodyPr>
          <a:lstStyle/>
          <a:p>
            <a:r>
              <a:rPr kumimoji="1" lang="en-US" altLang="ja-JP" dirty="0"/>
              <a:t>MASTER TITLE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14321" y="1738139"/>
            <a:ext cx="16457772" cy="7451107"/>
          </a:xfrm>
          <a:prstGeom prst="rect">
            <a:avLst/>
          </a:prstGeom>
        </p:spPr>
        <p:txBody>
          <a:bodyPr vert="horz" lIns="163275" tIns="81638" rIns="163275" bIns="81638" rtlCol="0">
            <a:norm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6550919" y="9636372"/>
            <a:ext cx="10729192" cy="547688"/>
          </a:xfrm>
          <a:prstGeom prst="rect">
            <a:avLst/>
          </a:prstGeom>
        </p:spPr>
        <p:txBody>
          <a:bodyPr vert="horz" lIns="163275" tIns="81638" rIns="163275" bIns="81638" rtlCol="0" anchor="b"/>
          <a:lstStyle>
            <a:lvl1pPr algn="ctr">
              <a:defRPr sz="2100">
                <a:solidFill>
                  <a:schemeClr val="tx1">
                    <a:tint val="75000"/>
                    <a:alpha val="80000"/>
                  </a:schemeClr>
                </a:solidFill>
              </a:defRPr>
            </a:lvl1pPr>
          </a:lstStyle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309311" y="9638928"/>
            <a:ext cx="1050919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l">
              <a:defRPr sz="3600">
                <a:solidFill>
                  <a:schemeClr val="tx1">
                    <a:tint val="75000"/>
                    <a:alpha val="80000"/>
                  </a:schemeClr>
                </a:solidFill>
              </a:defRPr>
            </a:lvl1pPr>
          </a:lstStyle>
          <a:p>
            <a:fld id="{27CB87ED-CE54-4A81-84E3-F65697A29D3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0" y="1162075"/>
            <a:ext cx="18286413" cy="57606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10000"/>
                </a:schemeClr>
              </a:gs>
              <a:gs pos="39000">
                <a:schemeClr val="bg1">
                  <a:alpha val="54000"/>
                </a:schemeClr>
              </a:gs>
              <a:gs pos="74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" name="直線コネクタ 8"/>
          <p:cNvCxnSpPr/>
          <p:nvPr userDrawn="1"/>
        </p:nvCxnSpPr>
        <p:spPr>
          <a:xfrm>
            <a:off x="17280110" y="9638928"/>
            <a:ext cx="0" cy="6480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2453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0" r:id="rId2"/>
    <p:sldLayoutId id="2147483676" r:id="rId3"/>
    <p:sldLayoutId id="2147483688" r:id="rId4"/>
    <p:sldLayoutId id="2147483689" r:id="rId5"/>
    <p:sldLayoutId id="2147483700" r:id="rId6"/>
    <p:sldLayoutId id="2147483695" r:id="rId7"/>
    <p:sldLayoutId id="2147483677" r:id="rId8"/>
    <p:sldLayoutId id="2147483667" r:id="rId9"/>
    <p:sldLayoutId id="2147483683" r:id="rId10"/>
    <p:sldLayoutId id="2147483666" r:id="rId11"/>
    <p:sldLayoutId id="2147483691" r:id="rId12"/>
    <p:sldLayoutId id="2147483675" r:id="rId13"/>
    <p:sldLayoutId id="2147483682" r:id="rId14"/>
    <p:sldLayoutId id="2147483668" r:id="rId15"/>
    <p:sldLayoutId id="2147483687" r:id="rId16"/>
    <p:sldLayoutId id="2147483669" r:id="rId17"/>
    <p:sldLayoutId id="2147483678" r:id="rId18"/>
    <p:sldLayoutId id="2147483670" r:id="rId19"/>
    <p:sldLayoutId id="2147483671" r:id="rId20"/>
    <p:sldLayoutId id="2147483681" r:id="rId21"/>
    <p:sldLayoutId id="2147483690" r:id="rId22"/>
    <p:sldLayoutId id="2147483692" r:id="rId23"/>
    <p:sldLayoutId id="2147483693" r:id="rId24"/>
    <p:sldLayoutId id="2147483694" r:id="rId25"/>
    <p:sldLayoutId id="2147483699" r:id="rId26"/>
    <p:sldLayoutId id="2147483697" r:id="rId27"/>
    <p:sldLayoutId id="2147483704" r:id="rId28"/>
    <p:sldLayoutId id="2147483705" r:id="rId29"/>
    <p:sldLayoutId id="2147483706" r:id="rId30"/>
    <p:sldLayoutId id="2147483707" r:id="rId31"/>
    <p:sldLayoutId id="2147483708" r:id="rId32"/>
    <p:sldLayoutId id="2147483709" r:id="rId33"/>
    <p:sldLayoutId id="2147483710" r:id="rId3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 animBg="1"/>
    </p:bldLst>
  </p:timing>
  <p:hf hdr="0" dt="0"/>
  <p:txStyles>
    <p:titleStyle>
      <a:lvl1pPr algn="l" defTabSz="1632753" rtl="0" eaLnBrk="1" latinLnBrk="0" hangingPunct="1">
        <a:spcBef>
          <a:spcPct val="0"/>
        </a:spcBef>
        <a:buNone/>
        <a:defRPr kumimoji="1" sz="5400" kern="1200" spc="3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632753" rtl="0" eaLnBrk="1" latinLnBrk="0" hangingPunct="1">
        <a:spcBef>
          <a:spcPct val="20000"/>
        </a:spcBef>
        <a:buFont typeface="Arial" panose="020B0604020202020204" pitchFamily="34" charset="0"/>
        <a:buNone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1326612" indent="-510235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2040941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2857317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3673693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4490070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6446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2822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39199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376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53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129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505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1882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258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634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011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5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5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5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5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5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5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5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5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5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5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5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5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5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15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系統</a:t>
            </a:r>
            <a:r>
              <a:rPr lang="zh-TW" altLang="en-US" dirty="0">
                <a:solidFill>
                  <a:srgbClr val="00B0F0"/>
                </a:solidFill>
              </a:rPr>
              <a:t>操作</a:t>
            </a:r>
            <a:r>
              <a:rPr lang="zh-TW" altLang="en-US" dirty="0"/>
              <a:t>說明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TW" altLang="en-US" dirty="0"/>
              <a:t>大學校院校務資料庫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29215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E180D4A7-C9FB-4DFB-919C-405C955672EB}">
      <p14:showEvtLst xmlns:p14="http://schemas.microsoft.com/office/powerpoint/2010/main">
        <p14:playEvt time="2365" objId="15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>
            <a:extLst>
              <a:ext uri="{FF2B5EF4-FFF2-40B4-BE49-F238E27FC236}">
                <a16:creationId xmlns:a16="http://schemas.microsoft.com/office/drawing/2014/main" id="{BCFDFF01-9694-42AF-88A5-7AA1AEFFE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驗證碼信件</a:t>
            </a: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DE618303-1B2F-4842-B5A7-02FBF9E3DC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/>
              <a:t>大學校院校務資料庫</a:t>
            </a:r>
            <a:endParaRPr lang="ja-JP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357FDAC-1ECB-41BB-ABD3-9B32A069D1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10</a:t>
            </a:fld>
            <a:endParaRPr lang="ja-JP" altLang="en-US" dirty="0"/>
          </a:p>
        </p:txBody>
      </p:sp>
      <p:sp>
        <p:nvSpPr>
          <p:cNvPr id="9" name="文字版面配置區 8">
            <a:extLst>
              <a:ext uri="{FF2B5EF4-FFF2-40B4-BE49-F238E27FC236}">
                <a16:creationId xmlns:a16="http://schemas.microsoft.com/office/drawing/2014/main" id="{1E42E214-D31F-4189-B005-3F5EED1C411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06E1FDCC-903F-43C9-AC79-877D47DAC4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860" y="1234083"/>
            <a:ext cx="12292786" cy="8992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7660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標題 18">
            <a:extLst>
              <a:ext uri="{FF2B5EF4-FFF2-40B4-BE49-F238E27FC236}">
                <a16:creationId xmlns:a16="http://schemas.microsoft.com/office/drawing/2014/main" id="{90DFC6BB-FE2A-45D3-A47B-40B8F7BC4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填表系統網址更新</a:t>
            </a: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6AFB11B7-9528-4025-AD46-D13B8282BD9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/>
              <a:t>大學校院校務資料庫</a:t>
            </a:r>
            <a:endParaRPr lang="ja-JP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0526646-9DEB-435C-A877-50DD42EB75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11</a:t>
            </a:fld>
            <a:endParaRPr lang="ja-JP" altLang="en-US" dirty="0"/>
          </a:p>
        </p:txBody>
      </p:sp>
      <p:sp>
        <p:nvSpPr>
          <p:cNvPr id="35" name="文字版面配置區 34">
            <a:extLst>
              <a:ext uri="{FF2B5EF4-FFF2-40B4-BE49-F238E27FC236}">
                <a16:creationId xmlns:a16="http://schemas.microsoft.com/office/drawing/2014/main" id="{CA412BD7-2D07-43C9-8851-565DF2AD1F6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6" name="文字版面配置區 35">
            <a:extLst>
              <a:ext uri="{FF2B5EF4-FFF2-40B4-BE49-F238E27FC236}">
                <a16:creationId xmlns:a16="http://schemas.microsoft.com/office/drawing/2014/main" id="{64F19F4C-5664-457B-B87E-6555CAE942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TW" altLang="en-US" dirty="0"/>
              <a:t>舊網址</a:t>
            </a:r>
            <a:r>
              <a:rPr lang="en-US" altLang="zh-TW" dirty="0"/>
              <a:t> sys.hedb.moe.edu.tw</a:t>
            </a:r>
            <a:endParaRPr lang="zh-TW" altLang="en-US" dirty="0"/>
          </a:p>
        </p:txBody>
      </p:sp>
      <p:sp>
        <p:nvSpPr>
          <p:cNvPr id="37" name="文字版面配置區 36">
            <a:extLst>
              <a:ext uri="{FF2B5EF4-FFF2-40B4-BE49-F238E27FC236}">
                <a16:creationId xmlns:a16="http://schemas.microsoft.com/office/drawing/2014/main" id="{E71E5F37-C3A3-4502-BE8D-0880726F00B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TW" altLang="en-US" dirty="0"/>
              <a:t>因應教育部資訊應用系統管理方計，將原本填報系統與首頁合併。</a:t>
            </a:r>
            <a:endParaRPr lang="en-US" altLang="zh-TW" dirty="0"/>
          </a:p>
          <a:p>
            <a:r>
              <a:rPr lang="zh-TW" altLang="en-US" dirty="0"/>
              <a:t>故校庫目前為單一網址 </a:t>
            </a:r>
            <a:r>
              <a:rPr lang="en-US" altLang="zh-TW" dirty="0"/>
              <a:t>hedb.moe.edu.tw</a:t>
            </a:r>
          </a:p>
          <a:p>
            <a:r>
              <a:rPr lang="zh-TW" altLang="en-US" dirty="0"/>
              <a:t>舊網址將由伺服器自動轉址至新網址</a:t>
            </a:r>
          </a:p>
        </p:txBody>
      </p:sp>
      <p:sp>
        <p:nvSpPr>
          <p:cNvPr id="38" name="文字版面配置區 37">
            <a:extLst>
              <a:ext uri="{FF2B5EF4-FFF2-40B4-BE49-F238E27FC236}">
                <a16:creationId xmlns:a16="http://schemas.microsoft.com/office/drawing/2014/main" id="{96391D3B-90FF-4A3C-9720-6583B8C6600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新網址 </a:t>
            </a:r>
            <a:r>
              <a:rPr lang="en-US" altLang="zh-TW" dirty="0"/>
              <a:t>hedb.moe.edu.tw/</a:t>
            </a:r>
            <a:r>
              <a:rPr lang="zh-TW" altLang="en-US" dirty="0"/>
              <a:t>期數</a:t>
            </a:r>
          </a:p>
        </p:txBody>
      </p:sp>
      <p:sp>
        <p:nvSpPr>
          <p:cNvPr id="39" name="文字版面配置區 38">
            <a:extLst>
              <a:ext uri="{FF2B5EF4-FFF2-40B4-BE49-F238E27FC236}">
                <a16:creationId xmlns:a16="http://schemas.microsoft.com/office/drawing/2014/main" id="{4CA891EC-9856-40B9-A01C-5B8311EC9EA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TW" altLang="en-US" dirty="0"/>
              <a:t>例如本期為</a:t>
            </a:r>
            <a:r>
              <a:rPr lang="en-US" altLang="zh-TW" dirty="0"/>
              <a:t>11203</a:t>
            </a:r>
            <a:r>
              <a:rPr lang="zh-TW" altLang="en-US" dirty="0"/>
              <a:t>期，則網址為：</a:t>
            </a:r>
            <a:endParaRPr lang="en-US" altLang="zh-TW" dirty="0"/>
          </a:p>
          <a:p>
            <a:r>
              <a:rPr lang="en-US" altLang="zh-TW" dirty="0"/>
              <a:t>Hedb.moe.edu.tw/11203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717851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9">
            <a:extLst>
              <a:ext uri="{FF2B5EF4-FFF2-40B4-BE49-F238E27FC236}">
                <a16:creationId xmlns:a16="http://schemas.microsoft.com/office/drawing/2014/main" id="{9247AF07-C8DC-48E7-A011-6AEF2C1D7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E4E6978E-12A9-4DF4-8089-DB67521A77C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/>
              <a:t>大學校院校務資料庫</a:t>
            </a:r>
            <a:endParaRPr lang="ja-JP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337E1D8-7CC1-4A17-9868-5FC6F1386B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12</a:t>
            </a:fld>
            <a:endParaRPr lang="ja-JP" altLang="en-US" dirty="0"/>
          </a:p>
        </p:txBody>
      </p:sp>
      <p:sp>
        <p:nvSpPr>
          <p:cNvPr id="11" name="文字版面配置區 10">
            <a:extLst>
              <a:ext uri="{FF2B5EF4-FFF2-40B4-BE49-F238E27FC236}">
                <a16:creationId xmlns:a16="http://schemas.microsoft.com/office/drawing/2014/main" id="{27FE04B9-88B5-4A1B-A713-A96E031648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D7F1B284-AF63-4732-86D9-665A48A280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06" y="0"/>
            <a:ext cx="14306660" cy="10287000"/>
          </a:xfrm>
          <a:prstGeom prst="rect">
            <a:avLst/>
          </a:prstGeom>
        </p:spPr>
      </p:pic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B9B2FEEB-85A9-431F-8DC0-57AAD4A12B53}"/>
              </a:ext>
            </a:extLst>
          </p:cNvPr>
          <p:cNvCxnSpPr>
            <a:cxnSpLocks/>
          </p:cNvCxnSpPr>
          <p:nvPr/>
        </p:nvCxnSpPr>
        <p:spPr>
          <a:xfrm>
            <a:off x="1510358" y="751012"/>
            <a:ext cx="1584176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>
            <a:extLst>
              <a:ext uri="{FF2B5EF4-FFF2-40B4-BE49-F238E27FC236}">
                <a16:creationId xmlns:a16="http://schemas.microsoft.com/office/drawing/2014/main" id="{134307C2-53C1-450A-99D4-3D7CE2A577AF}"/>
              </a:ext>
            </a:extLst>
          </p:cNvPr>
          <p:cNvSpPr/>
          <p:nvPr/>
        </p:nvSpPr>
        <p:spPr>
          <a:xfrm>
            <a:off x="9791278" y="6295628"/>
            <a:ext cx="3744416" cy="57584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04168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9">
            <a:extLst>
              <a:ext uri="{FF2B5EF4-FFF2-40B4-BE49-F238E27FC236}">
                <a16:creationId xmlns:a16="http://schemas.microsoft.com/office/drawing/2014/main" id="{E4E8BC9D-5C60-4C49-8453-AB1C73948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申請表內容</a:t>
            </a: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D8138EA2-61A6-480F-9D34-D1D58C50465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/>
              <a:t>大學校院校務資料庫</a:t>
            </a:r>
            <a:endParaRPr lang="ja-JP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FE2B613-3038-4878-9791-A8803DD3ED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13</a:t>
            </a:fld>
            <a:endParaRPr lang="ja-JP" altLang="en-US" dirty="0"/>
          </a:p>
        </p:txBody>
      </p:sp>
      <p:sp>
        <p:nvSpPr>
          <p:cNvPr id="11" name="文字版面配置區 10">
            <a:extLst>
              <a:ext uri="{FF2B5EF4-FFF2-40B4-BE49-F238E27FC236}">
                <a16:creationId xmlns:a16="http://schemas.microsoft.com/office/drawing/2014/main" id="{C7720151-5B6B-43EC-970E-A8F18F52688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D99E4CA2-F2E6-41BC-825E-BE58E93CCB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4574" y="1899574"/>
            <a:ext cx="9721080" cy="8230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8162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>
            <a:extLst>
              <a:ext uri="{FF2B5EF4-FFF2-40B4-BE49-F238E27FC236}">
                <a16:creationId xmlns:a16="http://schemas.microsoft.com/office/drawing/2014/main" id="{5BC1F9FA-C4FF-4124-877B-B44174B24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重置密碼</a:t>
            </a:r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AA059AFB-E045-4FA3-B7DB-7E702A5E3C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/>
              <a:t>大學校院校務資料庫</a:t>
            </a:r>
            <a:endParaRPr lang="ja-JP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07CAFE4-90A5-4584-B614-67DBD2A144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14</a:t>
            </a:fld>
            <a:endParaRPr lang="ja-JP" altLang="en-US" dirty="0"/>
          </a:p>
        </p:txBody>
      </p:sp>
      <p:sp>
        <p:nvSpPr>
          <p:cNvPr id="9" name="文字版面配置區 8">
            <a:extLst>
              <a:ext uri="{FF2B5EF4-FFF2-40B4-BE49-F238E27FC236}">
                <a16:creationId xmlns:a16="http://schemas.microsoft.com/office/drawing/2014/main" id="{812F00D8-A95B-460A-9060-E591774C005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7D6C83C0-5A7F-45D0-A141-7B9F453923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6068" y="2231154"/>
            <a:ext cx="9749516" cy="2941664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4BC9C3FC-E898-4211-B82B-911C93E60C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3469" y="5591512"/>
            <a:ext cx="10284383" cy="3152387"/>
          </a:xfrm>
          <a:prstGeom prst="rect">
            <a:avLst/>
          </a:prstGeom>
        </p:spPr>
      </p:pic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2049A946-44C5-40B5-8F5E-7EFB79EAAC62}"/>
              </a:ext>
            </a:extLst>
          </p:cNvPr>
          <p:cNvCxnSpPr>
            <a:cxnSpLocks/>
          </p:cNvCxnSpPr>
          <p:nvPr/>
        </p:nvCxnSpPr>
        <p:spPr>
          <a:xfrm>
            <a:off x="7198990" y="7231732"/>
            <a:ext cx="216024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A8DF457B-AA52-476C-9B65-442D2B475C00}"/>
              </a:ext>
            </a:extLst>
          </p:cNvPr>
          <p:cNvCxnSpPr>
            <a:cxnSpLocks/>
          </p:cNvCxnSpPr>
          <p:nvPr/>
        </p:nvCxnSpPr>
        <p:spPr>
          <a:xfrm>
            <a:off x="5038750" y="3847356"/>
            <a:ext cx="216024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>
            <a:extLst>
              <a:ext uri="{FF2B5EF4-FFF2-40B4-BE49-F238E27FC236}">
                <a16:creationId xmlns:a16="http://schemas.microsoft.com/office/drawing/2014/main" id="{03737130-D6B3-46F6-B986-3D51DF1DD476}"/>
              </a:ext>
            </a:extLst>
          </p:cNvPr>
          <p:cNvCxnSpPr>
            <a:cxnSpLocks/>
          </p:cNvCxnSpPr>
          <p:nvPr/>
        </p:nvCxnSpPr>
        <p:spPr>
          <a:xfrm>
            <a:off x="2086422" y="3847356"/>
            <a:ext cx="1296144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61702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>
            <a:extLst>
              <a:ext uri="{FF2B5EF4-FFF2-40B4-BE49-F238E27FC236}">
                <a16:creationId xmlns:a16="http://schemas.microsoft.com/office/drawing/2014/main" id="{3E74BECC-EF97-44E4-8D68-78F25E776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重置密碼</a:t>
            </a: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4022AE24-35CA-473E-9CDB-2B9D0AB864E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/>
              <a:t>大學校院校務資料庫</a:t>
            </a:r>
            <a:endParaRPr lang="ja-JP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9272E8C-6137-468C-B808-69A20D1DC3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15</a:t>
            </a:fld>
            <a:endParaRPr lang="ja-JP" altLang="en-US" dirty="0"/>
          </a:p>
        </p:txBody>
      </p:sp>
      <p:sp>
        <p:nvSpPr>
          <p:cNvPr id="9" name="文字版面配置區 8">
            <a:extLst>
              <a:ext uri="{FF2B5EF4-FFF2-40B4-BE49-F238E27FC236}">
                <a16:creationId xmlns:a16="http://schemas.microsoft.com/office/drawing/2014/main" id="{793552DF-43B4-430C-A26A-35E381493F9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C51AEFA1-356C-478C-B961-22DEDBDCC4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4694" y="1903140"/>
            <a:ext cx="8568952" cy="7835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3883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>
            <a:extLst>
              <a:ext uri="{FF2B5EF4-FFF2-40B4-BE49-F238E27FC236}">
                <a16:creationId xmlns:a16="http://schemas.microsoft.com/office/drawing/2014/main" id="{3C6455BA-C2EF-4CA4-BE77-E18E428B2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登入失敗次數過多</a:t>
            </a: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ABD929D9-47E1-4674-9FB9-9D6EC5FD8EB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/>
              <a:t>大學校院校務資料庫</a:t>
            </a:r>
            <a:endParaRPr lang="ja-JP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DFA21C7-A306-4F45-AAD9-FB179EA95E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16</a:t>
            </a:fld>
            <a:endParaRPr lang="ja-JP" altLang="en-US" dirty="0"/>
          </a:p>
        </p:txBody>
      </p:sp>
      <p:sp>
        <p:nvSpPr>
          <p:cNvPr id="9" name="文字版面配置區 8">
            <a:extLst>
              <a:ext uri="{FF2B5EF4-FFF2-40B4-BE49-F238E27FC236}">
                <a16:creationId xmlns:a16="http://schemas.microsoft.com/office/drawing/2014/main" id="{7AC36A8B-297A-46C6-96F1-A4D97C50E26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2" name="箭號: 向下 11">
            <a:extLst>
              <a:ext uri="{FF2B5EF4-FFF2-40B4-BE49-F238E27FC236}">
                <a16:creationId xmlns:a16="http://schemas.microsoft.com/office/drawing/2014/main" id="{0E60B824-4FE8-4B3F-9A51-754A0C2A195D}"/>
              </a:ext>
            </a:extLst>
          </p:cNvPr>
          <p:cNvSpPr/>
          <p:nvPr/>
        </p:nvSpPr>
        <p:spPr>
          <a:xfrm>
            <a:off x="14183766" y="4482810"/>
            <a:ext cx="1512168" cy="16561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21C1DCAE-4569-404C-8752-12FE8F1A61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2417" y="6449206"/>
            <a:ext cx="10621236" cy="2942765"/>
          </a:xfrm>
          <a:prstGeom prst="rect">
            <a:avLst/>
          </a:prstGeom>
        </p:spPr>
      </p:pic>
      <p:pic>
        <p:nvPicPr>
          <p:cNvPr id="18" name="圖片 17">
            <a:extLst>
              <a:ext uri="{FF2B5EF4-FFF2-40B4-BE49-F238E27FC236}">
                <a16:creationId xmlns:a16="http://schemas.microsoft.com/office/drawing/2014/main" id="{E2353291-DB1A-4D44-8DCB-D3BA8AE43C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531" y="1174280"/>
            <a:ext cx="8856984" cy="520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212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>
            <a:extLst>
              <a:ext uri="{FF2B5EF4-FFF2-40B4-BE49-F238E27FC236}">
                <a16:creationId xmlns:a16="http://schemas.microsoft.com/office/drawing/2014/main" id="{0BCE19E1-8994-4A91-A5A4-BFF13C327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重設密碼</a:t>
            </a: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40B1E11E-6365-4B03-B633-C852543A0E9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/>
              <a:t>大學校院校務資料庫</a:t>
            </a:r>
            <a:endParaRPr lang="ja-JP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5D6C596-E2B8-4DA6-B5E9-02996A8D7C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17</a:t>
            </a:fld>
            <a:endParaRPr lang="ja-JP" altLang="en-US" dirty="0"/>
          </a:p>
        </p:txBody>
      </p:sp>
      <p:sp>
        <p:nvSpPr>
          <p:cNvPr id="9" name="文字版面配置區 8">
            <a:extLst>
              <a:ext uri="{FF2B5EF4-FFF2-40B4-BE49-F238E27FC236}">
                <a16:creationId xmlns:a16="http://schemas.microsoft.com/office/drawing/2014/main" id="{74B1AD42-7ED0-4389-B451-721FFC7240E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7C9E4899-F20C-4872-8D91-D77DFFF234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622" y="1954558"/>
            <a:ext cx="11191408" cy="6789341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0F2BF924-EC3F-4F31-AD6B-92D415BA9205}"/>
              </a:ext>
            </a:extLst>
          </p:cNvPr>
          <p:cNvSpPr/>
          <p:nvPr/>
        </p:nvSpPr>
        <p:spPr>
          <a:xfrm>
            <a:off x="5686822" y="6943700"/>
            <a:ext cx="2232248" cy="93610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26539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>
            <a:extLst>
              <a:ext uri="{FF2B5EF4-FFF2-40B4-BE49-F238E27FC236}">
                <a16:creationId xmlns:a16="http://schemas.microsoft.com/office/drawing/2014/main" id="{7F11CB47-CD63-4AA4-899C-F2327AEEC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重設密碼</a:t>
            </a:r>
            <a:r>
              <a:rPr lang="en-US" altLang="zh-TW" dirty="0"/>
              <a:t>-1</a:t>
            </a:r>
            <a:endParaRPr lang="zh-TW" altLang="en-US" dirty="0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7D8ED7F5-A8BC-4B09-9C9A-C2B7957AEB9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/>
              <a:t>大學校院校務資料庫</a:t>
            </a:r>
            <a:endParaRPr lang="ja-JP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30C85DA-DC66-4875-A69E-474912A1B1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18</a:t>
            </a:fld>
            <a:endParaRPr lang="ja-JP" altLang="en-US" dirty="0"/>
          </a:p>
        </p:txBody>
      </p:sp>
      <p:sp>
        <p:nvSpPr>
          <p:cNvPr id="9" name="文字版面配置區 8">
            <a:extLst>
              <a:ext uri="{FF2B5EF4-FFF2-40B4-BE49-F238E27FC236}">
                <a16:creationId xmlns:a16="http://schemas.microsoft.com/office/drawing/2014/main" id="{EBFC7DAC-325E-4565-8A8B-7B288F7692E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5243AF69-B140-402C-BD34-689E5CD8C4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5254" y="3688332"/>
            <a:ext cx="8711159" cy="2854608"/>
          </a:xfrm>
          <a:prstGeom prst="rect">
            <a:avLst/>
          </a:prstGeom>
        </p:spPr>
      </p:pic>
      <p:sp>
        <p:nvSpPr>
          <p:cNvPr id="12" name="箭號: 向右 11">
            <a:extLst>
              <a:ext uri="{FF2B5EF4-FFF2-40B4-BE49-F238E27FC236}">
                <a16:creationId xmlns:a16="http://schemas.microsoft.com/office/drawing/2014/main" id="{CAA76C42-6FD5-4492-BB86-F52BC1E36822}"/>
              </a:ext>
            </a:extLst>
          </p:cNvPr>
          <p:cNvSpPr/>
          <p:nvPr/>
        </p:nvSpPr>
        <p:spPr>
          <a:xfrm>
            <a:off x="8273849" y="4999484"/>
            <a:ext cx="1179636" cy="1051633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9C0E5C59-0455-4740-9EDE-742D4A5353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278" y="1156792"/>
            <a:ext cx="7217786" cy="6651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0514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>
            <a:extLst>
              <a:ext uri="{FF2B5EF4-FFF2-40B4-BE49-F238E27FC236}">
                <a16:creationId xmlns:a16="http://schemas.microsoft.com/office/drawing/2014/main" id="{FA89EC07-F0D8-42CE-A37F-C6CD25721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重設密碼信件</a:t>
            </a: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51CDEF39-0B20-41AA-BAAE-6EE82F6C09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/>
              <a:t>大學校院校務資料庫</a:t>
            </a:r>
            <a:endParaRPr lang="ja-JP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9DF64F0-99B3-448B-97FF-9C3977F2E2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19</a:t>
            </a:fld>
            <a:endParaRPr lang="ja-JP" altLang="en-US" dirty="0"/>
          </a:p>
        </p:txBody>
      </p:sp>
      <p:sp>
        <p:nvSpPr>
          <p:cNvPr id="9" name="文字版面配置區 8">
            <a:extLst>
              <a:ext uri="{FF2B5EF4-FFF2-40B4-BE49-F238E27FC236}">
                <a16:creationId xmlns:a16="http://schemas.microsoft.com/office/drawing/2014/main" id="{C0D8EDEE-1DFB-4ADA-A374-11FCEAA3A40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76032DF4-1F29-4D2E-AE59-BE876C8957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278" y="1898152"/>
            <a:ext cx="13795486" cy="801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88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CO</a:t>
            </a:r>
            <a:r>
              <a:rPr lang="en-US" altLang="ja-JP" dirty="0">
                <a:solidFill>
                  <a:schemeClr val="accent1"/>
                </a:solidFill>
              </a:rPr>
              <a:t>N</a:t>
            </a:r>
            <a:r>
              <a:rPr lang="en-US" altLang="ja-JP" dirty="0"/>
              <a:t>TENTS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TW" altLang="en-US" dirty="0"/>
              <a:t>基本資料</a:t>
            </a:r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kumimoji="1" lang="zh-TW" altLang="en-US" dirty="0"/>
              <a:t>學校、校區、學院、系所學制、行政單位及各類中心等基本資料建立</a:t>
            </a:r>
            <a:endParaRPr kumimoji="1" lang="ja-JP" altLang="en-US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TW" altLang="en-US" dirty="0"/>
              <a:t>資料填報</a:t>
            </a:r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zh-TW" altLang="en-US" dirty="0"/>
              <a:t>填報方式說明與示範</a:t>
            </a:r>
            <a:endParaRPr kumimoji="1" lang="ja-JP" altLang="en-US" dirty="0"/>
          </a:p>
        </p:txBody>
      </p:sp>
      <p:sp>
        <p:nvSpPr>
          <p:cNvPr id="11" name="テキスト プレースホルダー 10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zh-TW" altLang="en-US" dirty="0"/>
              <a:t>資料檢核</a:t>
            </a:r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kumimoji="1" lang="zh-TW" altLang="en-US" dirty="0"/>
              <a:t>單表檢核、跨表檢核、學校端檢核</a:t>
            </a:r>
            <a:endParaRPr kumimoji="1" lang="ja-JP" altLang="en-US" dirty="0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zh-TW" altLang="en-US" dirty="0"/>
              <a:t>帳號管理</a:t>
            </a:r>
          </a:p>
        </p:txBody>
      </p:sp>
      <p:sp>
        <p:nvSpPr>
          <p:cNvPr id="14" name="テキスト プレースホルダー 13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zh-TW" altLang="en-US" dirty="0"/>
              <a:t>帳號建立與表冊授權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65767922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>
            <a:extLst>
              <a:ext uri="{FF2B5EF4-FFF2-40B4-BE49-F238E27FC236}">
                <a16:creationId xmlns:a16="http://schemas.microsoft.com/office/drawing/2014/main" id="{46ADE448-B550-4B79-9032-440B5ED15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重置密碼</a:t>
            </a: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9EB88E14-7EAB-42CD-9354-84BA7E652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/>
              <a:t>大學校院校務資料庫</a:t>
            </a:r>
            <a:endParaRPr lang="ja-JP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5F6AB4E-D62F-4F1E-AC27-A6DE1CC168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20</a:t>
            </a:fld>
            <a:endParaRPr lang="ja-JP" altLang="en-US" dirty="0"/>
          </a:p>
        </p:txBody>
      </p:sp>
      <p:sp>
        <p:nvSpPr>
          <p:cNvPr id="9" name="文字版面配置區 8">
            <a:extLst>
              <a:ext uri="{FF2B5EF4-FFF2-40B4-BE49-F238E27FC236}">
                <a16:creationId xmlns:a16="http://schemas.microsoft.com/office/drawing/2014/main" id="{D7ED6838-C8DD-456B-88B8-B8E8A16F6EA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664A3DBB-E0DB-40EB-A93B-F31FDB97E0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318" y="1903140"/>
            <a:ext cx="8784976" cy="7868936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D61B812E-5108-4DF3-B9BE-C3B9D71C6A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67542" y="4192686"/>
            <a:ext cx="6021822" cy="1901628"/>
          </a:xfrm>
          <a:prstGeom prst="rect">
            <a:avLst/>
          </a:prstGeom>
        </p:spPr>
      </p:pic>
      <p:sp>
        <p:nvSpPr>
          <p:cNvPr id="12" name="箭號: 向右 11">
            <a:extLst>
              <a:ext uri="{FF2B5EF4-FFF2-40B4-BE49-F238E27FC236}">
                <a16:creationId xmlns:a16="http://schemas.microsoft.com/office/drawing/2014/main" id="{14E70654-736F-482C-86AC-EA6C7CCD1B90}"/>
              </a:ext>
            </a:extLst>
          </p:cNvPr>
          <p:cNvSpPr/>
          <p:nvPr/>
        </p:nvSpPr>
        <p:spPr>
          <a:xfrm>
            <a:off x="10367342" y="4381119"/>
            <a:ext cx="1368152" cy="14401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31987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00B0F0"/>
                </a:solidFill>
              </a:rPr>
              <a:t>注意</a:t>
            </a:r>
            <a:r>
              <a:rPr lang="zh-TW" altLang="en-US" dirty="0"/>
              <a:t>事項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 dirty="0"/>
              <a:t>大學校院校務資料庫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21</a:t>
            </a:fld>
            <a:endParaRPr lang="ja-JP" altLang="en-US" dirty="0"/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11" name="テキスト プレースホルダー 10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kumimoji="1" lang="zh-TW" altLang="en-US" dirty="0"/>
              <a:t>教</a:t>
            </a:r>
            <a:r>
              <a:rPr kumimoji="1" lang="en-US" altLang="zh-TW" dirty="0"/>
              <a:t>1.</a:t>
            </a:r>
            <a:r>
              <a:rPr kumimoji="1" lang="zh-TW" altLang="en-US" dirty="0"/>
              <a:t>教師兼任行政多項職務，請以逗點區隔</a:t>
            </a:r>
            <a:endParaRPr kumimoji="1" lang="ja-JP" alt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kumimoji="1" lang="zh-TW" altLang="en-US" dirty="0"/>
              <a:t>因應職</a:t>
            </a:r>
            <a:r>
              <a:rPr kumimoji="1" lang="en-US" altLang="zh-TW" dirty="0"/>
              <a:t>2-2</a:t>
            </a:r>
            <a:r>
              <a:rPr kumimoji="1" lang="zh-TW" altLang="en-US" dirty="0"/>
              <a:t>，系統自動匯出須採統一格式，若教師兼任多項行政職務，請統一以逗點區隔，請勿以「兼」或其他符號做區隔，造成系統無法判別。</a:t>
            </a:r>
            <a:endParaRPr kumimoji="1" lang="ja-JP" altLang="en-US" dirty="0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TW" altLang="en-US" dirty="0"/>
              <a:t>休學生休學過程轉系</a:t>
            </a:r>
          </a:p>
        </p:txBody>
      </p:sp>
      <p:sp>
        <p:nvSpPr>
          <p:cNvPr id="14" name="テキスト プレースホルダー 1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00B0F0"/>
                </a:solidFill>
              </a:rPr>
              <a:t>前期已休學</a:t>
            </a:r>
            <a:r>
              <a:rPr lang="zh-TW" altLang="en-US" dirty="0"/>
              <a:t>：於原系所填報「復學」、於新系所填報「休學」</a:t>
            </a:r>
            <a:endParaRPr lang="en-US" altLang="zh-TW" dirty="0"/>
          </a:p>
          <a:p>
            <a:r>
              <a:rPr lang="zh-TW" altLang="en-US" dirty="0">
                <a:solidFill>
                  <a:srgbClr val="00B0F0">
                    <a:alpha val="90000"/>
                  </a:srgbClr>
                </a:solidFill>
              </a:rPr>
              <a:t>前期未休學</a:t>
            </a:r>
            <a:r>
              <a:rPr lang="zh-TW" altLang="en-US" dirty="0"/>
              <a:t>：於新系所填報「休學」</a:t>
            </a:r>
          </a:p>
        </p:txBody>
      </p:sp>
    </p:spTree>
    <p:extLst>
      <p:ext uri="{BB962C8B-B14F-4D97-AF65-F5344CB8AC3E}">
        <p14:creationId xmlns:p14="http://schemas.microsoft.com/office/powerpoint/2010/main" val="767713884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9">
            <a:extLst>
              <a:ext uri="{FF2B5EF4-FFF2-40B4-BE49-F238E27FC236}">
                <a16:creationId xmlns:a16="http://schemas.microsoft.com/office/drawing/2014/main" id="{2FAF5459-C322-4A4E-8AD8-45ED9148E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注意</a:t>
            </a:r>
            <a:r>
              <a:rPr lang="zh-TW" altLang="en-US" dirty="0"/>
              <a:t>事項</a:t>
            </a: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4B3EF028-34BC-49D1-9D6C-F29B3EE0D6C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/>
              <a:t>大學校院校務資料庫</a:t>
            </a:r>
            <a:endParaRPr lang="ja-JP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729C5B9-DECB-42DF-907A-17DD541119F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22</a:t>
            </a:fld>
            <a:endParaRPr lang="ja-JP" altLang="en-US" dirty="0"/>
          </a:p>
        </p:txBody>
      </p:sp>
      <p:sp>
        <p:nvSpPr>
          <p:cNvPr id="11" name="文字版面配置區 10">
            <a:extLst>
              <a:ext uri="{FF2B5EF4-FFF2-40B4-BE49-F238E27FC236}">
                <a16:creationId xmlns:a16="http://schemas.microsoft.com/office/drawing/2014/main" id="{868D751B-6DC1-40B7-95B3-582E1828C74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2" name="文字版面配置區 11">
            <a:extLst>
              <a:ext uri="{FF2B5EF4-FFF2-40B4-BE49-F238E27FC236}">
                <a16:creationId xmlns:a16="http://schemas.microsoft.com/office/drawing/2014/main" id="{4B726160-CAEC-4A4D-9D26-9A38ADEB1C3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86322" y="2839244"/>
            <a:ext cx="16061728" cy="5616624"/>
          </a:xfrm>
        </p:spPr>
        <p:txBody>
          <a:bodyPr/>
          <a:lstStyle/>
          <a:p>
            <a:r>
              <a:rPr lang="zh-TW" altLang="en-US" sz="4000" dirty="0"/>
              <a:t>系統表冊自動檢核功能，僅為協助學校找出可能出錯的工具</a:t>
            </a:r>
            <a:endParaRPr lang="en-US" altLang="zh-TW" sz="4000" dirty="0"/>
          </a:p>
          <a:p>
            <a:endParaRPr lang="en-US" altLang="zh-TW" sz="4000" dirty="0"/>
          </a:p>
          <a:p>
            <a:r>
              <a:rPr lang="zh-TW" altLang="en-US" sz="4000" dirty="0"/>
              <a:t>若系統未檢核出問題，不代表資料完全正確</a:t>
            </a:r>
            <a:endParaRPr lang="en-US" altLang="zh-TW" sz="4000" dirty="0"/>
          </a:p>
          <a:p>
            <a:endParaRPr lang="en-US" altLang="zh-TW" sz="4000" dirty="0"/>
          </a:p>
          <a:p>
            <a:r>
              <a:rPr lang="zh-TW" altLang="en-US" sz="4000" dirty="0"/>
              <a:t>資料的正確性，仍須由學校填表人員以實際資料核對</a:t>
            </a:r>
          </a:p>
        </p:txBody>
      </p:sp>
    </p:spTree>
    <p:extLst>
      <p:ext uri="{BB962C8B-B14F-4D97-AF65-F5344CB8AC3E}">
        <p14:creationId xmlns:p14="http://schemas.microsoft.com/office/powerpoint/2010/main" val="32680253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>
                <a:solidFill>
                  <a:schemeClr val="bg2"/>
                </a:solidFill>
              </a:rPr>
              <a:t>資料</a:t>
            </a:r>
            <a:r>
              <a:rPr kumimoji="1" lang="zh-TW" altLang="en-US" dirty="0">
                <a:solidFill>
                  <a:schemeClr val="accent1"/>
                </a:solidFill>
              </a:rPr>
              <a:t>填報</a:t>
            </a:r>
            <a:endParaRPr kumimoji="1" lang="ja-JP" altLang="en-US" dirty="0">
              <a:solidFill>
                <a:schemeClr val="accent1"/>
              </a:solidFill>
            </a:endParaRPr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6156462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>
            <a:extLst>
              <a:ext uri="{FF2B5EF4-FFF2-40B4-BE49-F238E27FC236}">
                <a16:creationId xmlns:a16="http://schemas.microsoft.com/office/drawing/2014/main" id="{F70865D0-D2A6-41AF-9651-9EE8D7D82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表冊填寫</a:t>
            </a:r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2A1BAD3C-8E80-415A-AAF8-3D04176DADA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E98F1DCB-F75A-4B57-970A-3DB8366729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206" y="2443141"/>
            <a:ext cx="13716000" cy="6124859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C077E1F0-6163-434C-BF55-3A78C1C3E90F}"/>
              </a:ext>
            </a:extLst>
          </p:cNvPr>
          <p:cNvSpPr/>
          <p:nvPr/>
        </p:nvSpPr>
        <p:spPr>
          <a:xfrm>
            <a:off x="4685780" y="3195962"/>
            <a:ext cx="5136569" cy="684747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137160" tIns="68580" rIns="137160" bIns="68580" anchor="ctr" anchorCtr="1" compatLnSpc="1">
            <a:noAutofit/>
          </a:bodyPr>
          <a:lstStyle/>
          <a:p>
            <a:pPr algn="ctr" defTabSz="13716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10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513261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>
            <a:extLst>
              <a:ext uri="{FF2B5EF4-FFF2-40B4-BE49-F238E27FC236}">
                <a16:creationId xmlns:a16="http://schemas.microsoft.com/office/drawing/2014/main" id="{E66F9B87-DF85-4C41-8530-5A1B02F83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表冊填寫</a:t>
            </a: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979398E-957A-49A1-8598-D0781599642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4FE6E4D-38A0-49B6-B2CC-81B6F926FD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F1739299-1B91-46DE-BB30-EA16317880F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3BCBD67-CCC0-44A7-8C7F-1FEE16194669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9699625"/>
            <a:ext cx="4114800" cy="42227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07A2EDAB-E006-465F-A5DD-DA90E9C4B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207" y="1541861"/>
            <a:ext cx="13545752" cy="7710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4904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表冊填寫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4494" y="1303196"/>
            <a:ext cx="11377264" cy="845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0870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Excel </a:t>
            </a:r>
            <a:r>
              <a:rPr lang="zh-TW" altLang="en-US" dirty="0"/>
              <a:t>上傳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6" name="文字版面配置區 5"/>
          <p:cNvSpPr>
            <a:spLocks noGrp="1"/>
          </p:cNvSpPr>
          <p:nvPr>
            <p:ph type="body" sz="quarter" idx="12"/>
          </p:nvPr>
        </p:nvSpPr>
        <p:spPr/>
        <p:txBody>
          <a:bodyPr vert="horz" lIns="163275" tIns="81638" rIns="163275" bIns="81638" rtlCol="0">
            <a:normAutofit lnSpcReduction="10000"/>
          </a:bodyPr>
          <a:lstStyle/>
          <a:p>
            <a:pPr>
              <a:spcBef>
                <a:spcPct val="20000"/>
              </a:spcBef>
            </a:pPr>
            <a:endParaRPr lang="zh-TW" altLang="en-US" sz="3000" dirty="0">
              <a:solidFill>
                <a:schemeClr val="accent1"/>
              </a:solidFill>
              <a:latin typeface="微軟正黑體" pitchFamily="34"/>
              <a:ea typeface="微軟正黑體" pitchFamily="34"/>
            </a:endParaRPr>
          </a:p>
        </p:txBody>
      </p:sp>
      <p:sp>
        <p:nvSpPr>
          <p:cNvPr id="7" name="文字版面配置區 6"/>
          <p:cNvSpPr>
            <a:spLocks noGrp="1"/>
          </p:cNvSpPr>
          <p:nvPr>
            <p:ph type="body" sz="quarter" idx="13"/>
          </p:nvPr>
        </p:nvSpPr>
        <p:spPr/>
        <p:txBody>
          <a:bodyPr vert="horz" lIns="163275" tIns="81638" rIns="163275" bIns="81638" rtlCol="0" anchor="b">
            <a:normAutofit/>
          </a:bodyPr>
          <a:lstStyle/>
          <a:p>
            <a:r>
              <a:rPr lang="zh-TW" altLang="zh-TW" dirty="0">
                <a:latin typeface="微軟正黑體" pitchFamily="34"/>
                <a:ea typeface="微軟正黑體" pitchFamily="34"/>
              </a:rPr>
              <a:t>上傳</a:t>
            </a:r>
            <a:r>
              <a:rPr lang="zh-TW" altLang="en-US" dirty="0">
                <a:latin typeface="微軟正黑體" pitchFamily="34"/>
                <a:ea typeface="微軟正黑體" pitchFamily="34"/>
              </a:rPr>
              <a:t>資料會每次累加</a:t>
            </a:r>
          </a:p>
        </p:txBody>
      </p:sp>
      <p:sp>
        <p:nvSpPr>
          <p:cNvPr id="8" name="文字版面配置區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TW" altLang="en-US" sz="3000" dirty="0"/>
              <a:t>第一次上傳</a:t>
            </a:r>
            <a:r>
              <a:rPr lang="en-US" altLang="zh-TW" sz="3000" dirty="0"/>
              <a:t>2</a:t>
            </a:r>
            <a:r>
              <a:rPr lang="zh-TW" altLang="en-US" sz="3000" dirty="0"/>
              <a:t>筆，第</a:t>
            </a:r>
            <a:r>
              <a:rPr lang="en-US" altLang="zh-TW" sz="3000" dirty="0"/>
              <a:t>2</a:t>
            </a:r>
            <a:r>
              <a:rPr lang="zh-TW" altLang="en-US" sz="3000" dirty="0"/>
              <a:t>次上傳</a:t>
            </a:r>
            <a:r>
              <a:rPr lang="en-US" altLang="zh-TW" sz="3000" dirty="0"/>
              <a:t>3</a:t>
            </a:r>
            <a:r>
              <a:rPr lang="zh-TW" altLang="en-US" sz="3000" dirty="0"/>
              <a:t>筆，則資料計</a:t>
            </a:r>
            <a:r>
              <a:rPr lang="en-US" altLang="zh-TW" sz="3000" dirty="0"/>
              <a:t>5</a:t>
            </a:r>
            <a:r>
              <a:rPr lang="zh-TW" altLang="en-US" sz="3000" dirty="0"/>
              <a:t>筆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25631D7E-0F89-4849-9D05-8C3BA5B5B32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TW" altLang="en-US" dirty="0">
                <a:latin typeface="微軟正黑體" pitchFamily="34"/>
                <a:ea typeface="微軟正黑體" pitchFamily="34"/>
              </a:rPr>
              <a:t>系統會將</a:t>
            </a:r>
            <a:r>
              <a:rPr lang="en-US" altLang="zh-TW" dirty="0">
                <a:latin typeface="微軟正黑體" pitchFamily="34"/>
                <a:ea typeface="微軟正黑體" pitchFamily="34"/>
              </a:rPr>
              <a:t>Excel</a:t>
            </a:r>
            <a:r>
              <a:rPr lang="zh-TW" altLang="en-US" dirty="0">
                <a:latin typeface="微軟正黑體" pitchFamily="34"/>
                <a:ea typeface="微軟正黑體" pitchFamily="34"/>
              </a:rPr>
              <a:t>已刪除資料視為不處理</a:t>
            </a:r>
            <a:endParaRPr lang="zh-TW" altLang="zh-TW" dirty="0">
              <a:latin typeface="微軟正黑體" pitchFamily="34"/>
              <a:ea typeface="微軟正黑體" pitchFamily="34"/>
            </a:endParaRPr>
          </a:p>
        </p:txBody>
      </p:sp>
      <p:sp>
        <p:nvSpPr>
          <p:cNvPr id="9" name="文字版面配置區 8">
            <a:extLst>
              <a:ext uri="{FF2B5EF4-FFF2-40B4-BE49-F238E27FC236}">
                <a16:creationId xmlns:a16="http://schemas.microsoft.com/office/drawing/2014/main" id="{3F2FE64B-1334-4765-B973-9281A25BDF1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TW" altLang="en-US" dirty="0"/>
              <a:t>若檔案原本有</a:t>
            </a:r>
            <a:r>
              <a:rPr lang="en-US" altLang="zh-TW" dirty="0"/>
              <a:t>10</a:t>
            </a:r>
            <a:r>
              <a:rPr lang="zh-TW" altLang="en-US" dirty="0"/>
              <a:t>筆資料，刪除至</a:t>
            </a:r>
            <a:r>
              <a:rPr lang="en-US" altLang="zh-TW" dirty="0"/>
              <a:t>5</a:t>
            </a:r>
            <a:r>
              <a:rPr lang="zh-TW" altLang="en-US" dirty="0"/>
              <a:t>筆後上傳，系統將不處理已刪除的</a:t>
            </a:r>
            <a:r>
              <a:rPr lang="en-US" altLang="zh-TW" dirty="0"/>
              <a:t>5</a:t>
            </a:r>
            <a:r>
              <a:rPr lang="zh-TW" altLang="en-US" dirty="0"/>
              <a:t>筆資料，亦即</a:t>
            </a:r>
            <a:r>
              <a:rPr lang="en-US" altLang="zh-TW" dirty="0"/>
              <a:t>EXCEL</a:t>
            </a:r>
            <a:r>
              <a:rPr lang="zh-TW" altLang="en-US" dirty="0"/>
              <a:t>刪除資料上傳，即系統不會直接以空白資料覆蓋已上傳資料。</a:t>
            </a:r>
          </a:p>
        </p:txBody>
      </p:sp>
      <p:sp>
        <p:nvSpPr>
          <p:cNvPr id="10" name="文字版面配置區 9">
            <a:extLst>
              <a:ext uri="{FF2B5EF4-FFF2-40B4-BE49-F238E27FC236}">
                <a16:creationId xmlns:a16="http://schemas.microsoft.com/office/drawing/2014/main" id="{DBE435EF-61D3-4FAE-9993-5CAF51F2167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zh-TW" altLang="zh-TW" dirty="0">
                <a:latin typeface="微軟正黑體" pitchFamily="34"/>
                <a:ea typeface="微軟正黑體" pitchFamily="34"/>
              </a:rPr>
              <a:t>僅針對與原先上傳重疊部分進行資料覆蓋</a:t>
            </a:r>
            <a:endParaRPr lang="zh-TW" altLang="en-US" dirty="0"/>
          </a:p>
        </p:txBody>
      </p:sp>
      <p:sp>
        <p:nvSpPr>
          <p:cNvPr id="11" name="文字版面配置區 10">
            <a:extLst>
              <a:ext uri="{FF2B5EF4-FFF2-40B4-BE49-F238E27FC236}">
                <a16:creationId xmlns:a16="http://schemas.microsoft.com/office/drawing/2014/main" id="{AE168F47-784A-42AC-8210-66B9D6534B0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zh-TW" altLang="en-US" dirty="0"/>
              <a:t>若前後上傳的資料均為相同的資料，例如同系所同一年級，則以第二次上傳為主</a:t>
            </a:r>
          </a:p>
        </p:txBody>
      </p:sp>
    </p:spTree>
    <p:extLst>
      <p:ext uri="{BB962C8B-B14F-4D97-AF65-F5344CB8AC3E}">
        <p14:creationId xmlns:p14="http://schemas.microsoft.com/office/powerpoint/2010/main" val="10425234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資料上傳</a:t>
            </a: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EE7C46A4-4A33-4631-B053-C5EF7F6B64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399F24F-1B1E-4E1D-A03F-8CD95B92CA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F6F4F17A-C746-4113-89E0-DF68E38AA18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3B3A479B-D1C4-441F-9055-2CD75CD8DDFF}"/>
              </a:ext>
            </a:extLst>
          </p:cNvPr>
          <p:cNvSpPr txBox="1"/>
          <p:nvPr/>
        </p:nvSpPr>
        <p:spPr>
          <a:xfrm>
            <a:off x="7078662" y="6506283"/>
            <a:ext cx="4129088" cy="830997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中文系 </a:t>
            </a:r>
            <a:r>
              <a:rPr lang="en-US" altLang="zh-TW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ACFBFB11-0CAB-409E-A9CE-2B9614D92927}"/>
              </a:ext>
            </a:extLst>
          </p:cNvPr>
          <p:cNvSpPr txBox="1"/>
          <p:nvPr/>
        </p:nvSpPr>
        <p:spPr>
          <a:xfrm>
            <a:off x="7078662" y="4906082"/>
            <a:ext cx="4129088" cy="830997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英文系 </a:t>
            </a:r>
            <a:r>
              <a:rPr lang="en-US" altLang="zh-TW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9EC88C7E-D85F-46EB-A0A4-F48AE45F6CCE}"/>
              </a:ext>
            </a:extLst>
          </p:cNvPr>
          <p:cNvSpPr txBox="1"/>
          <p:nvPr/>
        </p:nvSpPr>
        <p:spPr>
          <a:xfrm>
            <a:off x="7078662" y="3305880"/>
            <a:ext cx="4129088" cy="830997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法文系 </a:t>
            </a:r>
            <a:r>
              <a:rPr lang="en-US" altLang="zh-TW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</a:p>
        </p:txBody>
      </p:sp>
      <p:sp>
        <p:nvSpPr>
          <p:cNvPr id="15" name="矩形: 圓角 14">
            <a:extLst>
              <a:ext uri="{FF2B5EF4-FFF2-40B4-BE49-F238E27FC236}">
                <a16:creationId xmlns:a16="http://schemas.microsoft.com/office/drawing/2014/main" id="{91D6F25B-442F-44D0-9EE3-8D89D7E437F7}"/>
              </a:ext>
            </a:extLst>
          </p:cNvPr>
          <p:cNvSpPr/>
          <p:nvPr/>
        </p:nvSpPr>
        <p:spPr>
          <a:xfrm>
            <a:off x="5818217" y="1930097"/>
            <a:ext cx="6415088" cy="7215188"/>
          </a:xfrm>
          <a:prstGeom prst="roundRect">
            <a:avLst/>
          </a:prstGeom>
          <a:noFill/>
          <a:ln w="7620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4800"/>
          </a:p>
        </p:txBody>
      </p:sp>
    </p:spTree>
    <p:extLst>
      <p:ext uri="{BB962C8B-B14F-4D97-AF65-F5344CB8AC3E}">
        <p14:creationId xmlns:p14="http://schemas.microsoft.com/office/powerpoint/2010/main" val="2698038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資料上傳</a:t>
            </a: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58B92D6-1282-49E5-860E-B510A7BC635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13B9095-4C24-4EC1-A075-DF8F6D1636B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F1A87852-4EDA-4F6D-AF3F-2867356F22F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E0B7646-EA91-4DE7-8295-490245DACD56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9699625"/>
            <a:ext cx="4114800" cy="4222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矩形: 圓角 6">
            <a:extLst>
              <a:ext uri="{FF2B5EF4-FFF2-40B4-BE49-F238E27FC236}">
                <a16:creationId xmlns:a16="http://schemas.microsoft.com/office/drawing/2014/main" id="{82D8B94C-C7A7-4B73-9E4F-C31D5401BA6C}"/>
              </a:ext>
            </a:extLst>
          </p:cNvPr>
          <p:cNvSpPr/>
          <p:nvPr/>
        </p:nvSpPr>
        <p:spPr>
          <a:xfrm>
            <a:off x="5947379" y="2221992"/>
            <a:ext cx="6415088" cy="6163056"/>
          </a:xfrm>
          <a:prstGeom prst="roundRect">
            <a:avLst/>
          </a:prstGeom>
          <a:noFill/>
          <a:ln w="7620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480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3C795422-6D68-452D-A034-429775A8FF2D}"/>
              </a:ext>
            </a:extLst>
          </p:cNvPr>
          <p:cNvSpPr txBox="1"/>
          <p:nvPr/>
        </p:nvSpPr>
        <p:spPr>
          <a:xfrm>
            <a:off x="6990365" y="5999037"/>
            <a:ext cx="4129088" cy="830997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中文系 </a:t>
            </a:r>
            <a:r>
              <a:rPr lang="en-US" altLang="zh-TW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5B02F19D-BA3F-409B-934E-B139891D852E}"/>
              </a:ext>
            </a:extLst>
          </p:cNvPr>
          <p:cNvSpPr txBox="1"/>
          <p:nvPr/>
        </p:nvSpPr>
        <p:spPr>
          <a:xfrm>
            <a:off x="7023023" y="4370259"/>
            <a:ext cx="4129088" cy="830997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中文系 </a:t>
            </a:r>
            <a:r>
              <a:rPr lang="en-US" altLang="zh-TW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</a:p>
        </p:txBody>
      </p:sp>
    </p:spTree>
    <p:extLst>
      <p:ext uri="{BB962C8B-B14F-4D97-AF65-F5344CB8AC3E}">
        <p14:creationId xmlns:p14="http://schemas.microsoft.com/office/powerpoint/2010/main" val="1891366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>
                <a:solidFill>
                  <a:schemeClr val="bg2"/>
                </a:solidFill>
              </a:rPr>
              <a:t>基本</a:t>
            </a:r>
            <a:r>
              <a:rPr kumimoji="1" lang="zh-TW" altLang="en-US" dirty="0">
                <a:solidFill>
                  <a:schemeClr val="accent1"/>
                </a:solidFill>
              </a:rPr>
              <a:t>資料</a:t>
            </a:r>
            <a:endParaRPr kumimoji="1" lang="ja-JP" altLang="en-US" dirty="0">
              <a:solidFill>
                <a:schemeClr val="accent1"/>
              </a:solidFill>
            </a:endParaRPr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09969002"/>
      </p:ext>
    </p:extLst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Excel </a:t>
            </a:r>
            <a:r>
              <a:rPr lang="zh-TW" altLang="en-US" dirty="0"/>
              <a:t>上傳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9" name="文字版面配置區 8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endParaRPr lang="zh-TW" altLang="en-US" sz="2700" dirty="0"/>
          </a:p>
          <a:p>
            <a:endParaRPr lang="zh-TW" altLang="en-US" sz="2700" dirty="0"/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1D608E9C-924A-4ED3-AC5A-3C445F067D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342900" indent="-171450"/>
            <a:r>
              <a:rPr lang="zh-TW" altLang="zh-TW" dirty="0">
                <a:latin typeface="微軟正黑體" pitchFamily="34"/>
                <a:ea typeface="微軟正黑體" pitchFamily="34"/>
              </a:rPr>
              <a:t>可以分批上傳，例如將</a:t>
            </a:r>
            <a:r>
              <a:rPr lang="en-US" altLang="zh-TW" dirty="0">
                <a:latin typeface="微軟正黑體" pitchFamily="34"/>
                <a:ea typeface="微軟正黑體" pitchFamily="34"/>
              </a:rPr>
              <a:t>excel</a:t>
            </a:r>
            <a:r>
              <a:rPr lang="zh-TW" altLang="zh-TW" dirty="0">
                <a:latin typeface="微軟正黑體" pitchFamily="34"/>
                <a:ea typeface="微軟正黑體" pitchFamily="34"/>
              </a:rPr>
              <a:t>拆為</a:t>
            </a:r>
            <a:r>
              <a:rPr lang="en-US" altLang="zh-TW" dirty="0">
                <a:latin typeface="微軟正黑體" pitchFamily="34"/>
                <a:ea typeface="微軟正黑體" pitchFamily="34"/>
              </a:rPr>
              <a:t>2</a:t>
            </a:r>
            <a:r>
              <a:rPr lang="zh-TW" altLang="zh-TW" dirty="0">
                <a:latin typeface="微軟正黑體" pitchFamily="34"/>
                <a:ea typeface="微軟正黑體" pitchFamily="34"/>
              </a:rPr>
              <a:t>個檔案，可分開上傳。</a:t>
            </a:r>
          </a:p>
          <a:p>
            <a:pPr marL="342900" indent="-171450"/>
            <a:endParaRPr lang="en-US" altLang="zh-TW" dirty="0">
              <a:latin typeface="微軟正黑體" pitchFamily="34"/>
              <a:ea typeface="微軟正黑體" pitchFamily="34"/>
            </a:endParaRPr>
          </a:p>
          <a:p>
            <a:pPr marL="342900" indent="-171450"/>
            <a:r>
              <a:rPr lang="zh-TW" altLang="zh-TW" dirty="0">
                <a:latin typeface="微軟正黑體" pitchFamily="34"/>
                <a:ea typeface="微軟正黑體" pitchFamily="34"/>
              </a:rPr>
              <a:t>若僅需修改其中幾筆資料，可僅上傳修改部分資料。</a:t>
            </a:r>
          </a:p>
          <a:p>
            <a:pPr marL="342900" indent="-171450"/>
            <a:endParaRPr lang="en-US" altLang="zh-TW" dirty="0">
              <a:latin typeface="微軟正黑體" pitchFamily="34"/>
              <a:ea typeface="微軟正黑體" pitchFamily="34"/>
            </a:endParaRPr>
          </a:p>
          <a:p>
            <a:pPr marL="342900" indent="-171450"/>
            <a:r>
              <a:rPr lang="zh-TW" altLang="zh-TW" dirty="0">
                <a:latin typeface="微軟正黑體" pitchFamily="34"/>
                <a:ea typeface="微軟正黑體" pitchFamily="34"/>
              </a:rPr>
              <a:t>若需以最後一份資料為主，請按 </a:t>
            </a:r>
            <a:r>
              <a:rPr lang="en-US" altLang="zh-TW" dirty="0">
                <a:latin typeface="微軟正黑體" pitchFamily="34"/>
                <a:ea typeface="微軟正黑體" pitchFamily="34"/>
              </a:rPr>
              <a:t>                          </a:t>
            </a:r>
            <a:r>
              <a:rPr lang="zh-TW" altLang="zh-TW" dirty="0">
                <a:latin typeface="微軟正黑體" pitchFamily="34"/>
                <a:ea typeface="微軟正黑體" pitchFamily="34"/>
              </a:rPr>
              <a:t>，再行上傳。</a:t>
            </a:r>
          </a:p>
          <a:p>
            <a:endParaRPr lang="zh-TW" altLang="en-US" dirty="0"/>
          </a:p>
        </p:txBody>
      </p:sp>
      <p:sp>
        <p:nvSpPr>
          <p:cNvPr id="10" name="圓角矩形 8"/>
          <p:cNvSpPr/>
          <p:nvPr/>
        </p:nvSpPr>
        <p:spPr>
          <a:xfrm>
            <a:off x="6694934" y="6223620"/>
            <a:ext cx="1952457" cy="475637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2100" kern="0" dirty="0">
                <a:solidFill>
                  <a:srgbClr val="FFFFFF"/>
                </a:solidFill>
                <a:latin typeface="微軟正黑體" pitchFamily="34"/>
                <a:ea typeface="微軟正黑體" pitchFamily="34"/>
              </a:rPr>
              <a:t>清除本表資料</a:t>
            </a:r>
            <a:endParaRPr lang="en-US" sz="2100" kern="0" dirty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2899656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Excel </a:t>
            </a:r>
            <a:r>
              <a:rPr lang="zh-TW" altLang="en-US" dirty="0"/>
              <a:t>上傳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13" name="文字版面配置區 1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文字版面配置區 1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基本欄位檢查</a:t>
            </a:r>
          </a:p>
        </p:txBody>
      </p:sp>
      <p:sp>
        <p:nvSpPr>
          <p:cNvPr id="17" name="文字版面配置區 1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檢查上傳必要欄位，若自行增加之欄位則跳過不處理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C3801FF3-72B3-4091-8085-BF8B8B66E4A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可分批上傳</a:t>
            </a:r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1944AD33-EC34-4E24-BAFE-6B61FF933A5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TW" altLang="en-US" dirty="0"/>
              <a:t>可將</a:t>
            </a:r>
            <a:r>
              <a:rPr lang="en-US" altLang="zh-TW" dirty="0"/>
              <a:t>excel</a:t>
            </a:r>
            <a:r>
              <a:rPr lang="zh-TW" altLang="en-US" dirty="0"/>
              <a:t>分割成多份檔案上傳</a:t>
            </a:r>
          </a:p>
        </p:txBody>
      </p:sp>
      <p:sp>
        <p:nvSpPr>
          <p:cNvPr id="7" name="文字版面配置區 6">
            <a:extLst>
              <a:ext uri="{FF2B5EF4-FFF2-40B4-BE49-F238E27FC236}">
                <a16:creationId xmlns:a16="http://schemas.microsoft.com/office/drawing/2014/main" id="{B1D1AF3C-5FAD-41B1-B6EC-9393E47EC78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欄位順序可以調換</a:t>
            </a:r>
          </a:p>
        </p:txBody>
      </p:sp>
      <p:sp>
        <p:nvSpPr>
          <p:cNvPr id="8" name="文字版面配置區 7">
            <a:extLst>
              <a:ext uri="{FF2B5EF4-FFF2-40B4-BE49-F238E27FC236}">
                <a16:creationId xmlns:a16="http://schemas.microsoft.com/office/drawing/2014/main" id="{D2E0EEE7-ECE2-445D-94E5-45DF3A410AB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zh-TW" altLang="en-US" dirty="0"/>
              <a:t>可自由更改欄位順序</a:t>
            </a:r>
          </a:p>
        </p:txBody>
      </p:sp>
    </p:spTree>
    <p:extLst>
      <p:ext uri="{BB962C8B-B14F-4D97-AF65-F5344CB8AC3E}">
        <p14:creationId xmlns:p14="http://schemas.microsoft.com/office/powerpoint/2010/main" val="36667370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Excel </a:t>
            </a:r>
            <a:r>
              <a:rPr lang="zh-TW" altLang="en-US" dirty="0"/>
              <a:t>上傳</a:t>
            </a:r>
            <a:r>
              <a:rPr lang="en-US" altLang="zh-TW" dirty="0"/>
              <a:t>-</a:t>
            </a:r>
            <a:r>
              <a:rPr lang="zh-TW" altLang="en-US" dirty="0"/>
              <a:t>欄位順序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31A39219-F1D1-4475-91D4-C75BAF671AD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圓角矩形 8"/>
          <p:cNvSpPr/>
          <p:nvPr/>
        </p:nvSpPr>
        <p:spPr>
          <a:xfrm>
            <a:off x="4660113" y="3410546"/>
            <a:ext cx="1958969" cy="649085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gradFill>
            <a:gsLst>
              <a:gs pos="0">
                <a:srgbClr val="49B1C3"/>
              </a:gs>
              <a:gs pos="100000">
                <a:srgbClr val="A2EDFF"/>
              </a:gs>
            </a:gsLst>
            <a:lin ang="16200000"/>
          </a:gra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2700" kern="0">
                <a:solidFill>
                  <a:srgbClr val="FFFFFF"/>
                </a:solidFill>
                <a:latin typeface="微軟正黑體" pitchFamily="34"/>
                <a:ea typeface="微軟正黑體" pitchFamily="34"/>
              </a:rPr>
              <a:t>系所</a:t>
            </a:r>
            <a:endParaRPr lang="en-US" sz="270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  <p:sp>
        <p:nvSpPr>
          <p:cNvPr id="10" name="圓角矩形 9"/>
          <p:cNvSpPr/>
          <p:nvPr/>
        </p:nvSpPr>
        <p:spPr>
          <a:xfrm>
            <a:off x="7454751" y="3428213"/>
            <a:ext cx="1958969" cy="649085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gradFill>
            <a:gsLst>
              <a:gs pos="0">
                <a:srgbClr val="49B1C3"/>
              </a:gs>
              <a:gs pos="100000">
                <a:srgbClr val="A2EDFF"/>
              </a:gs>
            </a:gsLst>
            <a:lin ang="16200000"/>
          </a:gra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2700" kern="0">
                <a:solidFill>
                  <a:srgbClr val="FFFFFF"/>
                </a:solidFill>
                <a:latin typeface="微軟正黑體" pitchFamily="34"/>
                <a:ea typeface="微軟正黑體" pitchFamily="34"/>
              </a:rPr>
              <a:t>學制</a:t>
            </a:r>
            <a:endParaRPr lang="en-US" sz="270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  <p:sp>
        <p:nvSpPr>
          <p:cNvPr id="11" name="圓角矩形 10"/>
          <p:cNvSpPr/>
          <p:nvPr/>
        </p:nvSpPr>
        <p:spPr>
          <a:xfrm>
            <a:off x="10591289" y="3408536"/>
            <a:ext cx="1958969" cy="649085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gradFill>
            <a:gsLst>
              <a:gs pos="0">
                <a:srgbClr val="F0A621"/>
              </a:gs>
              <a:gs pos="100000">
                <a:srgbClr val="FFD786"/>
              </a:gs>
            </a:gsLst>
            <a:lin ang="16200000"/>
          </a:gra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2700" kern="0">
                <a:solidFill>
                  <a:srgbClr val="FFFFFF"/>
                </a:solidFill>
                <a:latin typeface="微軟正黑體" pitchFamily="34"/>
                <a:ea typeface="微軟正黑體" pitchFamily="34"/>
              </a:rPr>
              <a:t>學生人數</a:t>
            </a:r>
            <a:endParaRPr lang="en-US" sz="270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  <p:sp>
        <p:nvSpPr>
          <p:cNvPr id="12" name="向下箭號 11"/>
          <p:cNvSpPr/>
          <p:nvPr/>
        </p:nvSpPr>
        <p:spPr>
          <a:xfrm>
            <a:off x="8096070" y="4763096"/>
            <a:ext cx="751862" cy="501996"/>
          </a:xfrm>
          <a:custGeom>
            <a:avLst>
              <a:gd name="f0" fmla="val 1080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-270"/>
              <a:gd name="f11" fmla="+- 0 0 -90"/>
              <a:gd name="f12" fmla="*/ f5 1 21600"/>
              <a:gd name="f13" fmla="*/ f6 1 21600"/>
              <a:gd name="f14" fmla="pin 0 f1 10800"/>
              <a:gd name="f15" fmla="pin 0 f0 21600"/>
              <a:gd name="f16" fmla="*/ f10 f2 1"/>
              <a:gd name="f17" fmla="*/ f11 f2 1"/>
              <a:gd name="f18" fmla="val f14"/>
              <a:gd name="f19" fmla="val f15"/>
              <a:gd name="f20" fmla="+- 21600 0 f14"/>
              <a:gd name="f21" fmla="*/ f14 f12 1"/>
              <a:gd name="f22" fmla="*/ f15 f13 1"/>
              <a:gd name="f23" fmla="*/ 0 f13 1"/>
              <a:gd name="f24" fmla="*/ 0 f12 1"/>
              <a:gd name="f25" fmla="*/ f16 1 f4"/>
              <a:gd name="f26" fmla="*/ 21600 f12 1"/>
              <a:gd name="f27" fmla="*/ f17 1 f4"/>
              <a:gd name="f28" fmla="+- 21600 0 f19"/>
              <a:gd name="f29" fmla="*/ f18 f12 1"/>
              <a:gd name="f30" fmla="*/ f20 f12 1"/>
              <a:gd name="f31" fmla="*/ f19 f13 1"/>
              <a:gd name="f32" fmla="+- f25 0 f3"/>
              <a:gd name="f33" fmla="+- f27 0 f3"/>
              <a:gd name="f34" fmla="*/ f28 f18 1"/>
              <a:gd name="f35" fmla="*/ f34 1 10800"/>
              <a:gd name="f36" fmla="+- f19 f35 0"/>
              <a:gd name="f37" fmla="*/ f36 f13 1"/>
            </a:gdLst>
            <a:ahLst>
              <a:ahXY gdRefX="f1" minX="f7" maxX="f9" gdRefY="f0" minY="f7" maxY="f8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24" y="f31"/>
              </a:cxn>
              <a:cxn ang="f33">
                <a:pos x="f26" y="f31"/>
              </a:cxn>
            </a:cxnLst>
            <a:rect l="f29" t="f23" r="f30" b="f37"/>
            <a:pathLst>
              <a:path w="21600" h="21600">
                <a:moveTo>
                  <a:pt x="f18" y="f7"/>
                </a:moveTo>
                <a:lnTo>
                  <a:pt x="f18" y="f19"/>
                </a:lnTo>
                <a:lnTo>
                  <a:pt x="f7" y="f19"/>
                </a:lnTo>
                <a:lnTo>
                  <a:pt x="f9" y="f8"/>
                </a:lnTo>
                <a:lnTo>
                  <a:pt x="f8" y="f19"/>
                </a:lnTo>
                <a:lnTo>
                  <a:pt x="f20" y="f19"/>
                </a:lnTo>
                <a:lnTo>
                  <a:pt x="f20" y="f7"/>
                </a:lnTo>
                <a:close/>
              </a:path>
            </a:pathLst>
          </a:custGeom>
          <a:solidFill>
            <a:srgbClr val="FF0000"/>
          </a:soli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70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  <p:sp>
        <p:nvSpPr>
          <p:cNvPr id="13" name="圓角矩形 12"/>
          <p:cNvSpPr/>
          <p:nvPr/>
        </p:nvSpPr>
        <p:spPr>
          <a:xfrm>
            <a:off x="7454751" y="5763222"/>
            <a:ext cx="1958969" cy="675837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gradFill>
            <a:gsLst>
              <a:gs pos="0">
                <a:srgbClr val="49B1C3"/>
              </a:gs>
              <a:gs pos="100000">
                <a:srgbClr val="A2EDFF"/>
              </a:gs>
            </a:gsLst>
            <a:lin ang="16200000"/>
          </a:gra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2700" kern="0">
                <a:solidFill>
                  <a:srgbClr val="FFFFFF"/>
                </a:solidFill>
                <a:latin typeface="微軟正黑體" pitchFamily="34"/>
                <a:ea typeface="微軟正黑體" pitchFamily="34"/>
              </a:rPr>
              <a:t>系所</a:t>
            </a:r>
            <a:endParaRPr lang="en-US" sz="270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  <p:sp>
        <p:nvSpPr>
          <p:cNvPr id="14" name="圓角矩形 13"/>
          <p:cNvSpPr/>
          <p:nvPr/>
        </p:nvSpPr>
        <p:spPr>
          <a:xfrm>
            <a:off x="10591289" y="5763221"/>
            <a:ext cx="1958969" cy="675837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gradFill>
            <a:gsLst>
              <a:gs pos="0">
                <a:srgbClr val="49B1C3"/>
              </a:gs>
              <a:gs pos="100000">
                <a:srgbClr val="A2EDFF"/>
              </a:gs>
            </a:gsLst>
            <a:lin ang="16200000"/>
          </a:gra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2700" kern="0">
                <a:solidFill>
                  <a:srgbClr val="FFFFFF"/>
                </a:solidFill>
                <a:latin typeface="微軟正黑體" pitchFamily="34"/>
                <a:ea typeface="微軟正黑體" pitchFamily="34"/>
              </a:rPr>
              <a:t>學制</a:t>
            </a:r>
            <a:endParaRPr lang="en-US" sz="270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  <p:sp>
        <p:nvSpPr>
          <p:cNvPr id="15" name="圓角矩形 14"/>
          <p:cNvSpPr/>
          <p:nvPr/>
        </p:nvSpPr>
        <p:spPr>
          <a:xfrm>
            <a:off x="4589679" y="5763222"/>
            <a:ext cx="1958969" cy="675837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gradFill>
            <a:gsLst>
              <a:gs pos="0">
                <a:srgbClr val="F0A621"/>
              </a:gs>
              <a:gs pos="100000">
                <a:srgbClr val="FFD786"/>
              </a:gs>
            </a:gsLst>
            <a:lin ang="16200000"/>
          </a:gra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2700" kern="0">
                <a:solidFill>
                  <a:srgbClr val="FFFFFF"/>
                </a:solidFill>
                <a:latin typeface="微軟正黑體" pitchFamily="34"/>
                <a:ea typeface="微軟正黑體" pitchFamily="34"/>
              </a:rPr>
              <a:t>學生人數</a:t>
            </a:r>
            <a:endParaRPr lang="en-US" sz="270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822785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kern="0" dirty="0">
                <a:solidFill>
                  <a:srgbClr val="617A86"/>
                </a:solidFill>
                <a:latin typeface="Arial" pitchFamily="34"/>
                <a:ea typeface="微軟正黑體" pitchFamily="34"/>
                <a:cs typeface="Arial" pitchFamily="34"/>
              </a:rPr>
              <a:t>Excel</a:t>
            </a:r>
            <a:r>
              <a:rPr lang="zh-TW" altLang="zh-TW" kern="0" dirty="0">
                <a:solidFill>
                  <a:srgbClr val="617A86"/>
                </a:solidFill>
                <a:latin typeface="Arial" pitchFamily="34"/>
                <a:ea typeface="微軟正黑體" pitchFamily="34"/>
                <a:cs typeface="Arial" pitchFamily="34"/>
              </a:rPr>
              <a:t>上傳</a:t>
            </a:r>
            <a:r>
              <a:rPr lang="en-US" altLang="zh-TW" kern="0" dirty="0">
                <a:solidFill>
                  <a:srgbClr val="617A86"/>
                </a:solidFill>
                <a:latin typeface="Arial" pitchFamily="34"/>
                <a:ea typeface="微軟正黑體" pitchFamily="34"/>
                <a:cs typeface="Arial" pitchFamily="34"/>
              </a:rPr>
              <a:t>-</a:t>
            </a:r>
            <a:r>
              <a:rPr lang="zh-TW" altLang="zh-TW" kern="0" dirty="0">
                <a:solidFill>
                  <a:srgbClr val="617A86"/>
                </a:solidFill>
                <a:latin typeface="Arial" pitchFamily="34"/>
                <a:ea typeface="微軟正黑體" pitchFamily="34"/>
                <a:cs typeface="Arial" pitchFamily="34"/>
              </a:rPr>
              <a:t>必要欄位檢核</a:t>
            </a:r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4C4D9854-95AD-4202-B5D9-1C279A09C8D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grpSp>
        <p:nvGrpSpPr>
          <p:cNvPr id="6" name="群組 17"/>
          <p:cNvGrpSpPr/>
          <p:nvPr/>
        </p:nvGrpSpPr>
        <p:grpSpPr>
          <a:xfrm>
            <a:off x="4589679" y="3153371"/>
            <a:ext cx="9096953" cy="3924300"/>
            <a:chOff x="549545" y="1256888"/>
            <a:chExt cx="6913997" cy="3218349"/>
          </a:xfrm>
        </p:grpSpPr>
        <p:sp>
          <p:nvSpPr>
            <p:cNvPr id="7" name="圓角矩形 2"/>
            <p:cNvSpPr/>
            <p:nvPr/>
          </p:nvSpPr>
          <p:spPr>
            <a:xfrm>
              <a:off x="549545" y="3081674"/>
              <a:ext cx="6913997" cy="1393563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FFFFF"/>
            </a:solidFill>
            <a:ln w="25402" cap="flat">
              <a:solidFill>
                <a:srgbClr val="D89F39"/>
              </a:solidFill>
              <a:prstDash val="solid"/>
            </a:ln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700" kern="0">
                <a:solidFill>
                  <a:srgbClr val="000000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8" name="圓角矩形 3"/>
            <p:cNvSpPr/>
            <p:nvPr/>
          </p:nvSpPr>
          <p:spPr>
            <a:xfrm>
              <a:off x="549545" y="1256888"/>
              <a:ext cx="6913997" cy="1393563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FFFFF"/>
            </a:solidFill>
            <a:ln w="25402" cap="flat">
              <a:solidFill>
                <a:srgbClr val="D89F39"/>
              </a:solidFill>
              <a:prstDash val="solid"/>
            </a:ln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700" kern="0">
                <a:solidFill>
                  <a:srgbClr val="000000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9" name="圓角矩形 4"/>
            <p:cNvSpPr/>
            <p:nvPr/>
          </p:nvSpPr>
          <p:spPr>
            <a:xfrm>
              <a:off x="892701" y="1757284"/>
              <a:ext cx="1455240" cy="74112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gradFill>
              <a:gsLst>
                <a:gs pos="0">
                  <a:srgbClr val="9EC8FF"/>
                </a:gs>
                <a:gs pos="100000">
                  <a:srgbClr val="BCD7FF"/>
                </a:gs>
              </a:gsLst>
              <a:lin ang="16200000"/>
            </a:gradFill>
            <a:ln w="9528" cap="flat">
              <a:solidFill>
                <a:srgbClr val="357EB9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altLang="en-US" sz="2700" kern="0" dirty="0">
                  <a:solidFill>
                    <a:srgbClr val="000000"/>
                  </a:solidFill>
                  <a:latin typeface="微軟正黑體" pitchFamily="34"/>
                  <a:ea typeface="微軟正黑體" pitchFamily="34"/>
                </a:rPr>
                <a:t>主聘單位</a:t>
              </a:r>
              <a:endParaRPr lang="en-US" sz="2700" kern="0" dirty="0">
                <a:solidFill>
                  <a:srgbClr val="000000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10" name="圓角矩形 5"/>
            <p:cNvSpPr/>
            <p:nvPr/>
          </p:nvSpPr>
          <p:spPr>
            <a:xfrm>
              <a:off x="2673092" y="1757284"/>
              <a:ext cx="1455240" cy="74112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gradFill>
              <a:gsLst>
                <a:gs pos="0">
                  <a:srgbClr val="9EC8FF"/>
                </a:gs>
                <a:gs pos="100000">
                  <a:srgbClr val="BCD7FF"/>
                </a:gs>
              </a:gsLst>
              <a:lin ang="16200000"/>
            </a:gradFill>
            <a:ln w="9528" cap="flat">
              <a:solidFill>
                <a:srgbClr val="357EB9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altLang="en-US" sz="2700" kern="0">
                  <a:solidFill>
                    <a:srgbClr val="000000"/>
                  </a:solidFill>
                  <a:latin typeface="微軟正黑體" pitchFamily="34"/>
                  <a:ea typeface="微軟正黑體" pitchFamily="34"/>
                </a:rPr>
                <a:t>姓名</a:t>
              </a:r>
              <a:endParaRPr lang="en-US" sz="2700" kern="0">
                <a:solidFill>
                  <a:srgbClr val="000000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11" name="流程圖: 接點 6"/>
            <p:cNvSpPr/>
            <p:nvPr/>
          </p:nvSpPr>
          <p:spPr>
            <a:xfrm>
              <a:off x="4616604" y="2047085"/>
              <a:ext cx="139802" cy="161528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000000"/>
            </a:solidFill>
            <a:ln w="38103" cap="flat">
              <a:solidFill>
                <a:srgbClr val="FFFFFF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700" kern="0">
                <a:solidFill>
                  <a:srgbClr val="FFFFFF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12" name="流程圖: 接點 7"/>
            <p:cNvSpPr/>
            <p:nvPr/>
          </p:nvSpPr>
          <p:spPr>
            <a:xfrm>
              <a:off x="4956578" y="2047085"/>
              <a:ext cx="139802" cy="161528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000000"/>
            </a:solidFill>
            <a:ln w="38103" cap="flat">
              <a:solidFill>
                <a:srgbClr val="FFFFFF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700" kern="0">
                <a:solidFill>
                  <a:srgbClr val="FFFFFF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13" name="流程圖: 接點 8"/>
            <p:cNvSpPr/>
            <p:nvPr/>
          </p:nvSpPr>
          <p:spPr>
            <a:xfrm>
              <a:off x="5300795" y="2047085"/>
              <a:ext cx="139802" cy="161528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000000"/>
            </a:solidFill>
            <a:ln w="38103" cap="flat">
              <a:solidFill>
                <a:srgbClr val="FFFFFF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700" kern="0">
                <a:solidFill>
                  <a:srgbClr val="FFFFFF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14" name="圓角矩形 9"/>
            <p:cNvSpPr/>
            <p:nvPr/>
          </p:nvSpPr>
          <p:spPr>
            <a:xfrm>
              <a:off x="2673092" y="3517157"/>
              <a:ext cx="1455240" cy="74112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gradFill>
              <a:gsLst>
                <a:gs pos="0">
                  <a:srgbClr val="9EC8FF"/>
                </a:gs>
                <a:gs pos="100000">
                  <a:srgbClr val="BCD7FF"/>
                </a:gs>
              </a:gsLst>
              <a:lin ang="16200000"/>
            </a:gradFill>
            <a:ln w="9528" cap="flat">
              <a:solidFill>
                <a:srgbClr val="357EB9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altLang="en-US" sz="2700" kern="0">
                  <a:solidFill>
                    <a:srgbClr val="000000"/>
                  </a:solidFill>
                  <a:latin typeface="微軟正黑體" pitchFamily="34"/>
                  <a:ea typeface="微軟正黑體" pitchFamily="34"/>
                </a:rPr>
                <a:t>主聘單位</a:t>
              </a:r>
              <a:endParaRPr lang="en-US" sz="2700" kern="0">
                <a:solidFill>
                  <a:srgbClr val="000000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15" name="圓角矩形 10"/>
            <p:cNvSpPr/>
            <p:nvPr/>
          </p:nvSpPr>
          <p:spPr>
            <a:xfrm>
              <a:off x="4505385" y="3502910"/>
              <a:ext cx="1455240" cy="74112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gradFill>
              <a:gsLst>
                <a:gs pos="0">
                  <a:srgbClr val="9EC8FF"/>
                </a:gs>
                <a:gs pos="100000">
                  <a:srgbClr val="BCD7FF"/>
                </a:gs>
              </a:gsLst>
              <a:lin ang="16200000"/>
            </a:gradFill>
            <a:ln w="9528" cap="flat">
              <a:solidFill>
                <a:srgbClr val="357EB9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altLang="en-US" sz="2700" kern="0">
                  <a:solidFill>
                    <a:srgbClr val="000000"/>
                  </a:solidFill>
                  <a:latin typeface="微軟正黑體" pitchFamily="34"/>
                  <a:ea typeface="微軟正黑體" pitchFamily="34"/>
                </a:rPr>
                <a:t>姓名</a:t>
              </a:r>
              <a:endParaRPr lang="en-US" sz="2700" kern="0">
                <a:solidFill>
                  <a:srgbClr val="000000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16" name="流程圖: 接點 11"/>
            <p:cNvSpPr/>
            <p:nvPr/>
          </p:nvSpPr>
          <p:spPr>
            <a:xfrm>
              <a:off x="6448897" y="3778456"/>
              <a:ext cx="139802" cy="161528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000000"/>
            </a:solidFill>
            <a:ln w="38103" cap="flat">
              <a:solidFill>
                <a:srgbClr val="FFFFFF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700" kern="0">
                <a:solidFill>
                  <a:srgbClr val="FFFFFF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17" name="流程圖: 接點 12"/>
            <p:cNvSpPr/>
            <p:nvPr/>
          </p:nvSpPr>
          <p:spPr>
            <a:xfrm>
              <a:off x="6788871" y="3778456"/>
              <a:ext cx="139802" cy="161528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000000"/>
            </a:solidFill>
            <a:ln w="38103" cap="flat">
              <a:solidFill>
                <a:srgbClr val="FFFFFF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700" kern="0">
                <a:solidFill>
                  <a:srgbClr val="FFFFFF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18" name="流程圖: 接點 13"/>
            <p:cNvSpPr/>
            <p:nvPr/>
          </p:nvSpPr>
          <p:spPr>
            <a:xfrm>
              <a:off x="7133088" y="3778456"/>
              <a:ext cx="139802" cy="161528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000000"/>
            </a:solidFill>
            <a:ln w="38103" cap="flat">
              <a:solidFill>
                <a:srgbClr val="FFFFFF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700" kern="0">
                <a:solidFill>
                  <a:srgbClr val="FFFFFF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19" name="圓角矩形 14"/>
            <p:cNvSpPr/>
            <p:nvPr/>
          </p:nvSpPr>
          <p:spPr>
            <a:xfrm>
              <a:off x="892692" y="3517157"/>
              <a:ext cx="1455240" cy="741121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gradFill>
              <a:gsLst>
                <a:gs pos="0">
                  <a:srgbClr val="A9E9F9"/>
                </a:gs>
                <a:gs pos="100000">
                  <a:srgbClr val="C3EFF9"/>
                </a:gs>
              </a:gsLst>
              <a:lin ang="16200000"/>
            </a:gradFill>
            <a:ln w="9528" cap="flat">
              <a:solidFill>
                <a:srgbClr val="53A5B3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altLang="en-US" sz="2700" kern="0">
                  <a:solidFill>
                    <a:srgbClr val="000000"/>
                  </a:solidFill>
                  <a:latin typeface="微軟正黑體" pitchFamily="34"/>
                  <a:ea typeface="微軟正黑體" pitchFamily="34"/>
                </a:rPr>
                <a:t>主聘單位</a:t>
              </a:r>
              <a:endParaRPr lang="en-US" sz="2700" kern="0">
                <a:solidFill>
                  <a:srgbClr val="000000"/>
                </a:solidFill>
                <a:latin typeface="微軟正黑體" pitchFamily="34"/>
                <a:ea typeface="微軟正黑體" pitchFamily="34"/>
              </a:endParaRPr>
            </a:p>
            <a:p>
              <a:pPr algn="ct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altLang="en-US" sz="2700" kern="0">
                  <a:solidFill>
                    <a:srgbClr val="000000"/>
                  </a:solidFill>
                  <a:latin typeface="微軟正黑體" pitchFamily="34"/>
                  <a:ea typeface="微軟正黑體" pitchFamily="34"/>
                </a:rPr>
                <a:t>類別</a:t>
              </a:r>
              <a:endParaRPr lang="en-US" sz="2700" kern="0">
                <a:solidFill>
                  <a:srgbClr val="000000"/>
                </a:solidFill>
                <a:latin typeface="微軟正黑體" pitchFamily="34"/>
                <a:ea typeface="微軟正黑體" pitchFamily="34"/>
              </a:endParaRPr>
            </a:p>
          </p:txBody>
        </p:sp>
        <p:sp>
          <p:nvSpPr>
            <p:cNvPr id="20" name="文字方塊 15"/>
            <p:cNvSpPr txBox="1"/>
            <p:nvPr/>
          </p:nvSpPr>
          <p:spPr>
            <a:xfrm>
              <a:off x="892701" y="1256888"/>
              <a:ext cx="1900086" cy="321823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68580" tIns="34290" rIns="68580" bIns="34290" anchor="t" anchorCtr="0" compatLnSpc="1">
              <a:spAutoFit/>
            </a:bodyPr>
            <a:lstStyle/>
            <a:p>
              <a:pPr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100" kern="0" dirty="0">
                  <a:solidFill>
                    <a:srgbClr val="000000"/>
                  </a:solidFill>
                  <a:latin typeface="微軟正黑體" pitchFamily="34"/>
                  <a:ea typeface="微軟正黑體" pitchFamily="34"/>
                  <a:cs typeface="Arial"/>
                </a:rPr>
                <a:t>Excel</a:t>
              </a:r>
              <a:r>
                <a:rPr lang="zh-TW" altLang="en-US" sz="2100" kern="0" dirty="0">
                  <a:solidFill>
                    <a:srgbClr val="000000"/>
                  </a:solidFill>
                  <a:latin typeface="微軟正黑體" pitchFamily="34"/>
                  <a:ea typeface="微軟正黑體" pitchFamily="34"/>
                  <a:cs typeface="Arial"/>
                </a:rPr>
                <a:t>下載欄位</a:t>
              </a:r>
              <a:endParaRPr lang="en-US" sz="2100" kern="0" dirty="0">
                <a:solidFill>
                  <a:srgbClr val="000000"/>
                </a:solidFill>
                <a:latin typeface="微軟正黑體" pitchFamily="34"/>
                <a:ea typeface="微軟正黑體" pitchFamily="34"/>
                <a:cs typeface="Arial"/>
              </a:endParaRPr>
            </a:p>
          </p:txBody>
        </p:sp>
        <p:sp>
          <p:nvSpPr>
            <p:cNvPr id="21" name="文字方塊 16"/>
            <p:cNvSpPr txBox="1"/>
            <p:nvPr/>
          </p:nvSpPr>
          <p:spPr>
            <a:xfrm>
              <a:off x="892701" y="3095399"/>
              <a:ext cx="1900086" cy="321823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68580" tIns="34290" rIns="68580" bIns="34290" anchor="t" anchorCtr="0" compatLnSpc="1">
              <a:spAutoFit/>
            </a:bodyPr>
            <a:lstStyle/>
            <a:p>
              <a:pPr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altLang="en-US" sz="2100" kern="0">
                  <a:solidFill>
                    <a:srgbClr val="000000"/>
                  </a:solidFill>
                  <a:latin typeface="微軟正黑體" pitchFamily="34"/>
                  <a:ea typeface="微軟正黑體" pitchFamily="34"/>
                  <a:cs typeface="Arial"/>
                </a:rPr>
                <a:t>表冊列印</a:t>
              </a:r>
              <a:r>
                <a:rPr lang="en-US" sz="2100" kern="0">
                  <a:solidFill>
                    <a:srgbClr val="000000"/>
                  </a:solidFill>
                  <a:latin typeface="微軟正黑體" pitchFamily="34"/>
                  <a:ea typeface="微軟正黑體" pitchFamily="34"/>
                  <a:cs typeface="Arial"/>
                </a:rPr>
                <a:t>Excel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7669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Excel</a:t>
            </a:r>
            <a:r>
              <a:rPr lang="zh-TW" altLang="en-US" dirty="0"/>
              <a:t>上傳</a:t>
            </a:r>
            <a:r>
              <a:rPr lang="en-US" altLang="zh-TW" dirty="0"/>
              <a:t>-</a:t>
            </a:r>
            <a:r>
              <a:rPr lang="zh-TW" altLang="en-US" dirty="0"/>
              <a:t>操作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926BD342-1E9B-4523-8287-EE1D245F490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608" y="3644949"/>
            <a:ext cx="12384221" cy="318957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矩形 4"/>
          <p:cNvSpPr/>
          <p:nvPr/>
        </p:nvSpPr>
        <p:spPr>
          <a:xfrm>
            <a:off x="3725001" y="3503578"/>
            <a:ext cx="974598" cy="638828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9430706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Excel</a:t>
            </a:r>
            <a:r>
              <a:rPr lang="zh-TW" altLang="en-US" dirty="0"/>
              <a:t>上傳</a:t>
            </a:r>
            <a:r>
              <a:rPr lang="en-US" altLang="zh-TW" dirty="0"/>
              <a:t>-</a:t>
            </a:r>
            <a:r>
              <a:rPr lang="zh-TW" altLang="en-US" dirty="0"/>
              <a:t>資料上傳說明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E81D13B3-14E5-4209-A012-88DD8C0E999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0867" y="3058121"/>
            <a:ext cx="9908058" cy="5210175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2563097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EXCEL </a:t>
            </a:r>
            <a:r>
              <a:rPr lang="zh-TW" altLang="en-US" dirty="0"/>
              <a:t>上傳</a:t>
            </a:r>
            <a:r>
              <a:rPr lang="en-US" altLang="zh-TW" dirty="0"/>
              <a:t>-</a:t>
            </a:r>
            <a:r>
              <a:rPr lang="zh-TW" altLang="en-US" dirty="0"/>
              <a:t>資料下載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775BF45F-E2C5-4E0D-9394-7B2CC70802E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7809" y="2964809"/>
            <a:ext cx="9881414" cy="527658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矩形 4"/>
          <p:cNvSpPr/>
          <p:nvPr/>
        </p:nvSpPr>
        <p:spPr>
          <a:xfrm>
            <a:off x="4660113" y="3412597"/>
            <a:ext cx="3450036" cy="504899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4195047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EXCEL </a:t>
            </a:r>
            <a:r>
              <a:rPr lang="zh-TW" altLang="en-US" dirty="0"/>
              <a:t>上傳</a:t>
            </a:r>
            <a:r>
              <a:rPr lang="en-US" altLang="zh-TW" dirty="0"/>
              <a:t>-</a:t>
            </a:r>
            <a:r>
              <a:rPr lang="zh-TW" altLang="en-US" dirty="0"/>
              <a:t>資料下載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673AD187-09CC-44EA-A513-A96CA3C0CE8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511153" y="3188309"/>
            <a:ext cx="6372228" cy="397476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5704438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EXCEL </a:t>
            </a:r>
            <a:r>
              <a:rPr lang="zh-TW" altLang="en-US" dirty="0"/>
              <a:t>上傳</a:t>
            </a:r>
            <a:r>
              <a:rPr lang="en-US" altLang="zh-TW" dirty="0"/>
              <a:t>-</a:t>
            </a:r>
            <a:r>
              <a:rPr lang="zh-TW" altLang="en-US" dirty="0"/>
              <a:t>對照表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D7AA39E6-9DD9-4205-8851-FD2DD4C684B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954844" y="2445383"/>
            <a:ext cx="5648718" cy="6028197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8579146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379B28C4-B073-4B80-980D-572E623906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431" y="2820397"/>
            <a:ext cx="12838806" cy="6571575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EXCEL </a:t>
            </a:r>
            <a:r>
              <a:rPr lang="zh-TW" altLang="en-US" dirty="0"/>
              <a:t>上傳</a:t>
            </a:r>
            <a:r>
              <a:rPr lang="en-US" altLang="zh-TW" dirty="0"/>
              <a:t>-</a:t>
            </a:r>
            <a:r>
              <a:rPr lang="zh-TW" altLang="en-US" dirty="0"/>
              <a:t>資料匯入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BC5B2D00-D725-4F79-800A-A43AD988454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1138130" y="3415308"/>
            <a:ext cx="2172427" cy="2376264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3856660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9">
            <a:extLst>
              <a:ext uri="{FF2B5EF4-FFF2-40B4-BE49-F238E27FC236}">
                <a16:creationId xmlns:a16="http://schemas.microsoft.com/office/drawing/2014/main" id="{36D6A790-28B8-43F3-A4CD-8D6E6D1DE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accent1">
                    <a:lumMod val="75000"/>
                  </a:schemeClr>
                </a:solidFill>
              </a:rPr>
              <a:t>基本</a:t>
            </a:r>
            <a:r>
              <a:rPr lang="zh-TW" altLang="en-US" dirty="0"/>
              <a:t>資料</a:t>
            </a:r>
            <a:r>
              <a:rPr lang="en-US" altLang="zh-TW" dirty="0"/>
              <a:t>-</a:t>
            </a:r>
            <a:r>
              <a:rPr lang="en-US" altLang="zh-TW" sz="6000" dirty="0"/>
              <a:t>3</a:t>
            </a:r>
            <a:r>
              <a:rPr lang="zh-TW" altLang="en-US" dirty="0"/>
              <a:t>月份填報</a:t>
            </a:r>
          </a:p>
        </p:txBody>
      </p:sp>
      <p:sp>
        <p:nvSpPr>
          <p:cNvPr id="11" name="文字版面配置區 10">
            <a:extLst>
              <a:ext uri="{FF2B5EF4-FFF2-40B4-BE49-F238E27FC236}">
                <a16:creationId xmlns:a16="http://schemas.microsoft.com/office/drawing/2014/main" id="{F293556D-E9BD-426A-B0B9-3DFE2E706C6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12" name="文字版面配置區 11">
            <a:extLst>
              <a:ext uri="{FF2B5EF4-FFF2-40B4-BE49-F238E27FC236}">
                <a16:creationId xmlns:a16="http://schemas.microsoft.com/office/drawing/2014/main" id="{34A6D1DA-3FE3-452D-A682-F43E0EC499F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TW" sz="4000" dirty="0"/>
              <a:t>3</a:t>
            </a:r>
            <a:r>
              <a:rPr lang="zh-TW" altLang="en-US" sz="4000" dirty="0"/>
              <a:t>月份</a:t>
            </a:r>
            <a:r>
              <a:rPr lang="en-US" altLang="zh-TW" sz="4000" dirty="0"/>
              <a:t>(</a:t>
            </a:r>
            <a:r>
              <a:rPr lang="zh-TW" altLang="en-US" sz="4000" dirty="0"/>
              <a:t>下學期</a:t>
            </a:r>
            <a:r>
              <a:rPr lang="en-US" altLang="zh-TW" sz="4000" dirty="0"/>
              <a:t>)</a:t>
            </a:r>
            <a:r>
              <a:rPr lang="zh-TW" altLang="en-US" sz="4000" dirty="0"/>
              <a:t>之基本資料異動</a:t>
            </a:r>
            <a:endParaRPr lang="en-US" altLang="zh-TW" sz="4000" dirty="0"/>
          </a:p>
          <a:p>
            <a:r>
              <a:rPr lang="zh-TW" altLang="en-US" sz="4000" dirty="0"/>
              <a:t>請以</a:t>
            </a:r>
            <a:r>
              <a:rPr lang="en-US" altLang="zh-TW" sz="4000" dirty="0"/>
              <a:t>Mail</a:t>
            </a:r>
            <a:r>
              <a:rPr lang="zh-TW" altLang="en-US" sz="4000" dirty="0"/>
              <a:t>方式提供校庫基本資料異動之核定公文</a:t>
            </a:r>
            <a:endParaRPr lang="en-US" altLang="zh-TW" sz="4000" dirty="0"/>
          </a:p>
          <a:p>
            <a:r>
              <a:rPr lang="zh-TW" altLang="en-US" sz="4000" dirty="0"/>
              <a:t>由校庫代為更新。</a:t>
            </a:r>
          </a:p>
        </p:txBody>
      </p:sp>
    </p:spTree>
    <p:extLst>
      <p:ext uri="{BB962C8B-B14F-4D97-AF65-F5344CB8AC3E}">
        <p14:creationId xmlns:p14="http://schemas.microsoft.com/office/powerpoint/2010/main" val="37746853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EXCEL </a:t>
            </a:r>
            <a:r>
              <a:rPr lang="zh-TW" altLang="en-US" dirty="0"/>
              <a:t>上傳</a:t>
            </a:r>
            <a:r>
              <a:rPr lang="en-US" altLang="zh-TW" dirty="0"/>
              <a:t>-</a:t>
            </a:r>
            <a:r>
              <a:rPr lang="zh-TW" altLang="en-US" dirty="0"/>
              <a:t>資料匯入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DBD386BA-403B-44C7-830C-B343CD394D0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966790" y="2580251"/>
            <a:ext cx="12690344" cy="5814762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9295713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EXCEL </a:t>
            </a:r>
            <a:r>
              <a:rPr lang="zh-TW" altLang="en-US" dirty="0"/>
              <a:t>上傳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F901419D-7FFF-4F22-AF51-B01CB9DF1B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533746" y="2235319"/>
            <a:ext cx="13407732" cy="6143474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5790901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EXCEL </a:t>
            </a:r>
            <a:r>
              <a:rPr lang="zh-TW" altLang="en-US" dirty="0"/>
              <a:t>上傳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6485A456-2B9D-47E8-B2AA-765FF2947F3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099244" y="1934859"/>
            <a:ext cx="10087925" cy="720566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矩形 3"/>
          <p:cNvSpPr/>
          <p:nvPr/>
        </p:nvSpPr>
        <p:spPr>
          <a:xfrm>
            <a:off x="4528441" y="5569555"/>
            <a:ext cx="2300190" cy="712373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81825410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EXCEL </a:t>
            </a:r>
            <a:r>
              <a:rPr lang="zh-TW" altLang="en-US" dirty="0"/>
              <a:t>上傳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C1EA00EB-D0FF-4D1D-8367-0C0AF3B86E2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372094" y="2085005"/>
            <a:ext cx="13437020" cy="615690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矩形 3"/>
          <p:cNvSpPr/>
          <p:nvPr/>
        </p:nvSpPr>
        <p:spPr>
          <a:xfrm>
            <a:off x="10614653" y="4736223"/>
            <a:ext cx="2098472" cy="298662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29310147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EXCEL </a:t>
            </a:r>
            <a:r>
              <a:rPr lang="zh-TW" altLang="en-US" dirty="0"/>
              <a:t>上傳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1B014B7D-B13A-42D1-8297-273FB89A92E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100820" y="1922711"/>
            <a:ext cx="9814413" cy="7010295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92489179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EXCEL </a:t>
            </a:r>
            <a:r>
              <a:rPr lang="zh-TW" altLang="en-US" dirty="0"/>
              <a:t>上傳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EF9F90A3-3978-4139-9033-174454D8292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876447" y="1924847"/>
            <a:ext cx="11389494" cy="7774325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08614656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31BB9D5-862A-485D-904C-1D661F2BD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EFCAA40D-8CBA-4CF3-A647-9FE66BA28F3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73612E2-AF38-4546-8333-F2F278CE9C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9E939233-1281-418F-9C1A-40CA29E8BF6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DC1729D7-D7C3-423F-BCCC-9C673923DF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0994" y="114300"/>
            <a:ext cx="12544425" cy="10058400"/>
          </a:xfrm>
          <a:prstGeom prst="rect">
            <a:avLst/>
          </a:prstGeom>
        </p:spPr>
      </p:pic>
      <p:sp>
        <p:nvSpPr>
          <p:cNvPr id="7" name="矩形 3">
            <a:extLst>
              <a:ext uri="{FF2B5EF4-FFF2-40B4-BE49-F238E27FC236}">
                <a16:creationId xmlns:a16="http://schemas.microsoft.com/office/drawing/2014/main" id="{DD4C8011-7C19-4909-A3F0-CFF85D32514E}"/>
              </a:ext>
            </a:extLst>
          </p:cNvPr>
          <p:cNvSpPr/>
          <p:nvPr/>
        </p:nvSpPr>
        <p:spPr>
          <a:xfrm>
            <a:off x="14115255" y="1841122"/>
            <a:ext cx="1300164" cy="8331578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  <p:sp>
        <p:nvSpPr>
          <p:cNvPr id="8" name="箭號: 向右 7">
            <a:extLst>
              <a:ext uri="{FF2B5EF4-FFF2-40B4-BE49-F238E27FC236}">
                <a16:creationId xmlns:a16="http://schemas.microsoft.com/office/drawing/2014/main" id="{F8E925BA-FBF4-4832-938D-C2724E2E6B5E}"/>
              </a:ext>
            </a:extLst>
          </p:cNvPr>
          <p:cNvSpPr/>
          <p:nvPr/>
        </p:nvSpPr>
        <p:spPr>
          <a:xfrm>
            <a:off x="9971882" y="3100388"/>
            <a:ext cx="3401930" cy="3100388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4800"/>
          </a:p>
        </p:txBody>
      </p:sp>
    </p:spTree>
    <p:extLst>
      <p:ext uri="{BB962C8B-B14F-4D97-AF65-F5344CB8AC3E}">
        <p14:creationId xmlns:p14="http://schemas.microsoft.com/office/powerpoint/2010/main" val="44123043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>
            <a:extLst>
              <a:ext uri="{FF2B5EF4-FFF2-40B4-BE49-F238E27FC236}">
                <a16:creationId xmlns:a16="http://schemas.microsoft.com/office/drawing/2014/main" id="{6053D757-CF73-42C8-80E6-E73DE0A129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206" y="590424"/>
            <a:ext cx="13716000" cy="9106152"/>
          </a:xfrm>
          <a:prstGeom prst="rect">
            <a:avLst/>
          </a:prstGeom>
        </p:spPr>
      </p:pic>
      <p:sp>
        <p:nvSpPr>
          <p:cNvPr id="5" name="標題 4">
            <a:extLst>
              <a:ext uri="{FF2B5EF4-FFF2-40B4-BE49-F238E27FC236}">
                <a16:creationId xmlns:a16="http://schemas.microsoft.com/office/drawing/2014/main" id="{CE41B16D-8BF6-4DAF-89EC-F99885F03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C0776787-2EDC-4AFE-B42B-5FE3C41B40D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DDCF62E-A7C7-467F-A009-2ADCB698A5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DB6A95D6-1FD4-4D57-9132-24E9FD4B404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矩形 3">
            <a:extLst>
              <a:ext uri="{FF2B5EF4-FFF2-40B4-BE49-F238E27FC236}">
                <a16:creationId xmlns:a16="http://schemas.microsoft.com/office/drawing/2014/main" id="{7BAC0E9D-1D0F-466A-B03D-3A94B13CA6C6}"/>
              </a:ext>
            </a:extLst>
          </p:cNvPr>
          <p:cNvSpPr/>
          <p:nvPr/>
        </p:nvSpPr>
        <p:spPr>
          <a:xfrm>
            <a:off x="2552766" y="2990851"/>
            <a:ext cx="13191264" cy="1195388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  <p:sp>
        <p:nvSpPr>
          <p:cNvPr id="11" name="箭號: 向上 10">
            <a:extLst>
              <a:ext uri="{FF2B5EF4-FFF2-40B4-BE49-F238E27FC236}">
                <a16:creationId xmlns:a16="http://schemas.microsoft.com/office/drawing/2014/main" id="{FF9E0629-90E5-4249-A185-91035BADC587}"/>
              </a:ext>
            </a:extLst>
          </p:cNvPr>
          <p:cNvSpPr/>
          <p:nvPr/>
        </p:nvSpPr>
        <p:spPr>
          <a:xfrm>
            <a:off x="9100344" y="4429125"/>
            <a:ext cx="2357438" cy="200037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4800"/>
          </a:p>
        </p:txBody>
      </p:sp>
    </p:spTree>
    <p:extLst>
      <p:ext uri="{BB962C8B-B14F-4D97-AF65-F5344CB8AC3E}">
        <p14:creationId xmlns:p14="http://schemas.microsoft.com/office/powerpoint/2010/main" val="210541770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kern="0" dirty="0">
                <a:solidFill>
                  <a:srgbClr val="617A86"/>
                </a:solidFill>
                <a:latin typeface="Arial" pitchFamily="34"/>
                <a:ea typeface="微軟正黑體" pitchFamily="34"/>
                <a:cs typeface="Arial" pitchFamily="34"/>
              </a:rPr>
              <a:t>填寫狀況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FED52060-2905-4524-A6D9-253BE9BCCAB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0147" y="2443796"/>
            <a:ext cx="10244156" cy="5761454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43515505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資料匯出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37A0812A-8CF4-428E-B9B0-ADD85A98AEE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208" y="1286472"/>
            <a:ext cx="13714809" cy="771525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77130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1BBAC46-B647-4805-A7E4-3233DE23C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國際專修部</a:t>
            </a: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95365CD2-763C-40EC-A823-3669B1FB38B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/>
              <a:t>大學校院校務資料庫</a:t>
            </a:r>
            <a:endParaRPr lang="ja-JP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AA329A6-990B-4805-B167-D98093864F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5</a:t>
            </a:fld>
            <a:endParaRPr lang="ja-JP" alt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2A62592A-91EB-46FC-A6E6-C36E1ECAA17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00B0F0">
                    <a:alpha val="80000"/>
                  </a:srgbClr>
                </a:solidFill>
              </a:rPr>
              <a:t>下列學校已將國際專修部設定至基本資料</a:t>
            </a:r>
            <a:r>
              <a:rPr lang="en-US" altLang="zh-TW" b="1" dirty="0">
                <a:solidFill>
                  <a:srgbClr val="00B0F0">
                    <a:alpha val="80000"/>
                  </a:srgbClr>
                </a:solidFill>
              </a:rPr>
              <a:t>3</a:t>
            </a:r>
            <a:r>
              <a:rPr lang="zh-TW" altLang="en-US" b="1" dirty="0">
                <a:solidFill>
                  <a:srgbClr val="00B0F0">
                    <a:alpha val="80000"/>
                  </a:srgbClr>
                </a:solidFill>
              </a:rPr>
              <a:t>、</a:t>
            </a:r>
            <a:r>
              <a:rPr lang="en-US" altLang="zh-TW" b="1" dirty="0">
                <a:solidFill>
                  <a:srgbClr val="00B0F0">
                    <a:alpha val="80000"/>
                  </a:srgbClr>
                </a:solidFill>
              </a:rPr>
              <a:t>6</a:t>
            </a:r>
            <a:r>
              <a:rPr lang="zh-TW" altLang="en-US" b="1" dirty="0">
                <a:solidFill>
                  <a:srgbClr val="00B0F0">
                    <a:alpha val="80000"/>
                  </a:srgbClr>
                </a:solidFill>
              </a:rPr>
              <a:t>，請檢視是否正確</a:t>
            </a:r>
          </a:p>
        </p:txBody>
      </p:sp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id="{D3B13BD1-9E41-40A5-9B6D-DAA2137FAF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2812325"/>
              </p:ext>
            </p:extLst>
          </p:nvPr>
        </p:nvGraphicFramePr>
        <p:xfrm>
          <a:off x="2014414" y="2417143"/>
          <a:ext cx="12190942" cy="52120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6095471">
                  <a:extLst>
                    <a:ext uri="{9D8B030D-6E8A-4147-A177-3AD203B41FA5}">
                      <a16:colId xmlns:a16="http://schemas.microsoft.com/office/drawing/2014/main" val="131932878"/>
                    </a:ext>
                  </a:extLst>
                </a:gridCol>
                <a:gridCol w="6095471">
                  <a:extLst>
                    <a:ext uri="{9D8B030D-6E8A-4147-A177-3AD203B41FA5}">
                      <a16:colId xmlns:a16="http://schemas.microsoft.com/office/drawing/2014/main" val="30632818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TW" altLang="en-US" dirty="0"/>
                        <a:t>國立臺灣大學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長庚大學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4832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/>
                        <a:t>國立彰化師範大學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元智大學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74768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/>
                        <a:t>國立嘉義大學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中華大學學校財團法人中華大學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74847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/>
                        <a:t>國立高雄大學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大葉大學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72666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/>
                        <a:t>國立東華大學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義守大學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98369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/>
                        <a:t>國立暨南國際大學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銘傳大學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4071736"/>
                  </a:ext>
                </a:extLst>
              </a:tr>
              <a:tr h="411509">
                <a:tc>
                  <a:txBody>
                    <a:bodyPr/>
                    <a:lstStyle/>
                    <a:p>
                      <a:r>
                        <a:rPr lang="zh-TW" altLang="en-US" dirty="0"/>
                        <a:t>中國文化大學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實踐大學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2165201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r>
                        <a:rPr lang="zh-TW" altLang="en-US" dirty="0"/>
                        <a:t>逢甲大學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中國醫藥大學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7660322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r>
                        <a:rPr lang="zh-TW" altLang="en-US" dirty="0"/>
                        <a:t>靜宜大學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亞洲大學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8113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29092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defTabSz="685800">
              <a:spcBef>
                <a:spcPts val="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zh-TW" sz="2700" kern="0" dirty="0">
                <a:solidFill>
                  <a:srgbClr val="FFC000"/>
                </a:solidFill>
                <a:latin typeface="Arial" pitchFamily="34"/>
                <a:ea typeface="微軟正黑體" pitchFamily="34"/>
                <a:cs typeface="Arial" pitchFamily="34"/>
              </a:rPr>
              <a:t>表冊檢核為協助確認輸入資料庫之資料是否與資料來源相符。</a:t>
            </a:r>
            <a:br>
              <a:rPr lang="en-US" altLang="zh-TW" sz="2700" kern="0" dirty="0">
                <a:solidFill>
                  <a:srgbClr val="FFC000"/>
                </a:solidFill>
                <a:latin typeface="Arial" pitchFamily="34"/>
                <a:ea typeface="微軟正黑體" pitchFamily="34"/>
                <a:cs typeface="Arial" pitchFamily="34"/>
              </a:rPr>
            </a:br>
            <a:r>
              <a:rPr lang="zh-TW" altLang="zh-TW" sz="2700" kern="0" dirty="0">
                <a:solidFill>
                  <a:srgbClr val="FFC000"/>
                </a:solidFill>
                <a:latin typeface="Arial" pitchFamily="34"/>
                <a:ea typeface="微軟正黑體" pitchFamily="34"/>
                <a:cs typeface="Arial" pitchFamily="34"/>
              </a:rPr>
              <a:t>若不相符，則請確認是否輸入資料庫之資料有誤</a:t>
            </a:r>
            <a:endParaRPr lang="en-US" altLang="zh-TW" sz="2700" kern="0" dirty="0">
              <a:solidFill>
                <a:srgbClr val="FFC000"/>
              </a:solidFill>
              <a:latin typeface="Arial" pitchFamily="34"/>
              <a:ea typeface="微軟正黑體" pitchFamily="34"/>
              <a:cs typeface="Arial" pitchFamily="34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E26F5357-AC25-40B1-A934-B0B8512C9DE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2010" y="2891584"/>
            <a:ext cx="12779846" cy="5218208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16701608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>
                <a:solidFill>
                  <a:schemeClr val="bg2"/>
                </a:solidFill>
              </a:rPr>
              <a:t>資料</a:t>
            </a:r>
            <a:r>
              <a:rPr kumimoji="1" lang="zh-TW" altLang="en-US" dirty="0">
                <a:solidFill>
                  <a:schemeClr val="accent1"/>
                </a:solidFill>
              </a:rPr>
              <a:t>檢核</a:t>
            </a:r>
            <a:endParaRPr kumimoji="1" lang="ja-JP" altLang="en-US" dirty="0">
              <a:solidFill>
                <a:schemeClr val="accent1"/>
              </a:solidFill>
            </a:endParaRPr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53527655"/>
      </p:ext>
    </p:extLst>
  </p:cSld>
  <p:clrMapOvr>
    <a:masterClrMapping/>
  </p:clrMapOvr>
  <p:transition spd="slow">
    <p:push dir="u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資料檢核提示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18DBF4-37B7-4C4F-9728-A1C100B177EE}" type="slidenum">
              <a:rPr lang="en-US" smtClean="0"/>
              <a:t>52</a:t>
            </a:fld>
            <a:endParaRPr lang="en-US"/>
          </a:p>
        </p:txBody>
      </p:sp>
      <p:sp>
        <p:nvSpPr>
          <p:cNvPr id="9" name="內容版面配置區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10" name="內容版面配置區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TW" altLang="en-US" dirty="0"/>
              <a:t>單一表冊完整填報</a:t>
            </a:r>
          </a:p>
        </p:txBody>
      </p:sp>
      <p:sp>
        <p:nvSpPr>
          <p:cNvPr id="11" name="內容版面配置區 10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TW" altLang="en-US" dirty="0"/>
              <a:t>若表冊要求全部單位均須填報時，則系統會檢查是否全部系所單位均已填報資料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1F72C9DA-5C11-42C3-BF7C-2684446DAF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TW" altLang="en-US" dirty="0"/>
              <a:t>交叉比對</a:t>
            </a:r>
            <a:r>
              <a:rPr lang="en-US" altLang="zh-TW" dirty="0"/>
              <a:t>-</a:t>
            </a:r>
            <a:r>
              <a:rPr lang="zh-TW" altLang="en-US" dirty="0"/>
              <a:t>提醒</a:t>
            </a:r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4F7CD25C-7263-4DD8-9EE4-84F89D5CB51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TW" altLang="en-US" dirty="0"/>
              <a:t>跨表冊檢核，若比對不符，則提醒學校</a:t>
            </a:r>
          </a:p>
        </p:txBody>
      </p:sp>
      <p:sp>
        <p:nvSpPr>
          <p:cNvPr id="7" name="文字版面配置區 6">
            <a:extLst>
              <a:ext uri="{FF2B5EF4-FFF2-40B4-BE49-F238E27FC236}">
                <a16:creationId xmlns:a16="http://schemas.microsoft.com/office/drawing/2014/main" id="{FED3515C-E74C-444D-8BB0-88ED25EA466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zh-TW" altLang="en-US" dirty="0"/>
              <a:t>交叉比對</a:t>
            </a:r>
            <a:r>
              <a:rPr lang="en-US" altLang="zh-TW" dirty="0"/>
              <a:t>-</a:t>
            </a:r>
            <a:r>
              <a:rPr lang="zh-TW" altLang="en-US" dirty="0"/>
              <a:t>檢誤</a:t>
            </a:r>
          </a:p>
        </p:txBody>
      </p:sp>
      <p:sp>
        <p:nvSpPr>
          <p:cNvPr id="12" name="文字版面配置區 11">
            <a:extLst>
              <a:ext uri="{FF2B5EF4-FFF2-40B4-BE49-F238E27FC236}">
                <a16:creationId xmlns:a16="http://schemas.microsoft.com/office/drawing/2014/main" id="{AF129E40-E441-4049-B6CA-2630D7B12D5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zh-TW" altLang="en-US" dirty="0"/>
              <a:t>跨表冊檢核，若比對不符，則請學校更正</a:t>
            </a:r>
          </a:p>
        </p:txBody>
      </p:sp>
    </p:spTree>
    <p:extLst>
      <p:ext uri="{BB962C8B-B14F-4D97-AF65-F5344CB8AC3E}">
        <p14:creationId xmlns:p14="http://schemas.microsoft.com/office/powerpoint/2010/main" val="271698687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 vert="horz" lIns="137160" tIns="68580" rIns="137160" bIns="68580" rtlCol="0" anchor="ctr">
            <a:normAutofit/>
          </a:bodyPr>
          <a:lstStyle/>
          <a:p>
            <a:r>
              <a:rPr lang="zh-TW" altLang="zh-TW" dirty="0"/>
              <a:t>差異比率說明</a:t>
            </a:r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6F6F0236-B4BB-4497-890D-29DC795B22A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5219" y="2369289"/>
            <a:ext cx="10887075" cy="745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35927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標題 1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單一表冊完整填報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84A2CC25-40C7-4EEA-9A7C-E1CE9BD045F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8075279"/>
              </p:ext>
            </p:extLst>
          </p:nvPr>
        </p:nvGraphicFramePr>
        <p:xfrm>
          <a:off x="4106078" y="3521231"/>
          <a:ext cx="10643657" cy="457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517194">
                  <a:extLst>
                    <a:ext uri="{9D8B030D-6E8A-4147-A177-3AD203B41FA5}">
                      <a16:colId xmlns:a16="http://schemas.microsoft.com/office/drawing/2014/main" val="4069773218"/>
                    </a:ext>
                  </a:extLst>
                </a:gridCol>
                <a:gridCol w="2126463">
                  <a:extLst>
                    <a:ext uri="{9D8B030D-6E8A-4147-A177-3AD203B41FA5}">
                      <a16:colId xmlns:a16="http://schemas.microsoft.com/office/drawing/2014/main" val="2961005077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lvl="0" algn="ctr"/>
                      <a:r>
                        <a:rPr lang="zh-TW" sz="2400" b="1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表冊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zh-TW" sz="2400" b="1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未填筆數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4679727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lvl="0"/>
                      <a:r>
                        <a:rPr lang="zh-TW" sz="240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240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24】</a:t>
                      </a:r>
                      <a:r>
                        <a:rPr lang="zh-TW" sz="240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大學學系、所、學位學程核定招生名額「總量內新生註冊率」</a:t>
                      </a:r>
                      <a:endParaRPr lang="en-US" sz="24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10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16941071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lvl="0"/>
                      <a:r>
                        <a:rPr lang="zh-TW" sz="240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240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25】</a:t>
                      </a:r>
                      <a:r>
                        <a:rPr 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大學「碩士</a:t>
                      </a:r>
                      <a:r>
                        <a:rPr 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(</a:t>
                      </a:r>
                      <a:r>
                        <a:rPr 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含碩士在職</a:t>
                      </a:r>
                      <a:r>
                        <a:rPr 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)</a:t>
                      </a:r>
                      <a:r>
                        <a:rPr 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班、博士班」總量內核定招生情形調查表</a:t>
                      </a:r>
                      <a:endParaRPr lang="en-US" sz="24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12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36933331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40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kumimoji="1" lang="zh-TW" altLang="en-US" sz="2400" u="none" strike="noStrike" kern="1200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  <a:cs typeface="+mn-cs"/>
                        </a:rPr>
                        <a:t>職</a:t>
                      </a:r>
                      <a:r>
                        <a:rPr kumimoji="1" lang="en-US" altLang="zh-TW" sz="2400" u="none" strike="noStrike" kern="1200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  <a:cs typeface="+mn-cs"/>
                        </a:rPr>
                        <a:t>2</a:t>
                      </a:r>
                      <a:r>
                        <a:rPr lang="en-US" altLang="zh-TW" sz="240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】</a:t>
                      </a:r>
                      <a:r>
                        <a:rPr kumimoji="1" lang="zh-TW" altLang="en-US" sz="2400" u="none" strike="noStrike" kern="1200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  <a:cs typeface="+mn-cs"/>
                        </a:rPr>
                        <a:t>校長、一級行政主管及學術主管明細資料表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R="0" lv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15</a:t>
                      </a:r>
                      <a:endParaRPr lang="en-US" sz="2400" b="0" i="0" u="none" strike="noStrike" cap="none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1932862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40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【職</a:t>
                      </a:r>
                      <a:r>
                        <a:rPr lang="en-US" altLang="zh-TW" sz="240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6】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學校系、所、學位學程、特殊專班、境外專班、行政單位及各類中心聯絡資料表</a:t>
                      </a:r>
                      <a:endParaRPr lang="en-US" sz="24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R="0" lv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11</a:t>
                      </a:r>
                      <a:endParaRPr lang="en-US" sz="2400" b="0" i="0" u="none" strike="noStrike" cap="none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74032183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0" lvl="0" algn="l" defTabSz="1632753" rtl="0" eaLnBrk="1" latinLnBrk="0" hangingPunct="1"/>
                      <a:r>
                        <a:rPr lang="zh-TW" altLang="zh-TW" sz="240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【校</a:t>
                      </a:r>
                      <a:r>
                        <a:rPr lang="en-US" altLang="zh-TW" sz="240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15】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畢業學分結構表</a:t>
                      </a:r>
                      <a:endParaRPr kumimoji="1" lang="zh-TW" altLang="en-US" sz="2400" u="none" strike="noStrike" kern="1200" cap="none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sz="240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149779255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0" lvl="0" algn="l" defTabSz="1632753" rtl="0" eaLnBrk="1" latinLnBrk="0" hangingPunct="1"/>
                      <a:r>
                        <a:rPr kumimoji="1" lang="en-US" altLang="zh-TW" sz="2400" u="none" strike="noStrike" kern="1200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  <a:cs typeface="+mn-cs"/>
                        </a:rPr>
                        <a:t>【</a:t>
                      </a:r>
                      <a:r>
                        <a:rPr kumimoji="1" lang="zh-TW" altLang="en-US" sz="2400" u="none" strike="noStrike" kern="1200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  <a:cs typeface="+mn-cs"/>
                        </a:rPr>
                        <a:t>校</a:t>
                      </a:r>
                      <a:r>
                        <a:rPr kumimoji="1" lang="en-US" altLang="zh-TW" sz="2400" u="none" strike="noStrike" kern="1200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  <a:cs typeface="+mn-cs"/>
                        </a:rPr>
                        <a:t>23】</a:t>
                      </a:r>
                      <a:r>
                        <a:rPr kumimoji="1" lang="zh-TW" altLang="en-US" sz="2400" u="none" strike="noStrike" kern="1200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  <a:cs typeface="+mn-cs"/>
                        </a:rPr>
                        <a:t>學校「每月」身心障礙進用員額暨繳交代金統計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endParaRPr lang="zh-TW" altLang="en-US" sz="240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271446230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0" lvl="0" algn="l" defTabSz="1632753" rtl="0" eaLnBrk="1" latinLnBrk="0" hangingPunct="1"/>
                      <a:r>
                        <a:rPr kumimoji="1" lang="en-US" altLang="zh-TW" sz="2400" u="none" strike="noStrike" kern="1200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  <a:cs typeface="+mn-cs"/>
                        </a:rPr>
                        <a:t>【</a:t>
                      </a:r>
                      <a:r>
                        <a:rPr kumimoji="1" lang="zh-TW" altLang="en-US" sz="2400" u="none" strike="noStrike" kern="1200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  <a:cs typeface="+mn-cs"/>
                        </a:rPr>
                        <a:t>校</a:t>
                      </a:r>
                      <a:r>
                        <a:rPr kumimoji="1" lang="en-US" altLang="zh-TW" sz="2400" u="none" strike="noStrike" kern="1200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  <a:cs typeface="+mn-cs"/>
                        </a:rPr>
                        <a:t>24】</a:t>
                      </a:r>
                      <a:r>
                        <a:rPr kumimoji="1" lang="zh-TW" altLang="en-US" sz="2400" u="none" strike="noStrike" kern="1200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  <a:cs typeface="+mn-cs"/>
                        </a:rPr>
                        <a:t>日間學制學士班以下學費、雜費收費基準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altLang="en-US" sz="240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7616866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797245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單一表冊完整填報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3115CF83-E9BE-491D-9055-CBE1408939E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8242795"/>
              </p:ext>
            </p:extLst>
          </p:nvPr>
        </p:nvGraphicFramePr>
        <p:xfrm>
          <a:off x="4660113" y="3625712"/>
          <a:ext cx="8517194" cy="52806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517194">
                  <a:extLst>
                    <a:ext uri="{9D8B030D-6E8A-4147-A177-3AD203B41FA5}">
                      <a16:colId xmlns:a16="http://schemas.microsoft.com/office/drawing/2014/main" val="4069773218"/>
                    </a:ext>
                  </a:extLst>
                </a:gridCol>
              </a:tblGrid>
              <a:tr h="480060">
                <a:tc>
                  <a:txBody>
                    <a:bodyPr/>
                    <a:lstStyle/>
                    <a:p>
                      <a:pPr lvl="0" algn="ctr"/>
                      <a:r>
                        <a:rPr lang="zh-TW" sz="2700" b="1" dirty="0">
                          <a:solidFill>
                            <a:schemeClr val="bg1"/>
                          </a:solidFill>
                          <a:latin typeface="微軟正黑體" pitchFamily="34"/>
                          <a:ea typeface="微軟正黑體" pitchFamily="34"/>
                        </a:rPr>
                        <a:t>表冊</a:t>
                      </a:r>
                      <a:endParaRPr lang="en-US" sz="2700" b="1" dirty="0">
                        <a:solidFill>
                          <a:schemeClr val="bg1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4679727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lvl="0"/>
                      <a:r>
                        <a:rPr lang="zh-TW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1】</a:t>
                      </a:r>
                      <a:r>
                        <a:rPr lang="zh-TW" altLang="en-US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有自有學生宿舍，但</a:t>
                      </a:r>
                      <a:r>
                        <a:rPr lang="zh-TW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3】</a:t>
                      </a:r>
                      <a:r>
                        <a:rPr lang="zh-TW" altLang="en-US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未填報</a:t>
                      </a:r>
                      <a:endParaRPr lang="en-US" sz="270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16941071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lvl="0"/>
                      <a:r>
                        <a:rPr lang="zh-TW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1】</a:t>
                      </a:r>
                      <a:r>
                        <a:rPr lang="zh-TW" altLang="en-US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有租賃學生宿舍，但</a:t>
                      </a:r>
                      <a:r>
                        <a:rPr lang="zh-TW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4】</a:t>
                      </a:r>
                      <a:r>
                        <a:rPr lang="zh-TW" altLang="en-US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未填報</a:t>
                      </a:r>
                      <a:endParaRPr lang="en-US" sz="270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36933331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20-2</a:t>
                      </a:r>
                      <a:r>
                        <a:rPr lang="en-US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】</a:t>
                      </a:r>
                      <a:r>
                        <a:rPr kumimoji="1" lang="zh-TW" altLang="en-US" sz="2700" u="none" strike="noStrike" kern="1200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系所無畢業學生但有填報學位資料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6361924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</a:t>
                      </a:r>
                      <a:r>
                        <a:rPr lang="en-US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】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具體措施未填寫</a:t>
                      </a:r>
                      <a:endParaRPr kumimoji="1" lang="zh-TW" altLang="en-US" sz="2700" u="none" strike="noStrike" kern="1200" cap="none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1932862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24】</a:t>
                      </a:r>
                      <a:r>
                        <a:rPr lang="zh-TW" altLang="en-US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未設定聯絡窗口、特色說明未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74032183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24】</a:t>
                      </a:r>
                      <a:r>
                        <a:rPr lang="zh-TW" altLang="en-US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未設定對外說明主管</a:t>
                      </a:r>
                      <a:endParaRPr lang="en-US" altLang="zh-TW" sz="270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149779255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24-1】</a:t>
                      </a:r>
                      <a:r>
                        <a:rPr lang="zh-TW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24-2】</a:t>
                      </a:r>
                      <a:r>
                        <a:rPr lang="zh-TW" altLang="en-US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未填報特色說明</a:t>
                      </a:r>
                      <a:endParaRPr lang="en-US" altLang="zh-TW" sz="270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391539663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</a:t>
                      </a:r>
                      <a:r>
                        <a:rPr lang="en-US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】</a:t>
                      </a:r>
                      <a:r>
                        <a:rPr lang="zh-TW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</a:t>
                      </a:r>
                      <a:r>
                        <a:rPr lang="en-US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】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無門檻卻有未通過人數</a:t>
                      </a:r>
                      <a:endParaRPr lang="en-US" altLang="zh-TW" sz="270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79052127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</a:t>
                      </a:r>
                      <a:r>
                        <a:rPr lang="en-US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】</a:t>
                      </a:r>
                      <a:r>
                        <a:rPr lang="zh-TW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</a:t>
                      </a:r>
                      <a:r>
                        <a:rPr lang="en-US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】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有門檻卻無未通過人數</a:t>
                      </a:r>
                      <a:endParaRPr lang="en-US" altLang="zh-TW" sz="270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428091723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</a:t>
                      </a:r>
                      <a:r>
                        <a:rPr lang="en-US" altLang="zh-TW" sz="270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1】</a:t>
                      </a:r>
                      <a:r>
                        <a:rPr kumimoji="1" lang="zh-TW" altLang="en-US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只填專任或只填兼任教師</a:t>
                      </a:r>
                      <a:endParaRPr lang="en-US" altLang="zh-TW" sz="270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595937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303960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交叉比對</a:t>
            </a:r>
            <a:r>
              <a:rPr lang="en-US" altLang="zh-TW" dirty="0"/>
              <a:t>-</a:t>
            </a:r>
            <a:r>
              <a:rPr lang="zh-TW" altLang="en-US" dirty="0"/>
              <a:t>檢誤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CA233AB7-C98C-4DF1-814C-69C800BFC51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6895649"/>
              </p:ext>
            </p:extLst>
          </p:nvPr>
        </p:nvGraphicFramePr>
        <p:xfrm>
          <a:off x="3411585" y="3192669"/>
          <a:ext cx="11463242" cy="5966460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4240248">
                  <a:extLst>
                    <a:ext uri="{9D8B030D-6E8A-4147-A177-3AD203B41FA5}">
                      <a16:colId xmlns:a16="http://schemas.microsoft.com/office/drawing/2014/main" val="4034727210"/>
                    </a:ext>
                  </a:extLst>
                </a:gridCol>
                <a:gridCol w="1011458">
                  <a:extLst>
                    <a:ext uri="{9D8B030D-6E8A-4147-A177-3AD203B41FA5}">
                      <a16:colId xmlns:a16="http://schemas.microsoft.com/office/drawing/2014/main" val="2389882042"/>
                    </a:ext>
                  </a:extLst>
                </a:gridCol>
                <a:gridCol w="6211536">
                  <a:extLst>
                    <a:ext uri="{9D8B030D-6E8A-4147-A177-3AD203B41FA5}">
                      <a16:colId xmlns:a16="http://schemas.microsoft.com/office/drawing/2014/main" val="3226683118"/>
                    </a:ext>
                  </a:extLst>
                </a:gridCol>
              </a:tblGrid>
              <a:tr h="800100">
                <a:tc>
                  <a:txBody>
                    <a:bodyPr/>
                    <a:lstStyle/>
                    <a:p>
                      <a:pPr lvl="0"/>
                      <a:r>
                        <a:rPr lang="zh-TW" sz="24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24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1】</a:t>
                      </a:r>
                      <a:r>
                        <a:rPr lang="zh-TW" sz="24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正式學籍生總數</a:t>
                      </a:r>
                      <a:endParaRPr lang="en-US" sz="24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sz="24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24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14】</a:t>
                      </a:r>
                      <a:r>
                        <a:rPr lang="zh-TW" sz="24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學生數總計</a:t>
                      </a:r>
                      <a:br>
                        <a:rPr lang="en-US" sz="24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</a:br>
                      <a:r>
                        <a:rPr lang="en-US" sz="24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(</a:t>
                      </a:r>
                      <a:r>
                        <a:rPr lang="zh-TW" sz="24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比對學制、年級、男女</a:t>
                      </a:r>
                      <a:r>
                        <a:rPr lang="en-US" sz="24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)</a:t>
                      </a:r>
                      <a:endParaRPr lang="en-US" sz="24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6325478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4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altLang="zh-TW" sz="24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1】</a:t>
                      </a:r>
                      <a:r>
                        <a:rPr lang="zh-TW" altLang="zh-TW" sz="24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正式學籍生總數</a:t>
                      </a:r>
                      <a:endParaRPr lang="en-US" altLang="zh-TW" sz="24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  <a:p>
                      <a:pPr lvl="0"/>
                      <a:endParaRPr lang="en-US" sz="24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TW" sz="2400" b="1" dirty="0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&gt;=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總量延畢生</a:t>
                      </a:r>
                      <a:endParaRPr lang="en-US" sz="24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351611581"/>
                  </a:ext>
                </a:extLst>
              </a:tr>
              <a:tr h="11658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4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altLang="zh-TW" sz="24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1】</a:t>
                      </a:r>
                      <a:r>
                        <a:rPr lang="zh-TW" altLang="zh-TW" sz="24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正式學籍生總數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dirty="0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&gt;=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2】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校外實習</a:t>
                      </a: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+</a:t>
                      </a:r>
                    </a:p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全學年度均於國外之學生</a:t>
                      </a: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+</a:t>
                      </a:r>
                    </a:p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學校附屬機構實習</a:t>
                      </a:r>
                      <a:endParaRPr lang="en-US" altLang="zh-TW" sz="24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10557191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1】</a:t>
                      </a:r>
                      <a:r>
                        <a:rPr lang="zh-TW" altLang="zh-TW" sz="24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正式學籍生總數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依男、女分別比較</a:t>
                      </a:r>
                      <a:endParaRPr lang="en-US" sz="24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TW" sz="2400" b="1" dirty="0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&gt;=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3】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學生人數</a:t>
                      </a:r>
                      <a:endParaRPr lang="en-US" sz="24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47305710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1】</a:t>
                      </a:r>
                      <a:r>
                        <a:rPr lang="zh-TW" altLang="zh-TW" sz="24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正式學籍生總數</a:t>
                      </a:r>
                      <a:endParaRPr lang="en-US" altLang="zh-TW" sz="24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  <a:p>
                      <a:pPr lvl="0"/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依男、女分別比較</a:t>
                      </a:r>
                      <a:endParaRPr lang="en-US" sz="24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TW" sz="2400" b="1" dirty="0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&gt;=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4】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學生人數</a:t>
                      </a:r>
                      <a:endParaRPr lang="en-US" sz="24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5429889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1】</a:t>
                      </a:r>
                      <a:r>
                        <a:rPr lang="zh-TW" altLang="zh-TW" sz="24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正式學籍生總數</a:t>
                      </a:r>
                      <a:endParaRPr lang="en-US" altLang="zh-TW" sz="24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  <a:p>
                      <a:pPr lvl="0"/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依男、女分別比較</a:t>
                      </a:r>
                      <a:endParaRPr lang="en-US" sz="24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TW" sz="2400" b="1" dirty="0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&gt;=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5】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學生人數</a:t>
                      </a:r>
                      <a:endParaRPr lang="en-US" sz="24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16670799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1】</a:t>
                      </a:r>
                      <a:r>
                        <a:rPr lang="zh-TW" altLang="zh-TW" sz="24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正式學籍生總數</a:t>
                      </a:r>
                      <a:endParaRPr lang="en-US" altLang="zh-TW" sz="24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  <a:p>
                      <a:pPr lvl="0"/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依男、女分別比較</a:t>
                      </a:r>
                      <a:endParaRPr lang="en-US" sz="24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TW" sz="2400" b="1" dirty="0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&gt;=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3】+【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4】+【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5】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學生人數</a:t>
                      </a:r>
                      <a:endParaRPr lang="en-US" sz="24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2673492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568940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5EA9CE5-23E3-46F7-BF67-DE3DF3A31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交叉比對</a:t>
            </a:r>
            <a:r>
              <a:rPr lang="en-US" altLang="zh-TW" dirty="0"/>
              <a:t>-</a:t>
            </a:r>
            <a:r>
              <a:rPr lang="zh-TW" altLang="en-US" dirty="0"/>
              <a:t>檢誤</a:t>
            </a:r>
            <a:r>
              <a:rPr lang="en-US" altLang="zh-TW" dirty="0"/>
              <a:t>(</a:t>
            </a:r>
            <a:r>
              <a:rPr lang="zh-TW" altLang="en-US" dirty="0"/>
              <a:t>續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05245BFB-4C3E-49FA-845A-09B26435CF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大學校院校務料庫</a:t>
            </a:r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CDE7DCB9-3BA4-44A2-B499-66E2E615BD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18DBF4-37B7-4C4F-9728-A1C100B177EE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7" name="文字版面配置區 6">
            <a:extLst>
              <a:ext uri="{FF2B5EF4-FFF2-40B4-BE49-F238E27FC236}">
                <a16:creationId xmlns:a16="http://schemas.microsoft.com/office/drawing/2014/main" id="{7ACC9F57-B2B4-42F0-94F5-E392524E03C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14FCDD6B-25BC-4276-AA75-6FBEBBA2F057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9699625"/>
            <a:ext cx="4114800" cy="422275"/>
          </a:xfrm>
        </p:spPr>
        <p:txBody>
          <a:bodyPr/>
          <a:lstStyle/>
          <a:p>
            <a:r>
              <a:rPr lang="en-US"/>
              <a:t>your date here</a:t>
            </a:r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8362AEAA-4ABB-4633-9A8E-71E11948E1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5160761"/>
              </p:ext>
            </p:extLst>
          </p:nvPr>
        </p:nvGraphicFramePr>
        <p:xfrm>
          <a:off x="3228182" y="2738438"/>
          <a:ext cx="11463242" cy="6172200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4240248">
                  <a:extLst>
                    <a:ext uri="{9D8B030D-6E8A-4147-A177-3AD203B41FA5}">
                      <a16:colId xmlns:a16="http://schemas.microsoft.com/office/drawing/2014/main" val="779345336"/>
                    </a:ext>
                  </a:extLst>
                </a:gridCol>
                <a:gridCol w="1011458">
                  <a:extLst>
                    <a:ext uri="{9D8B030D-6E8A-4147-A177-3AD203B41FA5}">
                      <a16:colId xmlns:a16="http://schemas.microsoft.com/office/drawing/2014/main" val="1863753864"/>
                    </a:ext>
                  </a:extLst>
                </a:gridCol>
                <a:gridCol w="6211536">
                  <a:extLst>
                    <a:ext uri="{9D8B030D-6E8A-4147-A177-3AD203B41FA5}">
                      <a16:colId xmlns:a16="http://schemas.microsoft.com/office/drawing/2014/main" val="2079112823"/>
                    </a:ext>
                  </a:extLst>
                </a:gridCol>
              </a:tblGrid>
              <a:tr h="89154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3-1】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原住民畢業學生人數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分別比對男、女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en-US" sz="27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&lt;=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前學年度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3】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原住民學生人數</a:t>
                      </a:r>
                      <a:endParaRPr lang="en-US" sz="27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91619063"/>
                  </a:ext>
                </a:extLst>
              </a:tr>
              <a:tr h="130302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4-1】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僑生、港澳生、大陸地區來臺畢業學生人數 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分別比對男、女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en-US" sz="27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&lt;=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前學年度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3】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僑生、港澳生、大陸地區來臺學生人數</a:t>
                      </a:r>
                      <a:endParaRPr lang="en-US" sz="27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02067620"/>
                  </a:ext>
                </a:extLst>
              </a:tr>
              <a:tr h="89154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5-1】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外國畢業學生人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分別比對男、女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en-US" sz="27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&lt;=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前學年度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3】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外國學生人數</a:t>
                      </a:r>
                      <a:endParaRPr lang="en-US" sz="27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15891335"/>
                  </a:ext>
                </a:extLst>
              </a:tr>
              <a:tr h="89154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3-1】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原住民畢業學生人數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分別比對男、女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en-US" sz="27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&lt;=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20-1】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畢業學生人數</a:t>
                      </a:r>
                      <a:endParaRPr lang="en-US" sz="27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27755569"/>
                  </a:ext>
                </a:extLst>
              </a:tr>
              <a:tr h="130302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4-1】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僑生、港澳生、大陸地區來臺畢業學生人數 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分別比對男、女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en-US" sz="27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&lt;=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20-1】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畢業學生人數</a:t>
                      </a:r>
                      <a:endParaRPr lang="en-US" altLang="zh-TW" sz="27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436196280"/>
                  </a:ext>
                </a:extLst>
              </a:tr>
              <a:tr h="89154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5-1】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外國畢業學生人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分別比對男、女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en-US" sz="27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&lt;=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20-1】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畢業學生人數</a:t>
                      </a:r>
                      <a:endParaRPr lang="en-US" altLang="zh-TW" sz="27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2502565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338588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439FE99-2ADB-4C96-B17C-F303FD504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交叉比對</a:t>
            </a:r>
            <a:r>
              <a:rPr lang="en-US" altLang="zh-TW" dirty="0"/>
              <a:t>-</a:t>
            </a:r>
            <a:r>
              <a:rPr lang="zh-TW" altLang="en-US" dirty="0"/>
              <a:t>檢誤</a:t>
            </a:r>
            <a:r>
              <a:rPr lang="en-US" altLang="zh-TW" dirty="0"/>
              <a:t>(</a:t>
            </a:r>
            <a:r>
              <a:rPr lang="zh-TW" altLang="en-US" dirty="0"/>
              <a:t>續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DA1EC7B7-8ABE-4297-9FAB-E4AF56E5CD5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大學校院校務料庫</a:t>
            </a:r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B584D7CE-FD74-41CE-A848-A34D6CA75D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18DBF4-37B7-4C4F-9728-A1C100B177EE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7" name="文字版面配置區 6">
            <a:extLst>
              <a:ext uri="{FF2B5EF4-FFF2-40B4-BE49-F238E27FC236}">
                <a16:creationId xmlns:a16="http://schemas.microsoft.com/office/drawing/2014/main" id="{40D9F943-1E6E-4D91-A1B0-4B501A48665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96E92553-0C95-4D93-AB4D-2F82C473534B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9699625"/>
            <a:ext cx="4114800" cy="422275"/>
          </a:xfrm>
        </p:spPr>
        <p:txBody>
          <a:bodyPr/>
          <a:lstStyle/>
          <a:p>
            <a:r>
              <a:rPr lang="en-US"/>
              <a:t>your date here</a:t>
            </a:r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44A1C6DF-3B0A-4A52-89FF-BE2829677B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8159507"/>
              </p:ext>
            </p:extLst>
          </p:nvPr>
        </p:nvGraphicFramePr>
        <p:xfrm>
          <a:off x="3228182" y="2983260"/>
          <a:ext cx="11463242" cy="4526280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4240248">
                  <a:extLst>
                    <a:ext uri="{9D8B030D-6E8A-4147-A177-3AD203B41FA5}">
                      <a16:colId xmlns:a16="http://schemas.microsoft.com/office/drawing/2014/main" val="2775515059"/>
                    </a:ext>
                  </a:extLst>
                </a:gridCol>
                <a:gridCol w="1011458">
                  <a:extLst>
                    <a:ext uri="{9D8B030D-6E8A-4147-A177-3AD203B41FA5}">
                      <a16:colId xmlns:a16="http://schemas.microsoft.com/office/drawing/2014/main" val="1998373548"/>
                    </a:ext>
                  </a:extLst>
                </a:gridCol>
                <a:gridCol w="6211536">
                  <a:extLst>
                    <a:ext uri="{9D8B030D-6E8A-4147-A177-3AD203B41FA5}">
                      <a16:colId xmlns:a16="http://schemas.microsoft.com/office/drawing/2014/main" val="3942201776"/>
                    </a:ext>
                  </a:extLst>
                </a:gridCol>
              </a:tblGrid>
              <a:tr h="89154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3-1】+【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4-1】+【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5-1】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畢業人數</a:t>
                      </a:r>
                      <a:endParaRPr lang="en-US" sz="27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&lt;=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20-1】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畢業學生人數</a:t>
                      </a:r>
                      <a:endParaRPr lang="en-US" altLang="zh-TW" sz="27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7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778494523"/>
                  </a:ext>
                </a:extLst>
              </a:tr>
              <a:tr h="891540">
                <a:tc>
                  <a:txBody>
                    <a:bodyPr/>
                    <a:lstStyle/>
                    <a:p>
                      <a:pPr lvl="0"/>
                      <a:r>
                        <a:rPr 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6】</a:t>
                      </a:r>
                      <a:r>
                        <a:rPr 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取得學位累計數</a:t>
                      </a:r>
                      <a:endParaRPr lang="en-US" sz="27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700" b="1" dirty="0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&gt;=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前期【學</a:t>
                      </a:r>
                      <a:r>
                        <a:rPr 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6】</a:t>
                      </a:r>
                      <a:r>
                        <a:rPr 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取得學位累計數</a:t>
                      </a:r>
                      <a:r>
                        <a:rPr 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(</a:t>
                      </a:r>
                      <a:r>
                        <a:rPr 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比對單一系所</a:t>
                      </a:r>
                      <a:r>
                        <a:rPr 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155045005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lvl="0"/>
                      <a:r>
                        <a:rPr lang="zh-TW" alt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alt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10】</a:t>
                      </a:r>
                      <a:r>
                        <a:rPr lang="zh-TW" altLang="en-US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實習機構</a:t>
                      </a:r>
                      <a:endParaRPr lang="en-US" sz="27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TW" sz="2700" b="1" dirty="0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&lt;&gt;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校內機構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(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校內實習不須填報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)</a:t>
                      </a:r>
                      <a:endParaRPr lang="en-US" sz="27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92221378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10】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實習人數</a:t>
                      </a:r>
                      <a:endParaRPr lang="en-US" sz="270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TW" sz="27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10-1】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學生實習主要經費來源人數</a:t>
                      </a:r>
                      <a:endParaRPr lang="en-US" altLang="zh-TW" sz="270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225245464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10】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實習人數</a:t>
                      </a:r>
                      <a:endParaRPr lang="en-US" altLang="zh-TW" sz="27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TW" sz="27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10-2】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學生實習權益人次</a:t>
                      </a:r>
                      <a:endParaRPr lang="en-US" altLang="zh-TW" sz="27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439100660"/>
                  </a:ext>
                </a:extLst>
              </a:tr>
              <a:tr h="1303020">
                <a:tc>
                  <a:txBody>
                    <a:bodyPr/>
                    <a:lstStyle/>
                    <a:p>
                      <a:pPr lvl="0"/>
                      <a:r>
                        <a:rPr 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12】</a:t>
                      </a:r>
                      <a:r>
                        <a:rPr 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休學人數</a:t>
                      </a:r>
                      <a:endParaRPr lang="en-US" altLang="zh-TW" sz="2700" b="0" i="0" u="none" strike="noStrike" cap="none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  <a:p>
                      <a:pPr lvl="0"/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  比對至學制班別</a:t>
                      </a:r>
                      <a:endParaRPr lang="en-US" sz="27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2700" b="1" dirty="0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「前一學期底總休學人數」</a:t>
                      </a:r>
                      <a:endParaRPr lang="en-US" sz="2700" b="0" i="0" u="none" strike="noStrike" cap="none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  <a:p>
                      <a:pPr lvl="0"/>
                      <a:r>
                        <a:rPr 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＋「學期內新增休學」</a:t>
                      </a:r>
                      <a:endParaRPr lang="en-US" sz="2700" b="0" i="0" u="none" strike="noStrike" cap="none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  <a:p>
                      <a:pPr lvl="0"/>
                      <a:r>
                        <a:rPr 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－「學期內休學減少」</a:t>
                      </a:r>
                      <a:endParaRPr lang="en-US" sz="27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2128752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572894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交叉比對</a:t>
            </a:r>
            <a:r>
              <a:rPr lang="en-US" altLang="zh-TW" dirty="0"/>
              <a:t>-</a:t>
            </a:r>
            <a:r>
              <a:rPr lang="zh-TW" altLang="en-US" dirty="0"/>
              <a:t>檢誤</a:t>
            </a:r>
            <a:r>
              <a:rPr lang="en-US" altLang="zh-TW" dirty="0"/>
              <a:t>(</a:t>
            </a:r>
            <a:r>
              <a:rPr lang="zh-TW" altLang="en-US" dirty="0"/>
              <a:t>續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59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A304D625-236A-4880-BAC7-F756042FA7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5343279"/>
              </p:ext>
            </p:extLst>
          </p:nvPr>
        </p:nvGraphicFramePr>
        <p:xfrm>
          <a:off x="3411585" y="3059505"/>
          <a:ext cx="11463242" cy="4046220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4240248">
                  <a:extLst>
                    <a:ext uri="{9D8B030D-6E8A-4147-A177-3AD203B41FA5}">
                      <a16:colId xmlns:a16="http://schemas.microsoft.com/office/drawing/2014/main" val="4034727210"/>
                    </a:ext>
                  </a:extLst>
                </a:gridCol>
                <a:gridCol w="1011458">
                  <a:extLst>
                    <a:ext uri="{9D8B030D-6E8A-4147-A177-3AD203B41FA5}">
                      <a16:colId xmlns:a16="http://schemas.microsoft.com/office/drawing/2014/main" val="2389882042"/>
                    </a:ext>
                  </a:extLst>
                </a:gridCol>
                <a:gridCol w="6211536">
                  <a:extLst>
                    <a:ext uri="{9D8B030D-6E8A-4147-A177-3AD203B41FA5}">
                      <a16:colId xmlns:a16="http://schemas.microsoft.com/office/drawing/2014/main" val="3226683118"/>
                    </a:ext>
                  </a:extLst>
                </a:gridCol>
              </a:tblGrid>
              <a:tr h="891540">
                <a:tc>
                  <a:txBody>
                    <a:bodyPr/>
                    <a:lstStyle/>
                    <a:p>
                      <a:pPr lvl="0"/>
                      <a:r>
                        <a:rPr lang="zh-TW" alt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20-2】</a:t>
                      </a:r>
                      <a:r>
                        <a:rPr lang="zh-TW" altLang="en-US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系所學位人數總和</a:t>
                      </a:r>
                      <a:endParaRPr lang="en-US" sz="27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7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alt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20-1】</a:t>
                      </a:r>
                      <a:r>
                        <a:rPr lang="zh-TW" altLang="en-US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系所畢業人數總和</a:t>
                      </a:r>
                      <a:endParaRPr lang="en-US" sz="27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76211032"/>
                  </a:ext>
                </a:extLst>
              </a:tr>
              <a:tr h="891540">
                <a:tc>
                  <a:txBody>
                    <a:bodyPr/>
                    <a:lstStyle/>
                    <a:p>
                      <a:pPr lvl="0"/>
                      <a:r>
                        <a:rPr 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23】</a:t>
                      </a:r>
                      <a:r>
                        <a:rPr 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總人數</a:t>
                      </a:r>
                      <a:endParaRPr lang="en-US" sz="27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700" b="1" dirty="0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&lt;=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前期【學</a:t>
                      </a:r>
                      <a:r>
                        <a:rPr lang="en-US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20-1】</a:t>
                      </a:r>
                      <a:r>
                        <a:rPr 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博班畢業生數</a:t>
                      </a:r>
                      <a:r>
                        <a:rPr lang="en-US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(</a:t>
                      </a:r>
                      <a:r>
                        <a:rPr 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比對單一系所</a:t>
                      </a:r>
                      <a:r>
                        <a:rPr lang="en-US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)</a:t>
                      </a:r>
                      <a:endParaRPr lang="en-US" sz="27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13772069"/>
                  </a:ext>
                </a:extLst>
              </a:tr>
              <a:tr h="891540">
                <a:tc>
                  <a:txBody>
                    <a:bodyPr/>
                    <a:lstStyle/>
                    <a:p>
                      <a:pPr lvl="0"/>
                      <a:r>
                        <a:rPr 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23-1】</a:t>
                      </a:r>
                      <a:r>
                        <a:rPr 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總數</a:t>
                      </a:r>
                      <a:endParaRPr lang="en-US" sz="27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2700" b="1" dirty="0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&lt;=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同期【學</a:t>
                      </a:r>
                      <a:r>
                        <a:rPr 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20-1】</a:t>
                      </a:r>
                      <a:r>
                        <a:rPr 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博班畢業生數</a:t>
                      </a:r>
                      <a:r>
                        <a:rPr 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(</a:t>
                      </a:r>
                      <a:r>
                        <a:rPr 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比對單一系所</a:t>
                      </a:r>
                      <a:r>
                        <a:rPr 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54173599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lvl="0"/>
                      <a:r>
                        <a:rPr 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22】</a:t>
                      </a:r>
                      <a:r>
                        <a:rPr 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入學新生總數</a:t>
                      </a:r>
                      <a:endParaRPr lang="en-US" sz="27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700" b="1" dirty="0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&lt;=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1】</a:t>
                      </a:r>
                      <a:r>
                        <a:rPr 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及【學</a:t>
                      </a:r>
                      <a:r>
                        <a:rPr lang="en-US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14】</a:t>
                      </a:r>
                      <a:r>
                        <a:rPr 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大一生數</a:t>
                      </a:r>
                      <a:endParaRPr lang="en-US" sz="27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47549054"/>
                  </a:ext>
                </a:extLst>
              </a:tr>
              <a:tr h="891540">
                <a:tc>
                  <a:txBody>
                    <a:bodyPr/>
                    <a:lstStyle/>
                    <a:p>
                      <a:pPr lvl="0"/>
                      <a:r>
                        <a:rPr 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24】</a:t>
                      </a:r>
                      <a:r>
                        <a:rPr 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實際註冊人數</a:t>
                      </a:r>
                      <a:endParaRPr lang="en-US" sz="27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700" b="1" dirty="0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25】</a:t>
                      </a:r>
                      <a:r>
                        <a:rPr 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實際註冊人數</a:t>
                      </a:r>
                      <a:br>
                        <a:rPr 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</a:br>
                      <a:r>
                        <a:rPr 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(</a:t>
                      </a:r>
                      <a:r>
                        <a:rPr 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比對單一系所</a:t>
                      </a:r>
                      <a:r>
                        <a:rPr 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8172589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9929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139A896-645E-4C8A-8B63-02D3FFCF8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不分院</a:t>
            </a: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5C020118-57D1-47C4-B7C0-49EEC3B920B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/>
              <a:t>大學校院校務資料庫</a:t>
            </a:r>
            <a:endParaRPr lang="ja-JP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A7B715B-6B3A-4E33-993A-D4153554F6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6</a:t>
            </a:fld>
            <a:endParaRPr lang="ja-JP" altLang="en-US" dirty="0"/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E53794C7-BE0E-4296-A9FE-49657AC7279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7" name="文字版面配置區 6">
            <a:extLst>
              <a:ext uri="{FF2B5EF4-FFF2-40B4-BE49-F238E27FC236}">
                <a16:creationId xmlns:a16="http://schemas.microsoft.com/office/drawing/2014/main" id="{3B295F55-9F38-4E32-90FC-461674A4B5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18222" y="2931716"/>
            <a:ext cx="14545616" cy="864096"/>
          </a:xfrm>
        </p:spPr>
        <p:txBody>
          <a:bodyPr/>
          <a:lstStyle/>
          <a:p>
            <a:r>
              <a:rPr lang="zh-TW" altLang="en-US" dirty="0"/>
              <a:t>因應總量要求，校庫所增列之不分院，不得命名為其他名稱。</a:t>
            </a:r>
            <a:endParaRPr lang="en-US" altLang="zh-TW" dirty="0"/>
          </a:p>
        </p:txBody>
      </p:sp>
      <p:sp>
        <p:nvSpPr>
          <p:cNvPr id="9" name="文字版面配置區 8">
            <a:extLst>
              <a:ext uri="{FF2B5EF4-FFF2-40B4-BE49-F238E27FC236}">
                <a16:creationId xmlns:a16="http://schemas.microsoft.com/office/drawing/2014/main" id="{E931FCEB-7C91-434E-994A-8F6CAC448EA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31991" y="5265589"/>
            <a:ext cx="14545616" cy="864096"/>
          </a:xfrm>
        </p:spPr>
        <p:txBody>
          <a:bodyPr>
            <a:normAutofit/>
          </a:bodyPr>
          <a:lstStyle/>
          <a:p>
            <a:r>
              <a:rPr lang="zh-TW" altLang="en-US" dirty="0"/>
              <a:t>不分院之呈現僅做為識別使用</a:t>
            </a:r>
          </a:p>
        </p:txBody>
      </p:sp>
      <p:sp>
        <p:nvSpPr>
          <p:cNvPr id="11" name="文字版面配置區 10">
            <a:extLst>
              <a:ext uri="{FF2B5EF4-FFF2-40B4-BE49-F238E27FC236}">
                <a16:creationId xmlns:a16="http://schemas.microsoft.com/office/drawing/2014/main" id="{F6DF326B-5DEF-47CE-BAAD-8EFEF309A7A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18222" y="7490641"/>
            <a:ext cx="14545616" cy="864096"/>
          </a:xfrm>
        </p:spPr>
        <p:txBody>
          <a:bodyPr/>
          <a:lstStyle/>
          <a:p>
            <a:r>
              <a:rPr lang="zh-TW" altLang="en-US" dirty="0"/>
              <a:t>除不分院，所有學院之名稱，以學校報教育部總量核定函為主</a:t>
            </a:r>
          </a:p>
        </p:txBody>
      </p:sp>
    </p:spTree>
    <p:extLst>
      <p:ext uri="{BB962C8B-B14F-4D97-AF65-F5344CB8AC3E}">
        <p14:creationId xmlns:p14="http://schemas.microsoft.com/office/powerpoint/2010/main" val="45283565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交叉比對</a:t>
            </a:r>
            <a:r>
              <a:rPr lang="en-US" altLang="zh-TW" dirty="0"/>
              <a:t>-</a:t>
            </a:r>
            <a:r>
              <a:rPr lang="zh-TW" altLang="en-US" dirty="0"/>
              <a:t>檢誤</a:t>
            </a:r>
            <a:r>
              <a:rPr lang="en-US" altLang="zh-TW" dirty="0"/>
              <a:t>(</a:t>
            </a:r>
            <a:r>
              <a:rPr lang="zh-TW" altLang="en-US" dirty="0"/>
              <a:t>續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60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1B543B0B-2F0C-45B3-B15F-D917897709C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8568017"/>
              </p:ext>
            </p:extLst>
          </p:nvPr>
        </p:nvGraphicFramePr>
        <p:xfrm>
          <a:off x="3667867" y="3765279"/>
          <a:ext cx="11382070" cy="2766060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3683010">
                  <a:extLst>
                    <a:ext uri="{9D8B030D-6E8A-4147-A177-3AD203B41FA5}">
                      <a16:colId xmlns:a16="http://schemas.microsoft.com/office/drawing/2014/main" val="4034727210"/>
                    </a:ext>
                  </a:extLst>
                </a:gridCol>
                <a:gridCol w="834707">
                  <a:extLst>
                    <a:ext uri="{9D8B030D-6E8A-4147-A177-3AD203B41FA5}">
                      <a16:colId xmlns:a16="http://schemas.microsoft.com/office/drawing/2014/main" val="2389882042"/>
                    </a:ext>
                  </a:extLst>
                </a:gridCol>
                <a:gridCol w="6864353">
                  <a:extLst>
                    <a:ext uri="{9D8B030D-6E8A-4147-A177-3AD203B41FA5}">
                      <a16:colId xmlns:a16="http://schemas.microsoft.com/office/drawing/2014/main" val="3226683118"/>
                    </a:ext>
                  </a:extLst>
                </a:gridCol>
              </a:tblGrid>
              <a:tr h="800100">
                <a:tc>
                  <a:txBody>
                    <a:bodyPr/>
                    <a:lstStyle/>
                    <a:p>
                      <a:pPr lvl="0"/>
                      <a:r>
                        <a:rPr lang="zh-TW" sz="28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8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8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27</a:t>
                      </a:r>
                      <a:r>
                        <a:rPr lang="en-US" sz="28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】</a:t>
                      </a:r>
                      <a:r>
                        <a:rPr lang="zh-TW" altLang="en-US" sz="28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畢業人數</a:t>
                      </a:r>
                      <a:endParaRPr lang="en-US" sz="28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TW" sz="2800" b="1" dirty="0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&lt;=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sz="28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8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8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20-1</a:t>
                      </a:r>
                      <a:r>
                        <a:rPr lang="en-US" sz="28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】</a:t>
                      </a:r>
                      <a:r>
                        <a:rPr lang="zh-TW" altLang="en-US" sz="28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畢業人數</a:t>
                      </a:r>
                      <a:endParaRPr lang="en-US" altLang="zh-TW" sz="28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  <a:p>
                      <a:pPr lvl="0"/>
                      <a:r>
                        <a:rPr lang="en-US" sz="28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(</a:t>
                      </a:r>
                      <a:r>
                        <a:rPr lang="zh-TW" sz="28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比對學制、年級、男女</a:t>
                      </a:r>
                      <a:r>
                        <a:rPr lang="en-US" sz="28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)</a:t>
                      </a:r>
                      <a:endParaRPr lang="en-US" sz="28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6325478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lvl="0"/>
                      <a:r>
                        <a:rPr lang="zh-TW" altLang="zh-TW" sz="28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8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8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28】</a:t>
                      </a:r>
                      <a:r>
                        <a:rPr lang="zh-TW" altLang="en-US" sz="28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畢業人數</a:t>
                      </a:r>
                      <a:endParaRPr lang="en-US" altLang="zh-TW" sz="28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&lt;=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8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8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8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20-1】</a:t>
                      </a:r>
                      <a:r>
                        <a:rPr lang="zh-TW" altLang="en-US" sz="28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畢業人數</a:t>
                      </a:r>
                      <a:endParaRPr lang="en-US" altLang="zh-TW" sz="28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  <a:p>
                      <a:pPr lvl="0"/>
                      <a:r>
                        <a:rPr lang="en-US" altLang="zh-TW" sz="28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(</a:t>
                      </a:r>
                      <a:r>
                        <a:rPr lang="zh-TW" altLang="zh-TW" sz="28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比對學制、年級、男女</a:t>
                      </a:r>
                      <a:r>
                        <a:rPr lang="en-US" altLang="zh-TW" sz="28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)</a:t>
                      </a:r>
                      <a:endParaRPr lang="en-US" altLang="zh-TW" sz="28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031366107"/>
                  </a:ext>
                </a:extLst>
              </a:tr>
              <a:tr h="89154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8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8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8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29】</a:t>
                      </a:r>
                      <a:r>
                        <a:rPr lang="zh-TW" altLang="en-US" sz="28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曾修讀程式設計課程人數</a:t>
                      </a:r>
                      <a:endParaRPr lang="en-US" sz="28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&lt;=</a:t>
                      </a:r>
                      <a:endParaRPr lang="zh-TW" altLang="en-US" sz="2800" b="0" kern="1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TW" sz="2800" dirty="0">
                          <a:solidFill>
                            <a:schemeClr val="bg2"/>
                          </a:solidFill>
                        </a:rPr>
                        <a:t>【</a:t>
                      </a:r>
                      <a:r>
                        <a:rPr lang="zh-TW" altLang="en-US" sz="2800" dirty="0">
                          <a:solidFill>
                            <a:schemeClr val="bg2"/>
                          </a:solidFill>
                        </a:rPr>
                        <a:t>學</a:t>
                      </a:r>
                      <a:r>
                        <a:rPr lang="en-US" altLang="zh-TW" sz="2800" dirty="0">
                          <a:solidFill>
                            <a:schemeClr val="bg2"/>
                          </a:solidFill>
                        </a:rPr>
                        <a:t>1】</a:t>
                      </a:r>
                      <a:r>
                        <a:rPr lang="zh-TW" altLang="en-US" sz="2800" dirty="0">
                          <a:solidFill>
                            <a:schemeClr val="bg2"/>
                          </a:solidFill>
                        </a:rPr>
                        <a:t>學生人數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4747635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871497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交叉比對</a:t>
            </a:r>
            <a:r>
              <a:rPr lang="en-US" altLang="zh-TW" dirty="0"/>
              <a:t>-</a:t>
            </a:r>
            <a:r>
              <a:rPr lang="zh-TW" altLang="en-US" dirty="0"/>
              <a:t>檢誤</a:t>
            </a:r>
            <a:r>
              <a:rPr lang="en-US" altLang="zh-TW" dirty="0"/>
              <a:t>(</a:t>
            </a:r>
            <a:r>
              <a:rPr lang="zh-TW" altLang="en-US" dirty="0"/>
              <a:t>續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61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B213F8D6-0F1F-4D09-BB32-2F5778AA3E7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1626221"/>
              </p:ext>
            </p:extLst>
          </p:nvPr>
        </p:nvGraphicFramePr>
        <p:xfrm>
          <a:off x="3452172" y="2660009"/>
          <a:ext cx="11382070" cy="3746828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3683010">
                  <a:extLst>
                    <a:ext uri="{9D8B030D-6E8A-4147-A177-3AD203B41FA5}">
                      <a16:colId xmlns:a16="http://schemas.microsoft.com/office/drawing/2014/main" val="4034727210"/>
                    </a:ext>
                  </a:extLst>
                </a:gridCol>
                <a:gridCol w="834707">
                  <a:extLst>
                    <a:ext uri="{9D8B030D-6E8A-4147-A177-3AD203B41FA5}">
                      <a16:colId xmlns:a16="http://schemas.microsoft.com/office/drawing/2014/main" val="2389882042"/>
                    </a:ext>
                  </a:extLst>
                </a:gridCol>
                <a:gridCol w="6864353">
                  <a:extLst>
                    <a:ext uri="{9D8B030D-6E8A-4147-A177-3AD203B41FA5}">
                      <a16:colId xmlns:a16="http://schemas.microsoft.com/office/drawing/2014/main" val="3226683118"/>
                    </a:ext>
                  </a:extLst>
                </a:gridCol>
              </a:tblGrid>
              <a:tr h="936707">
                <a:tc>
                  <a:txBody>
                    <a:bodyPr/>
                    <a:lstStyle/>
                    <a:p>
                      <a:pPr lvl="0"/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職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2】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任職單位</a:t>
                      </a:r>
                      <a:endParaRPr lang="en-US" sz="27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7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1】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兼任行政職務</a:t>
                      </a:r>
                      <a:r>
                        <a:rPr lang="en-US" altLang="zh-TW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:</a:t>
                      </a:r>
                      <a:r>
                        <a:rPr lang="zh-TW" altLang="en-US" sz="27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單位名稱與職稱</a:t>
                      </a:r>
                      <a:endParaRPr lang="en-US" sz="27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68911484"/>
                  </a:ext>
                </a:extLst>
              </a:tr>
              <a:tr h="936707">
                <a:tc>
                  <a:txBody>
                    <a:bodyPr/>
                    <a:lstStyle/>
                    <a:p>
                      <a:pPr lvl="0"/>
                      <a:r>
                        <a:rPr 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</a:t>
                      </a:r>
                      <a:r>
                        <a:rPr lang="en-US" alt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r>
                        <a:rPr lang="en-US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】</a:t>
                      </a:r>
                      <a:r>
                        <a:rPr lang="zh-TW" altLang="en-US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不再聘兼任教師數</a:t>
                      </a:r>
                      <a:endParaRPr lang="en-US" sz="27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7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</a:t>
                      </a:r>
                      <a:r>
                        <a:rPr lang="en-US" alt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en-US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】</a:t>
                      </a:r>
                      <a:r>
                        <a:rPr lang="zh-TW" altLang="en-US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不再聘兼任教師數</a:t>
                      </a:r>
                      <a:endParaRPr lang="en-US" altLang="zh-TW" sz="27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83911278"/>
                  </a:ext>
                </a:extLst>
              </a:tr>
              <a:tr h="936707">
                <a:tc>
                  <a:txBody>
                    <a:bodyPr/>
                    <a:lstStyle/>
                    <a:p>
                      <a:pPr lvl="0"/>
                      <a:r>
                        <a:rPr lang="zh-TW" alt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</a:t>
                      </a:r>
                      <a:r>
                        <a:rPr lang="en-US" alt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5】</a:t>
                      </a:r>
                      <a:r>
                        <a:rPr lang="zh-TW" altLang="en-US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不再聘兼任教師數</a:t>
                      </a:r>
                      <a:endParaRPr lang="en-US" altLang="zh-TW" sz="27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</a:t>
                      </a:r>
                      <a:r>
                        <a:rPr lang="en-US" alt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1】</a:t>
                      </a:r>
                      <a:r>
                        <a:rPr kumimoji="1" lang="zh-TW" altLang="en-US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前期兼任教師本期未再聘</a:t>
                      </a:r>
                      <a:endParaRPr lang="en-US" altLang="zh-TW" sz="27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04932775"/>
                  </a:ext>
                </a:extLst>
              </a:tr>
              <a:tr h="936707">
                <a:tc>
                  <a:txBody>
                    <a:bodyPr/>
                    <a:lstStyle/>
                    <a:p>
                      <a:pPr lvl="0"/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教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6】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支給人數 </a:t>
                      </a:r>
                      <a:endParaRPr lang="en-US" altLang="zh-TW" sz="27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  <a:p>
                      <a:pPr lvl="0"/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  依聘書職級</a:t>
                      </a:r>
                      <a:endParaRPr lang="en-US" sz="27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2700" b="1" dirty="0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&lt;=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教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1】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編制內專任教師」之「一般教師」及「專業技術人員」</a:t>
                      </a:r>
                      <a:endParaRPr lang="en-US" sz="27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314182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837015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交叉比對</a:t>
            </a:r>
            <a:r>
              <a:rPr lang="en-US" altLang="zh-TW" dirty="0"/>
              <a:t>-</a:t>
            </a:r>
            <a:r>
              <a:rPr lang="zh-TW" altLang="en-US" dirty="0"/>
              <a:t>檢誤</a:t>
            </a:r>
            <a:r>
              <a:rPr lang="en-US" altLang="zh-TW" dirty="0"/>
              <a:t>(</a:t>
            </a:r>
            <a:r>
              <a:rPr lang="zh-TW" altLang="en-US" dirty="0"/>
              <a:t>續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62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44AF1659-F964-4E03-99FC-88A903F6BE0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732207"/>
              </p:ext>
            </p:extLst>
          </p:nvPr>
        </p:nvGraphicFramePr>
        <p:xfrm>
          <a:off x="3411585" y="2939655"/>
          <a:ext cx="11463242" cy="4869180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4240248">
                  <a:extLst>
                    <a:ext uri="{9D8B030D-6E8A-4147-A177-3AD203B41FA5}">
                      <a16:colId xmlns:a16="http://schemas.microsoft.com/office/drawing/2014/main" val="4034727210"/>
                    </a:ext>
                  </a:extLst>
                </a:gridCol>
                <a:gridCol w="1011458">
                  <a:extLst>
                    <a:ext uri="{9D8B030D-6E8A-4147-A177-3AD203B41FA5}">
                      <a16:colId xmlns:a16="http://schemas.microsoft.com/office/drawing/2014/main" val="2389882042"/>
                    </a:ext>
                  </a:extLst>
                </a:gridCol>
                <a:gridCol w="6211536">
                  <a:extLst>
                    <a:ext uri="{9D8B030D-6E8A-4147-A177-3AD203B41FA5}">
                      <a16:colId xmlns:a16="http://schemas.microsoft.com/office/drawing/2014/main" val="3226683118"/>
                    </a:ext>
                  </a:extLst>
                </a:gridCol>
              </a:tblGrid>
              <a:tr h="116586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4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4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24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1】</a:t>
                      </a:r>
                      <a:r>
                        <a:rPr lang="zh-TW" altLang="en-US" sz="24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租賃學生或教師宿舍之</a:t>
                      </a:r>
                      <a:r>
                        <a:rPr lang="en-US" altLang="zh-TW" sz="24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[</a:t>
                      </a:r>
                      <a:r>
                        <a:rPr lang="zh-TW" altLang="en-US" sz="24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租賃宿舍是否符合土地使用分區管制規定</a:t>
                      </a:r>
                      <a:r>
                        <a:rPr lang="en-US" altLang="zh-TW" sz="24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]</a:t>
                      </a:r>
                      <a:endParaRPr lang="en-US" sz="24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4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altLang="zh-TW" sz="24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4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24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5】[</a:t>
                      </a:r>
                      <a:r>
                        <a:rPr lang="zh-TW" altLang="en-US" sz="24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租賃宿舍是否符合土地使用分區管制規定</a:t>
                      </a:r>
                      <a:r>
                        <a:rPr lang="en-US" altLang="zh-TW" sz="2400" b="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]</a:t>
                      </a:r>
                      <a:endParaRPr lang="en-US" sz="24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406158809"/>
                  </a:ext>
                </a:extLst>
              </a:tr>
              <a:tr h="153162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2】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學生宿舍床位數量</a:t>
                      </a:r>
                      <a:endParaRPr lang="en-US" sz="240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3.】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學校自有學生宿舍表之校內非</a:t>
                      </a: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BOT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之男女加總床位數 </a:t>
                      </a: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+</a:t>
                      </a:r>
                    </a:p>
                    <a:p>
                      <a:pPr lvl="0"/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4】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學校租用學生宿舍表之男女加總床位數</a:t>
                      </a:r>
                      <a:endParaRPr lang="en-US" altLang="zh-TW" sz="240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13179993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3】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男</a:t>
                      </a: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+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女面積</a:t>
                      </a:r>
                      <a:endParaRPr lang="en-US" sz="24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&lt;=</a:t>
                      </a:r>
                      <a:endParaRPr lang="en-US" sz="2400" b="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 】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學生宿舍 使用執照面積</a:t>
                      </a:r>
                      <a:endParaRPr lang="en-US" sz="24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414353136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lvl="0"/>
                      <a:r>
                        <a:rPr 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【校</a:t>
                      </a:r>
                      <a:r>
                        <a:rPr 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3】</a:t>
                      </a:r>
                      <a:r>
                        <a:rPr 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床位數</a:t>
                      </a:r>
                      <a:endParaRPr lang="en-US" sz="24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微軟正黑體" pitchFamily="34"/>
                          <a:ea typeface="微軟正黑體" pitchFamily="34"/>
                        </a:rPr>
                        <a:t>&gt;=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【校</a:t>
                      </a:r>
                      <a:r>
                        <a:rPr 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5】</a:t>
                      </a:r>
                      <a:r>
                        <a:rPr 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自有宿舍住宿人數</a:t>
                      </a:r>
                      <a:r>
                        <a:rPr 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(</a:t>
                      </a:r>
                      <a:r>
                        <a:rPr lang="zh-TW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比對到男女</a:t>
                      </a:r>
                      <a:r>
                        <a:rPr lang="en-US" sz="24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208259273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5】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一年級學生總人數</a:t>
                      </a:r>
                      <a:endParaRPr lang="en-US" sz="240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TW" sz="24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&lt;=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1】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正式學籍一年級總人數</a:t>
                      </a:r>
                      <a:endParaRPr lang="en-US" altLang="zh-TW" sz="240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31194693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5】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非一年級學生</a:t>
                      </a:r>
                      <a:endParaRPr lang="en-US" sz="240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TW" sz="24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&lt;=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1】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正式學籍非一年級學生總人數</a:t>
                      </a:r>
                      <a:endParaRPr lang="en-US" altLang="zh-TW" sz="240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1360522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20】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金額小計</a:t>
                      </a:r>
                      <a:endParaRPr lang="en-US" sz="24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=</a:t>
                      </a:r>
                      <a:endParaRPr lang="en-US" sz="2400" b="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19】</a:t>
                      </a:r>
                      <a:r>
                        <a:rPr lang="zh-TW" altLang="en-US" sz="24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的勞僱型雇主負擔經費總額</a:t>
                      </a:r>
                      <a:endParaRPr lang="en-US" sz="2400" b="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4931352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912569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交叉比對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提示</a:t>
            </a:r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63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9E7F2D97-6790-4879-AC78-EC9FE114691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305287"/>
              </p:ext>
            </p:extLst>
          </p:nvPr>
        </p:nvGraphicFramePr>
        <p:xfrm>
          <a:off x="3457059" y="3715134"/>
          <a:ext cx="11052166" cy="4173176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5766047">
                  <a:extLst>
                    <a:ext uri="{9D8B030D-6E8A-4147-A177-3AD203B41FA5}">
                      <a16:colId xmlns:a16="http://schemas.microsoft.com/office/drawing/2014/main" val="62135146"/>
                    </a:ext>
                  </a:extLst>
                </a:gridCol>
                <a:gridCol w="759041">
                  <a:extLst>
                    <a:ext uri="{9D8B030D-6E8A-4147-A177-3AD203B41FA5}">
                      <a16:colId xmlns:a16="http://schemas.microsoft.com/office/drawing/2014/main" val="966615448"/>
                    </a:ext>
                  </a:extLst>
                </a:gridCol>
                <a:gridCol w="4527078">
                  <a:extLst>
                    <a:ext uri="{9D8B030D-6E8A-4147-A177-3AD203B41FA5}">
                      <a16:colId xmlns:a16="http://schemas.microsoft.com/office/drawing/2014/main" val="859981622"/>
                    </a:ext>
                  </a:extLst>
                </a:gridCol>
              </a:tblGrid>
              <a:tr h="820409">
                <a:tc>
                  <a:txBody>
                    <a:bodyPr/>
                    <a:lstStyle/>
                    <a:p>
                      <a:pPr lvl="0"/>
                      <a:r>
                        <a:rPr 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1】</a:t>
                      </a:r>
                      <a:r>
                        <a:rPr 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正式學籍生總數</a:t>
                      </a:r>
                      <a:endParaRPr lang="en-US" sz="27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2700" b="1" dirty="0">
                          <a:solidFill>
                            <a:srgbClr val="00B050"/>
                          </a:solidFill>
                          <a:latin typeface="微軟正黑體" pitchFamily="34"/>
                          <a:ea typeface="微軟正黑體" pitchFamily="34"/>
                        </a:rPr>
                        <a:t>≧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sz="2700" b="0" i="0" u="none" strike="noStrike" cap="none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2700" b="0" i="0" u="none" strike="noStrike" cap="none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2】</a:t>
                      </a:r>
                      <a:r>
                        <a:rPr lang="zh-TW" sz="2700" b="0" i="0" u="none" strike="noStrike" cap="none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總學生數</a:t>
                      </a:r>
                      <a:r>
                        <a:rPr lang="en-US" sz="2700" b="0" i="0" u="none" strike="noStrike" cap="none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 - </a:t>
                      </a:r>
                      <a:r>
                        <a:rPr lang="zh-TW" sz="2700" b="0" i="0" u="none" strike="noStrike" cap="none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轉學生數</a:t>
                      </a:r>
                      <a:endParaRPr lang="en-US" sz="270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31710186"/>
                  </a:ext>
                </a:extLst>
              </a:tr>
              <a:tr h="820409">
                <a:tc>
                  <a:txBody>
                    <a:bodyPr/>
                    <a:lstStyle/>
                    <a:p>
                      <a:pPr lvl="0"/>
                      <a:r>
                        <a:rPr 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1】</a:t>
                      </a:r>
                      <a:r>
                        <a:rPr 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延修生</a:t>
                      </a:r>
                      <a:endParaRPr lang="en-US" sz="27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700" b="1">
                          <a:solidFill>
                            <a:srgbClr val="00B050"/>
                          </a:solidFill>
                          <a:latin typeface="微軟正黑體" pitchFamily="34"/>
                          <a:ea typeface="微軟正黑體" pitchFamily="34"/>
                        </a:rPr>
                        <a:t>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【學</a:t>
                      </a:r>
                      <a:r>
                        <a:rPr lang="en-US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26】</a:t>
                      </a:r>
                      <a:r>
                        <a:rPr 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延修生</a:t>
                      </a:r>
                      <a:endParaRPr lang="en-US" sz="27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241286134"/>
                  </a:ext>
                </a:extLst>
              </a:tr>
              <a:tr h="891540">
                <a:tc>
                  <a:txBody>
                    <a:bodyPr/>
                    <a:lstStyle/>
                    <a:p>
                      <a:pPr lvl="0"/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24-1】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境外生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700" b="1" dirty="0">
                          <a:solidFill>
                            <a:srgbClr val="00B050"/>
                          </a:solidFill>
                          <a:latin typeface="微軟正黑體" pitchFamily="34"/>
                          <a:ea typeface="微軟正黑體" pitchFamily="34"/>
                        </a:rPr>
                        <a:t>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學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3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、學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4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、學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5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：一年級學生人數</a:t>
                      </a:r>
                      <a:endParaRPr lang="en-US" sz="27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980958784"/>
                  </a:ext>
                </a:extLst>
              </a:tr>
              <a:tr h="820409">
                <a:tc>
                  <a:txBody>
                    <a:bodyPr/>
                    <a:lstStyle/>
                    <a:p>
                      <a:pPr lvl="0"/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教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6 】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非分級制之「平均支給數額」</a:t>
                      </a:r>
                      <a:endParaRPr lang="en-US" sz="27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700" b="1" dirty="0">
                          <a:solidFill>
                            <a:srgbClr val="00B050"/>
                          </a:solidFill>
                          <a:latin typeface="微軟正黑體" pitchFamily="34"/>
                          <a:ea typeface="微軟正黑體" pitchFamily="34"/>
                        </a:rPr>
                        <a:t>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教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6 】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「規定支給數額」</a:t>
                      </a:r>
                      <a:endParaRPr lang="en-US" sz="27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017699793"/>
                  </a:ext>
                </a:extLst>
              </a:tr>
              <a:tr h="820409">
                <a:tc>
                  <a:txBody>
                    <a:bodyPr/>
                    <a:lstStyle/>
                    <a:p>
                      <a:pPr lvl="0"/>
                      <a:r>
                        <a:rPr lang="en-US" altLang="zh-TW" sz="2700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【</a:t>
                      </a:r>
                      <a:r>
                        <a:rPr lang="zh-TW" altLang="en-US" sz="2700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教</a:t>
                      </a:r>
                      <a:r>
                        <a:rPr lang="en-US" altLang="zh-TW" sz="2700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8】</a:t>
                      </a:r>
                      <a:r>
                        <a:rPr lang="zh-TW" altLang="en-US" sz="2700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支給人數</a:t>
                      </a:r>
                      <a:endParaRPr lang="en-US" sz="27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700" b="1" dirty="0">
                          <a:solidFill>
                            <a:srgbClr val="00B050"/>
                          </a:solidFill>
                          <a:latin typeface="微軟正黑體" pitchFamily="34"/>
                          <a:ea typeface="微軟正黑體" pitchFamily="34"/>
                        </a:rPr>
                        <a:t>&lt;=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教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1】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itchFamily="34"/>
                          <a:ea typeface="微軟正黑體" pitchFamily="34"/>
                        </a:rPr>
                        <a:t>聘任人數</a:t>
                      </a:r>
                      <a:endParaRPr lang="en-US" sz="2700" dirty="0">
                        <a:solidFill>
                          <a:schemeClr val="bg2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4746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27036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>
            <a:extLst>
              <a:ext uri="{FF2B5EF4-FFF2-40B4-BE49-F238E27FC236}">
                <a16:creationId xmlns:a16="http://schemas.microsoft.com/office/drawing/2014/main" id="{DF1E0B33-60A9-427D-A677-FF7E02F36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交叉比對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提示</a:t>
            </a:r>
            <a:endParaRPr lang="zh-TW" alt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E82F4C93-2641-4133-AA06-F0D0058823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大學校院校務料庫</a:t>
            </a:r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ED1CFAE5-7AEB-4992-BFBC-8418DA37FC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18DBF4-37B7-4C4F-9728-A1C100B177EE}" type="slidenum">
              <a:rPr lang="en-US" smtClean="0"/>
              <a:pPr/>
              <a:t>64</a:t>
            </a:fld>
            <a:endParaRPr lang="en-US"/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B29DB95F-94E4-4173-8C03-FB1669661F3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D54F3FC5-1026-4193-98EE-C98CBB3E6E07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9699625"/>
            <a:ext cx="4114800" cy="422275"/>
          </a:xfrm>
        </p:spPr>
        <p:txBody>
          <a:bodyPr/>
          <a:lstStyle/>
          <a:p>
            <a:r>
              <a:rPr lang="en-US"/>
              <a:t>your date here</a:t>
            </a:r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2893C8D6-EAB7-41C2-B11D-9BFA3794F7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1322105"/>
              </p:ext>
            </p:extLst>
          </p:nvPr>
        </p:nvGraphicFramePr>
        <p:xfrm>
          <a:off x="4660113" y="3700247"/>
          <a:ext cx="8133320" cy="3786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33320">
                  <a:extLst>
                    <a:ext uri="{9D8B030D-6E8A-4147-A177-3AD203B41FA5}">
                      <a16:colId xmlns:a16="http://schemas.microsoft.com/office/drawing/2014/main" val="4220959571"/>
                    </a:ext>
                  </a:extLst>
                </a:gridCol>
              </a:tblGrid>
              <a:tr h="2125980">
                <a:tc>
                  <a:txBody>
                    <a:bodyPr/>
                    <a:lstStyle/>
                    <a:p>
                      <a:r>
                        <a:rPr lang="zh-TW" alt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【學</a:t>
                      </a:r>
                      <a:r>
                        <a:rPr lang="en-US" alt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27】</a:t>
                      </a:r>
                      <a:r>
                        <a:rPr lang="zh-TW" alt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【學</a:t>
                      </a:r>
                      <a:r>
                        <a:rPr lang="en-US" alt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28】</a:t>
                      </a:r>
                    </a:p>
                    <a:p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有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[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通過門檻人數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]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，卻同時設定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[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無門檻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]</a:t>
                      </a:r>
                    </a:p>
                    <a:p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有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[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未通過門檻人數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]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，卻設定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[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無門檻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]</a:t>
                      </a:r>
                    </a:p>
                    <a:p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有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[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通過門檻人數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]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，卻沒有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[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未通過門檻人數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]</a:t>
                      </a:r>
                    </a:p>
                    <a:p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有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[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未通過門檻人數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]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，卻沒有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[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通過門檻人數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]</a:t>
                      </a:r>
                      <a:endParaRPr lang="zh-TW" altLang="en-US" sz="270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47153181"/>
                  </a:ext>
                </a:extLst>
              </a:tr>
              <a:tr h="830150">
                <a:tc>
                  <a:txBody>
                    <a:bodyPr/>
                    <a:lstStyle/>
                    <a:p>
                      <a:pPr marL="0" marR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職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2】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未填報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副校長提醒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757478729"/>
                  </a:ext>
                </a:extLst>
              </a:tr>
              <a:tr h="830150">
                <a:tc>
                  <a:txBody>
                    <a:bodyPr/>
                    <a:lstStyle/>
                    <a:p>
                      <a:pPr marL="0" marR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21】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月平均工作時數超過</a:t>
                      </a:r>
                      <a:r>
                        <a:rPr lang="en-US" altLang="zh-TW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176(8*22)</a:t>
                      </a:r>
                      <a:r>
                        <a:rPr lang="zh-TW" altLang="en-US" sz="2700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小時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8591933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983589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交叉比對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提示</a:t>
            </a:r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65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C5CAD303-2A27-4112-9950-215C6EAF4CD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6765834"/>
              </p:ext>
            </p:extLst>
          </p:nvPr>
        </p:nvGraphicFramePr>
        <p:xfrm>
          <a:off x="4660113" y="3700247"/>
          <a:ext cx="8133320" cy="4251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33320">
                  <a:extLst>
                    <a:ext uri="{9D8B030D-6E8A-4147-A177-3AD203B41FA5}">
                      <a16:colId xmlns:a16="http://schemas.microsoft.com/office/drawing/2014/main" val="4220959571"/>
                    </a:ext>
                  </a:extLst>
                </a:gridCol>
              </a:tblGrid>
              <a:tr h="2537460">
                <a:tc>
                  <a:txBody>
                    <a:bodyPr/>
                    <a:lstStyle/>
                    <a:p>
                      <a:r>
                        <a:rPr lang="zh-TW" alt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【學</a:t>
                      </a:r>
                      <a:r>
                        <a:rPr lang="en-US" alt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1】</a:t>
                      </a:r>
                      <a:r>
                        <a:rPr kumimoji="1" lang="zh-TW" altLang="en-US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學士班</a:t>
                      </a:r>
                      <a:endParaRPr kumimoji="1" lang="en-US" altLang="zh-TW" sz="2700" b="0" i="0" kern="1200" dirty="0">
                        <a:solidFill>
                          <a:schemeClr val="bg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r>
                        <a:rPr kumimoji="1" lang="en-US" altLang="zh-TW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 </a:t>
                      </a:r>
                      <a:r>
                        <a:rPr kumimoji="1" lang="zh-TW" altLang="en-US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年級最多人數欄位應落在 </a:t>
                      </a:r>
                      <a:r>
                        <a:rPr kumimoji="1" lang="en-US" altLang="zh-TW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18 </a:t>
                      </a:r>
                      <a:r>
                        <a:rPr kumimoji="1" lang="zh-TW" altLang="en-US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歲 </a:t>
                      </a:r>
                      <a:endParaRPr kumimoji="1" lang="en-US" altLang="zh-TW" sz="2700" b="0" i="0" kern="1200" dirty="0">
                        <a:solidFill>
                          <a:schemeClr val="bg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r>
                        <a:rPr kumimoji="1" lang="en-US" altLang="zh-TW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 </a:t>
                      </a:r>
                      <a:r>
                        <a:rPr kumimoji="1" lang="zh-TW" altLang="en-US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年級最多人數欄位應落在 </a:t>
                      </a:r>
                      <a:r>
                        <a:rPr kumimoji="1" lang="en-US" altLang="zh-TW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19 </a:t>
                      </a:r>
                      <a:r>
                        <a:rPr kumimoji="1" lang="zh-TW" altLang="en-US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歲</a:t>
                      </a:r>
                      <a:endParaRPr kumimoji="1" lang="en-US" altLang="zh-TW" sz="2700" b="0" i="0" kern="1200" dirty="0">
                        <a:solidFill>
                          <a:schemeClr val="bg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r>
                        <a:rPr kumimoji="1" lang="en-US" altLang="zh-TW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 </a:t>
                      </a:r>
                      <a:r>
                        <a:rPr kumimoji="1" lang="zh-TW" altLang="en-US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年級最多人數欄位應落在 </a:t>
                      </a:r>
                      <a:r>
                        <a:rPr kumimoji="1" lang="en-US" altLang="zh-TW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20 </a:t>
                      </a:r>
                      <a:r>
                        <a:rPr kumimoji="1" lang="zh-TW" altLang="en-US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歲</a:t>
                      </a:r>
                      <a:endParaRPr kumimoji="1" lang="en-US" altLang="zh-TW" sz="2700" b="0" i="0" kern="1200" dirty="0">
                        <a:solidFill>
                          <a:schemeClr val="bg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r>
                        <a:rPr kumimoji="1" lang="en-US" altLang="zh-TW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 </a:t>
                      </a:r>
                      <a:r>
                        <a:rPr kumimoji="1" lang="zh-TW" altLang="en-US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年級最多人數欄位應落在 </a:t>
                      </a:r>
                      <a:r>
                        <a:rPr kumimoji="1" lang="en-US" altLang="zh-TW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21 </a:t>
                      </a:r>
                      <a:r>
                        <a:rPr kumimoji="1" lang="zh-TW" altLang="en-US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歲</a:t>
                      </a:r>
                      <a:endParaRPr kumimoji="1" lang="en-US" altLang="zh-TW" sz="2700" b="0" i="0" kern="1200" dirty="0">
                        <a:solidFill>
                          <a:schemeClr val="bg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endParaRPr lang="zh-TW" altLang="en-US" sz="270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47153181"/>
                  </a:ext>
                </a:extLst>
              </a:tr>
              <a:tr h="1714500">
                <a:tc>
                  <a:txBody>
                    <a:bodyPr/>
                    <a:lstStyle/>
                    <a:p>
                      <a:pPr marL="0" marR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【學</a:t>
                      </a:r>
                      <a:r>
                        <a:rPr lang="en-US" altLang="zh-TW" sz="2700" b="0" i="0" u="none" strike="noStrike" cap="none" dirty="0">
                          <a:solidFill>
                            <a:schemeClr val="bg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1】</a:t>
                      </a:r>
                      <a:r>
                        <a:rPr kumimoji="1" lang="zh-TW" altLang="en-US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碩士班</a:t>
                      </a:r>
                      <a:endParaRPr kumimoji="1" lang="en-US" altLang="zh-TW" sz="2700" b="0" i="0" kern="1200" dirty="0">
                        <a:solidFill>
                          <a:schemeClr val="bg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 </a:t>
                      </a:r>
                      <a:r>
                        <a:rPr kumimoji="1" lang="zh-TW" altLang="en-US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年級最多人數欄位應落在 </a:t>
                      </a:r>
                      <a:r>
                        <a:rPr kumimoji="1" lang="en-US" altLang="zh-TW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22 </a:t>
                      </a:r>
                      <a:r>
                        <a:rPr kumimoji="1" lang="zh-TW" altLang="en-US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歲 </a:t>
                      </a:r>
                      <a:endParaRPr kumimoji="1" lang="en-US" altLang="zh-TW" sz="2700" b="0" i="0" kern="1200" dirty="0">
                        <a:solidFill>
                          <a:schemeClr val="bg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 </a:t>
                      </a:r>
                      <a:r>
                        <a:rPr kumimoji="1" lang="zh-TW" altLang="en-US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年級最多人數欄位應落在 </a:t>
                      </a:r>
                      <a:r>
                        <a:rPr kumimoji="1" lang="en-US" altLang="zh-TW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23 </a:t>
                      </a:r>
                      <a:r>
                        <a:rPr kumimoji="1" lang="zh-TW" altLang="en-US" sz="2700" b="0" i="0" kern="1200" dirty="0">
                          <a:solidFill>
                            <a:schemeClr val="bg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歲 </a:t>
                      </a:r>
                      <a:endParaRPr kumimoji="1" lang="en-US" altLang="zh-TW" sz="2700" b="0" i="0" kern="1200" dirty="0">
                        <a:solidFill>
                          <a:schemeClr val="bg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indent="0" algn="l" defTabSz="16327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700" dirty="0">
                        <a:solidFill>
                          <a:schemeClr val="bg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7574787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289866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休學檢核說明</a:t>
            </a:r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66</a:t>
            </a:fld>
            <a:endParaRPr lang="en-US" dirty="0"/>
          </a:p>
        </p:txBody>
      </p:sp>
      <p:sp>
        <p:nvSpPr>
          <p:cNvPr id="15" name="文字版面配置區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endParaRPr lang="zh-TW" altLang="en-US" sz="6000" dirty="0"/>
          </a:p>
        </p:txBody>
      </p:sp>
      <p:sp>
        <p:nvSpPr>
          <p:cNvPr id="16" name="文字版面配置區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47500" lnSpcReduction="20000"/>
          </a:bodyPr>
          <a:lstStyle/>
          <a:p>
            <a:pPr algn="ctr"/>
            <a:r>
              <a:rPr lang="zh-TW" altLang="en-US" sz="6000" dirty="0"/>
              <a:t>前期休學總人數</a:t>
            </a:r>
          </a:p>
        </p:txBody>
      </p:sp>
      <p:sp>
        <p:nvSpPr>
          <p:cNvPr id="6" name="文字版面配置區 5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zh-TW" sz="6000" dirty="0"/>
              <a:t>3</a:t>
            </a:r>
            <a:endParaRPr lang="zh-TW" altLang="en-US" sz="6000" dirty="0"/>
          </a:p>
        </p:txBody>
      </p:sp>
      <p:sp>
        <p:nvSpPr>
          <p:cNvPr id="14" name="文字版面配置區 5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47500" lnSpcReduction="20000"/>
          </a:bodyPr>
          <a:lstStyle/>
          <a:p>
            <a:pPr algn="ctr"/>
            <a:r>
              <a:rPr lang="zh-TW" altLang="en-US" sz="6000" dirty="0">
                <a:solidFill>
                  <a:schemeClr val="accent1">
                    <a:lumMod val="50000"/>
                  </a:schemeClr>
                </a:solidFill>
              </a:rPr>
              <a:t>本期休學總人數</a:t>
            </a:r>
          </a:p>
        </p:txBody>
      </p:sp>
      <p:sp>
        <p:nvSpPr>
          <p:cNvPr id="7" name="文字版面配置區 6"/>
          <p:cNvSpPr>
            <a:spLocks noGrp="1"/>
          </p:cNvSpPr>
          <p:nvPr>
            <p:ph type="body" sz="quarter" idx="16"/>
          </p:nvPr>
        </p:nvSpPr>
        <p:spPr>
          <a:xfrm>
            <a:off x="5566543" y="3811352"/>
            <a:ext cx="3169145" cy="864096"/>
          </a:xfrm>
        </p:spPr>
        <p:txBody>
          <a:bodyPr/>
          <a:lstStyle/>
          <a:p>
            <a:r>
              <a:rPr lang="zh-TW" altLang="en-US" dirty="0">
                <a:solidFill>
                  <a:schemeClr val="bg2"/>
                </a:solidFill>
              </a:rPr>
              <a:t>復學人數</a:t>
            </a:r>
          </a:p>
        </p:txBody>
      </p:sp>
      <p:sp>
        <p:nvSpPr>
          <p:cNvPr id="9" name="文字版面配置區 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bg2"/>
                </a:solidFill>
              </a:rPr>
              <a:t>新辦理休學人數</a:t>
            </a:r>
          </a:p>
        </p:txBody>
      </p:sp>
      <p:sp>
        <p:nvSpPr>
          <p:cNvPr id="22" name="文字版面配置區 5">
            <a:extLst>
              <a:ext uri="{FF2B5EF4-FFF2-40B4-BE49-F238E27FC236}">
                <a16:creationId xmlns:a16="http://schemas.microsoft.com/office/drawing/2014/main" id="{78DDDB89-19D5-4DF9-9D9F-35094DDDA41D}"/>
              </a:ext>
            </a:extLst>
          </p:cNvPr>
          <p:cNvSpPr txBox="1">
            <a:spLocks/>
          </p:cNvSpPr>
          <p:nvPr/>
        </p:nvSpPr>
        <p:spPr>
          <a:xfrm>
            <a:off x="4822602" y="4855468"/>
            <a:ext cx="4104456" cy="2736304"/>
          </a:xfrm>
          <a:prstGeom prst="rect">
            <a:avLst/>
          </a:prstGeom>
        </p:spPr>
        <p:txBody>
          <a:bodyPr vert="horz" lIns="163275" tIns="81638" rIns="163275" bIns="81638" rtlCol="0">
            <a:normAutofit/>
          </a:bodyPr>
          <a:lstStyle>
            <a:lvl1pPr marL="0" indent="0" algn="l" defTabSz="1632753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2400" kern="1200" baseline="0">
                <a:solidFill>
                  <a:schemeClr val="tx1">
                    <a:alpha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326612" indent="-510235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40941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57317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73693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90070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446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2822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199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6000" dirty="0"/>
              <a:t>-1</a:t>
            </a:r>
            <a:endParaRPr lang="zh-TW" altLang="en-US" sz="6000" dirty="0"/>
          </a:p>
        </p:txBody>
      </p:sp>
      <p:sp>
        <p:nvSpPr>
          <p:cNvPr id="23" name="文字版面配置區 5">
            <a:extLst>
              <a:ext uri="{FF2B5EF4-FFF2-40B4-BE49-F238E27FC236}">
                <a16:creationId xmlns:a16="http://schemas.microsoft.com/office/drawing/2014/main" id="{7A97965B-E3D3-4A10-9ACA-245DEE26DE60}"/>
              </a:ext>
            </a:extLst>
          </p:cNvPr>
          <p:cNvSpPr txBox="1">
            <a:spLocks/>
          </p:cNvSpPr>
          <p:nvPr/>
        </p:nvSpPr>
        <p:spPr>
          <a:xfrm>
            <a:off x="8918595" y="4826855"/>
            <a:ext cx="4104456" cy="2736304"/>
          </a:xfrm>
          <a:prstGeom prst="rect">
            <a:avLst/>
          </a:prstGeom>
        </p:spPr>
        <p:txBody>
          <a:bodyPr vert="horz" lIns="163275" tIns="81638" rIns="163275" bIns="81638" rtlCol="0">
            <a:normAutofit/>
          </a:bodyPr>
          <a:lstStyle>
            <a:lvl1pPr marL="0" indent="0" algn="l" defTabSz="1632753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2400" kern="1200" baseline="0">
                <a:solidFill>
                  <a:schemeClr val="tx1">
                    <a:alpha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326612" indent="-510235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40941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57317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73693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90070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446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2822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199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6000" dirty="0"/>
              <a:t>+2</a:t>
            </a:r>
            <a:endParaRPr lang="zh-TW" altLang="en-US" sz="6000" dirty="0"/>
          </a:p>
        </p:txBody>
      </p:sp>
      <p:sp>
        <p:nvSpPr>
          <p:cNvPr id="24" name="文字版面配置區 5">
            <a:extLst>
              <a:ext uri="{FF2B5EF4-FFF2-40B4-BE49-F238E27FC236}">
                <a16:creationId xmlns:a16="http://schemas.microsoft.com/office/drawing/2014/main" id="{E66B10ED-2187-426E-BD04-3E94D38F1702}"/>
              </a:ext>
            </a:extLst>
          </p:cNvPr>
          <p:cNvSpPr txBox="1">
            <a:spLocks/>
          </p:cNvSpPr>
          <p:nvPr/>
        </p:nvSpPr>
        <p:spPr>
          <a:xfrm>
            <a:off x="13463688" y="4855468"/>
            <a:ext cx="4104456" cy="2736304"/>
          </a:xfrm>
          <a:prstGeom prst="rect">
            <a:avLst/>
          </a:prstGeom>
        </p:spPr>
        <p:txBody>
          <a:bodyPr vert="horz" lIns="163275" tIns="81638" rIns="163275" bIns="81638" rtlCol="0">
            <a:normAutofit/>
          </a:bodyPr>
          <a:lstStyle>
            <a:lvl1pPr marL="0" indent="0" algn="l" defTabSz="1632753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2400" kern="1200" baseline="0">
                <a:solidFill>
                  <a:schemeClr val="tx1">
                    <a:alpha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326612" indent="-510235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40941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57317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73693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90070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446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2822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199" indent="-408188" algn="l" defTabSz="16327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6000" dirty="0"/>
              <a:t>4</a:t>
            </a:r>
            <a:endParaRPr lang="zh-TW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380279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2"/>
          <p:cNvSpPr>
            <a:spLocks noGrp="1"/>
          </p:cNvSpPr>
          <p:nvPr>
            <p:ph type="title"/>
          </p:nvPr>
        </p:nvSpPr>
        <p:spPr/>
        <p:txBody>
          <a:bodyPr vert="horz" lIns="137160" tIns="68580" rIns="137160" bIns="68580" rtlCol="0" anchor="ctr">
            <a:normAutofit/>
          </a:bodyPr>
          <a:lstStyle/>
          <a:p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差異比率說明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dirty="0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67</a:t>
            </a:fld>
            <a:endParaRPr lang="en-US" dirty="0"/>
          </a:p>
        </p:txBody>
      </p:sp>
      <p:sp>
        <p:nvSpPr>
          <p:cNvPr id="15" name="文字版面配置區 14"/>
          <p:cNvSpPr>
            <a:spLocks noGrp="1"/>
          </p:cNvSpPr>
          <p:nvPr>
            <p:ph type="body" sz="quarter" idx="12"/>
          </p:nvPr>
        </p:nvSpPr>
        <p:spPr/>
        <p:txBody>
          <a:bodyPr vert="horz" lIns="163275" tIns="81638" rIns="163275" bIns="81638" rtlCol="0" anchor="b">
            <a:normAutofit/>
          </a:bodyPr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D1F972B2-ABDB-4891-960E-E7EBB29D42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含有全校總計的表冊，加入與前期差異比率</a:t>
            </a:r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2500F833-C7D5-4644-98C8-148A85CE683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方便快速比對前期資料，檢視是否有較大的落差，若有很可能是資料填報不正確</a:t>
            </a:r>
          </a:p>
        </p:txBody>
      </p:sp>
      <p:sp>
        <p:nvSpPr>
          <p:cNvPr id="12" name="文字版面配置區 11">
            <a:extLst>
              <a:ext uri="{FF2B5EF4-FFF2-40B4-BE49-F238E27FC236}">
                <a16:creationId xmlns:a16="http://schemas.microsoft.com/office/drawing/2014/main" id="{ED584AA2-777A-4B98-8A5F-16BC5D2D664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前期係指上一年度，例如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11010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期，將與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10910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期比較</a:t>
            </a:r>
          </a:p>
        </p:txBody>
      </p:sp>
      <p:sp>
        <p:nvSpPr>
          <p:cNvPr id="17" name="文字版面配置區 16">
            <a:extLst>
              <a:ext uri="{FF2B5EF4-FFF2-40B4-BE49-F238E27FC236}">
                <a16:creationId xmlns:a16="http://schemas.microsoft.com/office/drawing/2014/main" id="{E83A0A76-11DC-4150-87A7-769E05E6678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TW" altLang="en-US" dirty="0"/>
              <a:t>每次比較均與前一年度比較，上學期與上學期資料比較，下學期與下學期資料比較</a:t>
            </a:r>
          </a:p>
        </p:txBody>
      </p:sp>
      <p:sp>
        <p:nvSpPr>
          <p:cNvPr id="18" name="文字版面配置區 17">
            <a:extLst>
              <a:ext uri="{FF2B5EF4-FFF2-40B4-BE49-F238E27FC236}">
                <a16:creationId xmlns:a16="http://schemas.microsoft.com/office/drawing/2014/main" id="{E8D65AC6-AE4D-43A4-BA67-2D30F0CF63B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差異超過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20%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將以紅色提醒，不代表錯誤，儘為提醒參考</a:t>
            </a:r>
            <a:endParaRPr lang="zh-TW" altLang="en-US" dirty="0"/>
          </a:p>
        </p:txBody>
      </p:sp>
      <p:sp>
        <p:nvSpPr>
          <p:cNvPr id="19" name="文字版面配置區 18">
            <a:extLst>
              <a:ext uri="{FF2B5EF4-FFF2-40B4-BE49-F238E27FC236}">
                <a16:creationId xmlns:a16="http://schemas.microsoft.com/office/drawing/2014/main" id="{4DFCA2F8-5148-45FC-98FB-48C9E85691F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zh-TW" altLang="en-US" dirty="0"/>
              <a:t>超過</a:t>
            </a:r>
            <a:r>
              <a:rPr lang="en-US" altLang="zh-TW" dirty="0"/>
              <a:t>20%</a:t>
            </a:r>
            <a:r>
              <a:rPr lang="zh-TW" altLang="en-US" dirty="0"/>
              <a:t>可能為較大的差異，請重新確認資料之正確性。</a:t>
            </a:r>
          </a:p>
        </p:txBody>
      </p:sp>
    </p:spTree>
    <p:extLst>
      <p:ext uri="{BB962C8B-B14F-4D97-AF65-F5344CB8AC3E}">
        <p14:creationId xmlns:p14="http://schemas.microsoft.com/office/powerpoint/2010/main" val="417263295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137160" tIns="68580" rIns="137160" bIns="68580" rtlCol="0" anchor="ctr">
            <a:normAutofit/>
          </a:bodyPr>
          <a:lstStyle/>
          <a:p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差異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計算方式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68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F2BFB990-A124-485D-8CA1-E3FA6348800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6550318" y="4104827"/>
            <a:ext cx="1380996" cy="646331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3600" dirty="0"/>
              <a:t>本期</a:t>
            </a:r>
          </a:p>
        </p:txBody>
      </p:sp>
      <p:sp>
        <p:nvSpPr>
          <p:cNvPr id="7" name="減號 6"/>
          <p:cNvSpPr/>
          <p:nvPr/>
        </p:nvSpPr>
        <p:spPr>
          <a:xfrm>
            <a:off x="8649938" y="4104827"/>
            <a:ext cx="726902" cy="562521"/>
          </a:xfrm>
          <a:prstGeom prst="mathMinus">
            <a:avLst/>
          </a:prstGeom>
          <a:solidFill>
            <a:schemeClr val="bg2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TW" altLang="en-US" sz="1350" b="1">
              <a:solidFill>
                <a:schemeClr val="bg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8304102" y="5598836"/>
            <a:ext cx="1418573" cy="646331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3600" dirty="0"/>
              <a:t>上期</a:t>
            </a:r>
          </a:p>
        </p:txBody>
      </p:sp>
      <p:sp>
        <p:nvSpPr>
          <p:cNvPr id="15" name="減號 14"/>
          <p:cNvSpPr/>
          <p:nvPr/>
        </p:nvSpPr>
        <p:spPr>
          <a:xfrm>
            <a:off x="4849911" y="4801587"/>
            <a:ext cx="8614776" cy="562521"/>
          </a:xfrm>
          <a:prstGeom prst="mathMinus">
            <a:avLst/>
          </a:prstGeom>
          <a:solidFill>
            <a:schemeClr val="bg2">
              <a:lumMod val="9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TW" altLang="en-US" sz="1350" b="1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10039211" y="4104827"/>
            <a:ext cx="1418573" cy="646331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3600" dirty="0"/>
              <a:t>上期</a:t>
            </a:r>
          </a:p>
        </p:txBody>
      </p:sp>
      <p:sp>
        <p:nvSpPr>
          <p:cNvPr id="17" name="文字方塊 16"/>
          <p:cNvSpPr txBox="1"/>
          <p:nvPr/>
        </p:nvSpPr>
        <p:spPr>
          <a:xfrm>
            <a:off x="12872832" y="4104827"/>
            <a:ext cx="2132556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350" dirty="0">
                <a:solidFill>
                  <a:schemeClr val="bg2"/>
                </a:solidFill>
                <a:latin typeface="Algerian" panose="04020705040A02060702" pitchFamily="82" charset="0"/>
              </a:rPr>
              <a:t>%</a:t>
            </a:r>
            <a:endParaRPr lang="zh-TW" altLang="en-US" sz="10350" dirty="0">
              <a:solidFill>
                <a:schemeClr val="bg2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66188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>
                <a:solidFill>
                  <a:schemeClr val="bg2"/>
                </a:solidFill>
              </a:rPr>
              <a:t>帳號</a:t>
            </a:r>
            <a:r>
              <a:rPr kumimoji="1" lang="zh-TW" altLang="en-US" dirty="0">
                <a:solidFill>
                  <a:schemeClr val="accent1"/>
                </a:solidFill>
              </a:rPr>
              <a:t>管理</a:t>
            </a:r>
            <a:endParaRPr kumimoji="1" lang="ja-JP" altLang="en-US" dirty="0">
              <a:solidFill>
                <a:schemeClr val="accent1"/>
              </a:solidFill>
            </a:endParaRPr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12691473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85E62AC-5B70-4D6C-8E0B-1F097B2F2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密碼強度</a:t>
            </a: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7CF675E9-16B3-425E-B59C-E02687AB1AD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/>
              <a:t>大學校院校務資料庫</a:t>
            </a:r>
            <a:endParaRPr lang="ja-JP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3F10C51-ED02-4C3D-A5F5-E0FA557126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7</a:t>
            </a:fld>
            <a:endParaRPr lang="ja-JP" altLang="en-US" dirty="0"/>
          </a:p>
        </p:txBody>
      </p:sp>
      <p:pic>
        <p:nvPicPr>
          <p:cNvPr id="1028" name="Picture 4" descr="Time is takes a hacker to brute force your password in 2022 Hive Systems Password Table">
            <a:extLst>
              <a:ext uri="{FF2B5EF4-FFF2-40B4-BE49-F238E27FC236}">
                <a16:creationId xmlns:a16="http://schemas.microsoft.com/office/drawing/2014/main" id="{4B95BA58-7AEF-44EB-94BB-AFBC5A54B0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670" y="0"/>
            <a:ext cx="10287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909051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sz="5399" kern="0" dirty="0">
                <a:solidFill>
                  <a:schemeClr val="bg2"/>
                </a:solidFill>
                <a:latin typeface="Arial" pitchFamily="34"/>
                <a:ea typeface="微軟正黑體" pitchFamily="34"/>
                <a:cs typeface="Arial" pitchFamily="34"/>
              </a:rPr>
              <a:t>帳號管理</a:t>
            </a:r>
            <a:r>
              <a:rPr lang="en-US" altLang="zh-TW" sz="5399" kern="0" dirty="0">
                <a:solidFill>
                  <a:schemeClr val="bg2"/>
                </a:solidFill>
                <a:latin typeface="Arial" pitchFamily="34"/>
                <a:ea typeface="微軟正黑體" pitchFamily="34"/>
                <a:cs typeface="Arial" pitchFamily="34"/>
              </a:rPr>
              <a:t> </a:t>
            </a:r>
            <a:r>
              <a:rPr lang="en-US" altLang="zh-TW" kern="0" dirty="0">
                <a:solidFill>
                  <a:schemeClr val="bg2"/>
                </a:solidFill>
                <a:latin typeface="Arial" pitchFamily="34"/>
                <a:ea typeface="微軟正黑體" pitchFamily="34"/>
                <a:cs typeface="Arial" pitchFamily="34"/>
              </a:rPr>
              <a:t>(</a:t>
            </a:r>
            <a:r>
              <a:rPr lang="zh-TW" altLang="zh-TW" kern="0" dirty="0">
                <a:solidFill>
                  <a:schemeClr val="bg2"/>
                </a:solidFill>
                <a:latin typeface="Arial" pitchFamily="34"/>
                <a:ea typeface="微軟正黑體" pitchFamily="34"/>
                <a:cs typeface="Arial" pitchFamily="34"/>
              </a:rPr>
              <a:t>唯各校</a:t>
            </a:r>
            <a:r>
              <a:rPr lang="zh-TW" altLang="zh-TW" b="1" kern="0" dirty="0">
                <a:solidFill>
                  <a:srgbClr val="FF0000"/>
                </a:solidFill>
                <a:latin typeface="Arial" pitchFamily="34"/>
                <a:ea typeface="微軟正黑體" pitchFamily="34"/>
                <a:cs typeface="Arial" pitchFamily="34"/>
              </a:rPr>
              <a:t>系統管理師</a:t>
            </a:r>
            <a:r>
              <a:rPr lang="zh-TW" altLang="zh-TW" kern="0" dirty="0">
                <a:solidFill>
                  <a:schemeClr val="bg2"/>
                </a:solidFill>
                <a:latin typeface="Arial" pitchFamily="34"/>
                <a:ea typeface="微軟正黑體" pitchFamily="34"/>
                <a:cs typeface="Arial" pitchFamily="34"/>
              </a:rPr>
              <a:t>可使用</a:t>
            </a:r>
            <a:r>
              <a:rPr lang="en-US" altLang="zh-TW" kern="0" dirty="0">
                <a:solidFill>
                  <a:schemeClr val="bg2"/>
                </a:solidFill>
                <a:latin typeface="Arial" pitchFamily="34"/>
                <a:ea typeface="微軟正黑體" pitchFamily="34"/>
                <a:cs typeface="Arial" pitchFamily="34"/>
              </a:rPr>
              <a:t>)</a:t>
            </a:r>
            <a:endParaRPr lang="zh-TW" altLang="en-US" dirty="0">
              <a:solidFill>
                <a:schemeClr val="bg2"/>
              </a:solidFill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21F8716-23B8-4703-AAE0-F2BB089655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70</a:t>
            </a:fld>
            <a:endParaRPr lang="en-US" dirty="0"/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70BECC2A-3EA9-4CD4-901E-3D86B029FAE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207" y="3186274"/>
            <a:ext cx="13673468" cy="4423064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37705016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137160" tIns="68580" rIns="137160" bIns="68580" rtlCol="0" anchor="ctr">
            <a:normAutofit/>
          </a:bodyPr>
          <a:lstStyle/>
          <a:p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帳號管理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71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34B9B788-0987-4CA7-924A-89311EBB977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598" y="3586447"/>
            <a:ext cx="13696419" cy="389628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矩形 6"/>
          <p:cNvSpPr/>
          <p:nvPr/>
        </p:nvSpPr>
        <p:spPr>
          <a:xfrm>
            <a:off x="2405144" y="6446384"/>
            <a:ext cx="2045747" cy="1337139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73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26711231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137160" tIns="68580" rIns="137160" bIns="68580" rtlCol="0" anchor="ctr">
            <a:normAutofit/>
          </a:bodyPr>
          <a:lstStyle/>
          <a:p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帳號管理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72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B04C1625-D321-40D6-A12B-E15553FBA6A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208" y="2759786"/>
            <a:ext cx="12316745" cy="5663328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97352542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137160" tIns="68580" rIns="137160" bIns="68580" rtlCol="0" anchor="ctr">
            <a:normAutofit/>
          </a:bodyPr>
          <a:lstStyle/>
          <a:p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權限設定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73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F99A6A05-5293-479C-A85C-6D96DDDA054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9429" y="2992760"/>
            <a:ext cx="13589246" cy="494381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矩形 6"/>
          <p:cNvSpPr/>
          <p:nvPr/>
        </p:nvSpPr>
        <p:spPr>
          <a:xfrm>
            <a:off x="3771569" y="2995703"/>
            <a:ext cx="3867692" cy="853494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73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66587289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137160" tIns="68580" rIns="137160" bIns="68580" rtlCol="0" anchor="ctr">
            <a:normAutofit/>
          </a:bodyPr>
          <a:lstStyle/>
          <a:p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權限設定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74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24E44284-22F7-4470-B3D1-1A05C0E151A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207" y="2821838"/>
            <a:ext cx="13673468" cy="422442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矩形 7"/>
          <p:cNvSpPr/>
          <p:nvPr/>
        </p:nvSpPr>
        <p:spPr>
          <a:xfrm>
            <a:off x="10166200" y="3588421"/>
            <a:ext cx="5792475" cy="3629621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73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363837942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137160" tIns="68580" rIns="137160" bIns="68580" rtlCol="0" anchor="ctr">
            <a:normAutofit/>
          </a:bodyPr>
          <a:lstStyle/>
          <a:p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權限設定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75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2D07D211-057D-4D49-A5FE-3643341665F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207" y="3060993"/>
            <a:ext cx="13703759" cy="395250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345599" y="4267710"/>
            <a:ext cx="2194649" cy="2275932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704769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137160" tIns="68580" rIns="137160" bIns="68580" rtlCol="0" anchor="ctr">
            <a:normAutofit/>
          </a:bodyPr>
          <a:lstStyle/>
          <a:p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權限設定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76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1B8713C2-5895-4E4C-B773-E38C6F21C10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206" y="3030542"/>
            <a:ext cx="13703850" cy="392280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矩形 6"/>
          <p:cNvSpPr/>
          <p:nvPr/>
        </p:nvSpPr>
        <p:spPr>
          <a:xfrm>
            <a:off x="3374761" y="3331840"/>
            <a:ext cx="3867456" cy="379823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73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362572273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137160" tIns="68580" rIns="137160" bIns="68580" rtlCol="0" anchor="ctr">
            <a:normAutofit/>
          </a:bodyPr>
          <a:lstStyle/>
          <a:p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權限設定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77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A7BF42C7-CA7C-490B-8F21-19216511A6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206" y="3052556"/>
            <a:ext cx="13397289" cy="388457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9" name="矩形 2"/>
          <p:cNvSpPr/>
          <p:nvPr/>
        </p:nvSpPr>
        <p:spPr>
          <a:xfrm>
            <a:off x="11257391" y="3961676"/>
            <a:ext cx="1078886" cy="3273096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73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  <p:sp>
        <p:nvSpPr>
          <p:cNvPr id="10" name="矩形 3"/>
          <p:cNvSpPr/>
          <p:nvPr/>
        </p:nvSpPr>
        <p:spPr>
          <a:xfrm>
            <a:off x="9582864" y="4617786"/>
            <a:ext cx="6417153" cy="738492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73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70587234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>
                <a:solidFill>
                  <a:schemeClr val="bg2"/>
                </a:solidFill>
              </a:rPr>
              <a:t>修正</a:t>
            </a:r>
            <a:r>
              <a:rPr kumimoji="1" lang="zh-TW" altLang="en-US" dirty="0">
                <a:solidFill>
                  <a:schemeClr val="accent1"/>
                </a:solidFill>
              </a:rPr>
              <a:t>申請</a:t>
            </a:r>
            <a:endParaRPr kumimoji="1" lang="ja-JP" altLang="en-US" dirty="0">
              <a:solidFill>
                <a:schemeClr val="accent1"/>
              </a:solidFill>
            </a:endParaRPr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22572011"/>
      </p:ext>
    </p:extLst>
  </p:cSld>
  <p:clrMapOvr>
    <a:masterClrMapping/>
  </p:clrMapOvr>
  <p:transition spd="slow">
    <p:push dir="u"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圖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7118" y="1471688"/>
            <a:ext cx="11600187" cy="700882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6" name="矩形 15"/>
          <p:cNvSpPr/>
          <p:nvPr/>
        </p:nvSpPr>
        <p:spPr>
          <a:xfrm>
            <a:off x="12769493" y="1945547"/>
            <a:ext cx="1390883" cy="592209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73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CCC4345-B759-4CB4-8CCC-E38A22E58DB8}"/>
              </a:ext>
            </a:extLst>
          </p:cNvPr>
          <p:cNvSpPr txBox="1">
            <a:spLocks/>
          </p:cNvSpPr>
          <p:nvPr/>
        </p:nvSpPr>
        <p:spPr>
          <a:xfrm>
            <a:off x="13448135" y="9699173"/>
            <a:ext cx="4114443" cy="422156"/>
          </a:xfrm>
        </p:spPr>
        <p:txBody>
          <a:bodyPr/>
          <a:lstStyle>
            <a:defPPr>
              <a:defRPr lang="en-US"/>
            </a:defPPr>
            <a:lvl1pPr marL="0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6376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753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129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505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1882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258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634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011" algn="l" defTabSz="1632753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3EB59E2-90B9-4CD3-AC74-D672227E13C3}" type="slidenum">
              <a:rPr lang="en-US" smtClean="0">
                <a:solidFill>
                  <a:schemeClr val="bg2">
                    <a:lumMod val="75000"/>
                  </a:schemeClr>
                </a:solidFill>
              </a:rPr>
              <a:pPr algn="r"/>
              <a:t>79</a:t>
            </a:fld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60C8F5CB-6A99-436A-8F41-BE2EA8599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6AD086F-8E68-4A7C-BA59-B3F99A99355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9183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標題 106">
            <a:extLst>
              <a:ext uri="{FF2B5EF4-FFF2-40B4-BE49-F238E27FC236}">
                <a16:creationId xmlns:a16="http://schemas.microsoft.com/office/drawing/2014/main" id="{DB05171F-62E1-4343-BAB8-D5824B7E6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accent1">
                    <a:lumMod val="75000"/>
                  </a:schemeClr>
                </a:solidFill>
              </a:rPr>
              <a:t>更新</a:t>
            </a:r>
            <a:r>
              <a:rPr lang="zh-TW" altLang="en-US" dirty="0"/>
              <a:t>項目</a:t>
            </a:r>
          </a:p>
        </p:txBody>
      </p:sp>
      <p:sp>
        <p:nvSpPr>
          <p:cNvPr id="110" name="文字版面配置區 109">
            <a:extLst>
              <a:ext uri="{FF2B5EF4-FFF2-40B4-BE49-F238E27FC236}">
                <a16:creationId xmlns:a16="http://schemas.microsoft.com/office/drawing/2014/main" id="{C8CFB82C-619A-4EB8-99D6-EC07676CC86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111" name="文字版面配置區 110">
            <a:extLst>
              <a:ext uri="{FF2B5EF4-FFF2-40B4-BE49-F238E27FC236}">
                <a16:creationId xmlns:a16="http://schemas.microsoft.com/office/drawing/2014/main" id="{807515D8-428E-4EB6-B435-7E73AF21D3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TW" altLang="en-US" dirty="0"/>
              <a:t>教</a:t>
            </a:r>
            <a:r>
              <a:rPr lang="en-US" altLang="zh-TW" dirty="0"/>
              <a:t>1</a:t>
            </a:r>
            <a:r>
              <a:rPr lang="zh-TW" altLang="en-US" dirty="0"/>
              <a:t>專責人員帳號登入，加入雙因子驗證</a:t>
            </a:r>
          </a:p>
        </p:txBody>
      </p:sp>
      <p:sp>
        <p:nvSpPr>
          <p:cNvPr id="112" name="文字版面配置區 111">
            <a:extLst>
              <a:ext uri="{FF2B5EF4-FFF2-40B4-BE49-F238E27FC236}">
                <a16:creationId xmlns:a16="http://schemas.microsoft.com/office/drawing/2014/main" id="{0BC402DF-E44C-4DB8-99A3-B35D869231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TW" altLang="en-US" dirty="0"/>
              <a:t>教</a:t>
            </a:r>
            <a:r>
              <a:rPr lang="en-US" altLang="zh-TW" dirty="0"/>
              <a:t>1</a:t>
            </a:r>
            <a:r>
              <a:rPr lang="zh-TW" altLang="en-US" dirty="0"/>
              <a:t>專責人員帳號，由於資安要求，本期開始須於通過帳密驗證後</a:t>
            </a:r>
            <a:endParaRPr lang="en-US" altLang="zh-TW" dirty="0"/>
          </a:p>
          <a:p>
            <a:r>
              <a:rPr lang="zh-TW" altLang="en-US" dirty="0"/>
              <a:t>系統寄發驗證碼至登記之公務信箱，輸入驗證碼後始能登入</a:t>
            </a:r>
            <a:endParaRPr lang="en-US" altLang="zh-TW" dirty="0"/>
          </a:p>
        </p:txBody>
      </p:sp>
      <p:sp>
        <p:nvSpPr>
          <p:cNvPr id="155" name="文字版面配置區 154">
            <a:extLst>
              <a:ext uri="{FF2B5EF4-FFF2-40B4-BE49-F238E27FC236}">
                <a16:creationId xmlns:a16="http://schemas.microsoft.com/office/drawing/2014/main" id="{4FA80572-DA95-4CA9-90F0-59B26FBD1B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TW" altLang="en-US" dirty="0"/>
              <a:t>密碼強度將由</a:t>
            </a:r>
            <a:r>
              <a:rPr lang="en-US" altLang="zh-TW" dirty="0"/>
              <a:t>8</a:t>
            </a:r>
            <a:r>
              <a:rPr lang="zh-TW" altLang="en-US" dirty="0"/>
              <a:t>碼提升至</a:t>
            </a:r>
            <a:r>
              <a:rPr lang="en-US" altLang="zh-TW" dirty="0"/>
              <a:t>10</a:t>
            </a:r>
            <a:r>
              <a:rPr lang="zh-TW" altLang="en-US" dirty="0"/>
              <a:t>碼</a:t>
            </a:r>
          </a:p>
        </p:txBody>
      </p:sp>
      <p:sp>
        <p:nvSpPr>
          <p:cNvPr id="156" name="文字版面配置區 155">
            <a:extLst>
              <a:ext uri="{FF2B5EF4-FFF2-40B4-BE49-F238E27FC236}">
                <a16:creationId xmlns:a16="http://schemas.microsoft.com/office/drawing/2014/main" id="{91DB57D2-40D6-4DD1-917D-0C6AB45DD91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TW" altLang="en-US" dirty="0"/>
              <a:t>加強帳號安全性，密碼提升至</a:t>
            </a:r>
            <a:r>
              <a:rPr lang="en-US" altLang="zh-TW" dirty="0"/>
              <a:t>10</a:t>
            </a:r>
            <a:r>
              <a:rPr lang="zh-TW" altLang="en-US" dirty="0"/>
              <a:t>碼將由</a:t>
            </a:r>
            <a:r>
              <a:rPr lang="en-US" altLang="zh-TW" dirty="0"/>
              <a:t>39</a:t>
            </a:r>
            <a:r>
              <a:rPr lang="zh-TW" altLang="en-US" dirty="0"/>
              <a:t>分鐘被破解，提升至</a:t>
            </a:r>
            <a:r>
              <a:rPr lang="en-US" altLang="zh-TW" dirty="0"/>
              <a:t>5</a:t>
            </a:r>
            <a:r>
              <a:rPr lang="zh-TW" altLang="en-US" dirty="0"/>
              <a:t>個月才有可能被暴力破解</a:t>
            </a:r>
          </a:p>
        </p:txBody>
      </p:sp>
      <p:sp>
        <p:nvSpPr>
          <p:cNvPr id="157" name="文字版面配置區 156">
            <a:extLst>
              <a:ext uri="{FF2B5EF4-FFF2-40B4-BE49-F238E27FC236}">
                <a16:creationId xmlns:a16="http://schemas.microsoft.com/office/drawing/2014/main" id="{12D28A2F-2EEA-40FF-8FD5-9DF39CF73D7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zh-TW" altLang="en-US" dirty="0"/>
              <a:t>密碼重設僅限制於本人操作</a:t>
            </a:r>
          </a:p>
        </p:txBody>
      </p:sp>
      <p:sp>
        <p:nvSpPr>
          <p:cNvPr id="158" name="文字版面配置區 157">
            <a:extLst>
              <a:ext uri="{FF2B5EF4-FFF2-40B4-BE49-F238E27FC236}">
                <a16:creationId xmlns:a16="http://schemas.microsoft.com/office/drawing/2014/main" id="{2CE364CB-E894-46CB-970C-1C51F343D16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zh-TW" altLang="en-US" dirty="0"/>
              <a:t>過往由管理師協助更新密碼，本期開始，均限定本人方能更新密碼</a:t>
            </a:r>
          </a:p>
        </p:txBody>
      </p:sp>
    </p:spTree>
    <p:extLst>
      <p:ext uri="{BB962C8B-B14F-4D97-AF65-F5344CB8AC3E}">
        <p14:creationId xmlns:p14="http://schemas.microsoft.com/office/powerpoint/2010/main" val="424918655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表冊修正</a:t>
            </a:r>
            <a:r>
              <a:rPr lang="en-US" altLang="zh-TW" dirty="0"/>
              <a:t>-</a:t>
            </a:r>
            <a:r>
              <a:rPr lang="zh-TW" altLang="en-US" dirty="0"/>
              <a:t>統一修正期間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80</a:t>
            </a:fld>
            <a:endParaRPr lang="en-US" dirty="0"/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D153CE0E-2B99-4606-BAD4-9B9AE46481F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9679" y="3644662"/>
            <a:ext cx="7206500" cy="169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52253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0E25C7C-67BB-4DFE-8DED-D8935E02B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03EB59E2-90B9-4CD3-AC74-D672227E13C3}" type="slidenum">
              <a:rPr lang="en-US" smtClean="0">
                <a:solidFill>
                  <a:schemeClr val="bg2">
                    <a:lumMod val="75000"/>
                  </a:schemeClr>
                </a:solidFill>
              </a:rPr>
              <a:pPr algn="r"/>
              <a:t>81</a:t>
            </a:fld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38187678-6B7E-4984-8EF7-E5DF5C888F2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內容版面配置區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7374" y="1471688"/>
            <a:ext cx="12042860" cy="6612626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4309278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修正申請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82</a:t>
            </a:fld>
            <a:endParaRPr lang="en-US" dirty="0"/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6766FE8A-087E-4DBE-801D-82AFF01DF7C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1739" y="2147478"/>
            <a:ext cx="13042934" cy="644534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矩形 7"/>
          <p:cNvSpPr/>
          <p:nvPr/>
        </p:nvSpPr>
        <p:spPr>
          <a:xfrm>
            <a:off x="4117230" y="2668686"/>
            <a:ext cx="1764455" cy="720558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73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621739" y="6399496"/>
            <a:ext cx="1764455" cy="604763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73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47249944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修正申請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83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AEBE72C2-A701-45C5-9EDA-EECDABABBB2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3255" y="2507759"/>
            <a:ext cx="11378375" cy="5999015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19636558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修正申請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84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CEFBF1CA-B67F-4C3D-8895-2258FE2B178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646154" y="3029330"/>
            <a:ext cx="12597063" cy="490724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矩形 6"/>
          <p:cNvSpPr/>
          <p:nvPr/>
        </p:nvSpPr>
        <p:spPr>
          <a:xfrm>
            <a:off x="11864412" y="6517398"/>
            <a:ext cx="3487442" cy="1419180"/>
          </a:xfrm>
          <a:prstGeom prst="rect">
            <a:avLst/>
          </a:prstGeom>
          <a:noFill/>
          <a:ln w="57150" cap="flat">
            <a:solidFill>
              <a:srgbClr val="FF0000"/>
            </a:solidFill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73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kern="0">
              <a:solidFill>
                <a:srgbClr val="FFFFFF"/>
              </a:solidFill>
              <a:latin typeface="微軟正黑體" pitchFamily="34"/>
              <a:ea typeface="微軟正黑體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71630286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137160" tIns="68580" rIns="137160" bIns="68580" rtlCol="0" anchor="ctr">
            <a:normAutofit/>
          </a:bodyPr>
          <a:lstStyle/>
          <a:p>
            <a:r>
              <a:rPr lang="zh-TW" altLang="zh-TW" dirty="0"/>
              <a:t>請務必上傳「修正前後對照表」，並完成核章</a:t>
            </a:r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大學校院校務資料庫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85</a:t>
            </a:fld>
            <a:endParaRPr 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97F93ED6-3D17-4B9A-BA76-D99B6439FAA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B2D8E529-17E7-46C9-891B-6015A6FA51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476" y="930954"/>
            <a:ext cx="13527306" cy="882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90936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タイトル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THANK </a:t>
            </a:r>
            <a:r>
              <a:rPr kumimoji="1" lang="en-US" altLang="ja-JP" dirty="0">
                <a:solidFill>
                  <a:schemeClr val="accent1"/>
                </a:solidFill>
              </a:rPr>
              <a:t>Y</a:t>
            </a:r>
            <a:r>
              <a:rPr kumimoji="1" lang="en-US" altLang="ja-JP" dirty="0"/>
              <a:t>OU!</a:t>
            </a:r>
            <a:endParaRPr kumimoji="1" lang="ja-JP" altLang="en-US" dirty="0"/>
          </a:p>
        </p:txBody>
      </p:sp>
      <p:sp>
        <p:nvSpPr>
          <p:cNvPr id="15" name="テキスト プレースホルダー 1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1" lang="zh-TW" altLang="en-US" dirty="0"/>
              <a:t>若有任何問題請以下列資訊連繫系統人員</a:t>
            </a:r>
            <a:endParaRPr kumimoji="1" lang="ja-JP" altLang="en-US" dirty="0"/>
          </a:p>
        </p:txBody>
      </p:sp>
      <p:sp>
        <p:nvSpPr>
          <p:cNvPr id="16" name="テキスト プレースホルダー 1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zh-TW" altLang="en-US" sz="3600" dirty="0"/>
              <a:t>信箱：</a:t>
            </a:r>
            <a:r>
              <a:rPr kumimoji="1" lang="en-US" altLang="zh-TW" sz="3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HEDB2@YUNTECH.EDU.TW</a:t>
            </a:r>
          </a:p>
          <a:p>
            <a:r>
              <a:rPr kumimoji="1" lang="zh-TW" altLang="en-US" sz="3600" dirty="0"/>
              <a:t>電話：</a:t>
            </a:r>
            <a:r>
              <a:rPr kumimoji="1" lang="en-US" altLang="zh-TW" sz="3600" dirty="0"/>
              <a:t>05-5342601 </a:t>
            </a:r>
            <a:r>
              <a:rPr kumimoji="1" lang="zh-TW" altLang="en-US" sz="3600" dirty="0"/>
              <a:t>轉</a:t>
            </a:r>
            <a:r>
              <a:rPr kumimoji="1" lang="en-US" altLang="zh-TW" sz="3600" dirty="0"/>
              <a:t>5379</a:t>
            </a:r>
            <a:r>
              <a:rPr lang="zh-TW" altLang="en-US" sz="3600" dirty="0"/>
              <a:t> 或 </a:t>
            </a:r>
            <a:r>
              <a:rPr kumimoji="1" lang="en-US" altLang="zh-TW" sz="3600" dirty="0"/>
              <a:t>5380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00920996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FAD5654-E3FF-4A00-9574-3F84AFCB6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雙因子驗證</a:t>
            </a: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E2EC8623-BFA7-4A8C-B2E3-401D43B5784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zh-TW" altLang="en-US"/>
              <a:t>大學校院校務資料庫</a:t>
            </a:r>
            <a:endParaRPr lang="ja-JP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8948C3E-1EBC-45D7-82C5-2D3CCC0798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CB87ED-CE54-4A81-84E3-F65697A29D35}" type="slidenum">
              <a:rPr lang="ja-JP" altLang="en-US" smtClean="0"/>
              <a:pPr/>
              <a:t>9</a:t>
            </a:fld>
            <a:endParaRPr lang="ja-JP" altLang="en-US" dirty="0"/>
          </a:p>
        </p:txBody>
      </p:sp>
      <p:sp>
        <p:nvSpPr>
          <p:cNvPr id="12" name="文字版面配置區 11">
            <a:extLst>
              <a:ext uri="{FF2B5EF4-FFF2-40B4-BE49-F238E27FC236}">
                <a16:creationId xmlns:a16="http://schemas.microsoft.com/office/drawing/2014/main" id="{58118C13-9EC6-4BC0-B14A-E8B5FF0881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BAAD715D-8F8A-498B-9473-1B6EA754DF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220" y="7712422"/>
            <a:ext cx="6708386" cy="1879822"/>
          </a:xfrm>
          <a:prstGeom prst="rect">
            <a:avLst/>
          </a:prstGeom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78F62854-C6AB-4479-950D-007F5D850F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7302" y="5359524"/>
            <a:ext cx="5753903" cy="3982006"/>
          </a:xfrm>
          <a:prstGeom prst="rect">
            <a:avLst/>
          </a:prstGeom>
        </p:spPr>
      </p:pic>
      <p:sp>
        <p:nvSpPr>
          <p:cNvPr id="19" name="箭號: 向下 18">
            <a:extLst>
              <a:ext uri="{FF2B5EF4-FFF2-40B4-BE49-F238E27FC236}">
                <a16:creationId xmlns:a16="http://schemas.microsoft.com/office/drawing/2014/main" id="{13314044-3C39-4ACD-A07D-75095C4A099A}"/>
              </a:ext>
            </a:extLst>
          </p:cNvPr>
          <p:cNvSpPr/>
          <p:nvPr/>
        </p:nvSpPr>
        <p:spPr>
          <a:xfrm>
            <a:off x="3526582" y="6151612"/>
            <a:ext cx="1152128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箭號: 向右 19">
            <a:extLst>
              <a:ext uri="{FF2B5EF4-FFF2-40B4-BE49-F238E27FC236}">
                <a16:creationId xmlns:a16="http://schemas.microsoft.com/office/drawing/2014/main" id="{434ED8CC-A22E-4AAA-A8B4-933098847D45}"/>
              </a:ext>
            </a:extLst>
          </p:cNvPr>
          <p:cNvSpPr/>
          <p:nvPr/>
        </p:nvSpPr>
        <p:spPr>
          <a:xfrm>
            <a:off x="7865749" y="7244824"/>
            <a:ext cx="1368152" cy="12241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: 圓角 4">
            <a:extLst>
              <a:ext uri="{FF2B5EF4-FFF2-40B4-BE49-F238E27FC236}">
                <a16:creationId xmlns:a16="http://schemas.microsoft.com/office/drawing/2014/main" id="{8D9CA41B-C982-4A8F-B423-9380CF5986C7}"/>
              </a:ext>
            </a:extLst>
          </p:cNvPr>
          <p:cNvSpPr/>
          <p:nvPr/>
        </p:nvSpPr>
        <p:spPr>
          <a:xfrm>
            <a:off x="749234" y="7646348"/>
            <a:ext cx="3960440" cy="131807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FD5ED56A-BAD3-47FD-BDBD-26BF892574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235" y="1158445"/>
            <a:ext cx="7466355" cy="4602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503327"/>
      </p:ext>
    </p:extLst>
  </p:cSld>
  <p:clrMapOvr>
    <a:masterClrMapping/>
  </p:clrMapOvr>
</p:sld>
</file>

<file path=ppt/theme/theme1.xml><?xml version="1.0" encoding="utf-8"?>
<a:theme xmlns:a="http://schemas.openxmlformats.org/drawingml/2006/main" name="Title">
  <a:themeElements>
    <a:clrScheme name="Scheat">
      <a:dk1>
        <a:srgbClr val="FFFFFF"/>
      </a:dk1>
      <a:lt1>
        <a:srgbClr val="000000"/>
      </a:lt1>
      <a:dk2>
        <a:srgbClr val="FFFFFF"/>
      </a:dk2>
      <a:lt2>
        <a:srgbClr val="EEECE1"/>
      </a:lt2>
      <a:accent1>
        <a:srgbClr val="7BCFF5"/>
      </a:accent1>
      <a:accent2>
        <a:srgbClr val="BBFF02"/>
      </a:accent2>
      <a:accent3>
        <a:srgbClr val="00CCFF"/>
      </a:accent3>
      <a:accent4>
        <a:srgbClr val="FF99FF"/>
      </a:accent4>
      <a:accent5>
        <a:srgbClr val="4BACC6"/>
      </a:accent5>
      <a:accent6>
        <a:srgbClr val="F79646"/>
      </a:accent6>
      <a:hlink>
        <a:srgbClr val="7BCFF5"/>
      </a:hlink>
      <a:folHlink>
        <a:srgbClr val="25AFEE"/>
      </a:folHlink>
    </a:clrScheme>
    <a:fontScheme name="Scheat">
      <a:majorFont>
        <a:latin typeface="Crimson Text"/>
        <a:ea typeface="Spica Neue"/>
        <a:cs typeface=""/>
      </a:majorFont>
      <a:minorFont>
        <a:latin typeface="Crimson Text"/>
        <a:ea typeface="Spica Neue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">
  <a:themeElements>
    <a:clrScheme name="Scheat">
      <a:dk1>
        <a:srgbClr val="FFFFFF"/>
      </a:dk1>
      <a:lt1>
        <a:srgbClr val="000000"/>
      </a:lt1>
      <a:dk2>
        <a:srgbClr val="FFFFFF"/>
      </a:dk2>
      <a:lt2>
        <a:srgbClr val="EEECE1"/>
      </a:lt2>
      <a:accent1>
        <a:srgbClr val="7BCFF5"/>
      </a:accent1>
      <a:accent2>
        <a:srgbClr val="BBFF02"/>
      </a:accent2>
      <a:accent3>
        <a:srgbClr val="00CCFF"/>
      </a:accent3>
      <a:accent4>
        <a:srgbClr val="FF99FF"/>
      </a:accent4>
      <a:accent5>
        <a:srgbClr val="4BACC6"/>
      </a:accent5>
      <a:accent6>
        <a:srgbClr val="F79646"/>
      </a:accent6>
      <a:hlink>
        <a:srgbClr val="7BCFF5"/>
      </a:hlink>
      <a:folHlink>
        <a:srgbClr val="25AFEE"/>
      </a:folHlink>
    </a:clrScheme>
    <a:fontScheme name="Scheat">
      <a:majorFont>
        <a:latin typeface="Crimson Text"/>
        <a:ea typeface="Spica Neue"/>
        <a:cs typeface=""/>
      </a:majorFont>
      <a:minorFont>
        <a:latin typeface="Crimson Text"/>
        <a:ea typeface="Spica Neue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1476</TotalTime>
  <Words>3222</Words>
  <Application>Microsoft Office PowerPoint</Application>
  <PresentationFormat>自訂</PresentationFormat>
  <Paragraphs>536</Paragraphs>
  <Slides>86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86</vt:i4>
      </vt:variant>
    </vt:vector>
  </HeadingPairs>
  <TitlesOfParts>
    <vt:vector size="97" baseType="lpstr">
      <vt:lpstr>Crimson Text</vt:lpstr>
      <vt:lpstr>ＭＳ Ｐゴシック</vt:lpstr>
      <vt:lpstr>Spica Neue</vt:lpstr>
      <vt:lpstr>Ubuntu Medium</vt:lpstr>
      <vt:lpstr>微軟正黑體</vt:lpstr>
      <vt:lpstr>Algerian</vt:lpstr>
      <vt:lpstr>Arial</vt:lpstr>
      <vt:lpstr>Calibri</vt:lpstr>
      <vt:lpstr>Wingdings</vt:lpstr>
      <vt:lpstr>Title</vt:lpstr>
      <vt:lpstr>Contents</vt:lpstr>
      <vt:lpstr>系統操作說明</vt:lpstr>
      <vt:lpstr>CONTENTS</vt:lpstr>
      <vt:lpstr>基本資料</vt:lpstr>
      <vt:lpstr>基本資料-3月份填報</vt:lpstr>
      <vt:lpstr>國際專修部</vt:lpstr>
      <vt:lpstr>不分院</vt:lpstr>
      <vt:lpstr>密碼強度</vt:lpstr>
      <vt:lpstr>更新項目</vt:lpstr>
      <vt:lpstr>雙因子驗證</vt:lpstr>
      <vt:lpstr>驗證碼信件</vt:lpstr>
      <vt:lpstr>填表系統網址更新</vt:lpstr>
      <vt:lpstr>PowerPoint 簡報</vt:lpstr>
      <vt:lpstr>申請表內容</vt:lpstr>
      <vt:lpstr>重置密碼1</vt:lpstr>
      <vt:lpstr>重置密碼</vt:lpstr>
      <vt:lpstr>登入失敗次數過多</vt:lpstr>
      <vt:lpstr>重設密碼</vt:lpstr>
      <vt:lpstr>重設密碼-1</vt:lpstr>
      <vt:lpstr>重設密碼信件</vt:lpstr>
      <vt:lpstr>重置密碼</vt:lpstr>
      <vt:lpstr>注意事項</vt:lpstr>
      <vt:lpstr>注意事項</vt:lpstr>
      <vt:lpstr>資料填報</vt:lpstr>
      <vt:lpstr>表冊填寫</vt:lpstr>
      <vt:lpstr>表冊填寫</vt:lpstr>
      <vt:lpstr>表冊填寫</vt:lpstr>
      <vt:lpstr>Excel 上傳</vt:lpstr>
      <vt:lpstr>資料上傳</vt:lpstr>
      <vt:lpstr>資料上傳</vt:lpstr>
      <vt:lpstr>Excel 上傳</vt:lpstr>
      <vt:lpstr>Excel 上傳</vt:lpstr>
      <vt:lpstr>Excel 上傳-欄位順序</vt:lpstr>
      <vt:lpstr>Excel上傳-必要欄位檢核</vt:lpstr>
      <vt:lpstr>Excel上傳-操作</vt:lpstr>
      <vt:lpstr>Excel上傳-資料上傳說明</vt:lpstr>
      <vt:lpstr>EXCEL 上傳-資料下載</vt:lpstr>
      <vt:lpstr>EXCEL 上傳-資料下載</vt:lpstr>
      <vt:lpstr>EXCEL 上傳-對照表</vt:lpstr>
      <vt:lpstr>EXCEL 上傳-資料匯入</vt:lpstr>
      <vt:lpstr>EXCEL 上傳-資料匯入</vt:lpstr>
      <vt:lpstr>EXCEL 上傳</vt:lpstr>
      <vt:lpstr>EXCEL 上傳</vt:lpstr>
      <vt:lpstr>EXCEL 上傳</vt:lpstr>
      <vt:lpstr>EXCEL 上傳</vt:lpstr>
      <vt:lpstr>EXCEL 上傳</vt:lpstr>
      <vt:lpstr>PowerPoint 簡報</vt:lpstr>
      <vt:lpstr>PowerPoint 簡報</vt:lpstr>
      <vt:lpstr>填寫狀況</vt:lpstr>
      <vt:lpstr>資料匯出</vt:lpstr>
      <vt:lpstr>表冊檢核為協助確認輸入資料庫之資料是否與資料來源相符。 若不相符，則請確認是否輸入資料庫之資料有誤</vt:lpstr>
      <vt:lpstr>資料檢核</vt:lpstr>
      <vt:lpstr>資料檢核提示</vt:lpstr>
      <vt:lpstr>差異比率說明</vt:lpstr>
      <vt:lpstr>單一表冊完整填報</vt:lpstr>
      <vt:lpstr>單一表冊完整填報</vt:lpstr>
      <vt:lpstr>交叉比對-檢誤</vt:lpstr>
      <vt:lpstr>交叉比對-檢誤(續)</vt:lpstr>
      <vt:lpstr>交叉比對-檢誤(續)</vt:lpstr>
      <vt:lpstr>交叉比對-檢誤(續)</vt:lpstr>
      <vt:lpstr>交叉比對-檢誤(續)</vt:lpstr>
      <vt:lpstr>交叉比對-檢誤(續)</vt:lpstr>
      <vt:lpstr>交叉比對-檢誤(續)</vt:lpstr>
      <vt:lpstr>交叉比對-提示</vt:lpstr>
      <vt:lpstr>交叉比對-提示</vt:lpstr>
      <vt:lpstr>交叉比對-提示</vt:lpstr>
      <vt:lpstr>休學檢核說明</vt:lpstr>
      <vt:lpstr>差異比率說明</vt:lpstr>
      <vt:lpstr>差異計算方式</vt:lpstr>
      <vt:lpstr>帳號管理</vt:lpstr>
      <vt:lpstr>帳號管理 (唯各校系統管理師可使用)</vt:lpstr>
      <vt:lpstr>帳號管理</vt:lpstr>
      <vt:lpstr>帳號管理</vt:lpstr>
      <vt:lpstr>權限設定</vt:lpstr>
      <vt:lpstr>權限設定</vt:lpstr>
      <vt:lpstr>權限設定</vt:lpstr>
      <vt:lpstr>權限設定</vt:lpstr>
      <vt:lpstr>權限設定</vt:lpstr>
      <vt:lpstr>修正申請</vt:lpstr>
      <vt:lpstr>PowerPoint 簡報</vt:lpstr>
      <vt:lpstr>表冊修正-統一修正期間</vt:lpstr>
      <vt:lpstr>PowerPoint 簡報</vt:lpstr>
      <vt:lpstr>修正申請</vt:lpstr>
      <vt:lpstr>修正申請</vt:lpstr>
      <vt:lpstr>修正申請</vt:lpstr>
      <vt:lpstr>請務必上傳「修正前後對照表」，並完成核章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Scheat</dc:title>
  <dc:creator>Jun</dc:creator>
  <cp:lastModifiedBy>HEDBM</cp:lastModifiedBy>
  <cp:revision>119</cp:revision>
  <dcterms:created xsi:type="dcterms:W3CDTF">2015-02-26T15:14:38Z</dcterms:created>
  <dcterms:modified xsi:type="dcterms:W3CDTF">2024-07-10T06:05:58Z</dcterms:modified>
</cp:coreProperties>
</file>