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</p:sldMasterIdLst>
  <p:notesMasterIdLst>
    <p:notesMasterId r:id="rId89"/>
  </p:notesMasterIdLst>
  <p:handoutMasterIdLst>
    <p:handoutMasterId r:id="rId90"/>
  </p:handoutMasterIdLst>
  <p:sldIdLst>
    <p:sldId id="258" r:id="rId3"/>
    <p:sldId id="259" r:id="rId4"/>
    <p:sldId id="260" r:id="rId5"/>
    <p:sldId id="625" r:id="rId6"/>
    <p:sldId id="639" r:id="rId7"/>
    <p:sldId id="640" r:id="rId8"/>
    <p:sldId id="638" r:id="rId9"/>
    <p:sldId id="626" r:id="rId10"/>
    <p:sldId id="641" r:id="rId11"/>
    <p:sldId id="642" r:id="rId12"/>
    <p:sldId id="627" r:id="rId13"/>
    <p:sldId id="637" r:id="rId14"/>
    <p:sldId id="628" r:id="rId15"/>
    <p:sldId id="635" r:id="rId16"/>
    <p:sldId id="636" r:id="rId17"/>
    <p:sldId id="629" r:id="rId18"/>
    <p:sldId id="631" r:id="rId19"/>
    <p:sldId id="630" r:id="rId20"/>
    <p:sldId id="632" r:id="rId21"/>
    <p:sldId id="633" r:id="rId22"/>
    <p:sldId id="273" r:id="rId23"/>
    <p:sldId id="624" r:id="rId24"/>
    <p:sldId id="548" r:id="rId25"/>
    <p:sldId id="550" r:id="rId26"/>
    <p:sldId id="551" r:id="rId27"/>
    <p:sldId id="552" r:id="rId28"/>
    <p:sldId id="553" r:id="rId29"/>
    <p:sldId id="554" r:id="rId30"/>
    <p:sldId id="555" r:id="rId31"/>
    <p:sldId id="556" r:id="rId32"/>
    <p:sldId id="557" r:id="rId33"/>
    <p:sldId id="558" r:id="rId34"/>
    <p:sldId id="559" r:id="rId35"/>
    <p:sldId id="560" r:id="rId36"/>
    <p:sldId id="561" r:id="rId37"/>
    <p:sldId id="562" r:id="rId38"/>
    <p:sldId id="563" r:id="rId39"/>
    <p:sldId id="564" r:id="rId40"/>
    <p:sldId id="565" r:id="rId41"/>
    <p:sldId id="566" r:id="rId42"/>
    <p:sldId id="567" r:id="rId43"/>
    <p:sldId id="568" r:id="rId44"/>
    <p:sldId id="569" r:id="rId45"/>
    <p:sldId id="570" r:id="rId46"/>
    <p:sldId id="571" r:id="rId47"/>
    <p:sldId id="572" r:id="rId48"/>
    <p:sldId id="573" r:id="rId49"/>
    <p:sldId id="574" r:id="rId50"/>
    <p:sldId id="575" r:id="rId51"/>
    <p:sldId id="576" r:id="rId52"/>
    <p:sldId id="577" r:id="rId53"/>
    <p:sldId id="588" r:id="rId54"/>
    <p:sldId id="589" r:id="rId55"/>
    <p:sldId id="590" r:id="rId56"/>
    <p:sldId id="579" r:id="rId57"/>
    <p:sldId id="580" r:id="rId58"/>
    <p:sldId id="616" r:id="rId59"/>
    <p:sldId id="615" r:id="rId60"/>
    <p:sldId id="581" r:id="rId61"/>
    <p:sldId id="582" r:id="rId62"/>
    <p:sldId id="609" r:id="rId63"/>
    <p:sldId id="613" r:id="rId64"/>
    <p:sldId id="583" r:id="rId65"/>
    <p:sldId id="608" r:id="rId66"/>
    <p:sldId id="584" r:id="rId67"/>
    <p:sldId id="585" r:id="rId68"/>
    <p:sldId id="586" r:id="rId69"/>
    <p:sldId id="587" r:id="rId70"/>
    <p:sldId id="617" r:id="rId71"/>
    <p:sldId id="620" r:id="rId72"/>
    <p:sldId id="591" r:id="rId73"/>
    <p:sldId id="592" r:id="rId74"/>
    <p:sldId id="594" r:id="rId75"/>
    <p:sldId id="595" r:id="rId76"/>
    <p:sldId id="596" r:id="rId77"/>
    <p:sldId id="597" r:id="rId78"/>
    <p:sldId id="598" r:id="rId79"/>
    <p:sldId id="621" r:id="rId80"/>
    <p:sldId id="599" r:id="rId81"/>
    <p:sldId id="600" r:id="rId82"/>
    <p:sldId id="601" r:id="rId83"/>
    <p:sldId id="602" r:id="rId84"/>
    <p:sldId id="603" r:id="rId85"/>
    <p:sldId id="604" r:id="rId86"/>
    <p:sldId id="605" r:id="rId87"/>
    <p:sldId id="293" r:id="rId88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FF0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594" y="60"/>
      </p:cViewPr>
      <p:guideLst>
        <p:guide orient="horz" pos="3240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handoutMaster" Target="handoutMasters/handoutMaster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2024/7/10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881" y="890144"/>
            <a:ext cx="7344527" cy="5020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" y="890144"/>
            <a:ext cx="7344527" cy="502011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1077913" y="1111250"/>
            <a:ext cx="5617021" cy="3671888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11488633" y="1111052"/>
            <a:ext cx="5617021" cy="367188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4462686" y="691694"/>
            <a:ext cx="8713511" cy="6130764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19147" y="967036"/>
            <a:ext cx="6800589" cy="432048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6325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4" y="511247"/>
            <a:ext cx="8568014" cy="5856389"/>
          </a:xfrm>
          <a:prstGeom prst="rect">
            <a:avLst/>
          </a:prstGeom>
        </p:spPr>
      </p:pic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5110758" y="764182"/>
            <a:ext cx="6696744" cy="42835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2388840"/>
            <a:ext cx="1812335" cy="37627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574" y="1112079"/>
            <a:ext cx="3556895" cy="5029200"/>
          </a:xfrm>
          <a:prstGeom prst="rect">
            <a:avLst/>
          </a:prstGeom>
        </p:spPr>
      </p:pic>
      <p:sp>
        <p:nvSpPr>
          <p:cNvPr id="18" name="図プレースホルダー 8"/>
          <p:cNvSpPr>
            <a:spLocks noGrp="1"/>
          </p:cNvSpPr>
          <p:nvPr>
            <p:ph type="pic" sz="quarter" idx="17" hasCustomPrompt="1"/>
          </p:nvPr>
        </p:nvSpPr>
        <p:spPr>
          <a:xfrm>
            <a:off x="3022526" y="2876155"/>
            <a:ext cx="1512168" cy="277140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722021" y="1615108"/>
            <a:ext cx="3024000" cy="40324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4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/>
      <p:bldP spid="20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643964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7735788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62286" y="6727676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8671892"/>
            <a:ext cx="16201800" cy="122413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0940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2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0007302" y="3805742"/>
            <a:ext cx="763284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9503246" y="2797630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07302" y="4741846"/>
            <a:ext cx="7632848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259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6871692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6302" y="7807796"/>
            <a:ext cx="16201800" cy="194421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5796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0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57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866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87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allAtOnce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327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4220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14220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14220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870398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70398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870398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870398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70398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870398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0" name="グループ化 29"/>
          <p:cNvGrpSpPr/>
          <p:nvPr userDrawn="1"/>
        </p:nvGrpSpPr>
        <p:grpSpPr>
          <a:xfrm>
            <a:off x="8639150" y="2470598"/>
            <a:ext cx="1552133" cy="1728192"/>
            <a:chOff x="7054974" y="1111052"/>
            <a:chExt cx="1552133" cy="1728192"/>
          </a:xfrm>
        </p:grpSpPr>
        <p:sp>
          <p:nvSpPr>
            <p:cNvPr id="31" name="テキスト ボックス 3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2" name="直線コネクタ 3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>
            <a:off x="8639150" y="4774854"/>
            <a:ext cx="1552133" cy="1728192"/>
            <a:chOff x="7054974" y="1111052"/>
            <a:chExt cx="1552133" cy="1728192"/>
          </a:xfrm>
        </p:grpSpPr>
        <p:sp>
          <p:nvSpPr>
            <p:cNvPr id="34" name="テキスト ボックス 33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5" name="直線コネクタ 34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/>
          <p:cNvGrpSpPr/>
          <p:nvPr userDrawn="1"/>
        </p:nvGrpSpPr>
        <p:grpSpPr>
          <a:xfrm>
            <a:off x="8639150" y="7079110"/>
            <a:ext cx="1552133" cy="1728192"/>
            <a:chOff x="7054974" y="1111052"/>
            <a:chExt cx="1552133" cy="1728192"/>
          </a:xfrm>
        </p:grpSpPr>
        <p:sp>
          <p:nvSpPr>
            <p:cNvPr id="37" name="テキスト ボックス 36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8" name="直線コネクタ 3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367342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367342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367342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367342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67342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81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7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6478910" y="1831132"/>
            <a:ext cx="1552133" cy="1569660"/>
            <a:chOff x="7054974" y="1200132"/>
            <a:chExt cx="1552133" cy="1569660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2047156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6478910" y="3343300"/>
            <a:ext cx="1552133" cy="1569660"/>
            <a:chOff x="7054974" y="1248171"/>
            <a:chExt cx="1552133" cy="1569660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207102" y="3511285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478910" y="4855468"/>
            <a:ext cx="1552133" cy="1569660"/>
            <a:chOff x="7054974" y="1257783"/>
            <a:chExt cx="1552133" cy="1569660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07102" y="5013841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6478910" y="6295628"/>
            <a:ext cx="1552133" cy="1569660"/>
            <a:chOff x="7054974" y="1202317"/>
            <a:chExt cx="1552133" cy="1569660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207102" y="6509467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6478910" y="7879804"/>
            <a:ext cx="1552133" cy="1569660"/>
            <a:chOff x="7054974" y="1247810"/>
            <a:chExt cx="1552133" cy="1569660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7102" y="8048150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3539384"/>
            <a:ext cx="6192688" cy="4124396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25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6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3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7199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505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83" y="2047156"/>
            <a:ext cx="3468257" cy="7200800"/>
          </a:xfrm>
          <a:prstGeom prst="rect">
            <a:avLst/>
          </a:prstGeom>
        </p:spPr>
      </p:pic>
      <p:sp>
        <p:nvSpPr>
          <p:cNvPr id="9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3919364"/>
            <a:ext cx="103331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6942" y="4639444"/>
            <a:ext cx="10333148" cy="28083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3038248" y="2983260"/>
            <a:ext cx="3008614" cy="5415505"/>
          </a:xfrm>
          <a:solidFill>
            <a:schemeClr val="tx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48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  <p:bldP spid="11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3990999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4783460"/>
            <a:ext cx="9181020" cy="230425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78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2263180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3055641"/>
            <a:ext cx="9181020" cy="2159867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1072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16633551" cy="518537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089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6799684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19764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59230" y="6800479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59230" y="7520559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359527" y="2263180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78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allAtOnce"/>
      <p:bldP spid="1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4" y="2263178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46262" y="6367639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6943702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038548" y="2263179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894236" y="6367640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94236" y="6943703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814" y="2263180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143502" y="6367641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43502" y="6943704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5990" y="2263181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3391678" y="6367642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91678" y="6943705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199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621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246662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46662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790278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6365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246365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519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743606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743606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9287222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43309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43309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5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2551210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838950" y="2263181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6622926" y="226318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4999482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38950" y="4711453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8" name="直線コネクタ 17"/>
          <p:cNvCxnSpPr/>
          <p:nvPr userDrawn="1"/>
        </p:nvCxnSpPr>
        <p:spPr>
          <a:xfrm>
            <a:off x="6622926" y="4711452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90278" y="7447753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38950" y="7159724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1" name="直線コネクタ 20"/>
          <p:cNvCxnSpPr/>
          <p:nvPr userDrawn="1"/>
        </p:nvCxnSpPr>
        <p:spPr>
          <a:xfrm>
            <a:off x="6622926" y="7159723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4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0828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8731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 flipH="1">
            <a:off x="108731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38890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66793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666793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96952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55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7" name="直線コネクタ 26"/>
          <p:cNvCxnSpPr/>
          <p:nvPr userDrawn="1"/>
        </p:nvCxnSpPr>
        <p:spPr>
          <a:xfrm flipH="1">
            <a:off x="1224855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552696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7667042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0781388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3895734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21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3600400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184000" y="2263180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1375454" y="2263180"/>
            <a:ext cx="547260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5184000" y="5359524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86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2" grpId="0" animBg="1"/>
      <p:bldP spid="14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山形 4"/>
          <p:cNvSpPr/>
          <p:nvPr userDrawn="1"/>
        </p:nvSpPr>
        <p:spPr>
          <a:xfrm>
            <a:off x="862286" y="3703340"/>
            <a:ext cx="4464496" cy="1091326"/>
          </a:xfrm>
          <a:prstGeom prst="chevron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山形 7"/>
          <p:cNvSpPr/>
          <p:nvPr userDrawn="1"/>
        </p:nvSpPr>
        <p:spPr>
          <a:xfrm>
            <a:off x="4990480" y="3703340"/>
            <a:ext cx="4464496" cy="1091326"/>
          </a:xfrm>
          <a:prstGeom prst="chevron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山形 8"/>
          <p:cNvSpPr/>
          <p:nvPr userDrawn="1"/>
        </p:nvSpPr>
        <p:spPr>
          <a:xfrm>
            <a:off x="9118674" y="3692134"/>
            <a:ext cx="4464496" cy="1091326"/>
          </a:xfrm>
          <a:prstGeom prst="chevron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山形 9"/>
          <p:cNvSpPr/>
          <p:nvPr userDrawn="1"/>
        </p:nvSpPr>
        <p:spPr>
          <a:xfrm>
            <a:off x="13246869" y="3703340"/>
            <a:ext cx="4464496" cy="1091326"/>
          </a:xfrm>
          <a:prstGeom prst="chevron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438349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18270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822932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543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694737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46729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975188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3103646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14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366342" y="2623220"/>
            <a:ext cx="6120680" cy="61206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2117625" y="4148759"/>
            <a:ext cx="4618114" cy="4618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022526" y="5935589"/>
            <a:ext cx="2808312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 userDrawn="1"/>
        </p:nvCxnSpPr>
        <p:spPr>
          <a:xfrm flipV="1">
            <a:off x="9142413" y="24705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18472" y="238355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318472" y="316060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1" name="直線コネクタ 20"/>
          <p:cNvCxnSpPr/>
          <p:nvPr userDrawn="1"/>
        </p:nvCxnSpPr>
        <p:spPr>
          <a:xfrm flipV="1">
            <a:off x="5974854" y="333469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 flipV="1">
            <a:off x="9145513" y="472648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321572" y="463944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21572" y="541649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6" name="直線コネクタ 20"/>
          <p:cNvCxnSpPr/>
          <p:nvPr userDrawn="1"/>
        </p:nvCxnSpPr>
        <p:spPr>
          <a:xfrm flipV="1">
            <a:off x="5977954" y="559058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 userDrawn="1"/>
        </p:nvCxnSpPr>
        <p:spPr>
          <a:xfrm flipV="1">
            <a:off x="9142413" y="703074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18472" y="6943700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318472" y="7720752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30" name="直線コネクタ 20"/>
          <p:cNvCxnSpPr/>
          <p:nvPr userDrawn="1"/>
        </p:nvCxnSpPr>
        <p:spPr>
          <a:xfrm>
            <a:off x="4750718" y="7339745"/>
            <a:ext cx="4391695" cy="5550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3022526" y="30297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3022526" y="48299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058530" y="699018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1243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アーチ 6"/>
          <p:cNvSpPr/>
          <p:nvPr userDrawn="1"/>
        </p:nvSpPr>
        <p:spPr>
          <a:xfrm>
            <a:off x="5830838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アーチ 30"/>
          <p:cNvSpPr/>
          <p:nvPr userDrawn="1"/>
        </p:nvSpPr>
        <p:spPr>
          <a:xfrm rot="5400000">
            <a:off x="5902846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10800000">
            <a:off x="5902846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 userDrawn="1"/>
        </p:nvSpPr>
        <p:spPr>
          <a:xfrm rot="16200000">
            <a:off x="5830838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7" name="直線コネクタ 36"/>
          <p:cNvCxnSpPr/>
          <p:nvPr userDrawn="1"/>
        </p:nvCxnSpPr>
        <p:spPr>
          <a:xfrm flipV="1">
            <a:off x="12639555" y="2335188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2815614" y="2390092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2815614" y="3167144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0" name="直線コネクタ 39"/>
          <p:cNvCxnSpPr/>
          <p:nvPr userDrawn="1"/>
        </p:nvCxnSpPr>
        <p:spPr>
          <a:xfrm flipV="1">
            <a:off x="12629212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2805271" y="7030744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805271" y="7807796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3" name="直線コネクタ 42"/>
          <p:cNvCxnSpPr/>
          <p:nvPr userDrawn="1"/>
        </p:nvCxnSpPr>
        <p:spPr>
          <a:xfrm flipV="1">
            <a:off x="5593114" y="2384184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40581" y="2407196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40581" y="3184248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6" name="直線コネクタ 45"/>
          <p:cNvCxnSpPr/>
          <p:nvPr userDrawn="1"/>
        </p:nvCxnSpPr>
        <p:spPr>
          <a:xfrm flipV="1">
            <a:off x="5582771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430238" y="7047848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30238" y="7824900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791278" y="3701272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791278" y="7157656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334894" y="3703340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34894" y="7159724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cxnSp>
        <p:nvCxnSpPr>
          <p:cNvPr id="11" name="直線コネクタ 10"/>
          <p:cNvCxnSpPr>
            <a:stCxn id="49" idx="3"/>
          </p:cNvCxnSpPr>
          <p:nvPr userDrawn="1"/>
        </p:nvCxnSpPr>
        <p:spPr>
          <a:xfrm flipV="1">
            <a:off x="11806147" y="3358336"/>
            <a:ext cx="833408" cy="7040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10"/>
          <p:cNvCxnSpPr>
            <a:stCxn id="50" idx="3"/>
          </p:cNvCxnSpPr>
          <p:nvPr userDrawn="1"/>
        </p:nvCxnSpPr>
        <p:spPr>
          <a:xfrm>
            <a:off x="11806147" y="7518730"/>
            <a:ext cx="823065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10"/>
          <p:cNvCxnSpPr/>
          <p:nvPr userDrawn="1"/>
        </p:nvCxnSpPr>
        <p:spPr>
          <a:xfrm flipV="1">
            <a:off x="5593114" y="7518730"/>
            <a:ext cx="741780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51" idx="1"/>
          </p:cNvCxnSpPr>
          <p:nvPr userDrawn="1"/>
        </p:nvCxnSpPr>
        <p:spPr>
          <a:xfrm rot="10800000">
            <a:off x="5593114" y="3358336"/>
            <a:ext cx="741780" cy="7060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4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31" grpId="0" animBg="1"/>
      <p:bldP spid="35" grpId="0" animBg="1"/>
      <p:bldP spid="36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6985000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063086" y="2743594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63086" y="3520646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66186" y="5806608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066186" y="6583660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17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263181"/>
            <a:ext cx="16633848" cy="51845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253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1111052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HISTORY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 userDrawn="1"/>
        </p:nvGrpSpPr>
        <p:grpSpPr>
          <a:xfrm>
            <a:off x="574254" y="462980"/>
            <a:ext cx="661574" cy="1728192"/>
            <a:chOff x="4012746" y="1615108"/>
            <a:chExt cx="661574" cy="1728192"/>
          </a:xfrm>
        </p:grpSpPr>
        <p:cxnSp>
          <p:nvCxnSpPr>
            <p:cNvPr id="5" name="直線コネクタ 4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503246" y="82302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503246" y="190314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891972" y="4315408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3919364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4999484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694370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802382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97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9433048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367342" y="2983260"/>
            <a:ext cx="7125692" cy="2088232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367342" y="4984448"/>
            <a:ext cx="7125692" cy="33994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2362191"/>
            <a:ext cx="11985332" cy="6741749"/>
          </a:xfrm>
          <a:prstGeom prst="rect">
            <a:avLst/>
          </a:prstGeom>
        </p:spPr>
      </p:pic>
      <p:sp>
        <p:nvSpPr>
          <p:cNvPr id="7" name="涙形 6"/>
          <p:cNvSpPr/>
          <p:nvPr userDrawn="1"/>
        </p:nvSpPr>
        <p:spPr>
          <a:xfrm rot="8100000">
            <a:off x="1896976" y="422705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276723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涙形 13"/>
          <p:cNvSpPr/>
          <p:nvPr userDrawn="1"/>
        </p:nvSpPr>
        <p:spPr>
          <a:xfrm rot="8100000">
            <a:off x="3286137" y="673241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35423" y="527259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涙形 15"/>
          <p:cNvSpPr/>
          <p:nvPr userDrawn="1"/>
        </p:nvSpPr>
        <p:spPr>
          <a:xfrm rot="8100000">
            <a:off x="6349623" y="6121606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98909" y="4661783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涙形 17"/>
          <p:cNvSpPr/>
          <p:nvPr userDrawn="1"/>
        </p:nvSpPr>
        <p:spPr>
          <a:xfrm rot="8100000">
            <a:off x="5977936" y="3734174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727222" y="2274351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涙形 19"/>
          <p:cNvSpPr/>
          <p:nvPr userDrawn="1"/>
        </p:nvSpPr>
        <p:spPr>
          <a:xfrm rot="8100000">
            <a:off x="9291965" y="4148618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041251" y="2688795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涙形 21"/>
          <p:cNvSpPr/>
          <p:nvPr userDrawn="1"/>
        </p:nvSpPr>
        <p:spPr>
          <a:xfrm rot="8100000">
            <a:off x="10539813" y="6994463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289099" y="5534640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527582" y="2767236"/>
            <a:ext cx="5184576" cy="20771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527582" y="4757356"/>
            <a:ext cx="5184576" cy="35544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77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00"/>
                            </p:stCondLst>
                            <p:childTnLst>
                              <p:par>
                                <p:cTn id="22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00"/>
                            </p:stCondLst>
                            <p:childTnLst>
                              <p:par>
                                <p:cTn id="49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9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1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08299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2357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035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8286413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9461" y="3840958"/>
            <a:ext cx="6857405" cy="4279106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 anchor="ctr"/>
          <a:lstStyle>
            <a:lvl1pPr algn="ctr">
              <a:defRPr sz="675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9461" y="8120068"/>
            <a:ext cx="6857405" cy="1414463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/>
          <a:lstStyle>
            <a:lvl1pPr marL="0" indent="0" algn="ctr">
              <a:buNone/>
              <a:defRPr sz="2700">
                <a:solidFill>
                  <a:srgbClr val="8C9CA6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3121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08156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32042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6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82302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190314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4243400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3847356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4927476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589208" y="694370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02246" y="802382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1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2503" y="175245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174951" y="174948"/>
            <a:ext cx="8856687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142206" y="4207396"/>
            <a:ext cx="6480720" cy="59046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6766942" y="4207396"/>
            <a:ext cx="288032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6766942" y="7303740"/>
            <a:ext cx="11377264" cy="28083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175654" y="174948"/>
            <a:ext cx="4968552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863286" y="4423420"/>
            <a:ext cx="8280920" cy="1368152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7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863286" y="5647556"/>
            <a:ext cx="8280920" cy="129614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996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29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11746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2110558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4198790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6287022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202351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280056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4095081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872133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6166648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943700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6367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42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0278" y="4274836"/>
            <a:ext cx="5904656" cy="1354388"/>
          </a:xfrm>
          <a:prstGeom prst="rect">
            <a:avLst/>
          </a:prstGeom>
        </p:spPr>
        <p:txBody>
          <a:bodyPr anchor="t"/>
          <a:lstStyle>
            <a:lvl1pPr algn="r">
              <a:defRPr sz="7200" spc="600" baseline="0"/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555502" y="3991372"/>
            <a:ext cx="10372680" cy="17666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6838950" y="391936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3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318964"/>
            <a:ext cx="16457772" cy="915119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8" r:id="rId2"/>
    <p:sldLayoutId id="2147483665" r:id="rId3"/>
    <p:sldLayoutId id="2147483673" r:id="rId4"/>
    <p:sldLayoutId id="2147483674" r:id="rId5"/>
    <p:sldLayoutId id="2147483672" r:id="rId6"/>
    <p:sldLayoutId id="2147483679" r:id="rId7"/>
    <p:sldLayoutId id="2147483680" r:id="rId8"/>
    <p:sldLayoutId id="2147483686" r:id="rId9"/>
    <p:sldLayoutId id="2147483685" r:id="rId10"/>
    <p:sldLayoutId id="2147483696" r:id="rId11"/>
    <p:sldLayoutId id="2147483701" r:id="rId12"/>
    <p:sldLayoutId id="2147483703" r:id="rId13"/>
    <p:sldLayoutId id="2147483702" r:id="rId14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0"/>
            <a:ext cx="16457772" cy="123408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550919" y="9636372"/>
            <a:ext cx="10729192" cy="547688"/>
          </a:xfrm>
          <a:prstGeom prst="rect">
            <a:avLst/>
          </a:prstGeom>
        </p:spPr>
        <p:txBody>
          <a:bodyPr vert="horz" lIns="163275" tIns="81638" rIns="163275" bIns="81638" rtlCol="0" anchor="b"/>
          <a:lstStyle>
            <a:lvl1pPr algn="ctr">
              <a:defRPr sz="21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309311" y="9638928"/>
            <a:ext cx="1050919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36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1162075"/>
            <a:ext cx="18286413" cy="5760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10000"/>
                </a:schemeClr>
              </a:gs>
              <a:gs pos="39000">
                <a:schemeClr val="bg1">
                  <a:alpha val="54000"/>
                </a:schemeClr>
              </a:gs>
              <a:gs pos="74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/>
          <p:cNvCxnSpPr/>
          <p:nvPr userDrawn="1"/>
        </p:nvCxnSpPr>
        <p:spPr>
          <a:xfrm>
            <a:off x="17280110" y="9638928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4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0" r:id="rId2"/>
    <p:sldLayoutId id="2147483676" r:id="rId3"/>
    <p:sldLayoutId id="2147483688" r:id="rId4"/>
    <p:sldLayoutId id="2147483689" r:id="rId5"/>
    <p:sldLayoutId id="2147483700" r:id="rId6"/>
    <p:sldLayoutId id="2147483695" r:id="rId7"/>
    <p:sldLayoutId id="2147483677" r:id="rId8"/>
    <p:sldLayoutId id="2147483667" r:id="rId9"/>
    <p:sldLayoutId id="2147483683" r:id="rId10"/>
    <p:sldLayoutId id="2147483666" r:id="rId11"/>
    <p:sldLayoutId id="2147483691" r:id="rId12"/>
    <p:sldLayoutId id="2147483675" r:id="rId13"/>
    <p:sldLayoutId id="2147483682" r:id="rId14"/>
    <p:sldLayoutId id="2147483668" r:id="rId15"/>
    <p:sldLayoutId id="2147483687" r:id="rId16"/>
    <p:sldLayoutId id="2147483669" r:id="rId17"/>
    <p:sldLayoutId id="2147483678" r:id="rId18"/>
    <p:sldLayoutId id="2147483670" r:id="rId19"/>
    <p:sldLayoutId id="2147483671" r:id="rId20"/>
    <p:sldLayoutId id="2147483681" r:id="rId21"/>
    <p:sldLayoutId id="2147483690" r:id="rId22"/>
    <p:sldLayoutId id="2147483692" r:id="rId23"/>
    <p:sldLayoutId id="2147483693" r:id="rId24"/>
    <p:sldLayoutId id="2147483694" r:id="rId25"/>
    <p:sldLayoutId id="2147483699" r:id="rId26"/>
    <p:sldLayoutId id="2147483697" r:id="rId27"/>
    <p:sldLayoutId id="2147483704" r:id="rId28"/>
    <p:sldLayoutId id="2147483705" r:id="rId29"/>
    <p:sldLayoutId id="2147483706" r:id="rId30"/>
    <p:sldLayoutId id="2147483707" r:id="rId31"/>
    <p:sldLayoutId id="2147483708" r:id="rId32"/>
    <p:sldLayoutId id="2147483709" r:id="rId33"/>
    <p:sldLayoutId id="2147483710" r:id="rId3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 spc="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系統</a:t>
            </a:r>
            <a:r>
              <a:rPr lang="zh-TW" altLang="en-US" dirty="0">
                <a:solidFill>
                  <a:srgbClr val="00B0F0"/>
                </a:solidFill>
              </a:rPr>
              <a:t>操作</a:t>
            </a:r>
            <a:r>
              <a:rPr lang="zh-TW" altLang="en-US" dirty="0"/>
              <a:t>說明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921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E180D4A7-C9FB-4DFB-919C-405C955672EB}">
      <p14:showEvtLst xmlns:p14="http://schemas.microsoft.com/office/powerpoint/2010/main">
        <p14:playEvt time="2365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BCFDFF01-9694-42AF-88A5-7AA1AEFFE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驗證碼信件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E618303-1B2F-4842-B5A7-02FBF9E3DC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357FDAC-1ECB-41BB-ABD3-9B32A069D1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10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1E42E214-D31F-4189-B005-3F5EED1C4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6E1FDCC-903F-43C9-AC79-877D47DAC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60" y="1234083"/>
            <a:ext cx="12292786" cy="899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66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18">
            <a:extLst>
              <a:ext uri="{FF2B5EF4-FFF2-40B4-BE49-F238E27FC236}">
                <a16:creationId xmlns:a16="http://schemas.microsoft.com/office/drawing/2014/main" id="{90DFC6BB-FE2A-45D3-A47B-40B8F7BC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填表系統網址更新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AFB11B7-9528-4025-AD46-D13B8282BD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526646-9DEB-435C-A877-50DD42EB75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35" name="文字版面配置區 34">
            <a:extLst>
              <a:ext uri="{FF2B5EF4-FFF2-40B4-BE49-F238E27FC236}">
                <a16:creationId xmlns:a16="http://schemas.microsoft.com/office/drawing/2014/main" id="{CA412BD7-2D07-43C9-8851-565DF2AD1F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6" name="文字版面配置區 35">
            <a:extLst>
              <a:ext uri="{FF2B5EF4-FFF2-40B4-BE49-F238E27FC236}">
                <a16:creationId xmlns:a16="http://schemas.microsoft.com/office/drawing/2014/main" id="{64F19F4C-5664-457B-B87E-6555CAE942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舊網址</a:t>
            </a:r>
            <a:r>
              <a:rPr lang="en-US" altLang="zh-TW" dirty="0"/>
              <a:t> sys.hedb.moe.edu.tw</a:t>
            </a:r>
            <a:endParaRPr lang="zh-TW" altLang="en-US" dirty="0"/>
          </a:p>
        </p:txBody>
      </p:sp>
      <p:sp>
        <p:nvSpPr>
          <p:cNvPr id="37" name="文字版面配置區 36">
            <a:extLst>
              <a:ext uri="{FF2B5EF4-FFF2-40B4-BE49-F238E27FC236}">
                <a16:creationId xmlns:a16="http://schemas.microsoft.com/office/drawing/2014/main" id="{E71E5F37-C3A3-4502-BE8D-0880726F00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因應教育部資訊應用系統管理方計，將原本填報系統與首頁合併。</a:t>
            </a:r>
            <a:endParaRPr lang="en-US" altLang="zh-TW" dirty="0"/>
          </a:p>
          <a:p>
            <a:r>
              <a:rPr lang="zh-TW" altLang="en-US" dirty="0"/>
              <a:t>故校庫目前為單一網址 </a:t>
            </a:r>
            <a:r>
              <a:rPr lang="en-US" altLang="zh-TW" dirty="0"/>
              <a:t>hedb.moe.edu.tw</a:t>
            </a:r>
          </a:p>
          <a:p>
            <a:r>
              <a:rPr lang="zh-TW" altLang="en-US" dirty="0"/>
              <a:t>舊網址將由伺服器自動轉址至新網址</a:t>
            </a:r>
          </a:p>
        </p:txBody>
      </p:sp>
      <p:sp>
        <p:nvSpPr>
          <p:cNvPr id="38" name="文字版面配置區 37">
            <a:extLst>
              <a:ext uri="{FF2B5EF4-FFF2-40B4-BE49-F238E27FC236}">
                <a16:creationId xmlns:a16="http://schemas.microsoft.com/office/drawing/2014/main" id="{96391D3B-90FF-4A3C-9720-6583B8C660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新網址 </a:t>
            </a:r>
            <a:r>
              <a:rPr lang="en-US" altLang="zh-TW" dirty="0"/>
              <a:t>hedb.moe.edu.tw/</a:t>
            </a:r>
            <a:r>
              <a:rPr lang="zh-TW" altLang="en-US" dirty="0"/>
              <a:t>期數</a:t>
            </a:r>
          </a:p>
        </p:txBody>
      </p:sp>
      <p:sp>
        <p:nvSpPr>
          <p:cNvPr id="39" name="文字版面配置區 38">
            <a:extLst>
              <a:ext uri="{FF2B5EF4-FFF2-40B4-BE49-F238E27FC236}">
                <a16:creationId xmlns:a16="http://schemas.microsoft.com/office/drawing/2014/main" id="{4CA891EC-9856-40B9-A01C-5B8311EC9E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例如本期為</a:t>
            </a:r>
            <a:r>
              <a:rPr lang="en-US" altLang="zh-TW" dirty="0"/>
              <a:t>11203</a:t>
            </a:r>
            <a:r>
              <a:rPr lang="zh-TW" altLang="en-US" dirty="0"/>
              <a:t>期，則網址為：</a:t>
            </a:r>
            <a:endParaRPr lang="en-US" altLang="zh-TW" dirty="0"/>
          </a:p>
          <a:p>
            <a:r>
              <a:rPr lang="en-US" altLang="zh-TW" dirty="0"/>
              <a:t>Hedb.moe.edu.tw/11203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1785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9247AF07-C8DC-48E7-A011-6AEF2C1D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4E6978E-12A9-4DF4-8089-DB67521A7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37E1D8-7CC1-4A17-9868-5FC6F1386B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12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27FE04B9-88B5-4A1B-A713-A96E031648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F1B284-AF63-4732-86D9-665A48A2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06" y="0"/>
            <a:ext cx="14306660" cy="10287000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9B2FEEB-85A9-431F-8DC0-57AAD4A12B53}"/>
              </a:ext>
            </a:extLst>
          </p:cNvPr>
          <p:cNvCxnSpPr>
            <a:cxnSpLocks/>
          </p:cNvCxnSpPr>
          <p:nvPr/>
        </p:nvCxnSpPr>
        <p:spPr>
          <a:xfrm>
            <a:off x="1510358" y="751012"/>
            <a:ext cx="1584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34307C2-53C1-450A-99D4-3D7CE2A577AF}"/>
              </a:ext>
            </a:extLst>
          </p:cNvPr>
          <p:cNvSpPr/>
          <p:nvPr/>
        </p:nvSpPr>
        <p:spPr>
          <a:xfrm>
            <a:off x="9791278" y="6295628"/>
            <a:ext cx="3744416" cy="5758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416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E4E8BC9D-5C60-4C49-8453-AB1C7394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申請表內容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8138EA2-61A6-480F-9D34-D1D58C5046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E2B613-3038-4878-9791-A8803DD3ED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13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C7720151-5B6B-43EC-970E-A8F18F5268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99E4CA2-F2E6-41BC-825E-BE58E93CC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574" y="1899574"/>
            <a:ext cx="9721080" cy="823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16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BC1F9FA-C4FF-4124-877B-B44174B2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A059AFB-E045-4FA3-B7DB-7E702A5E3C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07CAFE4-90A5-4584-B614-67DBD2A144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14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12F00D8-A95B-460A-9060-E591774C0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6C83C0-5A7F-45D0-A141-7B9F4539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068" y="2231154"/>
            <a:ext cx="9749516" cy="294166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BC9C3FC-E898-4211-B82B-911C93E6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469" y="5591512"/>
            <a:ext cx="10284383" cy="3152387"/>
          </a:xfrm>
          <a:prstGeom prst="rect">
            <a:avLst/>
          </a:prstGeo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49A946-44C5-40B5-8F5E-7EFB79EAAC62}"/>
              </a:ext>
            </a:extLst>
          </p:cNvPr>
          <p:cNvCxnSpPr>
            <a:cxnSpLocks/>
          </p:cNvCxnSpPr>
          <p:nvPr/>
        </p:nvCxnSpPr>
        <p:spPr>
          <a:xfrm>
            <a:off x="7198990" y="7231732"/>
            <a:ext cx="21602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8DF457B-AA52-476C-9B65-442D2B475C00}"/>
              </a:ext>
            </a:extLst>
          </p:cNvPr>
          <p:cNvCxnSpPr>
            <a:cxnSpLocks/>
          </p:cNvCxnSpPr>
          <p:nvPr/>
        </p:nvCxnSpPr>
        <p:spPr>
          <a:xfrm>
            <a:off x="5038750" y="3847356"/>
            <a:ext cx="21602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03737130-D6B3-46F6-B986-3D51DF1DD476}"/>
              </a:ext>
            </a:extLst>
          </p:cNvPr>
          <p:cNvCxnSpPr>
            <a:cxnSpLocks/>
          </p:cNvCxnSpPr>
          <p:nvPr/>
        </p:nvCxnSpPr>
        <p:spPr>
          <a:xfrm>
            <a:off x="2086422" y="3847356"/>
            <a:ext cx="129614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170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E74BECC-EF97-44E4-8D68-78F25E776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22AE24-35CA-473E-9CDB-2B9D0AB864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272E8C-6137-468C-B808-69A20D1DC3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15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93552DF-43B4-430C-A26A-35E381493F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51AEFA1-356C-478C-B961-22DEDBDCC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694" y="1903140"/>
            <a:ext cx="8568952" cy="78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88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C6455BA-C2EF-4CA4-BE77-E18E428B2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登入失敗次數過多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BD929D9-47E1-4674-9FB9-9D6EC5FD8E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DFA21C7-A306-4F45-AAD9-FB179EA95E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16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AC36A8B-297A-46C6-96F1-A4D97C50E2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箭號: 向下 11">
            <a:extLst>
              <a:ext uri="{FF2B5EF4-FFF2-40B4-BE49-F238E27FC236}">
                <a16:creationId xmlns:a16="http://schemas.microsoft.com/office/drawing/2014/main" id="{0E60B824-4FE8-4B3F-9A51-754A0C2A195D}"/>
              </a:ext>
            </a:extLst>
          </p:cNvPr>
          <p:cNvSpPr/>
          <p:nvPr/>
        </p:nvSpPr>
        <p:spPr>
          <a:xfrm>
            <a:off x="14183766" y="4482810"/>
            <a:ext cx="1512168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21C1DCAE-4569-404C-8752-12FE8F1A6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417" y="6449206"/>
            <a:ext cx="10621236" cy="294276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2353291-DB1A-4D44-8DCB-D3BA8AE43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31" y="1174280"/>
            <a:ext cx="8856984" cy="520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1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0BCE19E1-8994-4A91-A5A4-BFF13C32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B1E11E-6365-4B03-B633-C852543A0E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5D6C596-E2B8-4DA6-B5E9-02996A8D7C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17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4B1AD42-7ED0-4389-B451-721FFC724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C9E4899-F20C-4872-8D91-D77DFFF23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622" y="1954558"/>
            <a:ext cx="11191408" cy="678934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F2BF924-EC3F-4F31-AD6B-92D415BA9205}"/>
              </a:ext>
            </a:extLst>
          </p:cNvPr>
          <p:cNvSpPr/>
          <p:nvPr/>
        </p:nvSpPr>
        <p:spPr>
          <a:xfrm>
            <a:off x="5686822" y="6943700"/>
            <a:ext cx="2232248" cy="9361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653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F11CB47-CD63-4AA4-899C-F2327AE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D8ED7F5-A8BC-4B09-9C9A-C2B7957AEB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0C85DA-DC66-4875-A69E-474912A1B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18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BFC7DAC-325E-4565-8A8B-7B288F769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243AF69-B140-402C-BD34-689E5CD8C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254" y="3688332"/>
            <a:ext cx="8711159" cy="2854608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AA76C42-6FD5-4492-BB86-F52BC1E36822}"/>
              </a:ext>
            </a:extLst>
          </p:cNvPr>
          <p:cNvSpPr/>
          <p:nvPr/>
        </p:nvSpPr>
        <p:spPr>
          <a:xfrm>
            <a:off x="8273849" y="4999484"/>
            <a:ext cx="1179636" cy="10516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0E5C59-0455-4740-9EDE-742D4A535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78" y="1156792"/>
            <a:ext cx="7217786" cy="665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51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FA89EC07-F0D8-42CE-A37F-C6CD25721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重設密碼信件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1CDEF39-0B20-41AA-BAAE-6EE82F6C09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DF64F0-99B3-448B-97FF-9C3977F2E2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19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C0D8EDEE-1DFB-4ADA-A374-11FCEAA3A4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032DF4-1F29-4D2E-AE59-BE876C895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1898152"/>
            <a:ext cx="13795486" cy="801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8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</a:t>
            </a:r>
            <a:r>
              <a:rPr lang="en-US" altLang="ja-JP" dirty="0">
                <a:solidFill>
                  <a:schemeClr val="accent1"/>
                </a:solidFill>
              </a:rPr>
              <a:t>N</a:t>
            </a:r>
            <a:r>
              <a:rPr lang="en-US" altLang="ja-JP" dirty="0"/>
              <a:t>TENTS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學校、校區、學院、系所學制、行政單位及各類中心等基本資料建立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填報方式說明與示範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zh-TW" altLang="en-US" dirty="0"/>
              <a:t>單表檢核、跨表檢核、學校端檢核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TW" altLang="en-US" dirty="0"/>
              <a:t>帳號管理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帳號建立與表冊授權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576792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46ADE448-B550-4B79-9032-440B5ED15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EB88E14-7EAB-42CD-9354-84BA7E652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5F6AB4E-D62F-4F1E-AC27-A6DE1CC168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20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D7ED6838-C8DD-456B-88B8-B8E8A16F6E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64A3DBB-E0DB-40EB-A93B-F31FDB97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8" y="1903140"/>
            <a:ext cx="8784976" cy="786893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61B812E-5108-4DF3-B9BE-C3B9D71C6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542" y="4192686"/>
            <a:ext cx="6021822" cy="1901628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E70654-736F-482C-86AC-EA6C7CCD1B90}"/>
              </a:ext>
            </a:extLst>
          </p:cNvPr>
          <p:cNvSpPr/>
          <p:nvPr/>
        </p:nvSpPr>
        <p:spPr>
          <a:xfrm>
            <a:off x="10367342" y="4381119"/>
            <a:ext cx="136815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198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注意</a:t>
            </a:r>
            <a:r>
              <a:rPr lang="zh-TW" altLang="en-US" dirty="0"/>
              <a:t>事項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21</a:t>
            </a:fld>
            <a:endParaRPr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zh-TW" altLang="en-US" dirty="0"/>
              <a:t>教</a:t>
            </a:r>
            <a:r>
              <a:rPr kumimoji="1" lang="en-US" altLang="zh-TW" dirty="0"/>
              <a:t>1.</a:t>
            </a:r>
            <a:r>
              <a:rPr kumimoji="1" lang="zh-TW" altLang="en-US" dirty="0"/>
              <a:t>教師兼任行政多項職務，請以逗點區隔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因應職</a:t>
            </a:r>
            <a:r>
              <a:rPr kumimoji="1" lang="en-US" altLang="zh-TW" dirty="0"/>
              <a:t>2-2</a:t>
            </a:r>
            <a:r>
              <a:rPr kumimoji="1" lang="zh-TW" altLang="en-US" dirty="0"/>
              <a:t>，系統自動匯出須採統一格式，若教師兼任多項行政職務，請統一以逗點區隔，請勿以「兼」或其他符號做區隔，造成系統無法判別。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休學生休學過程轉系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前期已休學</a:t>
            </a:r>
            <a:r>
              <a:rPr lang="zh-TW" altLang="en-US" dirty="0"/>
              <a:t>：於原系所填報「復學」、於新系所填報「休學」</a:t>
            </a:r>
            <a:endParaRPr lang="en-US" altLang="zh-TW" dirty="0"/>
          </a:p>
          <a:p>
            <a:r>
              <a:rPr lang="zh-TW" altLang="en-US" dirty="0">
                <a:solidFill>
                  <a:srgbClr val="00B0F0">
                    <a:alpha val="90000"/>
                  </a:srgbClr>
                </a:solidFill>
              </a:rPr>
              <a:t>前期未休學</a:t>
            </a:r>
            <a:r>
              <a:rPr lang="zh-TW" altLang="en-US" dirty="0"/>
              <a:t>：於新系所填報「休學」</a:t>
            </a:r>
          </a:p>
        </p:txBody>
      </p:sp>
    </p:spTree>
    <p:extLst>
      <p:ext uri="{BB962C8B-B14F-4D97-AF65-F5344CB8AC3E}">
        <p14:creationId xmlns:p14="http://schemas.microsoft.com/office/powerpoint/2010/main" val="76771388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2FAF5459-C322-4A4E-8AD8-45ED9148E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注意</a:t>
            </a:r>
            <a:r>
              <a:rPr lang="zh-TW" altLang="en-US" dirty="0"/>
              <a:t>事項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B3EF028-34BC-49D1-9D6C-F29B3EE0D6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729C5B9-DECB-42DF-907A-17DD541119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22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868D751B-6DC1-40B7-95B3-582E1828C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B726160-CAEC-4A4D-9D26-9A38ADEB1C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6322" y="2839244"/>
            <a:ext cx="16061728" cy="5616624"/>
          </a:xfrm>
        </p:spPr>
        <p:txBody>
          <a:bodyPr/>
          <a:lstStyle/>
          <a:p>
            <a:r>
              <a:rPr lang="zh-TW" altLang="en-US" sz="4000" dirty="0"/>
              <a:t>系統表冊自動檢核功能，僅為協助學校找出可能出錯的工具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若系統未檢核出問題，不代表資料完全正確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資料的正確性，仍須由學校填表人員以實際資料核對</a:t>
            </a:r>
          </a:p>
        </p:txBody>
      </p:sp>
    </p:spTree>
    <p:extLst>
      <p:ext uri="{BB962C8B-B14F-4D97-AF65-F5344CB8AC3E}">
        <p14:creationId xmlns:p14="http://schemas.microsoft.com/office/powerpoint/2010/main" val="3268025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填報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56462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8F1DCB-F75A-4B57-970A-3DB83667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06" y="2443141"/>
            <a:ext cx="13716000" cy="61248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79398E-957A-49A1-8598-D078159964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FE6E4D-38A0-49B6-B2CC-81B6F926F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BCBD67-CCC0-44A7-8C7F-1FEE161946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7A2EDAB-E006-465F-A5DD-DA90E9C4B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1541861"/>
            <a:ext cx="13545752" cy="77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494" y="1303196"/>
            <a:ext cx="11377264" cy="845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</a:t>
            </a:r>
            <a:r>
              <a:rPr lang="en-US" altLang="zh-TW" sz="3000" dirty="0"/>
              <a:t>2</a:t>
            </a:r>
            <a:r>
              <a:rPr lang="zh-TW" altLang="en-US" sz="3000" dirty="0"/>
              <a:t>次上傳</a:t>
            </a:r>
            <a:r>
              <a:rPr lang="en-US" altLang="zh-TW" sz="3000" dirty="0"/>
              <a:t>3</a:t>
            </a:r>
            <a:r>
              <a:rPr lang="zh-TW" altLang="en-US" sz="3000" dirty="0"/>
              <a:t>筆，則資料計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若檔案原本有</a:t>
            </a:r>
            <a:r>
              <a:rPr lang="en-US" altLang="zh-TW" dirty="0"/>
              <a:t>10</a:t>
            </a:r>
            <a:r>
              <a:rPr lang="zh-TW" altLang="en-US" dirty="0"/>
              <a:t>筆資料，刪除至</a:t>
            </a:r>
            <a:r>
              <a:rPr lang="en-US" altLang="zh-TW" dirty="0"/>
              <a:t>5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5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若前後上傳的資料均為相同的資料，例如同系所同一年級，則以第二次上傳為主</a:t>
            </a:r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7C46A4-4A33-4631-B053-C5EF7F6B6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99F24F-1B1E-4E1D-A03F-8CD95B92C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B92D6-1282-49E5-860E-B510A7BC63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B9095-4C24-4EC1-A075-DF8F6D1636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A87852-4EDA-4F6D-AF3F-2867356F22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B7646-EA91-4DE7-8295-490245DACD5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基本</a:t>
            </a:r>
            <a:r>
              <a:rPr kumimoji="1" lang="zh-TW" altLang="en-US" dirty="0">
                <a:solidFill>
                  <a:schemeClr val="accent1"/>
                </a:solidFill>
              </a:rPr>
              <a:t>資料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969002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若需以最後一份資料為主，請按 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dirty="0"/>
          </a:p>
        </p:txBody>
      </p:sp>
      <p:sp>
        <p:nvSpPr>
          <p:cNvPr id="10" name="圓角矩形 8"/>
          <p:cNvSpPr/>
          <p:nvPr/>
        </p:nvSpPr>
        <p:spPr>
          <a:xfrm>
            <a:off x="6694934" y="6223620"/>
            <a:ext cx="1952457" cy="4756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基本欄位檢查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欄位順序可以調換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可自由更改欄位順序</a:t>
            </a:r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1A39219-F1D1-4475-91D4-C75BAF671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660113" y="341054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4751" y="3428213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0591289" y="340853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8096070" y="4763096"/>
            <a:ext cx="751862" cy="501996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454751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0591289" y="5763221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89679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C4D9854-95AD-4202-B5D9-1C279A09C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1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操作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26BD342-1E9B-4523-8287-EE1D245F49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資料上傳說明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對照表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79B28C4-B073-4B80-980D-572E6239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1" y="2820397"/>
            <a:ext cx="12838806" cy="6571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38130" y="3415308"/>
            <a:ext cx="2172427" cy="23762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36D6A790-28B8-43F3-A4CD-8D6E6D1DE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基本</a:t>
            </a:r>
            <a:r>
              <a:rPr lang="zh-TW" altLang="en-US" dirty="0"/>
              <a:t>資料</a:t>
            </a:r>
            <a:r>
              <a:rPr lang="en-US" altLang="zh-TW" dirty="0"/>
              <a:t>-</a:t>
            </a:r>
            <a:r>
              <a:rPr lang="en-US" altLang="zh-TW" sz="6000" dirty="0"/>
              <a:t>3</a:t>
            </a:r>
            <a:r>
              <a:rPr lang="zh-TW" altLang="en-US" dirty="0"/>
              <a:t>月份填報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293556D-E9BD-426A-B0B9-3DFE2E706C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34A6D1DA-3FE3-452D-A682-F43E0EC499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TW" sz="4000" dirty="0"/>
              <a:t>3</a:t>
            </a:r>
            <a:r>
              <a:rPr lang="zh-TW" altLang="en-US" sz="4000" dirty="0"/>
              <a:t>月份</a:t>
            </a:r>
            <a:r>
              <a:rPr lang="en-US" altLang="zh-TW" sz="4000" dirty="0"/>
              <a:t>(</a:t>
            </a:r>
            <a:r>
              <a:rPr lang="zh-TW" altLang="en-US" sz="4000" dirty="0"/>
              <a:t>下學期</a:t>
            </a:r>
            <a:r>
              <a:rPr lang="en-US" altLang="zh-TW" sz="4000" dirty="0"/>
              <a:t>)</a:t>
            </a:r>
            <a:r>
              <a:rPr lang="zh-TW" altLang="en-US" sz="4000" dirty="0"/>
              <a:t>之基本資料異動</a:t>
            </a:r>
            <a:endParaRPr lang="en-US" altLang="zh-TW" sz="4000" dirty="0"/>
          </a:p>
          <a:p>
            <a:r>
              <a:rPr lang="zh-TW" altLang="en-US" sz="4000" dirty="0"/>
              <a:t>請以</a:t>
            </a:r>
            <a:r>
              <a:rPr lang="en-US" altLang="zh-TW" sz="4000" dirty="0"/>
              <a:t>Mail</a:t>
            </a:r>
            <a:r>
              <a:rPr lang="zh-TW" altLang="en-US" sz="4000" dirty="0"/>
              <a:t>方式提供校庫基本資料異動之核定公文</a:t>
            </a:r>
            <a:endParaRPr lang="en-US" altLang="zh-TW" sz="4000" dirty="0"/>
          </a:p>
          <a:p>
            <a:r>
              <a:rPr lang="zh-TW" altLang="en-US" sz="4000" dirty="0"/>
              <a:t>由校庫代為更新。</a:t>
            </a:r>
          </a:p>
        </p:txBody>
      </p:sp>
    </p:spTree>
    <p:extLst>
      <p:ext uri="{BB962C8B-B14F-4D97-AF65-F5344CB8AC3E}">
        <p14:creationId xmlns:p14="http://schemas.microsoft.com/office/powerpoint/2010/main" val="37746853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901419D-7FFF-4F22-AF51-B01CB9DF1B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90901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485A456-2B9D-47E8-B2AA-765FF2947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1EA00EB-D0FF-4D1D-8367-0C0AF3B86E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9F90A3-3978-4139-9033-174454D82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61465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BB9D5-862A-485D-904C-1D661F2B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FCAA40D-8CBA-4CF3-A647-9FE66BA28F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3612E2-AF38-4546-8333-F2F278CE9C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939233-1281-418F-9C1A-40CA29E8B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1729D7-D7C3-423F-BCCC-9C673923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94" y="114300"/>
            <a:ext cx="12544425" cy="10058400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DD4C8011-7C19-4909-A3F0-CFF85D32514E}"/>
              </a:ext>
            </a:extLst>
          </p:cNvPr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F8E925BA-FBF4-4832-938D-C2724E2E6B5E}"/>
              </a:ext>
            </a:extLst>
          </p:cNvPr>
          <p:cNvSpPr/>
          <p:nvPr/>
        </p:nvSpPr>
        <p:spPr>
          <a:xfrm>
            <a:off x="9971882" y="3100388"/>
            <a:ext cx="3401930" cy="31003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053D757-CF73-42C8-80E6-E73DE0A1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590424"/>
            <a:ext cx="13716000" cy="9106152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CE41B16D-8BF6-4DAF-89EC-F99885F0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776787-2EDC-4AFE-B42B-5FE3C41B4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DCF62E-A7C7-467F-A009-2ADCB698A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DB6A95D6-1FD4-4D57-9132-24E9FD4B4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7BAC0E9D-1D0F-466A-B03D-3A94B13CA6C6}"/>
              </a:ext>
            </a:extLst>
          </p:cNvPr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FF9E0629-90E5-4249-A185-91035BADC587}"/>
              </a:ext>
            </a:extLst>
          </p:cNvPr>
          <p:cNvSpPr/>
          <p:nvPr/>
        </p:nvSpPr>
        <p:spPr>
          <a:xfrm>
            <a:off x="9100344" y="4429125"/>
            <a:ext cx="2357438" cy="200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ED52060-2905-4524-A6D9-253BE9BC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資料匯出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7A0812A-8CF4-428E-B9B0-ADD85A98AE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1286472"/>
            <a:ext cx="13714809" cy="77152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7130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BBAC46-B647-4805-A7E4-3233DE23C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國際專修部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5365CD2-763C-40EC-A823-3669B1FB38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A329A6-990B-4805-B167-D98093864F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A62592A-91EB-46FC-A6E6-C36E1ECAA1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B0F0">
                    <a:alpha val="80000"/>
                  </a:srgbClr>
                </a:solidFill>
              </a:rPr>
              <a:t>下列學校已將國際專修部設定至基本資料</a:t>
            </a:r>
            <a:r>
              <a:rPr lang="en-US" altLang="zh-TW" b="1" dirty="0">
                <a:solidFill>
                  <a:srgbClr val="00B0F0">
                    <a:alpha val="80000"/>
                  </a:srgbClr>
                </a:solidFill>
              </a:rPr>
              <a:t>3</a:t>
            </a:r>
            <a:r>
              <a:rPr lang="zh-TW" altLang="en-US" b="1" dirty="0">
                <a:solidFill>
                  <a:srgbClr val="00B0F0">
                    <a:alpha val="80000"/>
                  </a:srgbClr>
                </a:solidFill>
              </a:rPr>
              <a:t>、</a:t>
            </a:r>
            <a:r>
              <a:rPr lang="en-US" altLang="zh-TW" b="1" dirty="0">
                <a:solidFill>
                  <a:srgbClr val="00B0F0">
                    <a:alpha val="80000"/>
                  </a:srgbClr>
                </a:solidFill>
              </a:rPr>
              <a:t>6</a:t>
            </a:r>
            <a:r>
              <a:rPr lang="zh-TW" altLang="en-US" b="1" dirty="0">
                <a:solidFill>
                  <a:srgbClr val="00B0F0">
                    <a:alpha val="80000"/>
                  </a:srgbClr>
                </a:solidFill>
              </a:rPr>
              <a:t>，請檢視是否正確</a:t>
            </a: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D3B13BD1-9E41-40A5-9B6D-DAA2137FA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812325"/>
              </p:ext>
            </p:extLst>
          </p:nvPr>
        </p:nvGraphicFramePr>
        <p:xfrm>
          <a:off x="2014414" y="2417143"/>
          <a:ext cx="12190942" cy="5212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095471">
                  <a:extLst>
                    <a:ext uri="{9D8B030D-6E8A-4147-A177-3AD203B41FA5}">
                      <a16:colId xmlns:a16="http://schemas.microsoft.com/office/drawing/2014/main" val="131932878"/>
                    </a:ext>
                  </a:extLst>
                </a:gridCol>
                <a:gridCol w="6095471">
                  <a:extLst>
                    <a:ext uri="{9D8B030D-6E8A-4147-A177-3AD203B41FA5}">
                      <a16:colId xmlns:a16="http://schemas.microsoft.com/office/drawing/2014/main" val="3063281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國立臺灣大學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長庚大學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8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國立彰化師範大學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元智大學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476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國立嘉義大學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中華大學學校財團法人中華大學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484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國立高雄大學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大葉大學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266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國立東華大學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義守大學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836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國立暨南國際大學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銘傳大學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071736"/>
                  </a:ext>
                </a:extLst>
              </a:tr>
              <a:tr h="411509">
                <a:tc>
                  <a:txBody>
                    <a:bodyPr/>
                    <a:lstStyle/>
                    <a:p>
                      <a:r>
                        <a:rPr lang="zh-TW" altLang="en-US" dirty="0"/>
                        <a:t>中國文化大學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實踐大學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165201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zh-TW" altLang="en-US" dirty="0"/>
                        <a:t>逢甲大學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中國醫藥大學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660322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zh-TW" altLang="en-US" dirty="0"/>
                        <a:t>靜宜大學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/>
                        <a:t>亞洲大學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11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909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表冊檢核為協助確認輸入資料庫之資料是否與資料來源相符。</a:t>
            </a:r>
            <a:br>
              <a:rPr lang="en-US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</a:b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若不相符，則請確認是否輸入資料庫之資料有誤</a:t>
            </a:r>
            <a:endParaRPr lang="en-US" altLang="zh-TW" sz="2700" kern="0" dirty="0">
              <a:solidFill>
                <a:srgbClr val="FFC000"/>
              </a:solidFill>
              <a:latin typeface="Arial" pitchFamily="34"/>
              <a:ea typeface="微軟正黑體" pitchFamily="34"/>
              <a:cs typeface="Arial" pitchFamily="34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26F5357-AC25-40B1-A934-B0B8512C9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0160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檢核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527655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資料檢核提示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52</a:t>
            </a:fld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差異比率說明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F6F0236-B4BB-4497-890D-29DC795B2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19" y="2369289"/>
            <a:ext cx="10887075" cy="74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92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A2CC25-40C7-4EEA-9A7C-E1CE9BD045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75279"/>
              </p:ext>
            </p:extLst>
          </p:nvPr>
        </p:nvGraphicFramePr>
        <p:xfrm>
          <a:off x="4106078" y="3521231"/>
          <a:ext cx="1064365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2126463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大學學系、所、學位學程核定招生名額「總量內新生註冊率」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大學「碩士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含碩士在職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班、博士班」總量內核定招生情形調查表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校長、一級行政主管及學術主管明細資料表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學校系、所、學位學程、特殊專班、境外專班、行政單位及各類中心聯絡資料表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畢業學分結構表</a:t>
                      </a:r>
                      <a:endParaRPr kumimoji="1" lang="zh-TW" altLang="en-US" sz="2400" u="none" strike="noStrike" kern="1200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學校「每月」身心障礙進用員額暨繳交代金統計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日間學制學士班以下學費、雜費收費基準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15CF83-E9BE-491D-9055-CBE14089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242795"/>
              </p:ext>
            </p:extLst>
          </p:nvPr>
        </p:nvGraphicFramePr>
        <p:xfrm>
          <a:off x="4660113" y="3625712"/>
          <a:ext cx="8517194" cy="52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lvl="0" algn="ctr"/>
                      <a:r>
                        <a:rPr lang="zh-TW" sz="27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7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有自有學生宿舍，但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kumimoji="1" lang="zh-TW" altLang="en-US" sz="2700" u="none" strike="noStrike" kern="1200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系所無畢業學生但有填報學位資料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具體措施未填寫</a:t>
                      </a:r>
                      <a:endParaRPr kumimoji="1" lang="zh-TW" altLang="en-US" sz="2700" u="none" strike="noStrike" kern="1200" cap="none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未設定聯絡窗口、特色說明未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有門檻卻無未通過人數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809172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95649"/>
              </p:ext>
            </p:extLst>
          </p:nvPr>
        </p:nvGraphicFramePr>
        <p:xfrm>
          <a:off x="3411585" y="3192669"/>
          <a:ext cx="11463242" cy="59664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b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9CE5-23E3-46F7-BF67-DE3DF3A3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245BFB-4C3E-49FA-845A-09B26435CF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DE7DCB9-3BA4-44A2-B499-66E2E615B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7ACC9F57-B2B4-42F0-94F5-E392524E03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FCDD6B-25BC-4276-AA75-6FBEBBA2F05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362AEAA-4ABB-4633-9A8E-71E11948E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160761"/>
              </p:ext>
            </p:extLst>
          </p:nvPr>
        </p:nvGraphicFramePr>
        <p:xfrm>
          <a:off x="3228182" y="2738438"/>
          <a:ext cx="11463242" cy="61722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779345336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863753864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207911282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1619063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0206762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58913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775556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3619628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025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858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EC7B7-8ABE-4297-9FAB-E4AF56E5CD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84D7CE-FD74-41CE-A848-A34D6CA75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E92553-0C95-4D93-AB4D-2F82C473534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159507"/>
              </p:ext>
            </p:extLst>
          </p:nvPr>
        </p:nvGraphicFramePr>
        <p:xfrm>
          <a:off x="3228182" y="2983260"/>
          <a:ext cx="11463242" cy="45262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304D625-236A-4880-BAC7-F756042FA7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43279"/>
              </p:ext>
            </p:extLst>
          </p:nvPr>
        </p:nvGraphicFramePr>
        <p:xfrm>
          <a:off x="3411585" y="3059505"/>
          <a:ext cx="11463242" cy="404622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系所學位人數總和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系所畢業人數總和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103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77206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同期【學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5417359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入學新生總數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及【學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大一生數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4754905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b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172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29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39A896-645E-4C8A-8B63-02D3FFCF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不分院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C020118-57D1-47C4-B7C0-49EEC3B920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A7B715B-6B3A-4E33-993A-D4153554F6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E53794C7-BE0E-4296-A9FE-49657AC727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3B295F55-9F38-4E32-90FC-461674A4B5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8222" y="2931716"/>
            <a:ext cx="14545616" cy="864096"/>
          </a:xfrm>
        </p:spPr>
        <p:txBody>
          <a:bodyPr/>
          <a:lstStyle/>
          <a:p>
            <a:r>
              <a:rPr lang="zh-TW" altLang="en-US" dirty="0"/>
              <a:t>因應總量要求，校庫所增列之不分院，不得命名為其他名稱。</a:t>
            </a:r>
            <a:endParaRPr lang="en-US" altLang="zh-TW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931FCEB-7C91-434E-994A-8F6CAC448E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1991" y="5265589"/>
            <a:ext cx="14545616" cy="864096"/>
          </a:xfrm>
        </p:spPr>
        <p:txBody>
          <a:bodyPr>
            <a:normAutofit/>
          </a:bodyPr>
          <a:lstStyle/>
          <a:p>
            <a:r>
              <a:rPr lang="zh-TW" altLang="en-US" dirty="0"/>
              <a:t>不分院之呈現僅做為識別使用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6DF326B-5DEF-47CE-BAAD-8EFEF309A7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18222" y="7490641"/>
            <a:ext cx="14545616" cy="864096"/>
          </a:xfrm>
        </p:spPr>
        <p:txBody>
          <a:bodyPr/>
          <a:lstStyle/>
          <a:p>
            <a:r>
              <a:rPr lang="zh-TW" altLang="en-US" dirty="0"/>
              <a:t>除不分院，所有學院之名稱，以學校報教育部總量核定函為主</a:t>
            </a:r>
          </a:p>
        </p:txBody>
      </p:sp>
    </p:spTree>
    <p:extLst>
      <p:ext uri="{BB962C8B-B14F-4D97-AF65-F5344CB8AC3E}">
        <p14:creationId xmlns:p14="http://schemas.microsoft.com/office/powerpoint/2010/main" val="4528356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543B0B-2F0C-45B3-B15F-D917897709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68017"/>
              </p:ext>
            </p:extLst>
          </p:nvPr>
        </p:nvGraphicFramePr>
        <p:xfrm>
          <a:off x="3667867" y="3765279"/>
          <a:ext cx="11382070" cy="276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27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28】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1366107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29】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曾修讀程式設計課程人數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&lt;=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1】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學生人數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7476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149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13F8D6-0F1F-4D09-BB32-2F5778AA3E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626221"/>
              </p:ext>
            </p:extLst>
          </p:nvPr>
        </p:nvGraphicFramePr>
        <p:xfrm>
          <a:off x="3452172" y="2660009"/>
          <a:ext cx="11382070" cy="37468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任職單位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兼任行政職務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單位名稱與職稱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8911484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3911278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前期兼任教師本期未再聘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04932775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支給人數 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依聘書職級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編制內專任教師」之「一般教師」及「專業技術人員」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4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701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AF1659-F964-4E03-99FC-88A903F6B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32207"/>
              </p:ext>
            </p:extLst>
          </p:nvPr>
        </p:nvGraphicFramePr>
        <p:xfrm>
          <a:off x="3411585" y="2939655"/>
          <a:ext cx="11463242" cy="48691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116586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租賃學生或教師宿舍之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6158809"/>
                  </a:ext>
                </a:extLst>
              </a:tr>
              <a:tr h="15316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學生宿舍床位數量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學校自有學生宿舍表之校內非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BOT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之男女加總床位數 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</a:p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學校租用學生宿舍表之男女加總床位數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31799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 使用執照面積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1435313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床位數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自有宿舍住宿人數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比對到男女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25927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一年級學生總人數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正式學籍一年級總人數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1946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非一年級學生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正式學籍非一年級學生總人數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3605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金額小計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的勞僱型雇主負擔經費總額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9313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256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7F2D97-6790-4879-AC78-EC9FE11469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305287"/>
              </p:ext>
            </p:extLst>
          </p:nvPr>
        </p:nvGraphicFramePr>
        <p:xfrm>
          <a:off x="3457059" y="3715134"/>
          <a:ext cx="11052166" cy="417317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766047">
                  <a:extLst>
                    <a:ext uri="{9D8B030D-6E8A-4147-A177-3AD203B41FA5}">
                      <a16:colId xmlns:a16="http://schemas.microsoft.com/office/drawing/2014/main" val="62135146"/>
                    </a:ext>
                  </a:extLst>
                </a:gridCol>
                <a:gridCol w="759041">
                  <a:extLst>
                    <a:ext uri="{9D8B030D-6E8A-4147-A177-3AD203B41FA5}">
                      <a16:colId xmlns:a16="http://schemas.microsoft.com/office/drawing/2014/main" val="966615448"/>
                    </a:ext>
                  </a:extLst>
                </a:gridCol>
                <a:gridCol w="4527078">
                  <a:extLst>
                    <a:ext uri="{9D8B030D-6E8A-4147-A177-3AD203B41FA5}">
                      <a16:colId xmlns:a16="http://schemas.microsoft.com/office/drawing/2014/main" val="859981622"/>
                    </a:ext>
                  </a:extLst>
                </a:gridCol>
              </a:tblGrid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≧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總學生數</a:t>
                      </a:r>
                      <a:r>
                        <a:rPr lang="en-US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- 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轉學生數</a:t>
                      </a:r>
                      <a:endParaRPr lang="en-US" sz="270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710186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128613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境外生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：一年級學生人數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0958784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非分級制之「平均支給數額」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「規定支給數額」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699793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8】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支給人數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聘任人數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7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703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2F4C93-2641-4133-AA06-F0D005882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1CFAE5-7AEB-4992-BFBC-8418DA37FC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B29DB95F-94E4-4173-8C03-FB1669661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54F3FC5-1026-4193-98EE-C98CBB3E6E0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322105"/>
              </p:ext>
            </p:extLst>
          </p:nvPr>
        </p:nvGraphicFramePr>
        <p:xfrm>
          <a:off x="4660113" y="3700247"/>
          <a:ext cx="8133320" cy="378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27】</a:t>
                      </a: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28】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，卻同時設定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副校長提醒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月平均工作時數超過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176(8*22)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5919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5CAD303-2A27-4112-9950-215C6EAF4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765834"/>
              </p:ext>
            </p:extLst>
          </p:nvPr>
        </p:nvGraphicFramePr>
        <p:xfrm>
          <a:off x="4660113" y="3700247"/>
          <a:ext cx="813332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53746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碩士班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986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休學檢核說明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15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zh-TW" altLang="en-US" sz="6000" dirty="0"/>
          </a:p>
        </p:txBody>
      </p:sp>
      <p:sp>
        <p:nvSpPr>
          <p:cNvPr id="16" name="文字版面配置區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/>
              <a:t>前期休學總人數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3</a:t>
            </a:r>
            <a:endParaRPr lang="zh-TW" altLang="en-US" sz="6000" dirty="0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>
                <a:solidFill>
                  <a:schemeClr val="accent1">
                    <a:lumMod val="50000"/>
                  </a:schemeClr>
                </a:solidFill>
              </a:rPr>
              <a:t>本期休學總人數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6"/>
          </p:nvPr>
        </p:nvSpPr>
        <p:spPr>
          <a:xfrm>
            <a:off x="5566543" y="3811352"/>
            <a:ext cx="3169145" cy="864096"/>
          </a:xfrm>
        </p:spPr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復學人數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新辦理休學人數</a:t>
            </a:r>
          </a:p>
        </p:txBody>
      </p:sp>
      <p:sp>
        <p:nvSpPr>
          <p:cNvPr id="22" name="文字版面配置區 5">
            <a:extLst>
              <a:ext uri="{FF2B5EF4-FFF2-40B4-BE49-F238E27FC236}">
                <a16:creationId xmlns:a16="http://schemas.microsoft.com/office/drawing/2014/main" id="{78DDDB89-19D5-4DF9-9D9F-35094DDDA41D}"/>
              </a:ext>
            </a:extLst>
          </p:cNvPr>
          <p:cNvSpPr txBox="1">
            <a:spLocks/>
          </p:cNvSpPr>
          <p:nvPr/>
        </p:nvSpPr>
        <p:spPr>
          <a:xfrm>
            <a:off x="4822602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-1</a:t>
            </a:r>
            <a:endParaRPr lang="zh-TW" altLang="en-US" sz="6000" dirty="0"/>
          </a:p>
        </p:txBody>
      </p:sp>
      <p:sp>
        <p:nvSpPr>
          <p:cNvPr id="23" name="文字版面配置區 5">
            <a:extLst>
              <a:ext uri="{FF2B5EF4-FFF2-40B4-BE49-F238E27FC236}">
                <a16:creationId xmlns:a16="http://schemas.microsoft.com/office/drawing/2014/main" id="{7A97965B-E3D3-4A10-9ACA-245DEE26DE60}"/>
              </a:ext>
            </a:extLst>
          </p:cNvPr>
          <p:cNvSpPr txBox="1">
            <a:spLocks/>
          </p:cNvSpPr>
          <p:nvPr/>
        </p:nvSpPr>
        <p:spPr>
          <a:xfrm>
            <a:off x="8918595" y="4826855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+2</a:t>
            </a:r>
            <a:endParaRPr lang="zh-TW" altLang="en-US" sz="6000" dirty="0"/>
          </a:p>
        </p:txBody>
      </p:sp>
      <p:sp>
        <p:nvSpPr>
          <p:cNvPr id="24" name="文字版面配置區 5">
            <a:extLst>
              <a:ext uri="{FF2B5EF4-FFF2-40B4-BE49-F238E27FC236}">
                <a16:creationId xmlns:a16="http://schemas.microsoft.com/office/drawing/2014/main" id="{E66B10ED-2187-426E-BD04-3E94D38F1702}"/>
              </a:ext>
            </a:extLst>
          </p:cNvPr>
          <p:cNvSpPr txBox="1">
            <a:spLocks/>
          </p:cNvSpPr>
          <p:nvPr/>
        </p:nvSpPr>
        <p:spPr>
          <a:xfrm>
            <a:off x="13463688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4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38027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方便快速比對前期資料，檢視是否有較大的落差，若有很可能是資料填報不正確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將以紅色提醒，不代表錯誤，儘為提醒參考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可能為較大的差異，請重新確認資料之正確性。</a:t>
            </a:r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2BFB990-A124-485D-8CA1-E3FA63488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350" dirty="0">
                <a:solidFill>
                  <a:schemeClr val="bg2"/>
                </a:solidFill>
                <a:latin typeface="Algerian" panose="04020705040A02060702" pitchFamily="82" charset="0"/>
              </a:rPr>
              <a:t>%</a:t>
            </a:r>
            <a:endParaRPr lang="zh-TW" altLang="en-US" sz="10350" dirty="0">
              <a:solidFill>
                <a:schemeClr val="bg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帳號</a:t>
            </a:r>
            <a:r>
              <a:rPr kumimoji="1" lang="zh-TW" altLang="en-US" dirty="0">
                <a:solidFill>
                  <a:schemeClr val="accent1"/>
                </a:solidFill>
              </a:rPr>
              <a:t>管理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69147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5E62AC-5B70-4D6C-8E0B-1F097B2F2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密碼強度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CF675E9-16B3-425E-B59C-E02687AB1A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3F10C51-ED02-4C3D-A5F5-E0FA557126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pic>
        <p:nvPicPr>
          <p:cNvPr id="1028" name="Picture 4" descr="Time is takes a hacker to brute force your password in 2022 Hive Systems Password Table">
            <a:extLst>
              <a:ext uri="{FF2B5EF4-FFF2-40B4-BE49-F238E27FC236}">
                <a16:creationId xmlns:a16="http://schemas.microsoft.com/office/drawing/2014/main" id="{4B95BA58-7AEF-44EB-94BB-AFBC5A54B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670" y="0"/>
            <a:ext cx="10287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0905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唯各校</a:t>
            </a:r>
            <a:r>
              <a:rPr lang="zh-TW" altLang="zh-TW" b="1" kern="0" dirty="0">
                <a:solidFill>
                  <a:srgbClr val="FF0000"/>
                </a:solidFill>
                <a:latin typeface="Arial" pitchFamily="34"/>
                <a:ea typeface="微軟正黑體" pitchFamily="34"/>
                <a:cs typeface="Arial" pitchFamily="34"/>
              </a:rPr>
              <a:t>系統管理師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可使用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21F8716-23B8-4703-AAE0-F2BB089655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ECC2A-3EA9-4CD4-901E-3D86B029F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4E44284-22F7-4470-B3D1-1A05C0E151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383794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修正</a:t>
            </a:r>
            <a:r>
              <a:rPr kumimoji="1" lang="zh-TW" altLang="en-US" dirty="0">
                <a:solidFill>
                  <a:schemeClr val="accent1"/>
                </a:solidFill>
              </a:rPr>
              <a:t>申請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572011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CC4345-B759-4CB4-8CCC-E38A22E58DB8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79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0C8F5CB-6A99-436A-8F41-BE2EA85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標題 106">
            <a:extLst>
              <a:ext uri="{FF2B5EF4-FFF2-40B4-BE49-F238E27FC236}">
                <a16:creationId xmlns:a16="http://schemas.microsoft.com/office/drawing/2014/main" id="{DB05171F-62E1-4343-BAB8-D5824B7E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更新</a:t>
            </a:r>
            <a:r>
              <a:rPr lang="zh-TW" altLang="en-US" dirty="0"/>
              <a:t>項目</a:t>
            </a:r>
          </a:p>
        </p:txBody>
      </p:sp>
      <p:sp>
        <p:nvSpPr>
          <p:cNvPr id="110" name="文字版面配置區 109">
            <a:extLst>
              <a:ext uri="{FF2B5EF4-FFF2-40B4-BE49-F238E27FC236}">
                <a16:creationId xmlns:a16="http://schemas.microsoft.com/office/drawing/2014/main" id="{C8CFB82C-619A-4EB8-99D6-EC07676CC8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11" name="文字版面配置區 110">
            <a:extLst>
              <a:ext uri="{FF2B5EF4-FFF2-40B4-BE49-F238E27FC236}">
                <a16:creationId xmlns:a16="http://schemas.microsoft.com/office/drawing/2014/main" id="{807515D8-428E-4EB6-B435-7E73AF21D3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教</a:t>
            </a:r>
            <a:r>
              <a:rPr lang="en-US" altLang="zh-TW" dirty="0"/>
              <a:t>1</a:t>
            </a:r>
            <a:r>
              <a:rPr lang="zh-TW" altLang="en-US" dirty="0"/>
              <a:t>專責人員帳號登入，加入雙因子驗證</a:t>
            </a:r>
          </a:p>
        </p:txBody>
      </p:sp>
      <p:sp>
        <p:nvSpPr>
          <p:cNvPr id="112" name="文字版面配置區 111">
            <a:extLst>
              <a:ext uri="{FF2B5EF4-FFF2-40B4-BE49-F238E27FC236}">
                <a16:creationId xmlns:a16="http://schemas.microsoft.com/office/drawing/2014/main" id="{0BC402DF-E44C-4DB8-99A3-B35D869231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教</a:t>
            </a:r>
            <a:r>
              <a:rPr lang="en-US" altLang="zh-TW" dirty="0"/>
              <a:t>1</a:t>
            </a:r>
            <a:r>
              <a:rPr lang="zh-TW" altLang="en-US" dirty="0"/>
              <a:t>專責人員帳號，由於資安要求，本期開始須於通過帳密驗證後</a:t>
            </a:r>
            <a:endParaRPr lang="en-US" altLang="zh-TW" dirty="0"/>
          </a:p>
          <a:p>
            <a:r>
              <a:rPr lang="zh-TW" altLang="en-US" dirty="0"/>
              <a:t>系統寄發驗證碼至登記之公務信箱，輸入驗證碼後始能登入</a:t>
            </a:r>
            <a:endParaRPr lang="en-US" altLang="zh-TW" dirty="0"/>
          </a:p>
        </p:txBody>
      </p:sp>
      <p:sp>
        <p:nvSpPr>
          <p:cNvPr id="155" name="文字版面配置區 154">
            <a:extLst>
              <a:ext uri="{FF2B5EF4-FFF2-40B4-BE49-F238E27FC236}">
                <a16:creationId xmlns:a16="http://schemas.microsoft.com/office/drawing/2014/main" id="{4FA80572-DA95-4CA9-90F0-59B26FBD1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密碼強度將由</a:t>
            </a:r>
            <a:r>
              <a:rPr lang="en-US" altLang="zh-TW" dirty="0"/>
              <a:t>8</a:t>
            </a:r>
            <a:r>
              <a:rPr lang="zh-TW" altLang="en-US" dirty="0"/>
              <a:t>碼提升至</a:t>
            </a:r>
            <a:r>
              <a:rPr lang="en-US" altLang="zh-TW" dirty="0"/>
              <a:t>10</a:t>
            </a:r>
            <a:r>
              <a:rPr lang="zh-TW" altLang="en-US" dirty="0"/>
              <a:t>碼</a:t>
            </a:r>
          </a:p>
        </p:txBody>
      </p:sp>
      <p:sp>
        <p:nvSpPr>
          <p:cNvPr id="156" name="文字版面配置區 155">
            <a:extLst>
              <a:ext uri="{FF2B5EF4-FFF2-40B4-BE49-F238E27FC236}">
                <a16:creationId xmlns:a16="http://schemas.microsoft.com/office/drawing/2014/main" id="{91DB57D2-40D6-4DD1-917D-0C6AB45DD9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加強帳號安全性，密碼提升至</a:t>
            </a:r>
            <a:r>
              <a:rPr lang="en-US" altLang="zh-TW" dirty="0"/>
              <a:t>10</a:t>
            </a:r>
            <a:r>
              <a:rPr lang="zh-TW" altLang="en-US" dirty="0"/>
              <a:t>碼將由</a:t>
            </a:r>
            <a:r>
              <a:rPr lang="en-US" altLang="zh-TW" dirty="0"/>
              <a:t>39</a:t>
            </a:r>
            <a:r>
              <a:rPr lang="zh-TW" altLang="en-US" dirty="0"/>
              <a:t>分鐘被破解，提升至</a:t>
            </a:r>
            <a:r>
              <a:rPr lang="en-US" altLang="zh-TW" dirty="0"/>
              <a:t>5</a:t>
            </a:r>
            <a:r>
              <a:rPr lang="zh-TW" altLang="en-US" dirty="0"/>
              <a:t>個月才有可能被暴力破解</a:t>
            </a:r>
          </a:p>
        </p:txBody>
      </p:sp>
      <p:sp>
        <p:nvSpPr>
          <p:cNvPr id="157" name="文字版面配置區 156">
            <a:extLst>
              <a:ext uri="{FF2B5EF4-FFF2-40B4-BE49-F238E27FC236}">
                <a16:creationId xmlns:a16="http://schemas.microsoft.com/office/drawing/2014/main" id="{12D28A2F-2EEA-40FF-8FD5-9DF39CF73D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密碼重設僅限制於本人操作</a:t>
            </a:r>
          </a:p>
        </p:txBody>
      </p:sp>
      <p:sp>
        <p:nvSpPr>
          <p:cNvPr id="158" name="文字版面配置區 157">
            <a:extLst>
              <a:ext uri="{FF2B5EF4-FFF2-40B4-BE49-F238E27FC236}">
                <a16:creationId xmlns:a16="http://schemas.microsoft.com/office/drawing/2014/main" id="{2CE364CB-E894-46CB-970C-1C51F343D1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過往由管理師協助更新密碼，本期開始，均限定本人方能更新密碼</a:t>
            </a:r>
          </a:p>
        </p:txBody>
      </p:sp>
    </p:spTree>
    <p:extLst>
      <p:ext uri="{BB962C8B-B14F-4D97-AF65-F5344CB8AC3E}">
        <p14:creationId xmlns:p14="http://schemas.microsoft.com/office/powerpoint/2010/main" val="42491865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表冊修正</a:t>
            </a:r>
            <a:r>
              <a:rPr lang="en-US" altLang="zh-TW" dirty="0"/>
              <a:t>-</a:t>
            </a:r>
            <a:r>
              <a:rPr lang="zh-TW" altLang="en-US" dirty="0"/>
              <a:t>統一修正期間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79" y="3644662"/>
            <a:ext cx="7206500" cy="16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E25C7C-67BB-4DFE-8DED-D8935E02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81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8187678-6B7E-4984-8EF7-E5DF5C888F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766FE8A-087E-4DBE-801D-82AFF01DF7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EBE72C2-A701-45C5-9EDA-EECDABABB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EFBF1CA-B67F-4C3D-8895-2258FE2B1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請務必上傳「修正前後對照表」，並完成核章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7F93ED6-3D17-4B9A-BA76-D99B6439F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2D8E529-17E7-46C9-891B-6015A6FA5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76" y="930954"/>
            <a:ext cx="13527306" cy="882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</a:t>
            </a:r>
            <a:r>
              <a:rPr kumimoji="1" lang="en-US" altLang="ja-JP" dirty="0">
                <a:solidFill>
                  <a:schemeClr val="accent1"/>
                </a:solidFill>
              </a:rPr>
              <a:t>Y</a:t>
            </a:r>
            <a:r>
              <a:rPr kumimoji="1" lang="en-US" altLang="ja-JP" dirty="0"/>
              <a:t>OU!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/>
              <a:t>若有任何問題請以下列資訊連繫系統人員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sz="3600" dirty="0"/>
              <a:t>信箱：</a:t>
            </a:r>
            <a:r>
              <a:rPr kumimoji="1" lang="en-US" altLang="zh-TW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HEDB2@YUNTECH.EDU.TW</a:t>
            </a:r>
          </a:p>
          <a:p>
            <a:r>
              <a:rPr kumimoji="1" lang="zh-TW" altLang="en-US" sz="3600" dirty="0"/>
              <a:t>電話：</a:t>
            </a:r>
            <a:r>
              <a:rPr kumimoji="1" lang="en-US" altLang="zh-TW" sz="3600" dirty="0"/>
              <a:t>05-5342601 </a:t>
            </a:r>
            <a:r>
              <a:rPr kumimoji="1" lang="zh-TW" altLang="en-US" sz="3600" dirty="0"/>
              <a:t>轉</a:t>
            </a:r>
            <a:r>
              <a:rPr kumimoji="1" lang="en-US" altLang="zh-TW" sz="3600" dirty="0"/>
              <a:t>5379</a:t>
            </a:r>
            <a:r>
              <a:rPr lang="zh-TW" altLang="en-US" sz="3600" dirty="0"/>
              <a:t> 或 </a:t>
            </a:r>
            <a:r>
              <a:rPr kumimoji="1" lang="en-US" altLang="zh-TW" sz="3600" dirty="0"/>
              <a:t>5380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092099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AD5654-E3FF-4A00-9574-3F84AFCB6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雙因子驗證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2EC8623-BFA7-4A8C-B2E3-401D43B578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8948C3E-1EBC-45D7-82C5-2D3CCC0798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58118C13-9EC6-4BC0-B14A-E8B5FF0881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AAD715D-8F8A-498B-9473-1B6EA754D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20" y="7712422"/>
            <a:ext cx="6708386" cy="187982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8F62854-C6AB-4479-950D-007F5D850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7302" y="5359524"/>
            <a:ext cx="5753903" cy="3982006"/>
          </a:xfrm>
          <a:prstGeom prst="rect">
            <a:avLst/>
          </a:prstGeom>
        </p:spPr>
      </p:pic>
      <p:sp>
        <p:nvSpPr>
          <p:cNvPr id="19" name="箭號: 向下 18">
            <a:extLst>
              <a:ext uri="{FF2B5EF4-FFF2-40B4-BE49-F238E27FC236}">
                <a16:creationId xmlns:a16="http://schemas.microsoft.com/office/drawing/2014/main" id="{13314044-3C39-4ACD-A07D-75095C4A099A}"/>
              </a:ext>
            </a:extLst>
          </p:cNvPr>
          <p:cNvSpPr/>
          <p:nvPr/>
        </p:nvSpPr>
        <p:spPr>
          <a:xfrm>
            <a:off x="3526582" y="6151612"/>
            <a:ext cx="1152128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右 19">
            <a:extLst>
              <a:ext uri="{FF2B5EF4-FFF2-40B4-BE49-F238E27FC236}">
                <a16:creationId xmlns:a16="http://schemas.microsoft.com/office/drawing/2014/main" id="{434ED8CC-A22E-4AAA-A8B4-933098847D45}"/>
              </a:ext>
            </a:extLst>
          </p:cNvPr>
          <p:cNvSpPr/>
          <p:nvPr/>
        </p:nvSpPr>
        <p:spPr>
          <a:xfrm>
            <a:off x="7865749" y="7244824"/>
            <a:ext cx="1368152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8D9CA41B-C982-4A8F-B423-9380CF5986C7}"/>
              </a:ext>
            </a:extLst>
          </p:cNvPr>
          <p:cNvSpPr/>
          <p:nvPr/>
        </p:nvSpPr>
        <p:spPr>
          <a:xfrm>
            <a:off x="749234" y="7646348"/>
            <a:ext cx="3960440" cy="13180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D5ED56A-BAD3-47FD-BDBD-26BF89257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35" y="1158445"/>
            <a:ext cx="7466355" cy="460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03327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1476</TotalTime>
  <Words>3222</Words>
  <Application>Microsoft Office PowerPoint</Application>
  <PresentationFormat>自訂</PresentationFormat>
  <Paragraphs>536</Paragraphs>
  <Slides>86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86</vt:i4>
      </vt:variant>
    </vt:vector>
  </HeadingPairs>
  <TitlesOfParts>
    <vt:vector size="97" baseType="lpstr">
      <vt:lpstr>Crimson Text</vt:lpstr>
      <vt:lpstr>ＭＳ Ｐゴシック</vt:lpstr>
      <vt:lpstr>Spica Neue</vt:lpstr>
      <vt:lpstr>Ubuntu Medium</vt:lpstr>
      <vt:lpstr>微軟正黑體</vt:lpstr>
      <vt:lpstr>Algerian</vt:lpstr>
      <vt:lpstr>Arial</vt:lpstr>
      <vt:lpstr>Calibri</vt:lpstr>
      <vt:lpstr>Wingdings</vt:lpstr>
      <vt:lpstr>Title</vt:lpstr>
      <vt:lpstr>Contents</vt:lpstr>
      <vt:lpstr>系統操作說明</vt:lpstr>
      <vt:lpstr>CONTENTS</vt:lpstr>
      <vt:lpstr>基本資料</vt:lpstr>
      <vt:lpstr>基本資料-3月份填報</vt:lpstr>
      <vt:lpstr>國際專修部</vt:lpstr>
      <vt:lpstr>不分院</vt:lpstr>
      <vt:lpstr>密碼強度</vt:lpstr>
      <vt:lpstr>更新項目</vt:lpstr>
      <vt:lpstr>雙因子驗證</vt:lpstr>
      <vt:lpstr>驗證碼信件</vt:lpstr>
      <vt:lpstr>填表系統網址更新</vt:lpstr>
      <vt:lpstr>PowerPoint 簡報</vt:lpstr>
      <vt:lpstr>申請表內容</vt:lpstr>
      <vt:lpstr>重置密碼1</vt:lpstr>
      <vt:lpstr>重置密碼</vt:lpstr>
      <vt:lpstr>登入失敗次數過多</vt:lpstr>
      <vt:lpstr>重設密碼</vt:lpstr>
      <vt:lpstr>重設密碼-1</vt:lpstr>
      <vt:lpstr>重設密碼信件</vt:lpstr>
      <vt:lpstr>重置密碼</vt:lpstr>
      <vt:lpstr>注意事項</vt:lpstr>
      <vt:lpstr>注意事項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填寫狀況</vt:lpstr>
      <vt:lpstr>資料匯出</vt:lpstr>
      <vt:lpstr>表冊檢核為協助確認輸入資料庫之資料是否與資料來源相符。 若不相符，則請確認是否輸入資料庫之資料有誤</vt:lpstr>
      <vt:lpstr>資料檢核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修正申請</vt:lpstr>
      <vt:lpstr>PowerPoint 簡報</vt:lpstr>
      <vt:lpstr>表冊修正-統一修正期間</vt:lpstr>
      <vt:lpstr>PowerPoint 簡報</vt:lpstr>
      <vt:lpstr>修正申請</vt:lpstr>
      <vt:lpstr>修正申請</vt:lpstr>
      <vt:lpstr>修正申請</vt:lpstr>
      <vt:lpstr>請務必上傳「修正前後對照表」，並完成核章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Scheat</dc:title>
  <dc:creator>Jun</dc:creator>
  <cp:lastModifiedBy>HEDBM</cp:lastModifiedBy>
  <cp:revision>119</cp:revision>
  <dcterms:created xsi:type="dcterms:W3CDTF">2015-02-26T15:14:38Z</dcterms:created>
  <dcterms:modified xsi:type="dcterms:W3CDTF">2024-07-10T06:05:58Z</dcterms:modified>
</cp:coreProperties>
</file>