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85"/>
  </p:notesMasterIdLst>
  <p:handoutMasterIdLst>
    <p:handoutMasterId r:id="rId86"/>
  </p:handoutMasterIdLst>
  <p:sldIdLst>
    <p:sldId id="589" r:id="rId2"/>
    <p:sldId id="896" r:id="rId3"/>
    <p:sldId id="273" r:id="rId4"/>
    <p:sldId id="591" r:id="rId5"/>
    <p:sldId id="646" r:id="rId6"/>
    <p:sldId id="593" r:id="rId7"/>
    <p:sldId id="594" r:id="rId8"/>
    <p:sldId id="595" r:id="rId9"/>
    <p:sldId id="596" r:id="rId10"/>
    <p:sldId id="597" r:id="rId11"/>
    <p:sldId id="599" r:id="rId12"/>
    <p:sldId id="647" r:id="rId13"/>
    <p:sldId id="601" r:id="rId14"/>
    <p:sldId id="602" r:id="rId15"/>
    <p:sldId id="731" r:id="rId16"/>
    <p:sldId id="734" r:id="rId17"/>
    <p:sldId id="605" r:id="rId18"/>
    <p:sldId id="606" r:id="rId19"/>
    <p:sldId id="607" r:id="rId20"/>
    <p:sldId id="608" r:id="rId21"/>
    <p:sldId id="609" r:id="rId22"/>
    <p:sldId id="735" r:id="rId23"/>
    <p:sldId id="611" r:id="rId24"/>
    <p:sldId id="972" r:id="rId25"/>
    <p:sldId id="613" r:id="rId26"/>
    <p:sldId id="648" r:id="rId27"/>
    <p:sldId id="615" r:id="rId28"/>
    <p:sldId id="616" r:id="rId29"/>
    <p:sldId id="617" r:id="rId30"/>
    <p:sldId id="618" r:id="rId31"/>
    <p:sldId id="929" r:id="rId32"/>
    <p:sldId id="959" r:id="rId33"/>
    <p:sldId id="960" r:id="rId34"/>
    <p:sldId id="961" r:id="rId35"/>
    <p:sldId id="962" r:id="rId36"/>
    <p:sldId id="625" r:id="rId37"/>
    <p:sldId id="626" r:id="rId38"/>
    <p:sldId id="943" r:id="rId39"/>
    <p:sldId id="944" r:id="rId40"/>
    <p:sldId id="945" r:id="rId41"/>
    <p:sldId id="956" r:id="rId42"/>
    <p:sldId id="953" r:id="rId43"/>
    <p:sldId id="890" r:id="rId44"/>
    <p:sldId id="891" r:id="rId45"/>
    <p:sldId id="903" r:id="rId46"/>
    <p:sldId id="892" r:id="rId47"/>
    <p:sldId id="947" r:id="rId48"/>
    <p:sldId id="893" r:id="rId49"/>
    <p:sldId id="894" r:id="rId50"/>
    <p:sldId id="895" r:id="rId51"/>
    <p:sldId id="966" r:id="rId52"/>
    <p:sldId id="954" r:id="rId53"/>
    <p:sldId id="967" r:id="rId54"/>
    <p:sldId id="968" r:id="rId55"/>
    <p:sldId id="969" r:id="rId56"/>
    <p:sldId id="970" r:id="rId57"/>
    <p:sldId id="971" r:id="rId58"/>
    <p:sldId id="963" r:id="rId59"/>
    <p:sldId id="964" r:id="rId60"/>
    <p:sldId id="957" r:id="rId61"/>
    <p:sldId id="936" r:id="rId62"/>
    <p:sldId id="937" r:id="rId63"/>
    <p:sldId id="938" r:id="rId64"/>
    <p:sldId id="939" r:id="rId65"/>
    <p:sldId id="649" r:id="rId66"/>
    <p:sldId id="931" r:id="rId67"/>
    <p:sldId id="928" r:id="rId68"/>
    <p:sldId id="904" r:id="rId69"/>
    <p:sldId id="910" r:id="rId70"/>
    <p:sldId id="905" r:id="rId71"/>
    <p:sldId id="906" r:id="rId72"/>
    <p:sldId id="907" r:id="rId73"/>
    <p:sldId id="908" r:id="rId74"/>
    <p:sldId id="909" r:id="rId75"/>
    <p:sldId id="946" r:id="rId76"/>
    <p:sldId id="965" r:id="rId77"/>
    <p:sldId id="948" r:id="rId78"/>
    <p:sldId id="949" r:id="rId79"/>
    <p:sldId id="958" r:id="rId80"/>
    <p:sldId id="940" r:id="rId81"/>
    <p:sldId id="951" r:id="rId82"/>
    <p:sldId id="644" r:id="rId83"/>
    <p:sldId id="650" r:id="rId84"/>
  </p:sldIdLst>
  <p:sldSz cx="9144000" cy="6858000" type="screen4x3"/>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3E1EF"/>
    <a:srgbClr val="BAE18F"/>
    <a:srgbClr val="91D3E7"/>
    <a:srgbClr val="FFCCCC"/>
    <a:srgbClr val="FF0000"/>
    <a:srgbClr val="000000"/>
    <a:srgbClr val="66CCFF"/>
    <a:srgbClr val="FFE5FF"/>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80" autoAdjust="0"/>
    <p:restoredTop sz="94622" autoAdjust="0"/>
  </p:normalViewPr>
  <p:slideViewPr>
    <p:cSldViewPr snapToGrid="0">
      <p:cViewPr varScale="1">
        <p:scale>
          <a:sx n="86" d="100"/>
          <a:sy n="86" d="100"/>
        </p:scale>
        <p:origin x="950" y="48"/>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hProcess11"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rgbClr val="91D3E7"/>
        </a:solidFill>
        <a:ln>
          <a:solidFill>
            <a:srgbClr val="91D3E7"/>
          </a:solidFill>
        </a:ln>
      </dgm:spPr>
      <dgm:t>
        <a:bodyPr anchor="ctr"/>
        <a:lstStyle/>
        <a:p>
          <a:pPr algn="l"/>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endPar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8C18A87-D3B2-474B-AC09-17801BF0A311}" type="parTrans" cxnId="{1AED59FC-50DC-434F-8A8D-89D338A67665}">
      <dgm:prSet/>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FFFF00"/>
        </a:solidFill>
        <a:ln>
          <a:solidFill>
            <a:srgbClr val="FFFF00"/>
          </a:solidFill>
        </a:ln>
      </dgm:spPr>
      <dgm:t>
        <a:bodyPr anchor="ctr"/>
        <a:lstStyle/>
        <a:p>
          <a:pPr algn="l"/>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endPar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EDF4E4F-ED73-4E16-AF7A-58FC81F52438}" type="parTrans" cxnId="{6F1BB799-3B13-4339-9B21-3F14FAC77423}">
      <dgm:prSet/>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F1D1E77-398C-4F5F-A5B8-375B6AD38E35}">
      <dgm:prSet phldrT="[文字]" custT="1"/>
      <dgm:spPr>
        <a:solidFill>
          <a:srgbClr val="FFCCCC"/>
        </a:solidFill>
        <a:ln>
          <a:solidFill>
            <a:srgbClr val="FFCCCC"/>
          </a:solidFill>
        </a:ln>
      </dgm:spPr>
      <dgm:t>
        <a:bodyPr anchor="ctr"/>
        <a:lstStyle/>
        <a:p>
          <a:pPr algn="l"/>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2FEE7D53-159F-4A06-8C43-B42773EFEA2C}" type="parTrans" cxnId="{E3F6089D-AA3A-4660-BA77-353934F90226}">
      <dgm:prSet/>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B08E7B8-C2E5-4EE0-B310-ADC075020931}" type="sibTrans" cxnId="{E3F6089D-AA3A-4660-BA77-353934F90226}">
      <dgm:prSet/>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99CC00"/>
        </a:solidFill>
        <a:ln>
          <a:solidFill>
            <a:srgbClr val="99CC00"/>
          </a:solidFill>
        </a:ln>
      </dgm:spPr>
      <dgm:t>
        <a:bodyPr anchor="ctr"/>
        <a:lstStyle/>
        <a:p>
          <a:pPr algn="l"/>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endPar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F707CD8-FA2E-4553-A49D-1F5F0FA51C7D}" type="parTrans" cxnId="{7B0562C7-1F7B-4584-BB5C-F2E3BE613974}">
      <dgm:prSet/>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dgm:t>
        <a:bodyPr/>
        <a:lstStyle/>
        <a:p>
          <a:pPr algn="l"/>
          <a:endParaRPr lang="zh-TW" altLang="en-US" sz="22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68233A37-13E0-4E12-9F40-2A5301AD0386}" type="pres">
      <dgm:prSet presAssocID="{2DF1B4C9-7671-44D0-96A3-14F7E74961A0}" presName="Name0" presStyleCnt="0">
        <dgm:presLayoutVars>
          <dgm:dir/>
          <dgm:resizeHandles val="exact"/>
        </dgm:presLayoutVars>
      </dgm:prSet>
      <dgm:spPr/>
      <dgm:t>
        <a:bodyPr/>
        <a:lstStyle/>
        <a:p>
          <a:endParaRPr lang="zh-TW" altLang="en-US"/>
        </a:p>
      </dgm:t>
    </dgm:pt>
    <dgm:pt modelId="{BACB0501-DCDD-4DB6-8CCF-BE5D0ABFF00A}" type="pres">
      <dgm:prSet presAssocID="{2DF1B4C9-7671-44D0-96A3-14F7E74961A0}" presName="arrow" presStyleLbl="bgShp" presStyleIdx="0" presStyleCnt="1"/>
      <dgm:spPr>
        <a:solidFill>
          <a:schemeClr val="accent2"/>
        </a:solidFill>
        <a:ln>
          <a:solidFill>
            <a:schemeClr val="accent2"/>
          </a:solidFill>
        </a:ln>
      </dgm:spPr>
      <dgm:t>
        <a:bodyPr/>
        <a:lstStyle/>
        <a:p>
          <a:endParaRPr lang="zh-TW" altLang="en-US"/>
        </a:p>
      </dgm:t>
    </dgm:pt>
    <dgm:pt modelId="{D55AC9AF-20D3-4007-B445-0E14B082DF1A}" type="pres">
      <dgm:prSet presAssocID="{2DF1B4C9-7671-44D0-96A3-14F7E74961A0}" presName="points" presStyleCnt="0"/>
      <dgm:spPr/>
    </dgm:pt>
    <dgm:pt modelId="{6B7F915F-E9E1-4487-844C-3C34DB0813A9}" type="pres">
      <dgm:prSet presAssocID="{AE92464C-04AC-4CDF-8D54-2E2DCB9F5D6F}" presName="compositeA" presStyleCnt="0"/>
      <dgm:spPr/>
    </dgm:pt>
    <dgm:pt modelId="{42FB7CF1-448C-432D-97D8-FB30CAE57F9B}" type="pres">
      <dgm:prSet presAssocID="{AE92464C-04AC-4CDF-8D54-2E2DCB9F5D6F}" presName="textA" presStyleLbl="revTx" presStyleIdx="0" presStyleCnt="4" custScaleX="212779">
        <dgm:presLayoutVars>
          <dgm:bulletEnabled val="1"/>
        </dgm:presLayoutVars>
      </dgm:prSet>
      <dgm:spPr/>
      <dgm:t>
        <a:bodyPr/>
        <a:lstStyle/>
        <a:p>
          <a:endParaRPr lang="zh-TW" altLang="en-US"/>
        </a:p>
      </dgm:t>
    </dgm:pt>
    <dgm:pt modelId="{7DE2F06B-259A-45C5-AA10-4CEAD33991C1}" type="pres">
      <dgm:prSet presAssocID="{AE92464C-04AC-4CDF-8D54-2E2DCB9F5D6F}" presName="circleA" presStyleLbl="node1" presStyleIdx="0" presStyleCnt="4"/>
      <dgm:spPr>
        <a:solidFill>
          <a:srgbClr val="92D050"/>
        </a:solidFill>
      </dgm:spPr>
      <dgm:t>
        <a:bodyPr/>
        <a:lstStyle/>
        <a:p>
          <a:endParaRPr lang="zh-TW" altLang="en-US"/>
        </a:p>
      </dgm:t>
    </dgm:pt>
    <dgm:pt modelId="{9815657B-1070-4E59-8DB6-6D7A84FC3C1A}" type="pres">
      <dgm:prSet presAssocID="{AE92464C-04AC-4CDF-8D54-2E2DCB9F5D6F}" presName="spaceA" presStyleCnt="0"/>
      <dgm:spPr/>
    </dgm:pt>
    <dgm:pt modelId="{1DF2DF51-3589-4DEA-9281-4A3CBFBDA8EF}" type="pres">
      <dgm:prSet presAssocID="{F52FA1D8-33EF-44C8-942B-64C6567EDC98}" presName="space" presStyleCnt="0"/>
      <dgm:spPr/>
    </dgm:pt>
    <dgm:pt modelId="{A2C5F177-CCAE-44C8-803F-9AA4E7D04085}" type="pres">
      <dgm:prSet presAssocID="{BCB44A10-724F-49BC-BD59-1D7AB7EC0321}" presName="compositeB" presStyleCnt="0"/>
      <dgm:spPr/>
    </dgm:pt>
    <dgm:pt modelId="{7A7CFE78-E75F-4C17-B110-D9E8FC668173}" type="pres">
      <dgm:prSet presAssocID="{BCB44A10-724F-49BC-BD59-1D7AB7EC0321}" presName="textB" presStyleLbl="revTx" presStyleIdx="1" presStyleCnt="4" custScaleX="223433">
        <dgm:presLayoutVars>
          <dgm:bulletEnabled val="1"/>
        </dgm:presLayoutVars>
      </dgm:prSet>
      <dgm:spPr/>
      <dgm:t>
        <a:bodyPr/>
        <a:lstStyle/>
        <a:p>
          <a:endParaRPr lang="zh-TW" altLang="en-US"/>
        </a:p>
      </dgm:t>
    </dgm:pt>
    <dgm:pt modelId="{717ACF12-4AF8-4466-9CB7-5CDE2AE3F9C6}" type="pres">
      <dgm:prSet presAssocID="{BCB44A10-724F-49BC-BD59-1D7AB7EC0321}" presName="circleB" presStyleLbl="node1" presStyleIdx="1" presStyleCnt="4"/>
      <dgm:spPr>
        <a:solidFill>
          <a:srgbClr val="0070C0"/>
        </a:solidFill>
        <a:ln>
          <a:solidFill>
            <a:srgbClr val="00B0F0"/>
          </a:solidFill>
        </a:ln>
      </dgm:spPr>
      <dgm:t>
        <a:bodyPr/>
        <a:lstStyle/>
        <a:p>
          <a:endParaRPr lang="zh-TW" altLang="en-US"/>
        </a:p>
      </dgm:t>
    </dgm:pt>
    <dgm:pt modelId="{1F6F0E62-09E8-49D9-B762-C2B4F5B71699}" type="pres">
      <dgm:prSet presAssocID="{BCB44A10-724F-49BC-BD59-1D7AB7EC0321}" presName="spaceB" presStyleCnt="0"/>
      <dgm:spPr/>
    </dgm:pt>
    <dgm:pt modelId="{574C7A68-3855-46C4-BE50-1D418BE38389}" type="pres">
      <dgm:prSet presAssocID="{82E5ED1C-7AC4-40C5-85CF-B4B3FF85FB19}" presName="space" presStyleCnt="0"/>
      <dgm:spPr/>
    </dgm:pt>
    <dgm:pt modelId="{3160F55B-621C-40A7-8350-2DCD06C9BA71}" type="pres">
      <dgm:prSet presAssocID="{7849E789-51D1-483E-B341-67CA9A8ECA74}" presName="compositeA" presStyleCnt="0"/>
      <dgm:spPr/>
    </dgm:pt>
    <dgm:pt modelId="{0361BF21-19F0-4814-9B46-D9CC662015CD}" type="pres">
      <dgm:prSet presAssocID="{7849E789-51D1-483E-B341-67CA9A8ECA74}" presName="textA" presStyleLbl="revTx" presStyleIdx="2" presStyleCnt="4" custScaleX="207735">
        <dgm:presLayoutVars>
          <dgm:bulletEnabled val="1"/>
        </dgm:presLayoutVars>
      </dgm:prSet>
      <dgm:spPr/>
      <dgm:t>
        <a:bodyPr/>
        <a:lstStyle/>
        <a:p>
          <a:endParaRPr lang="zh-TW" altLang="en-US"/>
        </a:p>
      </dgm:t>
    </dgm:pt>
    <dgm:pt modelId="{203D8C9C-0020-4F45-A777-E850212354CD}" type="pres">
      <dgm:prSet presAssocID="{7849E789-51D1-483E-B341-67CA9A8ECA74}" presName="circleA" presStyleLbl="node1" presStyleIdx="2" presStyleCnt="4"/>
      <dgm:spPr>
        <a:solidFill>
          <a:srgbClr val="7030A0"/>
        </a:solidFill>
      </dgm:spPr>
      <dgm:t>
        <a:bodyPr/>
        <a:lstStyle/>
        <a:p>
          <a:endParaRPr lang="zh-TW" altLang="en-US"/>
        </a:p>
      </dgm:t>
    </dgm:pt>
    <dgm:pt modelId="{08E4A5B7-17AB-4000-8CF3-917D74F1B994}" type="pres">
      <dgm:prSet presAssocID="{7849E789-51D1-483E-B341-67CA9A8ECA74}" presName="spaceA" presStyleCnt="0"/>
      <dgm:spPr/>
    </dgm:pt>
    <dgm:pt modelId="{4AA39A17-B31D-4989-A9CA-79C63C1DEC99}" type="pres">
      <dgm:prSet presAssocID="{C3587BFA-3C2F-422A-9EE6-F2E1729D2E6A}" presName="space" presStyleCnt="0"/>
      <dgm:spPr/>
    </dgm:pt>
    <dgm:pt modelId="{9F23FFD7-3C7F-437C-9F4C-DE2061FAF60B}" type="pres">
      <dgm:prSet presAssocID="{7F1D1E77-398C-4F5F-A5B8-375B6AD38E35}" presName="compositeB" presStyleCnt="0"/>
      <dgm:spPr/>
    </dgm:pt>
    <dgm:pt modelId="{0A5CC04A-1A88-42F1-A41C-6913FA007E10}" type="pres">
      <dgm:prSet presAssocID="{7F1D1E77-398C-4F5F-A5B8-375B6AD38E35}" presName="textB" presStyleLbl="revTx" presStyleIdx="3" presStyleCnt="4" custScaleX="210605">
        <dgm:presLayoutVars>
          <dgm:bulletEnabled val="1"/>
        </dgm:presLayoutVars>
      </dgm:prSet>
      <dgm:spPr/>
      <dgm:t>
        <a:bodyPr/>
        <a:lstStyle/>
        <a:p>
          <a:endParaRPr lang="zh-TW" altLang="en-US"/>
        </a:p>
      </dgm:t>
    </dgm:pt>
    <dgm:pt modelId="{393AA68C-36D2-4036-9A8C-A766D279B843}" type="pres">
      <dgm:prSet presAssocID="{7F1D1E77-398C-4F5F-A5B8-375B6AD38E35}" presName="circleB" presStyleLbl="node1" presStyleIdx="3" presStyleCnt="4"/>
      <dgm:spPr>
        <a:solidFill>
          <a:schemeClr val="bg1">
            <a:lumMod val="95000"/>
          </a:schemeClr>
        </a:solidFill>
        <a:ln>
          <a:solidFill>
            <a:schemeClr val="bg1"/>
          </a:solidFill>
        </a:ln>
      </dgm:spPr>
      <dgm:t>
        <a:bodyPr/>
        <a:lstStyle/>
        <a:p>
          <a:endParaRPr lang="zh-TW" altLang="en-US"/>
        </a:p>
      </dgm:t>
    </dgm:pt>
    <dgm:pt modelId="{B4034FFA-DB2D-436E-BC1B-7F8188DAA841}" type="pres">
      <dgm:prSet presAssocID="{7F1D1E77-398C-4F5F-A5B8-375B6AD38E35}" presName="spaceB" presStyleCnt="0"/>
      <dgm:spPr/>
    </dgm:pt>
  </dgm:ptLst>
  <dgm:cxnLst>
    <dgm:cxn modelId="{4B864B60-0A60-44BF-B3E9-4F30BFFD59ED}" type="presOf" srcId="{AE92464C-04AC-4CDF-8D54-2E2DCB9F5D6F}" destId="{42FB7CF1-448C-432D-97D8-FB30CAE57F9B}" srcOrd="0" destOrd="0" presId="urn:microsoft.com/office/officeart/2005/8/layout/hProcess11"/>
    <dgm:cxn modelId="{668A2790-EE9C-474D-9613-1028DFE9FE67}" type="presOf" srcId="{7F1D1E77-398C-4F5F-A5B8-375B6AD38E35}" destId="{0A5CC04A-1A88-42F1-A41C-6913FA007E10}" srcOrd="0" destOrd="0" presId="urn:microsoft.com/office/officeart/2005/8/layout/hProcess11"/>
    <dgm:cxn modelId="{7B0562C7-1F7B-4584-BB5C-F2E3BE613974}" srcId="{2DF1B4C9-7671-44D0-96A3-14F7E74961A0}" destId="{BCB44A10-724F-49BC-BD59-1D7AB7EC0321}" srcOrd="1" destOrd="0" parTransId="{BF707CD8-FA2E-4553-A49D-1F5F0FA51C7D}" sibTransId="{82E5ED1C-7AC4-40C5-85CF-B4B3FF85FB19}"/>
    <dgm:cxn modelId="{07D1C349-A8F1-4AA6-BBCA-39ABC1660921}" type="presOf" srcId="{7849E789-51D1-483E-B341-67CA9A8ECA74}" destId="{0361BF21-19F0-4814-9B46-D9CC662015CD}" srcOrd="0" destOrd="0" presId="urn:microsoft.com/office/officeart/2005/8/layout/hProcess11"/>
    <dgm:cxn modelId="{D7DFF036-2C42-401A-BE03-4F5A76E3DF2A}" type="presOf" srcId="{2DF1B4C9-7671-44D0-96A3-14F7E74961A0}" destId="{68233A37-13E0-4E12-9F40-2A5301AD0386}" srcOrd="0" destOrd="0" presId="urn:microsoft.com/office/officeart/2005/8/layout/hProcess11"/>
    <dgm:cxn modelId="{6F1BB799-3B13-4339-9B21-3F14FAC77423}" srcId="{2DF1B4C9-7671-44D0-96A3-14F7E74961A0}" destId="{7849E789-51D1-483E-B341-67CA9A8ECA74}" srcOrd="2" destOrd="0" parTransId="{BEDF4E4F-ED73-4E16-AF7A-58FC81F52438}" sibTransId="{C3587BFA-3C2F-422A-9EE6-F2E1729D2E6A}"/>
    <dgm:cxn modelId="{1AED59FC-50DC-434F-8A8D-89D338A67665}" srcId="{2DF1B4C9-7671-44D0-96A3-14F7E74961A0}" destId="{AE92464C-04AC-4CDF-8D54-2E2DCB9F5D6F}" srcOrd="0" destOrd="0" parTransId="{D8C18A87-D3B2-474B-AC09-17801BF0A311}" sibTransId="{F52FA1D8-33EF-44C8-942B-64C6567EDC98}"/>
    <dgm:cxn modelId="{1CB1D192-7435-4850-9672-C6026F9A3C8A}" type="presOf" srcId="{BCB44A10-724F-49BC-BD59-1D7AB7EC0321}" destId="{7A7CFE78-E75F-4C17-B110-D9E8FC668173}" srcOrd="0" destOrd="0" presId="urn:microsoft.com/office/officeart/2005/8/layout/hProcess11"/>
    <dgm:cxn modelId="{E3F6089D-AA3A-4660-BA77-353934F90226}" srcId="{2DF1B4C9-7671-44D0-96A3-14F7E74961A0}" destId="{7F1D1E77-398C-4F5F-A5B8-375B6AD38E35}" srcOrd="3" destOrd="0" parTransId="{2FEE7D53-159F-4A06-8C43-B42773EFEA2C}" sibTransId="{5B08E7B8-C2E5-4EE0-B310-ADC075020931}"/>
    <dgm:cxn modelId="{50C2274D-F524-41F3-B73C-819366F45313}" type="presParOf" srcId="{68233A37-13E0-4E12-9F40-2A5301AD0386}" destId="{BACB0501-DCDD-4DB6-8CCF-BE5D0ABFF00A}" srcOrd="0" destOrd="0" presId="urn:microsoft.com/office/officeart/2005/8/layout/hProcess11"/>
    <dgm:cxn modelId="{F1A53E15-0F2F-421F-A82B-277644CC2996}" type="presParOf" srcId="{68233A37-13E0-4E12-9F40-2A5301AD0386}" destId="{D55AC9AF-20D3-4007-B445-0E14B082DF1A}" srcOrd="1" destOrd="0" presId="urn:microsoft.com/office/officeart/2005/8/layout/hProcess11"/>
    <dgm:cxn modelId="{BD2D45FC-9BC9-46BF-BC16-28A9395B5414}" type="presParOf" srcId="{D55AC9AF-20D3-4007-B445-0E14B082DF1A}" destId="{6B7F915F-E9E1-4487-844C-3C34DB0813A9}" srcOrd="0" destOrd="0" presId="urn:microsoft.com/office/officeart/2005/8/layout/hProcess11"/>
    <dgm:cxn modelId="{89CBE79E-FA07-4E19-9FE1-4421B99B7D58}" type="presParOf" srcId="{6B7F915F-E9E1-4487-844C-3C34DB0813A9}" destId="{42FB7CF1-448C-432D-97D8-FB30CAE57F9B}" srcOrd="0" destOrd="0" presId="urn:microsoft.com/office/officeart/2005/8/layout/hProcess11"/>
    <dgm:cxn modelId="{04EB7F30-DA92-4F0D-9C1B-A70BF526E4F4}" type="presParOf" srcId="{6B7F915F-E9E1-4487-844C-3C34DB0813A9}" destId="{7DE2F06B-259A-45C5-AA10-4CEAD33991C1}" srcOrd="1" destOrd="0" presId="urn:microsoft.com/office/officeart/2005/8/layout/hProcess11"/>
    <dgm:cxn modelId="{8D3D932F-FF93-4AFB-8393-72F4A1113D52}" type="presParOf" srcId="{6B7F915F-E9E1-4487-844C-3C34DB0813A9}" destId="{9815657B-1070-4E59-8DB6-6D7A84FC3C1A}" srcOrd="2" destOrd="0" presId="urn:microsoft.com/office/officeart/2005/8/layout/hProcess11"/>
    <dgm:cxn modelId="{714293C5-4788-47C9-A16D-4EAC89293A9B}" type="presParOf" srcId="{D55AC9AF-20D3-4007-B445-0E14B082DF1A}" destId="{1DF2DF51-3589-4DEA-9281-4A3CBFBDA8EF}" srcOrd="1" destOrd="0" presId="urn:microsoft.com/office/officeart/2005/8/layout/hProcess11"/>
    <dgm:cxn modelId="{5DC5B094-2BD2-4568-9E12-82F2F0AC25EF}" type="presParOf" srcId="{D55AC9AF-20D3-4007-B445-0E14B082DF1A}" destId="{A2C5F177-CCAE-44C8-803F-9AA4E7D04085}" srcOrd="2" destOrd="0" presId="urn:microsoft.com/office/officeart/2005/8/layout/hProcess11"/>
    <dgm:cxn modelId="{7DA725DF-15E3-4D22-B1A7-2E28ECE9E86A}" type="presParOf" srcId="{A2C5F177-CCAE-44C8-803F-9AA4E7D04085}" destId="{7A7CFE78-E75F-4C17-B110-D9E8FC668173}" srcOrd="0" destOrd="0" presId="urn:microsoft.com/office/officeart/2005/8/layout/hProcess11"/>
    <dgm:cxn modelId="{A3D45D93-A180-4BBD-B711-6FD583859449}" type="presParOf" srcId="{A2C5F177-CCAE-44C8-803F-9AA4E7D04085}" destId="{717ACF12-4AF8-4466-9CB7-5CDE2AE3F9C6}" srcOrd="1" destOrd="0" presId="urn:microsoft.com/office/officeart/2005/8/layout/hProcess11"/>
    <dgm:cxn modelId="{D4885F43-DC78-4636-A4BC-FF4698010822}" type="presParOf" srcId="{A2C5F177-CCAE-44C8-803F-9AA4E7D04085}" destId="{1F6F0E62-09E8-49D9-B762-C2B4F5B71699}" srcOrd="2" destOrd="0" presId="urn:microsoft.com/office/officeart/2005/8/layout/hProcess11"/>
    <dgm:cxn modelId="{6A182D14-FB76-4020-909D-9E7B36448DB1}" type="presParOf" srcId="{D55AC9AF-20D3-4007-B445-0E14B082DF1A}" destId="{574C7A68-3855-46C4-BE50-1D418BE38389}" srcOrd="3" destOrd="0" presId="urn:microsoft.com/office/officeart/2005/8/layout/hProcess11"/>
    <dgm:cxn modelId="{6A68D31E-4F71-4B57-8C27-0A8E6016BB41}" type="presParOf" srcId="{D55AC9AF-20D3-4007-B445-0E14B082DF1A}" destId="{3160F55B-621C-40A7-8350-2DCD06C9BA71}" srcOrd="4" destOrd="0" presId="urn:microsoft.com/office/officeart/2005/8/layout/hProcess11"/>
    <dgm:cxn modelId="{6333B7D8-E4DD-435A-88A0-7BD46A34242D}" type="presParOf" srcId="{3160F55B-621C-40A7-8350-2DCD06C9BA71}" destId="{0361BF21-19F0-4814-9B46-D9CC662015CD}" srcOrd="0" destOrd="0" presId="urn:microsoft.com/office/officeart/2005/8/layout/hProcess11"/>
    <dgm:cxn modelId="{E6D08BB2-2631-4ED3-A9E0-D99862261976}" type="presParOf" srcId="{3160F55B-621C-40A7-8350-2DCD06C9BA71}" destId="{203D8C9C-0020-4F45-A777-E850212354CD}" srcOrd="1" destOrd="0" presId="urn:microsoft.com/office/officeart/2005/8/layout/hProcess11"/>
    <dgm:cxn modelId="{4C830DA9-EEE1-4C1E-8D4D-C5B1FDF6B88D}" type="presParOf" srcId="{3160F55B-621C-40A7-8350-2DCD06C9BA71}" destId="{08E4A5B7-17AB-4000-8CF3-917D74F1B994}" srcOrd="2" destOrd="0" presId="urn:microsoft.com/office/officeart/2005/8/layout/hProcess11"/>
    <dgm:cxn modelId="{9994E444-BE1C-4D11-886B-BD07FA4C2486}" type="presParOf" srcId="{D55AC9AF-20D3-4007-B445-0E14B082DF1A}" destId="{4AA39A17-B31D-4989-A9CA-79C63C1DEC99}" srcOrd="5" destOrd="0" presId="urn:microsoft.com/office/officeart/2005/8/layout/hProcess11"/>
    <dgm:cxn modelId="{D1725546-5891-4F01-958A-D8475F8927E8}" type="presParOf" srcId="{D55AC9AF-20D3-4007-B445-0E14B082DF1A}" destId="{9F23FFD7-3C7F-437C-9F4C-DE2061FAF60B}" srcOrd="6" destOrd="0" presId="urn:microsoft.com/office/officeart/2005/8/layout/hProcess11"/>
    <dgm:cxn modelId="{D3C52E0A-C65A-43C0-81A4-B8BEBF8B2613}" type="presParOf" srcId="{9F23FFD7-3C7F-437C-9F4C-DE2061FAF60B}" destId="{0A5CC04A-1A88-42F1-A41C-6913FA007E10}" srcOrd="0" destOrd="0" presId="urn:microsoft.com/office/officeart/2005/8/layout/hProcess11"/>
    <dgm:cxn modelId="{02554967-A083-47E8-8104-C92D0ADD1680}" type="presParOf" srcId="{9F23FFD7-3C7F-437C-9F4C-DE2061FAF60B}" destId="{393AA68C-36D2-4036-9A8C-A766D279B843}" srcOrd="1" destOrd="0" presId="urn:microsoft.com/office/officeart/2005/8/layout/hProcess11"/>
    <dgm:cxn modelId="{51ED0B6A-B18E-42E1-94C6-1EE3DBA4753A}" type="presParOf" srcId="{9F23FFD7-3C7F-437C-9F4C-DE2061FAF60B}" destId="{B4034FFA-DB2D-436E-BC1B-7F8188DAA84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2"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C000"/>
        </a:solidFill>
        <a:ln>
          <a:solidFill>
            <a:srgbClr val="FFC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50000"/>
          </a:schemeClr>
        </a:solidFill>
        <a:ln>
          <a:solidFill>
            <a:schemeClr val="bg1">
              <a:lumMod val="50000"/>
            </a:schemeClr>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91D3E7"/>
        </a:solidFill>
        <a:ln>
          <a:solidFill>
            <a:srgbClr val="91D3E7"/>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rgbClr val="C1D1D3"/>
        </a:solidFill>
        <a:ln>
          <a:solidFill>
            <a:srgbClr val="C1D1D3"/>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rgbClr val="99CC00"/>
        </a:solidFill>
        <a:ln>
          <a:solidFill>
            <a:srgbClr val="99CC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3BA4D8F8-1AC7-4377-B521-90E4EAD10D0A}" type="pres">
      <dgm:prSet presAssocID="{AA66AE95-FA3D-4D16-AD62-132B4E91E7F5}" presName="Name0" presStyleCnt="0">
        <dgm:presLayoutVars>
          <dgm:dir/>
          <dgm:resizeHandles val="exact"/>
        </dgm:presLayoutVars>
      </dgm:prSet>
      <dgm:spPr/>
      <dgm:t>
        <a:bodyPr/>
        <a:lstStyle/>
        <a:p>
          <a:endParaRPr lang="zh-TW" altLang="en-US"/>
        </a:p>
      </dgm:t>
    </dgm:pt>
    <dgm:pt modelId="{0156B36F-CCB9-4EDE-B0E0-BB239D3352F5}" type="pres">
      <dgm:prSet presAssocID="{AA66AE95-FA3D-4D16-AD62-132B4E91E7F5}" presName="vNodes" presStyleCnt="0"/>
      <dgm:spPr/>
      <dgm:t>
        <a:bodyPr/>
        <a:lstStyle/>
        <a:p>
          <a:endParaRPr lang="zh-TW" altLang="en-US"/>
        </a:p>
      </dgm:t>
    </dgm:pt>
    <dgm:pt modelId="{9A53445D-5033-4A04-95B9-6B3422DDC0F3}" type="pres">
      <dgm:prSet presAssocID="{306725F0-CD8A-4BD6-890A-336B5BAC8EE9}" presName="node" presStyleLbl="node1" presStyleIdx="0" presStyleCnt="3" custScaleX="201961" custScaleY="124195">
        <dgm:presLayoutVars>
          <dgm:bulletEnabled val="1"/>
        </dgm:presLayoutVars>
      </dgm:prSet>
      <dgm:spPr/>
      <dgm:t>
        <a:bodyPr/>
        <a:lstStyle/>
        <a:p>
          <a:endParaRPr lang="zh-TW" altLang="en-US"/>
        </a:p>
      </dgm:t>
    </dgm:pt>
    <dgm:pt modelId="{AB6F84F4-7C11-44B4-BD51-F118295276D3}" type="pres">
      <dgm:prSet presAssocID="{DA2AB9B9-098E-44BE-A3FD-C6D33F7EC9CE}" presName="spacerT" presStyleCnt="0"/>
      <dgm:spPr/>
      <dgm:t>
        <a:bodyPr/>
        <a:lstStyle/>
        <a:p>
          <a:endParaRPr lang="zh-TW" altLang="en-US"/>
        </a:p>
      </dgm:t>
    </dgm:pt>
    <dgm:pt modelId="{42FC89D2-6155-4BD0-A493-51F0CD350C5F}" type="pres">
      <dgm:prSet presAssocID="{DA2AB9B9-098E-44BE-A3FD-C6D33F7EC9CE}" presName="sibTrans" presStyleLbl="sibTrans2D1" presStyleIdx="0" presStyleCnt="2"/>
      <dgm:spPr/>
      <dgm:t>
        <a:bodyPr/>
        <a:lstStyle/>
        <a:p>
          <a:endParaRPr lang="zh-TW" altLang="en-US"/>
        </a:p>
      </dgm:t>
    </dgm:pt>
    <dgm:pt modelId="{3A002402-CC63-4A05-A610-EC56C16B980A}" type="pres">
      <dgm:prSet presAssocID="{DA2AB9B9-098E-44BE-A3FD-C6D33F7EC9CE}" presName="spacerB" presStyleCnt="0"/>
      <dgm:spPr/>
      <dgm:t>
        <a:bodyPr/>
        <a:lstStyle/>
        <a:p>
          <a:endParaRPr lang="zh-TW" altLang="en-US"/>
        </a:p>
      </dgm:t>
    </dgm:pt>
    <dgm:pt modelId="{E759F6CF-8222-4D53-B399-09AAF02A305C}" type="pres">
      <dgm:prSet presAssocID="{57ABA92F-529F-4F3D-8D37-888D0D7B6F0C}" presName="node" presStyleLbl="node1" presStyleIdx="1" presStyleCnt="3" custScaleX="196596" custScaleY="139493">
        <dgm:presLayoutVars>
          <dgm:bulletEnabled val="1"/>
        </dgm:presLayoutVars>
      </dgm:prSet>
      <dgm:spPr/>
      <dgm:t>
        <a:bodyPr/>
        <a:lstStyle/>
        <a:p>
          <a:endParaRPr lang="zh-TW" altLang="en-US"/>
        </a:p>
      </dgm:t>
    </dgm:pt>
    <dgm:pt modelId="{36D16BFF-DED8-45E0-97F4-9363AA87AF03}" type="pres">
      <dgm:prSet presAssocID="{AA66AE95-FA3D-4D16-AD62-132B4E91E7F5}" presName="sibTransLast" presStyleLbl="sibTrans2D1" presStyleIdx="1" presStyleCnt="2"/>
      <dgm:spPr/>
      <dgm:t>
        <a:bodyPr/>
        <a:lstStyle/>
        <a:p>
          <a:endParaRPr lang="zh-TW" altLang="en-US"/>
        </a:p>
      </dgm:t>
    </dgm:pt>
    <dgm:pt modelId="{24047248-C891-4E85-9322-595FD1B579A4}" type="pres">
      <dgm:prSet presAssocID="{AA66AE95-FA3D-4D16-AD62-132B4E91E7F5}" presName="connectorText" presStyleLbl="sibTrans2D1" presStyleIdx="1" presStyleCnt="2"/>
      <dgm:spPr/>
      <dgm:t>
        <a:bodyPr/>
        <a:lstStyle/>
        <a:p>
          <a:endParaRPr lang="zh-TW" altLang="en-US"/>
        </a:p>
      </dgm:t>
    </dgm:pt>
    <dgm:pt modelId="{6C64A70E-E5AC-4E18-B9BC-407C067D7B85}" type="pres">
      <dgm:prSet presAssocID="{AA66AE95-FA3D-4D16-AD62-132B4E91E7F5}" presName="lastNode" presStyleLbl="node1" presStyleIdx="2" presStyleCnt="3" custScaleX="150292" custScaleY="66307" custLinFactNeighborX="20826">
        <dgm:presLayoutVars>
          <dgm:bulletEnabled val="1"/>
        </dgm:presLayoutVars>
      </dgm:prSet>
      <dgm:spPr/>
      <dgm:t>
        <a:bodyPr/>
        <a:lstStyle/>
        <a:p>
          <a:endParaRPr lang="zh-TW" altLang="en-US"/>
        </a:p>
      </dgm:t>
    </dgm:pt>
  </dgm:ptLst>
  <dgm:cxnLst>
    <dgm:cxn modelId="{7F8533A1-A184-4BAB-9BC9-BB7AB444C253}" type="presOf" srcId="{47F9AAC2-E0DC-492D-8EBF-D4AA5A3B9839}" destId="{24047248-C891-4E85-9322-595FD1B579A4}" srcOrd="1" destOrd="0" presId="urn:microsoft.com/office/officeart/2005/8/layout/equation2"/>
    <dgm:cxn modelId="{60712385-4111-42BF-9334-251DF1C62115}" type="presOf" srcId="{57ABA92F-529F-4F3D-8D37-888D0D7B6F0C}" destId="{E759F6CF-8222-4D53-B399-09AAF02A305C}" srcOrd="0" destOrd="0" presId="urn:microsoft.com/office/officeart/2005/8/layout/equation2"/>
    <dgm:cxn modelId="{EC0886EF-76BF-42F6-90B0-53FC522E8148}" type="presOf" srcId="{EAB474AD-DB5C-44BB-8A51-1D128EAAE59B}" destId="{6C64A70E-E5AC-4E18-B9BC-407C067D7B85}" srcOrd="0" destOrd="0" presId="urn:microsoft.com/office/officeart/2005/8/layout/equation2"/>
    <dgm:cxn modelId="{FD27299A-A0E8-4A39-9CA0-1AEEBB528F82}" type="presOf" srcId="{AA66AE95-FA3D-4D16-AD62-132B4E91E7F5}" destId="{3BA4D8F8-1AC7-4377-B521-90E4EAD10D0A}" srcOrd="0" destOrd="0" presId="urn:microsoft.com/office/officeart/2005/8/layout/equation2"/>
    <dgm:cxn modelId="{0E4A5BE0-119C-48FD-9E38-9298D332DC09}" type="presOf" srcId="{47F9AAC2-E0DC-492D-8EBF-D4AA5A3B9839}" destId="{36D16BFF-DED8-45E0-97F4-9363AA87AF03}" srcOrd="0" destOrd="0" presId="urn:microsoft.com/office/officeart/2005/8/layout/equation2"/>
    <dgm:cxn modelId="{9149ECC0-3BA2-46C9-9D32-58B62FBA866E}" srcId="{AA66AE95-FA3D-4D16-AD62-132B4E91E7F5}" destId="{EAB474AD-DB5C-44BB-8A51-1D128EAAE59B}" srcOrd="2" destOrd="0" parTransId="{CD2FEDB1-90CC-4C00-BB7F-E74BC2D518D8}" sibTransId="{C59D36ED-8FC6-4F15-9D74-5D756218FD64}"/>
    <dgm:cxn modelId="{F287C559-3E0E-45E6-935D-C6329303054C}" type="presOf" srcId="{DA2AB9B9-098E-44BE-A3FD-C6D33F7EC9CE}" destId="{42FC89D2-6155-4BD0-A493-51F0CD350C5F}" srcOrd="0" destOrd="0" presId="urn:microsoft.com/office/officeart/2005/8/layout/equation2"/>
    <dgm:cxn modelId="{4FDD2FA9-D7B5-49E1-A33E-55BB0F0A586C}" srcId="{AA66AE95-FA3D-4D16-AD62-132B4E91E7F5}" destId="{306725F0-CD8A-4BD6-890A-336B5BAC8EE9}" srcOrd="0" destOrd="0" parTransId="{E86839D8-6A37-432F-83FB-52D3A3095BF0}" sibTransId="{DA2AB9B9-098E-44BE-A3FD-C6D33F7EC9CE}"/>
    <dgm:cxn modelId="{8525B667-ED39-4DC0-9758-B8A73C1B5A70}" type="presOf" srcId="{306725F0-CD8A-4BD6-890A-336B5BAC8EE9}" destId="{9A53445D-5033-4A04-95B9-6B3422DDC0F3}" srcOrd="0" destOrd="0" presId="urn:microsoft.com/office/officeart/2005/8/layout/equation2"/>
    <dgm:cxn modelId="{4024CEFD-D666-49DC-8E8D-BA0BF5A9FACE}" srcId="{AA66AE95-FA3D-4D16-AD62-132B4E91E7F5}" destId="{57ABA92F-529F-4F3D-8D37-888D0D7B6F0C}" srcOrd="1" destOrd="0" parTransId="{3E955E71-B463-415B-8EEB-64AA790C5357}" sibTransId="{47F9AAC2-E0DC-492D-8EBF-D4AA5A3B9839}"/>
    <dgm:cxn modelId="{C0270F2F-C179-444E-9A41-48A12196E8D3}" type="presParOf" srcId="{3BA4D8F8-1AC7-4377-B521-90E4EAD10D0A}" destId="{0156B36F-CCB9-4EDE-B0E0-BB239D3352F5}" srcOrd="0" destOrd="0" presId="urn:microsoft.com/office/officeart/2005/8/layout/equation2"/>
    <dgm:cxn modelId="{C2F741CE-271E-4251-B45B-F54B888167F4}" type="presParOf" srcId="{0156B36F-CCB9-4EDE-B0E0-BB239D3352F5}" destId="{9A53445D-5033-4A04-95B9-6B3422DDC0F3}" srcOrd="0" destOrd="0" presId="urn:microsoft.com/office/officeart/2005/8/layout/equation2"/>
    <dgm:cxn modelId="{CF7B9FCB-C3F7-4D81-9BA8-3F436BEAC758}" type="presParOf" srcId="{0156B36F-CCB9-4EDE-B0E0-BB239D3352F5}" destId="{AB6F84F4-7C11-44B4-BD51-F118295276D3}" srcOrd="1" destOrd="0" presId="urn:microsoft.com/office/officeart/2005/8/layout/equation2"/>
    <dgm:cxn modelId="{961895C3-307A-46A1-95E2-3472B5342ACF}" type="presParOf" srcId="{0156B36F-CCB9-4EDE-B0E0-BB239D3352F5}" destId="{42FC89D2-6155-4BD0-A493-51F0CD350C5F}" srcOrd="2" destOrd="0" presId="urn:microsoft.com/office/officeart/2005/8/layout/equation2"/>
    <dgm:cxn modelId="{7FB800FB-CB2A-4B01-B0A1-993739BFDB5B}" type="presParOf" srcId="{0156B36F-CCB9-4EDE-B0E0-BB239D3352F5}" destId="{3A002402-CC63-4A05-A610-EC56C16B980A}" srcOrd="3" destOrd="0" presId="urn:microsoft.com/office/officeart/2005/8/layout/equation2"/>
    <dgm:cxn modelId="{1758E0BF-C18F-433F-84D8-A2A54818910F}" type="presParOf" srcId="{0156B36F-CCB9-4EDE-B0E0-BB239D3352F5}" destId="{E759F6CF-8222-4D53-B399-09AAF02A305C}" srcOrd="4" destOrd="0" presId="urn:microsoft.com/office/officeart/2005/8/layout/equation2"/>
    <dgm:cxn modelId="{EBD0ABDD-3E07-4D1B-8732-457105E51831}" type="presParOf" srcId="{3BA4D8F8-1AC7-4377-B521-90E4EAD10D0A}" destId="{36D16BFF-DED8-45E0-97F4-9363AA87AF03}" srcOrd="1" destOrd="0" presId="urn:microsoft.com/office/officeart/2005/8/layout/equation2"/>
    <dgm:cxn modelId="{CC16E642-499D-47F0-A900-F83AC64F7578}" type="presParOf" srcId="{36D16BFF-DED8-45E0-97F4-9363AA87AF03}" destId="{24047248-C891-4E85-9322-595FD1B579A4}" srcOrd="0" destOrd="0" presId="urn:microsoft.com/office/officeart/2005/8/layout/equation2"/>
    <dgm:cxn modelId="{BA3FB8F3-85A7-4B14-9DF0-4DA382810576}" type="presParOf" srcId="{3BA4D8F8-1AC7-4377-B521-90E4EAD10D0A}" destId="{6C64A70E-E5AC-4E18-B9BC-407C067D7B8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B0501-DCDD-4DB6-8CCF-BE5D0ABFF00A}">
      <dsp:nvSpPr>
        <dsp:cNvPr id="0" name=""/>
        <dsp:cNvSpPr/>
      </dsp:nvSpPr>
      <dsp:spPr>
        <a:xfrm>
          <a:off x="0" y="1680545"/>
          <a:ext cx="8208912" cy="2240726"/>
        </a:xfrm>
        <a:prstGeom prst="notchedRightArrow">
          <a:avLst/>
        </a:prstGeom>
        <a:solidFill>
          <a:schemeClr val="accent2"/>
        </a:solidFill>
        <a:ln>
          <a:solidFill>
            <a:schemeClr val="accent2"/>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FB7CF1-448C-432D-97D8-FB30CAE57F9B}">
      <dsp:nvSpPr>
        <dsp:cNvPr id="0" name=""/>
        <dsp:cNvSpPr/>
      </dsp:nvSpPr>
      <dsp:spPr>
        <a:xfrm>
          <a:off x="369" y="0"/>
          <a:ext cx="1807664" cy="2240726"/>
        </a:xfrm>
        <a:prstGeom prst="rect">
          <a:avLst/>
        </a:prstGeom>
        <a:solidFill>
          <a:srgbClr val="91D3E7"/>
        </a:solidFill>
        <a:ln>
          <a:solidFill>
            <a:srgbClr val="91D3E7"/>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endParaRPr lang="zh-TW" altLang="en-US" sz="22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69" y="0"/>
        <a:ext cx="1807664" cy="2240726"/>
      </dsp:txXfrm>
    </dsp:sp>
    <dsp:sp modelId="{7DE2F06B-259A-45C5-AA10-4CEAD33991C1}">
      <dsp:nvSpPr>
        <dsp:cNvPr id="0" name=""/>
        <dsp:cNvSpPr/>
      </dsp:nvSpPr>
      <dsp:spPr>
        <a:xfrm>
          <a:off x="624111" y="2520817"/>
          <a:ext cx="560181" cy="560181"/>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FE78-E75F-4C17-B110-D9E8FC668173}">
      <dsp:nvSpPr>
        <dsp:cNvPr id="0" name=""/>
        <dsp:cNvSpPr/>
      </dsp:nvSpPr>
      <dsp:spPr>
        <a:xfrm>
          <a:off x="1850511" y="3361090"/>
          <a:ext cx="1898175" cy="2240726"/>
        </a:xfrm>
        <a:prstGeom prst="rect">
          <a:avLst/>
        </a:prstGeom>
        <a:solidFill>
          <a:srgbClr val="99CC00"/>
        </a:solidFill>
        <a:ln>
          <a:solidFill>
            <a:srgbClr val="99CC00"/>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endParaRPr lang="zh-TW" altLang="en-US" sz="22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1850511" y="3361090"/>
        <a:ext cx="1898175" cy="2240726"/>
      </dsp:txXfrm>
    </dsp:sp>
    <dsp:sp modelId="{717ACF12-4AF8-4466-9CB7-5CDE2AE3F9C6}">
      <dsp:nvSpPr>
        <dsp:cNvPr id="0" name=""/>
        <dsp:cNvSpPr/>
      </dsp:nvSpPr>
      <dsp:spPr>
        <a:xfrm>
          <a:off x="2519508" y="2520817"/>
          <a:ext cx="560181" cy="560181"/>
        </a:xfrm>
        <a:prstGeom prst="ellipse">
          <a:avLst/>
        </a:prstGeom>
        <a:solidFill>
          <a:srgbClr val="0070C0"/>
        </a:solidFill>
        <a:ln>
          <a:solidFill>
            <a:srgbClr val="00B0F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61BF21-19F0-4814-9B46-D9CC662015CD}">
      <dsp:nvSpPr>
        <dsp:cNvPr id="0" name=""/>
        <dsp:cNvSpPr/>
      </dsp:nvSpPr>
      <dsp:spPr>
        <a:xfrm>
          <a:off x="3791164" y="0"/>
          <a:ext cx="1764813" cy="2240726"/>
        </a:xfrm>
        <a:prstGeom prst="rect">
          <a:avLst/>
        </a:prstGeom>
        <a:solidFill>
          <a:srgbClr val="FFFF00"/>
        </a:solidFill>
        <a:ln>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endParaRPr lang="zh-TW" altLang="en-US" sz="22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791164" y="0"/>
        <a:ext cx="1764813" cy="2240726"/>
      </dsp:txXfrm>
    </dsp:sp>
    <dsp:sp modelId="{203D8C9C-0020-4F45-A777-E850212354CD}">
      <dsp:nvSpPr>
        <dsp:cNvPr id="0" name=""/>
        <dsp:cNvSpPr/>
      </dsp:nvSpPr>
      <dsp:spPr>
        <a:xfrm>
          <a:off x="4393480" y="2520817"/>
          <a:ext cx="560181" cy="560181"/>
        </a:xfrm>
        <a:prstGeom prst="ellipse">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5CC04A-1A88-42F1-A41C-6913FA007E10}">
      <dsp:nvSpPr>
        <dsp:cNvPr id="0" name=""/>
        <dsp:cNvSpPr/>
      </dsp:nvSpPr>
      <dsp:spPr>
        <a:xfrm>
          <a:off x="5598455" y="3361090"/>
          <a:ext cx="1789195" cy="2240726"/>
        </a:xfrm>
        <a:prstGeom prst="rect">
          <a:avLst/>
        </a:prstGeom>
        <a:solidFill>
          <a:srgbClr val="FFCCCC"/>
        </a:solidFill>
        <a:ln>
          <a:solidFill>
            <a:srgbClr val="FFCCCC"/>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2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22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598455" y="3361090"/>
        <a:ext cx="1789195" cy="2240726"/>
      </dsp:txXfrm>
    </dsp:sp>
    <dsp:sp modelId="{393AA68C-36D2-4036-9A8C-A766D279B843}">
      <dsp:nvSpPr>
        <dsp:cNvPr id="0" name=""/>
        <dsp:cNvSpPr/>
      </dsp:nvSpPr>
      <dsp:spPr>
        <a:xfrm>
          <a:off x="6212962" y="2520817"/>
          <a:ext cx="560181" cy="560181"/>
        </a:xfrm>
        <a:prstGeom prst="ellipse">
          <a:avLst/>
        </a:prstGeom>
        <a:solidFill>
          <a:schemeClr val="bg1">
            <a:lumMod val="95000"/>
          </a:schemeClr>
        </a:solidFill>
        <a:ln>
          <a:solidFill>
            <a:schemeClr val="bg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3445D-5033-4A04-95B9-6B3422DDC0F3}">
      <dsp:nvSpPr>
        <dsp:cNvPr id="0" name=""/>
        <dsp:cNvSpPr/>
      </dsp:nvSpPr>
      <dsp:spPr>
        <a:xfrm>
          <a:off x="877612" y="626"/>
          <a:ext cx="2327722" cy="1431422"/>
        </a:xfrm>
        <a:prstGeom prst="ellipse">
          <a:avLst/>
        </a:prstGeom>
        <a:solidFill>
          <a:srgbClr val="FFC000"/>
        </a:solidFill>
        <a:ln>
          <a:solidFill>
            <a:srgbClr val="FFC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1218499" y="210253"/>
        <a:ext cx="1645948" cy="1012168"/>
      </dsp:txXfrm>
    </dsp:sp>
    <dsp:sp modelId="{42FC89D2-6155-4BD0-A493-51F0CD350C5F}">
      <dsp:nvSpPr>
        <dsp:cNvPr id="0" name=""/>
        <dsp:cNvSpPr/>
      </dsp:nvSpPr>
      <dsp:spPr>
        <a:xfrm>
          <a:off x="1707231" y="1525637"/>
          <a:ext cx="668485" cy="668485"/>
        </a:xfrm>
        <a:prstGeom prst="mathPlus">
          <a:avLst/>
        </a:prstGeom>
        <a:solidFill>
          <a:schemeClr val="bg1">
            <a:lumMod val="50000"/>
          </a:schemeClr>
        </a:solidFill>
        <a:ln>
          <a:solidFill>
            <a:schemeClr val="bg1">
              <a:lumMod val="50000"/>
            </a:schemeClr>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1795839" y="1781266"/>
        <a:ext cx="491269" cy="157227"/>
      </dsp:txXfrm>
    </dsp:sp>
    <dsp:sp modelId="{E759F6CF-8222-4D53-B399-09AAF02A305C}">
      <dsp:nvSpPr>
        <dsp:cNvPr id="0" name=""/>
        <dsp:cNvSpPr/>
      </dsp:nvSpPr>
      <dsp:spPr>
        <a:xfrm>
          <a:off x="908529" y="2287710"/>
          <a:ext cx="2265887" cy="1607741"/>
        </a:xfrm>
        <a:prstGeom prst="ellipse">
          <a:avLst/>
        </a:prstGeom>
        <a:solidFill>
          <a:srgbClr val="91D3E7"/>
        </a:solidFill>
        <a:ln>
          <a:solidFill>
            <a:srgbClr val="91D3E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1240360" y="2523158"/>
        <a:ext cx="1602225" cy="1136845"/>
      </dsp:txXfrm>
    </dsp:sp>
    <dsp:sp modelId="{36D16BFF-DED8-45E0-97F4-9363AA87AF03}">
      <dsp:nvSpPr>
        <dsp:cNvPr id="0" name=""/>
        <dsp:cNvSpPr/>
      </dsp:nvSpPr>
      <dsp:spPr>
        <a:xfrm>
          <a:off x="3414223" y="1733662"/>
          <a:ext cx="442844" cy="428752"/>
        </a:xfrm>
        <a:prstGeom prst="rightArrow">
          <a:avLst>
            <a:gd name="adj1" fmla="val 60000"/>
            <a:gd name="adj2" fmla="val 50000"/>
          </a:avLst>
        </a:prstGeom>
        <a:solidFill>
          <a:srgbClr val="C1D1D3"/>
        </a:solidFill>
        <a:ln>
          <a:solidFill>
            <a:srgbClr val="C1D1D3"/>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414223" y="1819412"/>
        <a:ext cx="314218" cy="257252"/>
      </dsp:txXfrm>
    </dsp:sp>
    <dsp:sp modelId="{6C64A70E-E5AC-4E18-B9BC-407C067D7B85}">
      <dsp:nvSpPr>
        <dsp:cNvPr id="0" name=""/>
        <dsp:cNvSpPr/>
      </dsp:nvSpPr>
      <dsp:spPr>
        <a:xfrm>
          <a:off x="4040890" y="1183810"/>
          <a:ext cx="3464412" cy="1528456"/>
        </a:xfrm>
        <a:prstGeom prst="ellipse">
          <a:avLst/>
        </a:prstGeom>
        <a:solidFill>
          <a:srgbClr val="99CC00"/>
        </a:solidFill>
        <a:ln>
          <a:solidFill>
            <a:srgbClr val="99CC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4548241" y="1407647"/>
        <a:ext cx="2449710" cy="10807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2019/2/12</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smtClean="0"/>
              <a:t>  </a:t>
            </a:r>
            <a:endParaRPr lang="en-US" altLang="zh-TW" dirty="0" smtClean="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2019/2/12</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a:t>
            </a:fld>
            <a:endParaRPr lang="zh-TW" altLang="en-US"/>
          </a:p>
        </p:txBody>
      </p:sp>
    </p:spTree>
    <p:extLst>
      <p:ext uri="{BB962C8B-B14F-4D97-AF65-F5344CB8AC3E}">
        <p14:creationId xmlns:p14="http://schemas.microsoft.com/office/powerpoint/2010/main" val="183563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278873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235571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229695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55483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13921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116491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342555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302358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184576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181544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169893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20</a:t>
            </a:fld>
            <a:endParaRPr lang="zh-TW" altLang="en-US"/>
          </a:p>
        </p:txBody>
      </p:sp>
    </p:spTree>
    <p:extLst>
      <p:ext uri="{BB962C8B-B14F-4D97-AF65-F5344CB8AC3E}">
        <p14:creationId xmlns:p14="http://schemas.microsoft.com/office/powerpoint/2010/main" val="67922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56164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175155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23</a:t>
            </a:fld>
            <a:endParaRPr lang="zh-TW" altLang="en-US"/>
          </a:p>
        </p:txBody>
      </p:sp>
    </p:spTree>
    <p:extLst>
      <p:ext uri="{BB962C8B-B14F-4D97-AF65-F5344CB8AC3E}">
        <p14:creationId xmlns:p14="http://schemas.microsoft.com/office/powerpoint/2010/main" val="199984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118460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25</a:t>
            </a:fld>
            <a:endParaRPr lang="zh-TW" altLang="en-US"/>
          </a:p>
        </p:txBody>
      </p:sp>
    </p:spTree>
    <p:extLst>
      <p:ext uri="{BB962C8B-B14F-4D97-AF65-F5344CB8AC3E}">
        <p14:creationId xmlns:p14="http://schemas.microsoft.com/office/powerpoint/2010/main" val="837498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26</a:t>
            </a:fld>
            <a:endParaRPr lang="zh-TW" altLang="en-US"/>
          </a:p>
        </p:txBody>
      </p:sp>
    </p:spTree>
    <p:extLst>
      <p:ext uri="{BB962C8B-B14F-4D97-AF65-F5344CB8AC3E}">
        <p14:creationId xmlns:p14="http://schemas.microsoft.com/office/powerpoint/2010/main" val="302482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28</a:t>
            </a:fld>
            <a:endParaRPr lang="zh-TW" altLang="en-US"/>
          </a:p>
        </p:txBody>
      </p:sp>
    </p:spTree>
    <p:extLst>
      <p:ext uri="{BB962C8B-B14F-4D97-AF65-F5344CB8AC3E}">
        <p14:creationId xmlns:p14="http://schemas.microsoft.com/office/powerpoint/2010/main" val="1419548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235254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68192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1789454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65</a:t>
            </a:fld>
            <a:endParaRPr lang="zh-TW" altLang="en-US"/>
          </a:p>
        </p:txBody>
      </p:sp>
    </p:spTree>
    <p:extLst>
      <p:ext uri="{BB962C8B-B14F-4D97-AF65-F5344CB8AC3E}">
        <p14:creationId xmlns:p14="http://schemas.microsoft.com/office/powerpoint/2010/main" val="40146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82</a:t>
            </a:fld>
            <a:endParaRPr lang="zh-TW" altLang="en-US"/>
          </a:p>
        </p:txBody>
      </p:sp>
    </p:spTree>
    <p:extLst>
      <p:ext uri="{BB962C8B-B14F-4D97-AF65-F5344CB8AC3E}">
        <p14:creationId xmlns:p14="http://schemas.microsoft.com/office/powerpoint/2010/main" val="267826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83</a:t>
            </a:fld>
            <a:endParaRPr lang="zh-TW" altLang="en-US"/>
          </a:p>
        </p:txBody>
      </p:sp>
    </p:spTree>
    <p:extLst>
      <p:ext uri="{BB962C8B-B14F-4D97-AF65-F5344CB8AC3E}">
        <p14:creationId xmlns:p14="http://schemas.microsoft.com/office/powerpoint/2010/main" val="93070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11157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00369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315585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a:t>
            </a:fld>
            <a:endParaRPr lang="zh-TW" altLang="en-US"/>
          </a:p>
        </p:txBody>
      </p:sp>
    </p:spTree>
    <p:extLst>
      <p:ext uri="{BB962C8B-B14F-4D97-AF65-F5344CB8AC3E}">
        <p14:creationId xmlns:p14="http://schemas.microsoft.com/office/powerpoint/2010/main" val="65673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97773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325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13343" name="Rectangle 31"/>
          <p:cNvSpPr>
            <a:spLocks noChangeArrowheads="1"/>
          </p:cNvSpPr>
          <p:nvPr/>
        </p:nvSpPr>
        <p:spPr bwMode="gray">
          <a:xfrm>
            <a:off x="0" y="2146300"/>
            <a:ext cx="9144000" cy="3276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33" name="Rectangle 21"/>
          <p:cNvSpPr>
            <a:spLocks noGrp="1" noChangeArrowheads="1"/>
          </p:cNvSpPr>
          <p:nvPr>
            <p:ph type="ctrTitle" sz="quarter"/>
          </p:nvPr>
        </p:nvSpPr>
        <p:spPr>
          <a:xfrm>
            <a:off x="533400" y="3048000"/>
            <a:ext cx="8153400" cy="669925"/>
          </a:xfrm>
        </p:spPr>
        <p:txBody>
          <a:bodyPr/>
          <a:lstStyle>
            <a:lvl1pPr algn="ctr">
              <a:defRPr sz="3600"/>
            </a:lvl1pPr>
          </a:lstStyle>
          <a:p>
            <a:pPr lvl="0"/>
            <a:r>
              <a:rPr lang="zh-TW" altLang="en-US" noProof="0" smtClean="0"/>
              <a:t>按一下以編輯母片標題樣式</a:t>
            </a:r>
            <a:endParaRPr lang="en-US" altLang="ko-KR" noProof="0" smtClean="0"/>
          </a:p>
        </p:txBody>
      </p:sp>
      <p:sp>
        <p:nvSpPr>
          <p:cNvPr id="13334" name="Rectangle 22"/>
          <p:cNvSpPr>
            <a:spLocks noGrp="1" noChangeArrowheads="1"/>
          </p:cNvSpPr>
          <p:nvPr>
            <p:ph type="subTitle" sz="quarter" idx="1"/>
          </p:nvPr>
        </p:nvSpPr>
        <p:spPr>
          <a:xfrm>
            <a:off x="1447800" y="3810000"/>
            <a:ext cx="6400800" cy="533400"/>
          </a:xfrm>
        </p:spPr>
        <p:txBody>
          <a:bodyPr/>
          <a:lstStyle>
            <a:lvl1pPr marL="0" indent="0" algn="ctr">
              <a:buFont typeface="Wingdings" panose="05000000000000000000" pitchFamily="2" charset="2"/>
              <a:buNone/>
              <a:defRPr sz="2000" b="0">
                <a:solidFill>
                  <a:schemeClr val="tx1"/>
                </a:solidFill>
              </a:defRPr>
            </a:lvl1pPr>
          </a:lstStyle>
          <a:p>
            <a:pPr lvl="0"/>
            <a:r>
              <a:rPr lang="zh-TW" altLang="en-US" noProof="0" smtClean="0"/>
              <a:t>按一下以編輯母片副標題樣式</a:t>
            </a:r>
            <a:endParaRPr lang="en-US" altLang="ko-KR" noProof="0" smtClean="0"/>
          </a:p>
        </p:txBody>
      </p:sp>
      <p:sp>
        <p:nvSpPr>
          <p:cNvPr id="13335" name="Rectangle 23"/>
          <p:cNvSpPr>
            <a:spLocks noGrp="1" noChangeArrowheads="1"/>
          </p:cNvSpPr>
          <p:nvPr>
            <p:ph type="dt" sz="quarter" idx="2"/>
          </p:nvPr>
        </p:nvSpPr>
        <p:spPr>
          <a:xfrm>
            <a:off x="457200" y="6553200"/>
            <a:ext cx="2133600" cy="152400"/>
          </a:xfrm>
          <a:prstGeom prst="rect">
            <a:avLst/>
          </a:prstGeom>
        </p:spPr>
        <p:txBody>
          <a:bodyPr lIns="91440" tIns="45720" rIns="91440" bIns="45720"/>
          <a:lstStyle>
            <a:lvl1pPr algn="l">
              <a:defRPr sz="1400" b="0">
                <a:solidFill>
                  <a:schemeClr val="tx1"/>
                </a:solidFill>
                <a:latin typeface="Times New Roman" panose="02020603050405020304" pitchFamily="18" charset="0"/>
              </a:defRPr>
            </a:lvl1pPr>
          </a:lstStyle>
          <a:p>
            <a:r>
              <a:rPr lang="en-US" altLang="zh-TW" smtClean="0"/>
              <a:t>Your site here</a:t>
            </a:r>
            <a:endParaRPr lang="en-US" altLang="ko-KR"/>
          </a:p>
        </p:txBody>
      </p:sp>
      <p:sp>
        <p:nvSpPr>
          <p:cNvPr id="13336" name="Rectangle 24"/>
          <p:cNvSpPr>
            <a:spLocks noGrp="1" noChangeArrowheads="1"/>
          </p:cNvSpPr>
          <p:nvPr>
            <p:ph type="ftr" sz="quarter" idx="3"/>
          </p:nvPr>
        </p:nvSpPr>
        <p:spPr>
          <a:xfrm>
            <a:off x="3124200" y="6553200"/>
            <a:ext cx="2895600" cy="152400"/>
          </a:xfrm>
          <a:prstGeom prst="rect">
            <a:avLst/>
          </a:prstGeom>
        </p:spPr>
        <p:txBody>
          <a:bodyPr lIns="91440" tIns="45720" rIns="91440" bIns="45720"/>
          <a:lstStyle>
            <a:lvl1pPr algn="ctr">
              <a:defRPr sz="1400">
                <a:solidFill>
                  <a:schemeClr val="tx1"/>
                </a:solidFill>
                <a:effectLst>
                  <a:outerShdw blurRad="38100" dist="38100" dir="2700000" algn="tl">
                    <a:srgbClr val="C0C0C0"/>
                  </a:outerShdw>
                </a:effectLst>
                <a:latin typeface="Times New Roman" panose="02020603050405020304" pitchFamily="18" charset="0"/>
              </a:defRPr>
            </a:lvl1pPr>
          </a:lstStyle>
          <a:p>
            <a:r>
              <a:rPr lang="en-US" altLang="ko-KR" smtClean="0"/>
              <a:t>  </a:t>
            </a:r>
            <a:endParaRPr lang="en-US" altLang="ko-KR"/>
          </a:p>
        </p:txBody>
      </p:sp>
      <p:sp>
        <p:nvSpPr>
          <p:cNvPr id="13341" name="Text Box 29"/>
          <p:cNvSpPr txBox="1">
            <a:spLocks noChangeArrowheads="1"/>
          </p:cNvSpPr>
          <p:nvPr/>
        </p:nvSpPr>
        <p:spPr bwMode="white">
          <a:xfrm>
            <a:off x="76200" y="7620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400" b="1" dirty="0" smtClean="0">
                <a:solidFill>
                  <a:schemeClr val="folHlink"/>
                </a:solidFill>
                <a:latin typeface="Lucida Sans Unicode" panose="020B0602030504020204" pitchFamily="34" charset="0"/>
                <a:ea typeface="Gulim" panose="020B0600000101010101" pitchFamily="34" charset="-127"/>
              </a:rPr>
              <a:t>  </a:t>
            </a:r>
            <a:endParaRPr lang="en-US" altLang="ko-KR" sz="2400" b="1" dirty="0">
              <a:solidFill>
                <a:schemeClr val="folHlink"/>
              </a:solidFill>
              <a:latin typeface="Lucida Sans Unicode" panose="020B0602030504020204" pitchFamily="34" charset="0"/>
              <a:ea typeface="Gulim" panose="020B0600000101010101" pitchFamily="34" charset="-127"/>
            </a:endParaRPr>
          </a:p>
        </p:txBody>
      </p:sp>
      <p:sp>
        <p:nvSpPr>
          <p:cNvPr id="13344" name="Arc 32"/>
          <p:cNvSpPr>
            <a:spLocks/>
          </p:cNvSpPr>
          <p:nvPr/>
        </p:nvSpPr>
        <p:spPr bwMode="black">
          <a:xfrm>
            <a:off x="0" y="4351338"/>
            <a:ext cx="1295400" cy="1058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345" name="Group 33"/>
          <p:cNvGrpSpPr>
            <a:grpSpLocks/>
          </p:cNvGrpSpPr>
          <p:nvPr/>
        </p:nvGrpSpPr>
        <p:grpSpPr bwMode="auto">
          <a:xfrm>
            <a:off x="0" y="2209800"/>
            <a:ext cx="9144000" cy="3124200"/>
            <a:chOff x="0" y="2016"/>
            <a:chExt cx="5760" cy="1968"/>
          </a:xfrm>
        </p:grpSpPr>
        <p:sp>
          <p:nvSpPr>
            <p:cNvPr id="13346" name="Line 34"/>
            <p:cNvSpPr>
              <a:spLocks noChangeShapeType="1"/>
            </p:cNvSpPr>
            <p:nvPr userDrawn="1"/>
          </p:nvSpPr>
          <p:spPr bwMode="auto">
            <a:xfrm>
              <a:off x="0" y="201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47" name="Line 35"/>
            <p:cNvSpPr>
              <a:spLocks noChangeShapeType="1"/>
            </p:cNvSpPr>
            <p:nvPr userDrawn="1"/>
          </p:nvSpPr>
          <p:spPr bwMode="auto">
            <a:xfrm>
              <a:off x="0" y="206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48" name="Line 36"/>
            <p:cNvSpPr>
              <a:spLocks noChangeShapeType="1"/>
            </p:cNvSpPr>
            <p:nvPr userDrawn="1"/>
          </p:nvSpPr>
          <p:spPr bwMode="auto">
            <a:xfrm>
              <a:off x="0" y="211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49" name="Line 37"/>
            <p:cNvSpPr>
              <a:spLocks noChangeShapeType="1"/>
            </p:cNvSpPr>
            <p:nvPr userDrawn="1"/>
          </p:nvSpPr>
          <p:spPr bwMode="auto">
            <a:xfrm>
              <a:off x="0" y="216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0" name="Line 38"/>
            <p:cNvSpPr>
              <a:spLocks noChangeShapeType="1"/>
            </p:cNvSpPr>
            <p:nvPr userDrawn="1"/>
          </p:nvSpPr>
          <p:spPr bwMode="auto">
            <a:xfrm>
              <a:off x="0" y="220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1" name="Line 39"/>
            <p:cNvSpPr>
              <a:spLocks noChangeShapeType="1"/>
            </p:cNvSpPr>
            <p:nvPr userDrawn="1"/>
          </p:nvSpPr>
          <p:spPr bwMode="auto">
            <a:xfrm>
              <a:off x="0" y="225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2" name="Line 40"/>
            <p:cNvSpPr>
              <a:spLocks noChangeShapeType="1"/>
            </p:cNvSpPr>
            <p:nvPr userDrawn="1"/>
          </p:nvSpPr>
          <p:spPr bwMode="auto">
            <a:xfrm>
              <a:off x="0" y="230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3" name="Line 41"/>
            <p:cNvSpPr>
              <a:spLocks noChangeShapeType="1"/>
            </p:cNvSpPr>
            <p:nvPr userDrawn="1"/>
          </p:nvSpPr>
          <p:spPr bwMode="auto">
            <a:xfrm>
              <a:off x="0" y="235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4" name="Line 42"/>
            <p:cNvSpPr>
              <a:spLocks noChangeShapeType="1"/>
            </p:cNvSpPr>
            <p:nvPr userDrawn="1"/>
          </p:nvSpPr>
          <p:spPr bwMode="auto">
            <a:xfrm>
              <a:off x="0" y="240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5" name="Line 43"/>
            <p:cNvSpPr>
              <a:spLocks noChangeShapeType="1"/>
            </p:cNvSpPr>
            <p:nvPr userDrawn="1"/>
          </p:nvSpPr>
          <p:spPr bwMode="auto">
            <a:xfrm>
              <a:off x="0" y="244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6" name="Line 44"/>
            <p:cNvSpPr>
              <a:spLocks noChangeShapeType="1"/>
            </p:cNvSpPr>
            <p:nvPr userDrawn="1"/>
          </p:nvSpPr>
          <p:spPr bwMode="auto">
            <a:xfrm>
              <a:off x="0" y="249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7" name="Line 45"/>
            <p:cNvSpPr>
              <a:spLocks noChangeShapeType="1"/>
            </p:cNvSpPr>
            <p:nvPr userDrawn="1"/>
          </p:nvSpPr>
          <p:spPr bwMode="auto">
            <a:xfrm>
              <a:off x="0" y="254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8" name="Line 46"/>
            <p:cNvSpPr>
              <a:spLocks noChangeShapeType="1"/>
            </p:cNvSpPr>
            <p:nvPr userDrawn="1"/>
          </p:nvSpPr>
          <p:spPr bwMode="auto">
            <a:xfrm>
              <a:off x="0" y="259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59" name="Line 47"/>
            <p:cNvSpPr>
              <a:spLocks noChangeShapeType="1"/>
            </p:cNvSpPr>
            <p:nvPr userDrawn="1"/>
          </p:nvSpPr>
          <p:spPr bwMode="auto">
            <a:xfrm>
              <a:off x="0" y="264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0" name="Line 48"/>
            <p:cNvSpPr>
              <a:spLocks noChangeShapeType="1"/>
            </p:cNvSpPr>
            <p:nvPr userDrawn="1"/>
          </p:nvSpPr>
          <p:spPr bwMode="auto">
            <a:xfrm>
              <a:off x="0" y="268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1" name="Line 49"/>
            <p:cNvSpPr>
              <a:spLocks noChangeShapeType="1"/>
            </p:cNvSpPr>
            <p:nvPr userDrawn="1"/>
          </p:nvSpPr>
          <p:spPr bwMode="auto">
            <a:xfrm>
              <a:off x="0" y="273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2" name="Line 50"/>
            <p:cNvSpPr>
              <a:spLocks noChangeShapeType="1"/>
            </p:cNvSpPr>
            <p:nvPr userDrawn="1"/>
          </p:nvSpPr>
          <p:spPr bwMode="auto">
            <a:xfrm>
              <a:off x="0" y="278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3" name="Line 51"/>
            <p:cNvSpPr>
              <a:spLocks noChangeShapeType="1"/>
            </p:cNvSpPr>
            <p:nvPr userDrawn="1"/>
          </p:nvSpPr>
          <p:spPr bwMode="auto">
            <a:xfrm>
              <a:off x="0" y="283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4" name="Line 52"/>
            <p:cNvSpPr>
              <a:spLocks noChangeShapeType="1"/>
            </p:cNvSpPr>
            <p:nvPr userDrawn="1"/>
          </p:nvSpPr>
          <p:spPr bwMode="auto">
            <a:xfrm>
              <a:off x="0" y="288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5" name="Line 53"/>
            <p:cNvSpPr>
              <a:spLocks noChangeShapeType="1"/>
            </p:cNvSpPr>
            <p:nvPr userDrawn="1"/>
          </p:nvSpPr>
          <p:spPr bwMode="auto">
            <a:xfrm>
              <a:off x="0" y="292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6" name="Line 54"/>
            <p:cNvSpPr>
              <a:spLocks noChangeShapeType="1"/>
            </p:cNvSpPr>
            <p:nvPr userDrawn="1"/>
          </p:nvSpPr>
          <p:spPr bwMode="auto">
            <a:xfrm>
              <a:off x="0" y="297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7" name="Line 55"/>
            <p:cNvSpPr>
              <a:spLocks noChangeShapeType="1"/>
            </p:cNvSpPr>
            <p:nvPr userDrawn="1"/>
          </p:nvSpPr>
          <p:spPr bwMode="auto">
            <a:xfrm>
              <a:off x="0" y="302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8" name="Line 56"/>
            <p:cNvSpPr>
              <a:spLocks noChangeShapeType="1"/>
            </p:cNvSpPr>
            <p:nvPr userDrawn="1"/>
          </p:nvSpPr>
          <p:spPr bwMode="auto">
            <a:xfrm>
              <a:off x="0" y="307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69" name="Line 57"/>
            <p:cNvSpPr>
              <a:spLocks noChangeShapeType="1"/>
            </p:cNvSpPr>
            <p:nvPr userDrawn="1"/>
          </p:nvSpPr>
          <p:spPr bwMode="auto">
            <a:xfrm>
              <a:off x="0" y="312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0" name="Line 58"/>
            <p:cNvSpPr>
              <a:spLocks noChangeShapeType="1"/>
            </p:cNvSpPr>
            <p:nvPr userDrawn="1"/>
          </p:nvSpPr>
          <p:spPr bwMode="auto">
            <a:xfrm>
              <a:off x="0" y="316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1" name="Line 59"/>
            <p:cNvSpPr>
              <a:spLocks noChangeShapeType="1"/>
            </p:cNvSpPr>
            <p:nvPr userDrawn="1"/>
          </p:nvSpPr>
          <p:spPr bwMode="auto">
            <a:xfrm>
              <a:off x="0" y="321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2" name="Line 60"/>
            <p:cNvSpPr>
              <a:spLocks noChangeShapeType="1"/>
            </p:cNvSpPr>
            <p:nvPr userDrawn="1"/>
          </p:nvSpPr>
          <p:spPr bwMode="auto">
            <a:xfrm>
              <a:off x="0" y="326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3" name="Line 61"/>
            <p:cNvSpPr>
              <a:spLocks noChangeShapeType="1"/>
            </p:cNvSpPr>
            <p:nvPr userDrawn="1"/>
          </p:nvSpPr>
          <p:spPr bwMode="auto">
            <a:xfrm>
              <a:off x="0" y="331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4" name="Line 62"/>
            <p:cNvSpPr>
              <a:spLocks noChangeShapeType="1"/>
            </p:cNvSpPr>
            <p:nvPr userDrawn="1"/>
          </p:nvSpPr>
          <p:spPr bwMode="auto">
            <a:xfrm>
              <a:off x="0" y="336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5" name="Line 63"/>
            <p:cNvSpPr>
              <a:spLocks noChangeShapeType="1"/>
            </p:cNvSpPr>
            <p:nvPr userDrawn="1"/>
          </p:nvSpPr>
          <p:spPr bwMode="auto">
            <a:xfrm>
              <a:off x="0" y="340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6" name="Line 64"/>
            <p:cNvSpPr>
              <a:spLocks noChangeShapeType="1"/>
            </p:cNvSpPr>
            <p:nvPr userDrawn="1"/>
          </p:nvSpPr>
          <p:spPr bwMode="auto">
            <a:xfrm>
              <a:off x="0" y="345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7" name="Line 65"/>
            <p:cNvSpPr>
              <a:spLocks noChangeShapeType="1"/>
            </p:cNvSpPr>
            <p:nvPr userDrawn="1"/>
          </p:nvSpPr>
          <p:spPr bwMode="auto">
            <a:xfrm>
              <a:off x="0" y="350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8" name="Line 66"/>
            <p:cNvSpPr>
              <a:spLocks noChangeShapeType="1"/>
            </p:cNvSpPr>
            <p:nvPr userDrawn="1"/>
          </p:nvSpPr>
          <p:spPr bwMode="auto">
            <a:xfrm>
              <a:off x="0" y="355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79" name="Line 67"/>
            <p:cNvSpPr>
              <a:spLocks noChangeShapeType="1"/>
            </p:cNvSpPr>
            <p:nvPr userDrawn="1"/>
          </p:nvSpPr>
          <p:spPr bwMode="auto">
            <a:xfrm>
              <a:off x="0" y="360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0" name="Line 68"/>
            <p:cNvSpPr>
              <a:spLocks noChangeShapeType="1"/>
            </p:cNvSpPr>
            <p:nvPr userDrawn="1"/>
          </p:nvSpPr>
          <p:spPr bwMode="auto">
            <a:xfrm>
              <a:off x="0" y="364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1" name="Line 69"/>
            <p:cNvSpPr>
              <a:spLocks noChangeShapeType="1"/>
            </p:cNvSpPr>
            <p:nvPr userDrawn="1"/>
          </p:nvSpPr>
          <p:spPr bwMode="auto">
            <a:xfrm>
              <a:off x="0" y="369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2" name="Line 70"/>
            <p:cNvSpPr>
              <a:spLocks noChangeShapeType="1"/>
            </p:cNvSpPr>
            <p:nvPr userDrawn="1"/>
          </p:nvSpPr>
          <p:spPr bwMode="auto">
            <a:xfrm>
              <a:off x="0" y="374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3" name="Line 71"/>
            <p:cNvSpPr>
              <a:spLocks noChangeShapeType="1"/>
            </p:cNvSpPr>
            <p:nvPr userDrawn="1"/>
          </p:nvSpPr>
          <p:spPr bwMode="auto">
            <a:xfrm>
              <a:off x="0" y="3792"/>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4" name="Line 72"/>
            <p:cNvSpPr>
              <a:spLocks noChangeShapeType="1"/>
            </p:cNvSpPr>
            <p:nvPr userDrawn="1"/>
          </p:nvSpPr>
          <p:spPr bwMode="auto">
            <a:xfrm>
              <a:off x="0" y="3840"/>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5" name="Line 73"/>
            <p:cNvSpPr>
              <a:spLocks noChangeShapeType="1"/>
            </p:cNvSpPr>
            <p:nvPr userDrawn="1"/>
          </p:nvSpPr>
          <p:spPr bwMode="auto">
            <a:xfrm>
              <a:off x="0" y="3888"/>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6" name="Line 74"/>
            <p:cNvSpPr>
              <a:spLocks noChangeShapeType="1"/>
            </p:cNvSpPr>
            <p:nvPr userDrawn="1"/>
          </p:nvSpPr>
          <p:spPr bwMode="auto">
            <a:xfrm>
              <a:off x="0" y="393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87" name="Line 75"/>
            <p:cNvSpPr>
              <a:spLocks noChangeShapeType="1"/>
            </p:cNvSpPr>
            <p:nvPr userDrawn="1"/>
          </p:nvSpPr>
          <p:spPr bwMode="auto">
            <a:xfrm>
              <a:off x="0" y="3984"/>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3388" name="Arc 76"/>
          <p:cNvSpPr>
            <a:spLocks/>
          </p:cNvSpPr>
          <p:nvPr/>
        </p:nvSpPr>
        <p:spPr bwMode="gray">
          <a:xfrm flipH="1" flipV="1">
            <a:off x="4864100" y="1473200"/>
            <a:ext cx="4279900" cy="37560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TW" altLang="en-US"/>
          </a:p>
        </p:txBody>
      </p:sp>
      <p:grpSp>
        <p:nvGrpSpPr>
          <p:cNvPr id="13430" name="Group 118"/>
          <p:cNvGrpSpPr>
            <a:grpSpLocks/>
          </p:cNvGrpSpPr>
          <p:nvPr/>
        </p:nvGrpSpPr>
        <p:grpSpPr bwMode="auto">
          <a:xfrm>
            <a:off x="4964113" y="2209800"/>
            <a:ext cx="4179887" cy="2968625"/>
            <a:chOff x="3127" y="1392"/>
            <a:chExt cx="2633" cy="1870"/>
          </a:xfrm>
        </p:grpSpPr>
        <p:sp>
          <p:nvSpPr>
            <p:cNvPr id="13390" name="Line 78"/>
            <p:cNvSpPr>
              <a:spLocks noChangeShapeType="1"/>
            </p:cNvSpPr>
            <p:nvPr userDrawn="1"/>
          </p:nvSpPr>
          <p:spPr bwMode="auto">
            <a:xfrm>
              <a:off x="3127" y="1392"/>
              <a:ext cx="263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1" name="Line 79"/>
            <p:cNvSpPr>
              <a:spLocks noChangeShapeType="1"/>
            </p:cNvSpPr>
            <p:nvPr userDrawn="1"/>
          </p:nvSpPr>
          <p:spPr bwMode="auto">
            <a:xfrm>
              <a:off x="3127" y="1440"/>
              <a:ext cx="263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2" name="Line 80"/>
            <p:cNvSpPr>
              <a:spLocks noChangeShapeType="1"/>
            </p:cNvSpPr>
            <p:nvPr userDrawn="1"/>
          </p:nvSpPr>
          <p:spPr bwMode="auto">
            <a:xfrm>
              <a:off x="3145" y="1488"/>
              <a:ext cx="261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3" name="Line 81"/>
            <p:cNvSpPr>
              <a:spLocks noChangeShapeType="1"/>
            </p:cNvSpPr>
            <p:nvPr userDrawn="1"/>
          </p:nvSpPr>
          <p:spPr bwMode="auto">
            <a:xfrm>
              <a:off x="3157" y="1536"/>
              <a:ext cx="260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4" name="Line 82"/>
            <p:cNvSpPr>
              <a:spLocks noChangeShapeType="1"/>
            </p:cNvSpPr>
            <p:nvPr userDrawn="1"/>
          </p:nvSpPr>
          <p:spPr bwMode="auto">
            <a:xfrm>
              <a:off x="3172" y="1584"/>
              <a:ext cx="258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5" name="Line 83"/>
            <p:cNvSpPr>
              <a:spLocks noChangeShapeType="1"/>
            </p:cNvSpPr>
            <p:nvPr userDrawn="1"/>
          </p:nvSpPr>
          <p:spPr bwMode="auto">
            <a:xfrm>
              <a:off x="3190" y="1632"/>
              <a:ext cx="257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6" name="Line 84"/>
            <p:cNvSpPr>
              <a:spLocks noChangeShapeType="1"/>
            </p:cNvSpPr>
            <p:nvPr userDrawn="1"/>
          </p:nvSpPr>
          <p:spPr bwMode="auto">
            <a:xfrm>
              <a:off x="3206" y="1680"/>
              <a:ext cx="255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7" name="Line 85"/>
            <p:cNvSpPr>
              <a:spLocks noChangeShapeType="1"/>
            </p:cNvSpPr>
            <p:nvPr userDrawn="1"/>
          </p:nvSpPr>
          <p:spPr bwMode="auto">
            <a:xfrm>
              <a:off x="3230" y="1728"/>
              <a:ext cx="253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8" name="Line 86"/>
            <p:cNvSpPr>
              <a:spLocks noChangeShapeType="1"/>
            </p:cNvSpPr>
            <p:nvPr userDrawn="1"/>
          </p:nvSpPr>
          <p:spPr bwMode="auto">
            <a:xfrm>
              <a:off x="3245" y="1776"/>
              <a:ext cx="251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399" name="Line 87"/>
            <p:cNvSpPr>
              <a:spLocks noChangeShapeType="1"/>
            </p:cNvSpPr>
            <p:nvPr userDrawn="1"/>
          </p:nvSpPr>
          <p:spPr bwMode="auto">
            <a:xfrm>
              <a:off x="3266" y="1824"/>
              <a:ext cx="2491"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0" name="Line 88"/>
            <p:cNvSpPr>
              <a:spLocks noChangeShapeType="1"/>
            </p:cNvSpPr>
            <p:nvPr userDrawn="1"/>
          </p:nvSpPr>
          <p:spPr bwMode="auto">
            <a:xfrm>
              <a:off x="3293" y="1872"/>
              <a:ext cx="246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1" name="Line 89"/>
            <p:cNvSpPr>
              <a:spLocks noChangeShapeType="1"/>
            </p:cNvSpPr>
            <p:nvPr userDrawn="1"/>
          </p:nvSpPr>
          <p:spPr bwMode="auto">
            <a:xfrm>
              <a:off x="3320" y="1920"/>
              <a:ext cx="2436"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2" name="Line 90"/>
            <p:cNvSpPr>
              <a:spLocks noChangeShapeType="1"/>
            </p:cNvSpPr>
            <p:nvPr userDrawn="1"/>
          </p:nvSpPr>
          <p:spPr bwMode="auto">
            <a:xfrm>
              <a:off x="3341" y="1968"/>
              <a:ext cx="241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3" name="Line 91"/>
            <p:cNvSpPr>
              <a:spLocks noChangeShapeType="1"/>
            </p:cNvSpPr>
            <p:nvPr userDrawn="1"/>
          </p:nvSpPr>
          <p:spPr bwMode="auto">
            <a:xfrm>
              <a:off x="3368" y="2016"/>
              <a:ext cx="238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4" name="Line 92"/>
            <p:cNvSpPr>
              <a:spLocks noChangeShapeType="1"/>
            </p:cNvSpPr>
            <p:nvPr userDrawn="1"/>
          </p:nvSpPr>
          <p:spPr bwMode="auto">
            <a:xfrm>
              <a:off x="3389" y="2064"/>
              <a:ext cx="236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5" name="Line 93"/>
            <p:cNvSpPr>
              <a:spLocks noChangeShapeType="1"/>
            </p:cNvSpPr>
            <p:nvPr userDrawn="1"/>
          </p:nvSpPr>
          <p:spPr bwMode="auto">
            <a:xfrm>
              <a:off x="3425" y="2112"/>
              <a:ext cx="232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6" name="Line 94"/>
            <p:cNvSpPr>
              <a:spLocks noChangeShapeType="1"/>
            </p:cNvSpPr>
            <p:nvPr userDrawn="1"/>
          </p:nvSpPr>
          <p:spPr bwMode="auto">
            <a:xfrm>
              <a:off x="3452" y="2160"/>
              <a:ext cx="230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7" name="Line 95"/>
            <p:cNvSpPr>
              <a:spLocks noChangeShapeType="1"/>
            </p:cNvSpPr>
            <p:nvPr userDrawn="1"/>
          </p:nvSpPr>
          <p:spPr bwMode="auto">
            <a:xfrm>
              <a:off x="3494" y="2208"/>
              <a:ext cx="22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8" name="Line 96"/>
            <p:cNvSpPr>
              <a:spLocks noChangeShapeType="1"/>
            </p:cNvSpPr>
            <p:nvPr userDrawn="1"/>
          </p:nvSpPr>
          <p:spPr bwMode="auto">
            <a:xfrm>
              <a:off x="3524" y="2256"/>
              <a:ext cx="223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09" name="Line 97"/>
            <p:cNvSpPr>
              <a:spLocks noChangeShapeType="1"/>
            </p:cNvSpPr>
            <p:nvPr userDrawn="1"/>
          </p:nvSpPr>
          <p:spPr bwMode="auto">
            <a:xfrm>
              <a:off x="3572" y="2304"/>
              <a:ext cx="218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0" name="Line 98"/>
            <p:cNvSpPr>
              <a:spLocks noChangeShapeType="1"/>
            </p:cNvSpPr>
            <p:nvPr userDrawn="1"/>
          </p:nvSpPr>
          <p:spPr bwMode="auto">
            <a:xfrm>
              <a:off x="3611" y="2352"/>
              <a:ext cx="214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1" name="Line 99"/>
            <p:cNvSpPr>
              <a:spLocks noChangeShapeType="1"/>
            </p:cNvSpPr>
            <p:nvPr userDrawn="1"/>
          </p:nvSpPr>
          <p:spPr bwMode="auto">
            <a:xfrm>
              <a:off x="3644" y="2400"/>
              <a:ext cx="211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2" name="Line 100"/>
            <p:cNvSpPr>
              <a:spLocks noChangeShapeType="1"/>
            </p:cNvSpPr>
            <p:nvPr userDrawn="1"/>
          </p:nvSpPr>
          <p:spPr bwMode="auto">
            <a:xfrm>
              <a:off x="3698" y="2448"/>
              <a:ext cx="2061"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3" name="Line 101"/>
            <p:cNvSpPr>
              <a:spLocks noChangeShapeType="1"/>
            </p:cNvSpPr>
            <p:nvPr userDrawn="1"/>
          </p:nvSpPr>
          <p:spPr bwMode="auto">
            <a:xfrm>
              <a:off x="3746" y="2496"/>
              <a:ext cx="201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4" name="Line 102"/>
            <p:cNvSpPr>
              <a:spLocks noChangeShapeType="1"/>
            </p:cNvSpPr>
            <p:nvPr userDrawn="1"/>
          </p:nvSpPr>
          <p:spPr bwMode="auto">
            <a:xfrm>
              <a:off x="3797" y="2544"/>
              <a:ext cx="1956"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5" name="Line 103"/>
            <p:cNvSpPr>
              <a:spLocks noChangeShapeType="1"/>
            </p:cNvSpPr>
            <p:nvPr userDrawn="1"/>
          </p:nvSpPr>
          <p:spPr bwMode="auto">
            <a:xfrm>
              <a:off x="3848" y="2592"/>
              <a:ext cx="190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6" name="Line 104"/>
            <p:cNvSpPr>
              <a:spLocks noChangeShapeType="1"/>
            </p:cNvSpPr>
            <p:nvPr userDrawn="1"/>
          </p:nvSpPr>
          <p:spPr bwMode="auto">
            <a:xfrm>
              <a:off x="3905" y="2640"/>
              <a:ext cx="1851"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7" name="Line 105"/>
            <p:cNvSpPr>
              <a:spLocks noChangeShapeType="1"/>
            </p:cNvSpPr>
            <p:nvPr userDrawn="1"/>
          </p:nvSpPr>
          <p:spPr bwMode="auto">
            <a:xfrm>
              <a:off x="3959" y="2688"/>
              <a:ext cx="1801"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8" name="Line 106"/>
            <p:cNvSpPr>
              <a:spLocks noChangeShapeType="1"/>
            </p:cNvSpPr>
            <p:nvPr userDrawn="1"/>
          </p:nvSpPr>
          <p:spPr bwMode="auto">
            <a:xfrm>
              <a:off x="4025" y="2736"/>
              <a:ext cx="173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19" name="Line 107"/>
            <p:cNvSpPr>
              <a:spLocks noChangeShapeType="1"/>
            </p:cNvSpPr>
            <p:nvPr userDrawn="1"/>
          </p:nvSpPr>
          <p:spPr bwMode="auto">
            <a:xfrm>
              <a:off x="4088" y="2787"/>
              <a:ext cx="167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0" name="Line 108"/>
            <p:cNvSpPr>
              <a:spLocks noChangeShapeType="1"/>
            </p:cNvSpPr>
            <p:nvPr userDrawn="1"/>
          </p:nvSpPr>
          <p:spPr bwMode="auto">
            <a:xfrm>
              <a:off x="4151" y="2832"/>
              <a:ext cx="1609"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1" name="Line 109"/>
            <p:cNvSpPr>
              <a:spLocks noChangeShapeType="1"/>
            </p:cNvSpPr>
            <p:nvPr userDrawn="1"/>
          </p:nvSpPr>
          <p:spPr bwMode="auto">
            <a:xfrm>
              <a:off x="4234" y="2880"/>
              <a:ext cx="1526"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2" name="Line 110"/>
            <p:cNvSpPr>
              <a:spLocks noChangeShapeType="1"/>
            </p:cNvSpPr>
            <p:nvPr userDrawn="1"/>
          </p:nvSpPr>
          <p:spPr bwMode="auto">
            <a:xfrm>
              <a:off x="4319" y="2926"/>
              <a:ext cx="1441"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3" name="Line 111"/>
            <p:cNvSpPr>
              <a:spLocks noChangeShapeType="1"/>
            </p:cNvSpPr>
            <p:nvPr userDrawn="1"/>
          </p:nvSpPr>
          <p:spPr bwMode="auto">
            <a:xfrm>
              <a:off x="4412" y="2973"/>
              <a:ext cx="134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4" name="Line 112"/>
            <p:cNvSpPr>
              <a:spLocks noChangeShapeType="1"/>
            </p:cNvSpPr>
            <p:nvPr userDrawn="1"/>
          </p:nvSpPr>
          <p:spPr bwMode="auto">
            <a:xfrm>
              <a:off x="4511" y="3022"/>
              <a:ext cx="1249"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5" name="Line 113"/>
            <p:cNvSpPr>
              <a:spLocks noChangeShapeType="1"/>
            </p:cNvSpPr>
            <p:nvPr userDrawn="1"/>
          </p:nvSpPr>
          <p:spPr bwMode="auto">
            <a:xfrm>
              <a:off x="4620" y="3069"/>
              <a:ext cx="114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6" name="Line 114"/>
            <p:cNvSpPr>
              <a:spLocks noChangeShapeType="1"/>
            </p:cNvSpPr>
            <p:nvPr userDrawn="1"/>
          </p:nvSpPr>
          <p:spPr bwMode="auto">
            <a:xfrm>
              <a:off x="4745" y="3118"/>
              <a:ext cx="101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7" name="Line 115"/>
            <p:cNvSpPr>
              <a:spLocks noChangeShapeType="1"/>
            </p:cNvSpPr>
            <p:nvPr userDrawn="1"/>
          </p:nvSpPr>
          <p:spPr bwMode="auto">
            <a:xfrm>
              <a:off x="4888" y="3165"/>
              <a:ext cx="87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8" name="Line 116"/>
            <p:cNvSpPr>
              <a:spLocks noChangeShapeType="1"/>
            </p:cNvSpPr>
            <p:nvPr userDrawn="1"/>
          </p:nvSpPr>
          <p:spPr bwMode="auto">
            <a:xfrm>
              <a:off x="5055" y="3212"/>
              <a:ext cx="70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429" name="Line 117"/>
            <p:cNvSpPr>
              <a:spLocks noChangeShapeType="1"/>
            </p:cNvSpPr>
            <p:nvPr userDrawn="1"/>
          </p:nvSpPr>
          <p:spPr bwMode="auto">
            <a:xfrm>
              <a:off x="5347" y="3262"/>
              <a:ext cx="41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3431" name="Arc 119"/>
          <p:cNvSpPr>
            <a:spLocks/>
          </p:cNvSpPr>
          <p:nvPr/>
        </p:nvSpPr>
        <p:spPr bwMode="black">
          <a:xfrm flipH="1" flipV="1">
            <a:off x="8323263" y="2146300"/>
            <a:ext cx="820737" cy="720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TW" altLang="en-US"/>
          </a:p>
        </p:txBody>
      </p:sp>
      <p:sp>
        <p:nvSpPr>
          <p:cNvPr id="96"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6414675"/>
      </p:ext>
    </p:extLst>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04800"/>
            <a:ext cx="2057400" cy="6019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04800"/>
            <a:ext cx="6019800" cy="6019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277629295"/>
      </p:ext>
    </p:extLst>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304800"/>
            <a:ext cx="7848600" cy="6096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371600"/>
            <a:ext cx="8229600" cy="4953000"/>
          </a:xfrm>
        </p:spPr>
        <p:txBody>
          <a:bodyPr/>
          <a:lstStyle/>
          <a:p>
            <a:r>
              <a:rPr lang="zh-TW" altLang="en-US" smtClean="0"/>
              <a:t>按一下圖示以新增圖表</a:t>
            </a:r>
            <a:endParaRPr lang="zh-TW" altLang="en-US"/>
          </a:p>
        </p:txBody>
      </p:sp>
    </p:spTree>
    <p:extLst>
      <p:ext uri="{BB962C8B-B14F-4D97-AF65-F5344CB8AC3E}">
        <p14:creationId xmlns:p14="http://schemas.microsoft.com/office/powerpoint/2010/main" val="3816242490"/>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200150"/>
            <a:ext cx="8229600" cy="4953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038937956"/>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Tree>
    <p:extLst>
      <p:ext uri="{BB962C8B-B14F-4D97-AF65-F5344CB8AC3E}">
        <p14:creationId xmlns:p14="http://schemas.microsoft.com/office/powerpoint/2010/main" val="3320812766"/>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716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318313869"/>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17776762"/>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996599533"/>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399127"/>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Tree>
    <p:extLst>
      <p:ext uri="{BB962C8B-B14F-4D97-AF65-F5344CB8AC3E}">
        <p14:creationId xmlns:p14="http://schemas.microsoft.com/office/powerpoint/2010/main" val="1095011515"/>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Tree>
    <p:extLst>
      <p:ext uri="{BB962C8B-B14F-4D97-AF65-F5344CB8AC3E}">
        <p14:creationId xmlns:p14="http://schemas.microsoft.com/office/powerpoint/2010/main" val="944066599"/>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22" name="Rectangle 34"/>
          <p:cNvSpPr>
            <a:spLocks noChangeArrowheads="1"/>
          </p:cNvSpPr>
          <p:nvPr/>
        </p:nvSpPr>
        <p:spPr bwMode="auto">
          <a:xfrm>
            <a:off x="0" y="0"/>
            <a:ext cx="9144000" cy="1028700"/>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9" name="Rectangle 21"/>
          <p:cNvSpPr>
            <a:spLocks noGrp="1" noChangeArrowheads="1"/>
          </p:cNvSpPr>
          <p:nvPr>
            <p:ph type="title"/>
          </p:nvPr>
        </p:nvSpPr>
        <p:spPr bwMode="black">
          <a:xfrm>
            <a:off x="457200" y="304800"/>
            <a:ext cx="784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ko-KR" smtClean="0"/>
          </a:p>
        </p:txBody>
      </p:sp>
      <p:sp>
        <p:nvSpPr>
          <p:cNvPr id="12310" name="Rectangle 22"/>
          <p:cNvSpPr>
            <a:spLocks noGrp="1" noChangeArrowheads="1"/>
          </p:cNvSpPr>
          <p:nvPr>
            <p:ph type="body" idx="1"/>
          </p:nvPr>
        </p:nvSpPr>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ko-KR" smtClean="0"/>
          </a:p>
        </p:txBody>
      </p:sp>
      <p:sp>
        <p:nvSpPr>
          <p:cNvPr id="12323" name="Arc 35"/>
          <p:cNvSpPr>
            <a:spLocks/>
          </p:cNvSpPr>
          <p:nvPr/>
        </p:nvSpPr>
        <p:spPr bwMode="black">
          <a:xfrm>
            <a:off x="0" y="660400"/>
            <a:ext cx="449263" cy="3667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2325" name="Group 37"/>
          <p:cNvGrpSpPr>
            <a:grpSpLocks/>
          </p:cNvGrpSpPr>
          <p:nvPr/>
        </p:nvGrpSpPr>
        <p:grpSpPr bwMode="auto">
          <a:xfrm>
            <a:off x="0" y="50800"/>
            <a:ext cx="9131300" cy="914400"/>
            <a:chOff x="8" y="32"/>
            <a:chExt cx="5752" cy="576"/>
          </a:xfrm>
        </p:grpSpPr>
        <p:sp>
          <p:nvSpPr>
            <p:cNvPr id="12326" name="Line 38"/>
            <p:cNvSpPr>
              <a:spLocks noChangeShapeType="1"/>
            </p:cNvSpPr>
            <p:nvPr userDrawn="1"/>
          </p:nvSpPr>
          <p:spPr bwMode="grayWhite">
            <a:xfrm>
              <a:off x="8" y="32"/>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27" name="Line 39"/>
            <p:cNvSpPr>
              <a:spLocks noChangeShapeType="1"/>
            </p:cNvSpPr>
            <p:nvPr userDrawn="1"/>
          </p:nvSpPr>
          <p:spPr bwMode="grayWhite">
            <a:xfrm>
              <a:off x="8" y="80"/>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28" name="Line 40"/>
            <p:cNvSpPr>
              <a:spLocks noChangeShapeType="1"/>
            </p:cNvSpPr>
            <p:nvPr userDrawn="1"/>
          </p:nvSpPr>
          <p:spPr bwMode="grayWhite">
            <a:xfrm>
              <a:off x="8" y="128"/>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29" name="Line 41"/>
            <p:cNvSpPr>
              <a:spLocks noChangeShapeType="1"/>
            </p:cNvSpPr>
            <p:nvPr userDrawn="1"/>
          </p:nvSpPr>
          <p:spPr bwMode="grayWhite">
            <a:xfrm>
              <a:off x="8" y="176"/>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0" name="Line 42"/>
            <p:cNvSpPr>
              <a:spLocks noChangeShapeType="1"/>
            </p:cNvSpPr>
            <p:nvPr userDrawn="1"/>
          </p:nvSpPr>
          <p:spPr bwMode="grayWhite">
            <a:xfrm>
              <a:off x="8" y="224"/>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1" name="Line 43"/>
            <p:cNvSpPr>
              <a:spLocks noChangeShapeType="1"/>
            </p:cNvSpPr>
            <p:nvPr userDrawn="1"/>
          </p:nvSpPr>
          <p:spPr bwMode="grayWhite">
            <a:xfrm>
              <a:off x="8" y="272"/>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2" name="Line 44"/>
            <p:cNvSpPr>
              <a:spLocks noChangeShapeType="1"/>
            </p:cNvSpPr>
            <p:nvPr userDrawn="1"/>
          </p:nvSpPr>
          <p:spPr bwMode="grayWhite">
            <a:xfrm>
              <a:off x="8" y="320"/>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3" name="Line 45"/>
            <p:cNvSpPr>
              <a:spLocks noChangeShapeType="1"/>
            </p:cNvSpPr>
            <p:nvPr userDrawn="1"/>
          </p:nvSpPr>
          <p:spPr bwMode="grayWhite">
            <a:xfrm>
              <a:off x="8" y="368"/>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4" name="Line 46"/>
            <p:cNvSpPr>
              <a:spLocks noChangeShapeType="1"/>
            </p:cNvSpPr>
            <p:nvPr userDrawn="1"/>
          </p:nvSpPr>
          <p:spPr bwMode="grayWhite">
            <a:xfrm>
              <a:off x="8" y="416"/>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5" name="Line 47"/>
            <p:cNvSpPr>
              <a:spLocks noChangeShapeType="1"/>
            </p:cNvSpPr>
            <p:nvPr userDrawn="1"/>
          </p:nvSpPr>
          <p:spPr bwMode="grayWhite">
            <a:xfrm>
              <a:off x="8" y="464"/>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6" name="Line 48"/>
            <p:cNvSpPr>
              <a:spLocks noChangeShapeType="1"/>
            </p:cNvSpPr>
            <p:nvPr userDrawn="1"/>
          </p:nvSpPr>
          <p:spPr bwMode="grayWhite">
            <a:xfrm>
              <a:off x="8" y="512"/>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7" name="Line 49"/>
            <p:cNvSpPr>
              <a:spLocks noChangeShapeType="1"/>
            </p:cNvSpPr>
            <p:nvPr userDrawn="1"/>
          </p:nvSpPr>
          <p:spPr bwMode="grayWhite">
            <a:xfrm>
              <a:off x="8" y="560"/>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8" name="Line 50"/>
            <p:cNvSpPr>
              <a:spLocks noChangeShapeType="1"/>
            </p:cNvSpPr>
            <p:nvPr userDrawn="1"/>
          </p:nvSpPr>
          <p:spPr bwMode="grayWhite">
            <a:xfrm>
              <a:off x="8" y="608"/>
              <a:ext cx="575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2339" name="Arc 51"/>
          <p:cNvSpPr>
            <a:spLocks/>
          </p:cNvSpPr>
          <p:nvPr/>
        </p:nvSpPr>
        <p:spPr bwMode="black">
          <a:xfrm flipH="1" flipV="1">
            <a:off x="7918450" y="0"/>
            <a:ext cx="1225550" cy="10525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TW" altLang="en-US"/>
          </a:p>
        </p:txBody>
      </p:sp>
      <p:sp>
        <p:nvSpPr>
          <p:cNvPr id="12341" name="Line 53"/>
          <p:cNvSpPr>
            <a:spLocks noChangeShapeType="1"/>
          </p:cNvSpPr>
          <p:nvPr/>
        </p:nvSpPr>
        <p:spPr bwMode="auto">
          <a:xfrm>
            <a:off x="7931150" y="50800"/>
            <a:ext cx="121285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2" name="Line 54"/>
          <p:cNvSpPr>
            <a:spLocks noChangeShapeType="1"/>
          </p:cNvSpPr>
          <p:nvPr/>
        </p:nvSpPr>
        <p:spPr bwMode="auto">
          <a:xfrm>
            <a:off x="7934325" y="127000"/>
            <a:ext cx="12096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3" name="Line 55"/>
          <p:cNvSpPr>
            <a:spLocks noChangeShapeType="1"/>
          </p:cNvSpPr>
          <p:nvPr/>
        </p:nvSpPr>
        <p:spPr bwMode="auto">
          <a:xfrm>
            <a:off x="7953375" y="203200"/>
            <a:ext cx="1190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4" name="Line 56"/>
          <p:cNvSpPr>
            <a:spLocks noChangeShapeType="1"/>
          </p:cNvSpPr>
          <p:nvPr/>
        </p:nvSpPr>
        <p:spPr bwMode="auto">
          <a:xfrm>
            <a:off x="7972425" y="276225"/>
            <a:ext cx="11715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5" name="Line 57"/>
          <p:cNvSpPr>
            <a:spLocks noChangeShapeType="1"/>
          </p:cNvSpPr>
          <p:nvPr/>
        </p:nvSpPr>
        <p:spPr bwMode="auto">
          <a:xfrm>
            <a:off x="7997825" y="352425"/>
            <a:ext cx="113665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6" name="Line 58"/>
          <p:cNvSpPr>
            <a:spLocks noChangeShapeType="1"/>
          </p:cNvSpPr>
          <p:nvPr/>
        </p:nvSpPr>
        <p:spPr bwMode="auto">
          <a:xfrm>
            <a:off x="8032750" y="428625"/>
            <a:ext cx="11080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7" name="Line 59"/>
          <p:cNvSpPr>
            <a:spLocks noChangeShapeType="1"/>
          </p:cNvSpPr>
          <p:nvPr/>
        </p:nvSpPr>
        <p:spPr bwMode="auto">
          <a:xfrm>
            <a:off x="8080375" y="504825"/>
            <a:ext cx="1063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8" name="Line 60"/>
          <p:cNvSpPr>
            <a:spLocks noChangeShapeType="1"/>
          </p:cNvSpPr>
          <p:nvPr/>
        </p:nvSpPr>
        <p:spPr bwMode="auto">
          <a:xfrm>
            <a:off x="8134350" y="584200"/>
            <a:ext cx="100965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9" name="Line 61"/>
          <p:cNvSpPr>
            <a:spLocks noChangeShapeType="1"/>
          </p:cNvSpPr>
          <p:nvPr/>
        </p:nvSpPr>
        <p:spPr bwMode="auto">
          <a:xfrm>
            <a:off x="8197850" y="660400"/>
            <a:ext cx="94615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50" name="Line 62"/>
          <p:cNvSpPr>
            <a:spLocks noChangeShapeType="1"/>
          </p:cNvSpPr>
          <p:nvPr/>
        </p:nvSpPr>
        <p:spPr bwMode="auto">
          <a:xfrm>
            <a:off x="8277225" y="736600"/>
            <a:ext cx="8667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51" name="Line 63"/>
          <p:cNvSpPr>
            <a:spLocks noChangeShapeType="1"/>
          </p:cNvSpPr>
          <p:nvPr/>
        </p:nvSpPr>
        <p:spPr bwMode="auto">
          <a:xfrm>
            <a:off x="8372475" y="812800"/>
            <a:ext cx="7715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52" name="Line 64"/>
          <p:cNvSpPr>
            <a:spLocks noChangeShapeType="1"/>
          </p:cNvSpPr>
          <p:nvPr/>
        </p:nvSpPr>
        <p:spPr bwMode="auto">
          <a:xfrm>
            <a:off x="8499475" y="889000"/>
            <a:ext cx="6445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53" name="Line 65"/>
          <p:cNvSpPr>
            <a:spLocks noChangeShapeType="1"/>
          </p:cNvSpPr>
          <p:nvPr/>
        </p:nvSpPr>
        <p:spPr bwMode="auto">
          <a:xfrm>
            <a:off x="8677275" y="965200"/>
            <a:ext cx="4667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55" name="Rectangle 67"/>
          <p:cNvSpPr>
            <a:spLocks noChangeArrowheads="1"/>
          </p:cNvSpPr>
          <p:nvPr/>
        </p:nvSpPr>
        <p:spPr bwMode="auto">
          <a:xfrm>
            <a:off x="0" y="6629400"/>
            <a:ext cx="9144000" cy="22860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TW" altLang="en-US"/>
          </a:p>
        </p:txBody>
      </p:sp>
      <p:sp>
        <p:nvSpPr>
          <p:cNvPr id="12354" name="Arc 66"/>
          <p:cNvSpPr>
            <a:spLocks/>
          </p:cNvSpPr>
          <p:nvPr/>
        </p:nvSpPr>
        <p:spPr bwMode="auto">
          <a:xfrm flipH="1" flipV="1">
            <a:off x="8774113" y="0"/>
            <a:ext cx="369887" cy="3175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TW" altLang="en-US"/>
          </a:p>
        </p:txBody>
      </p:sp>
      <p:sp>
        <p:nvSpPr>
          <p:cNvPr id="40"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random/>
  </p:transition>
  <p:timing>
    <p:tnLst>
      <p:par>
        <p:cTn id="1" dur="indefinite" restart="never" nodeType="tmRoot"/>
      </p:par>
    </p:tnLst>
  </p:timing>
  <p:hf hdr="0" ftr="0" dt="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70763" y="99722"/>
            <a:ext cx="6913605" cy="609600"/>
          </a:xfrm>
        </p:spPr>
        <p:txBody>
          <a:bodyPr/>
          <a:lstStyle/>
          <a:p>
            <a:pPr algn="ctr">
              <a:lnSpc>
                <a:spcPct val="150000"/>
              </a:lnSpc>
              <a:defRPr/>
            </a:pPr>
            <a:r>
              <a:rPr lang="zh-TW" altLang="en-US"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r>
              <a:rPr lang="en-US" altLang="zh-TW"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54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中</a:t>
            </a:r>
            <a:r>
              <a:rPr lang="zh-TW" altLang="en-US" sz="540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南</a:t>
            </a:r>
            <a:r>
              <a:rPr lang="zh-TW" altLang="en-US"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區</a:t>
            </a:r>
            <a:r>
              <a:rPr lang="en-US" altLang="zh-TW"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endParaRPr lang="zh-TW" altLang="en-US" sz="5400" i="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24" name="表格 23"/>
          <p:cNvGraphicFramePr>
            <a:graphicFrameLocks noGrp="1"/>
          </p:cNvGraphicFramePr>
          <p:nvPr>
            <p:extLst>
              <p:ext uri="{D42A27DB-BD31-4B8C-83A1-F6EECF244321}">
                <p14:modId xmlns:p14="http://schemas.microsoft.com/office/powerpoint/2010/main" val="3174129403"/>
              </p:ext>
            </p:extLst>
          </p:nvPr>
        </p:nvGraphicFramePr>
        <p:xfrm>
          <a:off x="467543" y="1039091"/>
          <a:ext cx="8280921" cy="5574888"/>
        </p:xfrm>
        <a:graphic>
          <a:graphicData uri="http://schemas.openxmlformats.org/drawingml/2006/table">
            <a:tbl>
              <a:tblPr firstRow="1" firstCol="1" bandRow="1">
                <a:tableStyleId>{5DA37D80-6434-44D0-A028-1B22A696006F}</a:tableStyleId>
              </a:tblPr>
              <a:tblGrid>
                <a:gridCol w="1806748">
                  <a:extLst>
                    <a:ext uri="{9D8B030D-6E8A-4147-A177-3AD203B41FA5}">
                      <a16:colId xmlns:a16="http://schemas.microsoft.com/office/drawing/2014/main" xmlns="" val="20000"/>
                    </a:ext>
                  </a:extLst>
                </a:gridCol>
                <a:gridCol w="2935962">
                  <a:extLst>
                    <a:ext uri="{9D8B030D-6E8A-4147-A177-3AD203B41FA5}">
                      <a16:colId xmlns:a16="http://schemas.microsoft.com/office/drawing/2014/main" xmlns="" val="20001"/>
                    </a:ext>
                  </a:extLst>
                </a:gridCol>
                <a:gridCol w="3538211">
                  <a:extLst>
                    <a:ext uri="{9D8B030D-6E8A-4147-A177-3AD203B41FA5}">
                      <a16:colId xmlns:a16="http://schemas.microsoft.com/office/drawing/2014/main" xmlns="" val="20002"/>
                    </a:ext>
                  </a:extLst>
                </a:gridCol>
              </a:tblGrid>
              <a:tr h="476546">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solidFill>
                      <a:srgbClr val="B3E1EF"/>
                    </a:solid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solidFill>
                      <a:srgbClr val="B3E1EF"/>
                    </a:solid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solidFill>
                      <a:srgbClr val="B3E1EF"/>
                    </a:solidFill>
                  </a:tcPr>
                </a:tc>
                <a:extLst>
                  <a:ext uri="{0D108BD9-81ED-4DB2-BD59-A6C34878D82A}">
                    <a16:rowId xmlns:a16="http://schemas.microsoft.com/office/drawing/2014/main" xmlns="" val="10000"/>
                  </a:ext>
                </a:extLst>
              </a:tr>
              <a:tr h="593854">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09:30-10:00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a:txBody>
                    <a:bodyPr/>
                    <a:lstStyle/>
                    <a:p>
                      <a:pPr marL="36830"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noFill/>
                  </a:tcPr>
                </a:tc>
                <a:tc>
                  <a:txBody>
                    <a:bodyPr/>
                    <a:lstStyle/>
                    <a:p>
                      <a:pPr marL="36830"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noFill/>
                  </a:tcPr>
                </a:tc>
                <a:extLst>
                  <a:ext uri="{0D108BD9-81ED-4DB2-BD59-A6C34878D82A}">
                    <a16:rowId xmlns:a16="http://schemas.microsoft.com/office/drawing/2014/main" xmlns="" val="10001"/>
                  </a:ext>
                </a:extLst>
              </a:tr>
              <a:tr h="1205651">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10:00-11:00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a:txBody>
                    <a:bodyPr/>
                    <a:lstStyle/>
                    <a:p>
                      <a:pPr algn="r">
                        <a:lnSpc>
                          <a:spcPct val="150000"/>
                        </a:lnSpc>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17779" marR="17779" marT="0" marB="0" anchor="ctr">
                    <a:solidFill>
                      <a:srgbClr val="B3E1EF"/>
                    </a:solid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extLst>
                  <a:ext uri="{0D108BD9-81ED-4DB2-BD59-A6C34878D82A}">
                    <a16:rowId xmlns:a16="http://schemas.microsoft.com/office/drawing/2014/main" xmlns="" val="10002"/>
                  </a:ext>
                </a:extLst>
              </a:tr>
              <a:tr h="363824">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11:00-11:10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gridSpan="2">
                  <a:txBody>
                    <a:bodyPr/>
                    <a:lstStyle/>
                    <a:p>
                      <a:pPr algn="ctr">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hMerge="1">
                  <a:txBody>
                    <a:bodyPr/>
                    <a:lstStyle/>
                    <a:p>
                      <a:pPr algn="l">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3"/>
                      <a:srcRect/>
                      <a:tile tx="0" ty="0" sx="100000" sy="100000" flip="none" algn="tl"/>
                    </a:blipFill>
                  </a:tcPr>
                </a:tc>
                <a:extLst>
                  <a:ext uri="{0D108BD9-81ED-4DB2-BD59-A6C34878D82A}">
                    <a16:rowId xmlns:a16="http://schemas.microsoft.com/office/drawing/2014/main" xmlns="" val="10003"/>
                  </a:ext>
                </a:extLst>
              </a:tr>
              <a:tr h="1156419">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11:10-11:50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a:txBody>
                    <a:bodyPr/>
                    <a:lstStyle/>
                    <a:p>
                      <a:pPr algn="ctr">
                        <a:lnSpc>
                          <a:spcPct val="150000"/>
                        </a:lnSpc>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操作說明及意見交流</a:t>
                      </a:r>
                    </a:p>
                  </a:txBody>
                  <a:tcPr marL="17779" marR="17779" marT="0" marB="0" anchor="ctr">
                    <a:solidFill>
                      <a:srgbClr val="B3E1EF"/>
                    </a:solid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extLst>
                  <a:ext uri="{0D108BD9-81ED-4DB2-BD59-A6C34878D82A}">
                    <a16:rowId xmlns:a16="http://schemas.microsoft.com/office/drawing/2014/main" xmlns="" val="10004"/>
                  </a:ext>
                </a:extLst>
              </a:tr>
              <a:tr h="1163825">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11:50-12:30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no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extLst>
                  <a:ext uri="{0D108BD9-81ED-4DB2-BD59-A6C34878D82A}">
                    <a16:rowId xmlns:a16="http://schemas.microsoft.com/office/drawing/2014/main" xmlns="" val="10005"/>
                  </a:ext>
                </a:extLst>
              </a:tr>
              <a:tr h="614769">
                <a:tc>
                  <a:txBody>
                    <a:bodyPr/>
                    <a:lstStyle/>
                    <a:p>
                      <a:pPr marL="0" algn="ctr" defTabSz="914400" rtl="0" eaLnBrk="1" latinLnBrk="0" hangingPunct="1">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12:30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gridSpan="2">
                  <a:txBody>
                    <a:bodyPr/>
                    <a:lstStyle/>
                    <a:p>
                      <a:pPr marL="0" algn="ctr" defTabSz="914400" rtl="0" eaLnBrk="1" latinLnBrk="0" hangingPunct="1">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3"/>
                      <a:srcRect/>
                      <a:tile tx="0" ty="0" sx="100000" sy="100000" flip="none" algn="tl"/>
                    </a:blip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4506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1.5</a:t>
            </a:r>
            <a:r>
              <a:rPr lang="zh-TW" altLang="en-US" sz="4400" i="0" dirty="0" smtClean="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定期匯出</a:t>
            </a:r>
            <a:endParaRPr lang="zh-TW" altLang="en-US" sz="4400" i="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471866404"/>
              </p:ext>
            </p:extLst>
          </p:nvPr>
        </p:nvGraphicFramePr>
        <p:xfrm>
          <a:off x="515388" y="1340499"/>
          <a:ext cx="8279477" cy="4734591"/>
        </p:xfrm>
        <a:graphic>
          <a:graphicData uri="http://schemas.openxmlformats.org/drawingml/2006/table">
            <a:tbl>
              <a:tblPr/>
              <a:tblGrid>
                <a:gridCol w="1151927">
                  <a:extLst>
                    <a:ext uri="{9D8B030D-6E8A-4147-A177-3AD203B41FA5}">
                      <a16:colId xmlns:a16="http://schemas.microsoft.com/office/drawing/2014/main" xmlns="" val="20000"/>
                    </a:ext>
                  </a:extLst>
                </a:gridCol>
                <a:gridCol w="4790539">
                  <a:extLst>
                    <a:ext uri="{9D8B030D-6E8A-4147-A177-3AD203B41FA5}">
                      <a16:colId xmlns:a16="http://schemas.microsoft.com/office/drawing/2014/main" xmlns="" val="20001"/>
                    </a:ext>
                  </a:extLst>
                </a:gridCol>
                <a:gridCol w="2337011">
                  <a:extLst>
                    <a:ext uri="{9D8B030D-6E8A-4147-A177-3AD203B41FA5}">
                      <a16:colId xmlns:a16="http://schemas.microsoft.com/office/drawing/2014/main" xmlns="" val="20002"/>
                    </a:ext>
                  </a:extLst>
                </a:gridCol>
              </a:tblGrid>
              <a:tr h="3710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extLst>
                  <a:ext uri="{0D108BD9-81ED-4DB2-BD59-A6C34878D82A}">
                    <a16:rowId xmlns:a16="http://schemas.microsoft.com/office/drawing/2014/main" xmlns="" val="10000"/>
                  </a:ext>
                </a:extLst>
              </a:tr>
              <a:tr h="1093480">
                <a:tc row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endParaRPr kumimoji="0" lang="en-US" altLang="zh-TW" sz="18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3553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3319820161"/>
                  </a:ext>
                </a:extLst>
              </a:tr>
              <a:tr h="1060757">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9302">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1800" b="1" dirty="0" smtClean="0">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3"/>
                  </a:ext>
                </a:extLst>
              </a:tr>
              <a:tr h="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endParaRPr lang="zh-TW" altLang="en-US" sz="1800" b="1"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6812627"/>
                  </a:ext>
                </a:extLst>
              </a:tr>
              <a:tr h="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2338751629"/>
                  </a:ext>
                </a:extLst>
              </a:tr>
            </a:tbl>
          </a:graphicData>
        </a:graphic>
      </p:graphicFrame>
      <p:sp>
        <p:nvSpPr>
          <p:cNvPr id="5" name="標題 1"/>
          <p:cNvSpPr txBox="1">
            <a:spLocks/>
          </p:cNvSpPr>
          <p:nvPr/>
        </p:nvSpPr>
        <p:spPr bwMode="black">
          <a:xfrm>
            <a:off x="3851920" y="145594"/>
            <a:ext cx="597693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r>
              <a:rPr lang="zh-TW" altLang="en-US" sz="2800" dirty="0" smtClean="0">
                <a:solidFill>
                  <a:srgbClr val="FF0000"/>
                </a:solidFill>
                <a:latin typeface="微軟正黑體" panose="020B0604030504040204" pitchFamily="34" charset="-120"/>
                <a:ea typeface="微軟正黑體" panose="020B0604030504040204" pitchFamily="34" charset="-120"/>
              </a:rPr>
              <a:t>每年定期匯出資料予應用單位</a:t>
            </a:r>
          </a:p>
        </p:txBody>
      </p:sp>
    </p:spTree>
    <p:extLst>
      <p:ext uri="{BB962C8B-B14F-4D97-AF65-F5344CB8AC3E}">
        <p14:creationId xmlns:p14="http://schemas.microsoft.com/office/powerpoint/2010/main" val="102815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1.6</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定期匯出</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401741405"/>
              </p:ext>
            </p:extLst>
          </p:nvPr>
        </p:nvGraphicFramePr>
        <p:xfrm>
          <a:off x="199506" y="1168001"/>
          <a:ext cx="8794866" cy="5246803"/>
        </p:xfrm>
        <a:graphic>
          <a:graphicData uri="http://schemas.openxmlformats.org/drawingml/2006/table">
            <a:tbl>
              <a:tblPr/>
              <a:tblGrid>
                <a:gridCol w="1167169">
                  <a:extLst>
                    <a:ext uri="{9D8B030D-6E8A-4147-A177-3AD203B41FA5}">
                      <a16:colId xmlns:a16="http://schemas.microsoft.com/office/drawing/2014/main" xmlns="" val="20000"/>
                    </a:ext>
                  </a:extLst>
                </a:gridCol>
                <a:gridCol w="5252261">
                  <a:extLst>
                    <a:ext uri="{9D8B030D-6E8A-4147-A177-3AD203B41FA5}">
                      <a16:colId xmlns:a16="http://schemas.microsoft.com/office/drawing/2014/main" xmlns="" val="20001"/>
                    </a:ext>
                  </a:extLst>
                </a:gridCol>
                <a:gridCol w="2375436">
                  <a:extLst>
                    <a:ext uri="{9D8B030D-6E8A-4147-A177-3AD203B41FA5}">
                      <a16:colId xmlns:a16="http://schemas.microsoft.com/office/drawing/2014/main" xmlns="" val="20002"/>
                    </a:ext>
                  </a:extLst>
                </a:gridCol>
              </a:tblGrid>
              <a:tr h="36858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extLst>
                  <a:ext uri="{0D108BD9-81ED-4DB2-BD59-A6C34878D82A}">
                    <a16:rowId xmlns:a16="http://schemas.microsoft.com/office/drawing/2014/main" xmlns="" val="10000"/>
                  </a:ext>
                </a:extLst>
              </a:tr>
              <a:tr h="78648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公私立大學校院國際化評量</a:t>
                      </a:r>
                      <a:endPar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4018847519"/>
                  </a:ext>
                </a:extLst>
              </a:tr>
              <a:tr h="97618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706002376"/>
                  </a:ext>
                </a:extLst>
              </a:tr>
              <a:tr h="231334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108.03</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期：學</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36392608"/>
                  </a:ext>
                </a:extLst>
              </a:tr>
              <a:tr h="8022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782857313"/>
                  </a:ext>
                </a:extLst>
              </a:tr>
            </a:tbl>
          </a:graphicData>
        </a:graphic>
      </p:graphicFrame>
      <p:sp>
        <p:nvSpPr>
          <p:cNvPr id="6" name="標題 1"/>
          <p:cNvSpPr txBox="1">
            <a:spLocks/>
          </p:cNvSpPr>
          <p:nvPr/>
        </p:nvSpPr>
        <p:spPr bwMode="black">
          <a:xfrm>
            <a:off x="3851920" y="145594"/>
            <a:ext cx="597693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r>
              <a:rPr lang="zh-TW" altLang="en-US" sz="2800" dirty="0" smtClean="0">
                <a:solidFill>
                  <a:srgbClr val="FF0000"/>
                </a:solidFill>
                <a:latin typeface="微軟正黑體" panose="020B0604030504040204" pitchFamily="34" charset="-120"/>
                <a:ea typeface="微軟正黑體" panose="020B0604030504040204" pitchFamily="34" charset="-120"/>
              </a:rPr>
              <a:t>每年定期匯出資料予應用單位</a:t>
            </a:r>
          </a:p>
        </p:txBody>
      </p:sp>
    </p:spTree>
    <p:extLst>
      <p:ext uri="{BB962C8B-B14F-4D97-AF65-F5344CB8AC3E}">
        <p14:creationId xmlns:p14="http://schemas.microsoft.com/office/powerpoint/2010/main" val="3174516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ea typeface="Gulim" panose="020B0600000101010101" pitchFamily="34" charset="-127"/>
              </a:rPr>
              <a:t>https://hedb.moe.edu.tw/</a:t>
            </a:r>
            <a:endParaRPr lang="en-US" altLang="ko-KR" sz="1600" b="1" dirty="0">
              <a:solidFill>
                <a:srgbClr val="0000FF"/>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5" name="Rectangle 4"/>
          <p:cNvSpPr txBox="1">
            <a:spLocks noChangeArrowheads="1"/>
          </p:cNvSpPr>
          <p:nvPr/>
        </p:nvSpPr>
        <p:spPr bwMode="gray">
          <a:xfrm>
            <a:off x="45720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88807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2.1</a:t>
            </a:r>
            <a:r>
              <a:rPr lang="zh-TW" altLang="en-US" sz="4400" i="0" dirty="0" smtClean="0">
                <a:solidFill>
                  <a:schemeClr val="tx1">
                    <a:lumMod val="10000"/>
                  </a:schemeClr>
                </a:solidFill>
                <a:latin typeface="微軟正黑體" panose="020B0604030504040204" pitchFamily="34" charset="-120"/>
                <a:ea typeface="微軟正黑體" panose="020B0604030504040204" pitchFamily="34" charset="-120"/>
              </a:rPr>
              <a:t> </a:t>
            </a:r>
            <a:r>
              <a:rPr lang="zh-TW" altLang="en-US" sz="4400" i="0" dirty="0" smtClean="0">
                <a:solidFill>
                  <a:srgbClr val="000000"/>
                </a:solidFill>
                <a:latin typeface="微軟正黑體" panose="020B0604030504040204" pitchFamily="34" charset="-120"/>
                <a:ea typeface="微軟正黑體" panose="020B0604030504040204" pitchFamily="34" charset="-120"/>
              </a:rPr>
              <a:t>基本資料確認</a:t>
            </a:r>
            <a:endParaRPr lang="zh-TW" altLang="en-US" sz="4400" i="0" dirty="0">
              <a:solidFill>
                <a:srgbClr val="000000"/>
              </a:solidFill>
              <a:latin typeface="微軟正黑體" panose="020B0604030504040204" pitchFamily="34" charset="-120"/>
              <a:ea typeface="微軟正黑體" panose="020B0604030504040204" pitchFamily="34" charset="-120"/>
            </a:endParaRPr>
          </a:p>
        </p:txBody>
      </p:sp>
      <p:sp>
        <p:nvSpPr>
          <p:cNvPr id="3" name="文字方塊 35"/>
          <p:cNvSpPr txBox="1">
            <a:spLocks noChangeArrowheads="1"/>
          </p:cNvSpPr>
          <p:nvPr/>
        </p:nvSpPr>
        <p:spPr bwMode="auto">
          <a:xfrm>
            <a:off x="711983" y="1144491"/>
            <a:ext cx="7888699"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4" name="矩形 3"/>
          <p:cNvSpPr/>
          <p:nvPr/>
        </p:nvSpPr>
        <p:spPr>
          <a:xfrm>
            <a:off x="2028286" y="1869155"/>
            <a:ext cx="2367773" cy="305876"/>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400" dirty="0" smtClean="0">
                <a:effectLst>
                  <a:outerShdw blurRad="38100" dist="38100" dir="2700000" algn="tl">
                    <a:srgbClr val="000000"/>
                  </a:outerShdw>
                </a:effectLst>
                <a:ea typeface="新細明體" panose="02020500000000000000" pitchFamily="18" charset="-120"/>
              </a:rPr>
              <a:t>108.02</a:t>
            </a:r>
            <a:endParaRPr lang="zh-TW" altLang="en-US" sz="2400" dirty="0" smtClean="0">
              <a:effectLst>
                <a:outerShdw blurRad="38100" dist="38100" dir="2700000" algn="tl">
                  <a:srgbClr val="000000"/>
                </a:outerShdw>
              </a:effectLst>
              <a:ea typeface="新細明體" panose="02020500000000000000" pitchFamily="18"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41121332"/>
              </p:ext>
            </p:extLst>
          </p:nvPr>
        </p:nvGraphicFramePr>
        <p:xfrm>
          <a:off x="2028304" y="2300955"/>
          <a:ext cx="2369129" cy="200504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38447">
                  <a:extLst>
                    <a:ext uri="{9D8B030D-6E8A-4147-A177-3AD203B41FA5}">
                      <a16:colId xmlns:a16="http://schemas.microsoft.com/office/drawing/2014/main" xmlns="" val="20000"/>
                    </a:ext>
                  </a:extLst>
                </a:gridCol>
                <a:gridCol w="338447">
                  <a:extLst>
                    <a:ext uri="{9D8B030D-6E8A-4147-A177-3AD203B41FA5}">
                      <a16:colId xmlns:a16="http://schemas.microsoft.com/office/drawing/2014/main" xmlns="" val="20001"/>
                    </a:ext>
                  </a:extLst>
                </a:gridCol>
                <a:gridCol w="338447">
                  <a:extLst>
                    <a:ext uri="{9D8B030D-6E8A-4147-A177-3AD203B41FA5}">
                      <a16:colId xmlns:a16="http://schemas.microsoft.com/office/drawing/2014/main" xmlns="" val="20002"/>
                    </a:ext>
                  </a:extLst>
                </a:gridCol>
                <a:gridCol w="338447">
                  <a:extLst>
                    <a:ext uri="{9D8B030D-6E8A-4147-A177-3AD203B41FA5}">
                      <a16:colId xmlns:a16="http://schemas.microsoft.com/office/drawing/2014/main" xmlns="" val="20003"/>
                    </a:ext>
                  </a:extLst>
                </a:gridCol>
                <a:gridCol w="338447">
                  <a:extLst>
                    <a:ext uri="{9D8B030D-6E8A-4147-A177-3AD203B41FA5}">
                      <a16:colId xmlns:a16="http://schemas.microsoft.com/office/drawing/2014/main" xmlns="" val="20004"/>
                    </a:ext>
                  </a:extLst>
                </a:gridCol>
                <a:gridCol w="338447">
                  <a:extLst>
                    <a:ext uri="{9D8B030D-6E8A-4147-A177-3AD203B41FA5}">
                      <a16:colId xmlns:a16="http://schemas.microsoft.com/office/drawing/2014/main" xmlns="" val="20005"/>
                    </a:ext>
                  </a:extLst>
                </a:gridCol>
                <a:gridCol w="338447">
                  <a:extLst>
                    <a:ext uri="{9D8B030D-6E8A-4147-A177-3AD203B41FA5}">
                      <a16:colId xmlns:a16="http://schemas.microsoft.com/office/drawing/2014/main" xmlns="" val="20006"/>
                    </a:ext>
                  </a:extLst>
                </a:gridCol>
              </a:tblGrid>
              <a:tr h="401910">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extLst>
                  <a:ext uri="{0D108BD9-81ED-4DB2-BD59-A6C34878D82A}">
                    <a16:rowId xmlns:a16="http://schemas.microsoft.com/office/drawing/2014/main" xmlns="" val="10000"/>
                  </a:ext>
                </a:extLst>
              </a:tr>
              <a:tr h="3206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1"/>
                  </a:ext>
                </a:extLst>
              </a:tr>
              <a:tr h="320626">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2"/>
                  </a:ext>
                </a:extLst>
              </a:tr>
              <a:tr h="320626">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3"/>
                  </a:ext>
                </a:extLst>
              </a:tr>
              <a:tr h="320626">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21</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22</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23</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24</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320626">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25</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26</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27</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28</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 name="矩形 7"/>
          <p:cNvSpPr/>
          <p:nvPr/>
        </p:nvSpPr>
        <p:spPr>
          <a:xfrm>
            <a:off x="711983" y="4470409"/>
            <a:ext cx="8299013" cy="2144177"/>
          </a:xfrm>
          <a:prstGeom prst="rect">
            <a:avLst/>
          </a:prstGeom>
        </p:spPr>
        <p:txBody>
          <a:bodyPr wrap="square">
            <a:spAutoFit/>
          </a:bodyPr>
          <a:lstStyle/>
          <a:p>
            <a:pPr>
              <a:lnSpc>
                <a:spcPts val="4000"/>
              </a:lnSpc>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期基本資料請學校依</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zh-TW" altLang="en-US" sz="30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30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107</a:t>
            </a:r>
            <a:r>
              <a:rPr lang="zh-TW" altLang="en-US" sz="30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30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度招生名額核定表</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30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載。</a:t>
            </a:r>
            <a:endParaRPr lang="zh-TW" altLang="en-US" sz="3000" dirty="0">
              <a:latin typeface="Arial" panose="020B0604020202020204" pitchFamily="34" charset="0"/>
              <a:ea typeface="微軟正黑體" panose="020B0604030504040204" pitchFamily="34" charset="-120"/>
              <a:cs typeface="Arial" panose="020B0604020202020204" pitchFamily="34" charset="0"/>
            </a:endParaRPr>
          </a:p>
        </p:txBody>
      </p:sp>
      <p:sp>
        <p:nvSpPr>
          <p:cNvPr id="10" name="矩形 9"/>
          <p:cNvSpPr/>
          <p:nvPr/>
        </p:nvSpPr>
        <p:spPr>
          <a:xfrm>
            <a:off x="4748523" y="1876257"/>
            <a:ext cx="2531976" cy="30479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400" dirty="0" smtClean="0">
                <a:effectLst>
                  <a:outerShdw blurRad="38100" dist="38100" dir="2700000" algn="tl">
                    <a:srgbClr val="000000"/>
                  </a:outerShdw>
                </a:effectLst>
                <a:ea typeface="新細明體" panose="02020500000000000000" pitchFamily="18" charset="-120"/>
              </a:rPr>
              <a:t>108.03</a:t>
            </a:r>
            <a:endParaRPr lang="zh-TW" altLang="en-US" sz="2400" dirty="0" smtClean="0">
              <a:effectLst>
                <a:outerShdw blurRad="38100" dist="38100" dir="2700000" algn="tl">
                  <a:srgbClr val="000000"/>
                </a:outerShdw>
              </a:effectLst>
              <a:ea typeface="新細明體" panose="02020500000000000000" pitchFamily="18"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774385461"/>
              </p:ext>
            </p:extLst>
          </p:nvPr>
        </p:nvGraphicFramePr>
        <p:xfrm>
          <a:off x="4748523" y="2308057"/>
          <a:ext cx="2533426" cy="1997937"/>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61918">
                  <a:extLst>
                    <a:ext uri="{9D8B030D-6E8A-4147-A177-3AD203B41FA5}">
                      <a16:colId xmlns:a16="http://schemas.microsoft.com/office/drawing/2014/main" xmlns="" val="20000"/>
                    </a:ext>
                  </a:extLst>
                </a:gridCol>
                <a:gridCol w="361918">
                  <a:extLst>
                    <a:ext uri="{9D8B030D-6E8A-4147-A177-3AD203B41FA5}">
                      <a16:colId xmlns:a16="http://schemas.microsoft.com/office/drawing/2014/main" xmlns="" val="20001"/>
                    </a:ext>
                  </a:extLst>
                </a:gridCol>
                <a:gridCol w="361918">
                  <a:extLst>
                    <a:ext uri="{9D8B030D-6E8A-4147-A177-3AD203B41FA5}">
                      <a16:colId xmlns:a16="http://schemas.microsoft.com/office/drawing/2014/main" xmlns="" val="20002"/>
                    </a:ext>
                  </a:extLst>
                </a:gridCol>
                <a:gridCol w="361918">
                  <a:extLst>
                    <a:ext uri="{9D8B030D-6E8A-4147-A177-3AD203B41FA5}">
                      <a16:colId xmlns:a16="http://schemas.microsoft.com/office/drawing/2014/main" xmlns="" val="20003"/>
                    </a:ext>
                  </a:extLst>
                </a:gridCol>
                <a:gridCol w="361918">
                  <a:extLst>
                    <a:ext uri="{9D8B030D-6E8A-4147-A177-3AD203B41FA5}">
                      <a16:colId xmlns:a16="http://schemas.microsoft.com/office/drawing/2014/main" xmlns="" val="20004"/>
                    </a:ext>
                  </a:extLst>
                </a:gridCol>
                <a:gridCol w="361918">
                  <a:extLst>
                    <a:ext uri="{9D8B030D-6E8A-4147-A177-3AD203B41FA5}">
                      <a16:colId xmlns:a16="http://schemas.microsoft.com/office/drawing/2014/main" xmlns="" val="20005"/>
                    </a:ext>
                  </a:extLst>
                </a:gridCol>
                <a:gridCol w="361918">
                  <a:extLst>
                    <a:ext uri="{9D8B030D-6E8A-4147-A177-3AD203B41FA5}">
                      <a16:colId xmlns:a16="http://schemas.microsoft.com/office/drawing/2014/main" xmlns="" val="20006"/>
                    </a:ext>
                  </a:extLst>
                </a:gridCol>
              </a:tblGrid>
              <a:tr h="400487">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tc>
                  <a:txBody>
                    <a:bodyPr/>
                    <a:lstStyle/>
                    <a:p>
                      <a:pPr mar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E1EF"/>
                    </a:solidFill>
                  </a:tcPr>
                </a:tc>
                <a:extLst>
                  <a:ext uri="{0D108BD9-81ED-4DB2-BD59-A6C34878D82A}">
                    <a16:rowId xmlns:a16="http://schemas.microsoft.com/office/drawing/2014/main" xmlns="" val="10000"/>
                  </a:ext>
                </a:extLst>
              </a:tr>
              <a:tr h="3194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1</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2</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3</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19490">
                <a:tc>
                  <a:txBody>
                    <a:bodyPr/>
                    <a:lstStyle/>
                    <a:p>
                      <a:pPr marL="0" algn="ctr" defTabSz="914400" rtl="0" eaLnBrk="1" fontAlgn="ctr" latinLnBrk="0" hangingPunct="1"/>
                      <a:r>
                        <a:rPr lang="en-US" altLang="zh-TW" sz="1800" b="1" kern="1200" dirty="0" smtClean="0">
                          <a:solidFill>
                            <a:srgbClr val="FF0000"/>
                          </a:solidFill>
                          <a:effectLst/>
                          <a:latin typeface="Arial" panose="020B0604020202020204" pitchFamily="34" charset="0"/>
                          <a:ea typeface="+mn-ea"/>
                          <a:cs typeface="Arial" panose="020B0604020202020204" pitchFamily="34" charset="0"/>
                        </a:rPr>
                        <a:t>4</a:t>
                      </a:r>
                      <a:endParaRPr lang="zh-TW" altLang="en-US" sz="1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2"/>
                  </a:ext>
                </a:extLst>
              </a:tr>
              <a:tr h="319490">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3"/>
                  </a:ext>
                </a:extLst>
              </a:tr>
              <a:tr h="319490">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4"/>
                  </a:ext>
                </a:extLst>
              </a:tr>
              <a:tr h="319490">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25</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ctr" defTabSz="914400" rtl="0" eaLnBrk="1" fontAlgn="ctr" latinLnBrk="0" hangingPunct="1"/>
                      <a:r>
                        <a:rPr lang="en-US" altLang="zh-TW" sz="1800" b="1" kern="1200" dirty="0" smtClean="0">
                          <a:solidFill>
                            <a:schemeClr val="bg1">
                              <a:lumMod val="50000"/>
                            </a:schemeClr>
                          </a:solidFill>
                          <a:effectLst/>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07467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2.2</a:t>
            </a:r>
            <a:r>
              <a:rPr lang="zh-TW" altLang="en-US" sz="4400" i="0" dirty="0" smtClean="0">
                <a:solidFill>
                  <a:schemeClr val="tx1">
                    <a:lumMod val="10000"/>
                  </a:schemeClr>
                </a:solidFill>
                <a:latin typeface="微軟正黑體" panose="020B0604030504040204" pitchFamily="34" charset="-120"/>
                <a:ea typeface="微軟正黑體" panose="020B0604030504040204" pitchFamily="34" charset="-120"/>
              </a:rPr>
              <a:t> </a:t>
            </a:r>
            <a:r>
              <a:rPr lang="zh-TW" altLang="en-US" sz="4400" i="0" dirty="0" smtClean="0">
                <a:solidFill>
                  <a:srgbClr val="000000"/>
                </a:solidFill>
                <a:latin typeface="微軟正黑體" panose="020B0604030504040204" pitchFamily="34" charset="-120"/>
                <a:ea typeface="微軟正黑體" panose="020B0604030504040204" pitchFamily="34" charset="-120"/>
              </a:rPr>
              <a:t>填表</a:t>
            </a:r>
            <a:r>
              <a:rPr lang="zh-TW" altLang="en-US" sz="4400" i="0" dirty="0">
                <a:solidFill>
                  <a:srgbClr val="000000"/>
                </a:solidFill>
                <a:latin typeface="微軟正黑體" panose="020B0604030504040204" pitchFamily="34" charset="-120"/>
                <a:ea typeface="微軟正黑體" panose="020B0604030504040204" pitchFamily="34" charset="-120"/>
              </a:rPr>
              <a:t>期間</a:t>
            </a:r>
          </a:p>
        </p:txBody>
      </p:sp>
      <p:sp>
        <p:nvSpPr>
          <p:cNvPr id="3" name="文字方塊 35"/>
          <p:cNvSpPr txBox="1">
            <a:spLocks noChangeArrowheads="1"/>
          </p:cNvSpPr>
          <p:nvPr/>
        </p:nvSpPr>
        <p:spPr bwMode="auto">
          <a:xfrm>
            <a:off x="560002" y="1408702"/>
            <a:ext cx="7997702"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至 </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9" name="資料庫圖表 8"/>
          <p:cNvGraphicFramePr/>
          <p:nvPr>
            <p:extLst>
              <p:ext uri="{D42A27DB-BD31-4B8C-83A1-F6EECF244321}">
                <p14:modId xmlns:p14="http://schemas.microsoft.com/office/powerpoint/2010/main" val="2721118083"/>
              </p:ext>
            </p:extLst>
          </p:nvPr>
        </p:nvGraphicFramePr>
        <p:xfrm>
          <a:off x="365552" y="2339548"/>
          <a:ext cx="8238896"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32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2.3</a:t>
            </a:r>
            <a:r>
              <a:rPr lang="zh-TW" altLang="en-US"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資料匯出</a:t>
            </a:r>
            <a:endParaRPr lang="zh-TW" altLang="en-US" sz="440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文字方塊 21"/>
          <p:cNvSpPr txBox="1">
            <a:spLocks noChangeArrowheads="1"/>
          </p:cNvSpPr>
          <p:nvPr/>
        </p:nvSpPr>
        <p:spPr bwMode="auto">
          <a:xfrm>
            <a:off x="3704633" y="2003304"/>
            <a:ext cx="5147072"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108.05.02</a:t>
            </a:r>
            <a:r>
              <a:rPr lang="zh-TW" altLang="en-US"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次</a:t>
            </a:r>
            <a:r>
              <a:rPr lang="zh-TW" altLang="en-US"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匯出：</a:t>
            </a:r>
            <a:endParaRPr lang="en-US" altLang="zh-TW"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endParaRPr lang="en-US" altLang="zh-TW" sz="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r>
              <a:rPr lang="zh-TW"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272222231"/>
              </p:ext>
            </p:extLst>
          </p:nvPr>
        </p:nvGraphicFramePr>
        <p:xfrm>
          <a:off x="361407" y="2671946"/>
          <a:ext cx="3125402" cy="262885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46486">
                  <a:extLst>
                    <a:ext uri="{9D8B030D-6E8A-4147-A177-3AD203B41FA5}">
                      <a16:colId xmlns:a16="http://schemas.microsoft.com/office/drawing/2014/main" xmlns="" val="256846026"/>
                    </a:ext>
                  </a:extLst>
                </a:gridCol>
                <a:gridCol w="446486">
                  <a:extLst>
                    <a:ext uri="{9D8B030D-6E8A-4147-A177-3AD203B41FA5}">
                      <a16:colId xmlns:a16="http://schemas.microsoft.com/office/drawing/2014/main" xmlns="" val="2257527877"/>
                    </a:ext>
                  </a:extLst>
                </a:gridCol>
                <a:gridCol w="446486">
                  <a:extLst>
                    <a:ext uri="{9D8B030D-6E8A-4147-A177-3AD203B41FA5}">
                      <a16:colId xmlns:a16="http://schemas.microsoft.com/office/drawing/2014/main" xmlns="" val="4145448609"/>
                    </a:ext>
                  </a:extLst>
                </a:gridCol>
                <a:gridCol w="446486">
                  <a:extLst>
                    <a:ext uri="{9D8B030D-6E8A-4147-A177-3AD203B41FA5}">
                      <a16:colId xmlns:a16="http://schemas.microsoft.com/office/drawing/2014/main" xmlns="" val="835481753"/>
                    </a:ext>
                  </a:extLst>
                </a:gridCol>
                <a:gridCol w="446486">
                  <a:extLst>
                    <a:ext uri="{9D8B030D-6E8A-4147-A177-3AD203B41FA5}">
                      <a16:colId xmlns:a16="http://schemas.microsoft.com/office/drawing/2014/main" xmlns="" val="3853400446"/>
                    </a:ext>
                  </a:extLst>
                </a:gridCol>
                <a:gridCol w="446486">
                  <a:extLst>
                    <a:ext uri="{9D8B030D-6E8A-4147-A177-3AD203B41FA5}">
                      <a16:colId xmlns:a16="http://schemas.microsoft.com/office/drawing/2014/main" xmlns="" val="1113717072"/>
                    </a:ext>
                  </a:extLst>
                </a:gridCol>
                <a:gridCol w="446486">
                  <a:extLst>
                    <a:ext uri="{9D8B030D-6E8A-4147-A177-3AD203B41FA5}">
                      <a16:colId xmlns:a16="http://schemas.microsoft.com/office/drawing/2014/main" xmlns="" val="3757867286"/>
                    </a:ext>
                  </a:extLst>
                </a:gridCol>
              </a:tblGrid>
              <a:tr h="0">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extLst>
                  <a:ext uri="{0D108BD9-81ED-4DB2-BD59-A6C34878D82A}">
                    <a16:rowId xmlns:a16="http://schemas.microsoft.com/office/drawing/2014/main" xmlns="" val="2097508803"/>
                  </a:ext>
                </a:extLst>
              </a:tr>
              <a:tr h="452618">
                <a:tc>
                  <a:txBody>
                    <a:bodyPr/>
                    <a:lstStyle/>
                    <a:p>
                      <a:pPr marL="0" lvl="0" algn="ctr" defTabSz="914400" rtl="0" fontAlgn="ctr" hangingPunct="1"/>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fontAlgn="ctr" hangingPunct="1"/>
                      <a:r>
                        <a:rPr lang="en-US" sz="1800" b="1" kern="1200" dirty="0" smtClean="0">
                          <a:solidFill>
                            <a:srgbClr val="A6A6A6"/>
                          </a:solidFill>
                          <a:latin typeface="Arial" panose="020B0604020202020204" pitchFamily="34" charset="0"/>
                          <a:cs typeface="Arial" panose="020B0604020202020204" pitchFamily="34" charset="0"/>
                        </a:rPr>
                        <a:t>3</a:t>
                      </a:r>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5</a:t>
                      </a:r>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315709961"/>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11</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12</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076629822"/>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15</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16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17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18</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19</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047869064"/>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23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24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25</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26</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00703856"/>
                  </a:ext>
                </a:extLst>
              </a:tr>
              <a:tr h="452618">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9" name="矩形 8"/>
          <p:cNvSpPr/>
          <p:nvPr/>
        </p:nvSpPr>
        <p:spPr>
          <a:xfrm>
            <a:off x="359733" y="2260837"/>
            <a:ext cx="3130550" cy="431800"/>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smtClean="0">
                <a:effectLst>
                  <a:outerShdw blurRad="38100" dist="38100" dir="2700000" algn="tl">
                    <a:srgbClr val="000000"/>
                  </a:outerShdw>
                </a:effectLst>
                <a:ea typeface="微軟正黑體" panose="020B0604030504040204" pitchFamily="34" charset="-120"/>
              </a:rPr>
              <a:t>108.05</a:t>
            </a:r>
            <a:endParaRPr lang="zh-TW" altLang="en-US" sz="2800" dirty="0" smtClean="0">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172028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2.4</a:t>
            </a:r>
            <a:r>
              <a:rPr lang="zh-TW" altLang="en-US"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4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資料修正</a:t>
            </a:r>
            <a:endParaRPr lang="zh-TW" altLang="en-US" sz="440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21"/>
          <p:cNvSpPr txBox="1">
            <a:spLocks noChangeArrowheads="1"/>
          </p:cNvSpPr>
          <p:nvPr/>
        </p:nvSpPr>
        <p:spPr bwMode="auto">
          <a:xfrm>
            <a:off x="74142" y="1287352"/>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3965171" y="2363135"/>
            <a:ext cx="4845198" cy="2492990"/>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申請修正本期</a:t>
            </a:r>
            <a:r>
              <a:rPr lang="en-US" altLang="zh-TW"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表冊資</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料</a:t>
            </a:r>
            <a:r>
              <a:rPr lang="zh-TW"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5/6-5/22</a:t>
            </a: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間提出申請並</a:t>
            </a:r>
            <a:r>
              <a:rPr lang="zh-TW" altLang="en-US" sz="2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6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5/22</a:t>
            </a:r>
            <a:r>
              <a:rPr lang="zh-TW" altLang="en-US" sz="26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6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6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時</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zh-TW" altLang="zh-TW" sz="26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修正作業</a:t>
            </a:r>
            <a:r>
              <a:rPr lang="zh-TW"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125847972"/>
              </p:ext>
            </p:extLst>
          </p:nvPr>
        </p:nvGraphicFramePr>
        <p:xfrm>
          <a:off x="361407" y="3070958"/>
          <a:ext cx="3125402" cy="2639887"/>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46486">
                  <a:extLst>
                    <a:ext uri="{9D8B030D-6E8A-4147-A177-3AD203B41FA5}">
                      <a16:colId xmlns:a16="http://schemas.microsoft.com/office/drawing/2014/main" xmlns="" val="256846026"/>
                    </a:ext>
                  </a:extLst>
                </a:gridCol>
                <a:gridCol w="446486">
                  <a:extLst>
                    <a:ext uri="{9D8B030D-6E8A-4147-A177-3AD203B41FA5}">
                      <a16:colId xmlns:a16="http://schemas.microsoft.com/office/drawing/2014/main" xmlns="" val="2257527877"/>
                    </a:ext>
                  </a:extLst>
                </a:gridCol>
                <a:gridCol w="446486">
                  <a:extLst>
                    <a:ext uri="{9D8B030D-6E8A-4147-A177-3AD203B41FA5}">
                      <a16:colId xmlns:a16="http://schemas.microsoft.com/office/drawing/2014/main" xmlns="" val="4145448609"/>
                    </a:ext>
                  </a:extLst>
                </a:gridCol>
                <a:gridCol w="446486">
                  <a:extLst>
                    <a:ext uri="{9D8B030D-6E8A-4147-A177-3AD203B41FA5}">
                      <a16:colId xmlns:a16="http://schemas.microsoft.com/office/drawing/2014/main" xmlns="" val="835481753"/>
                    </a:ext>
                  </a:extLst>
                </a:gridCol>
                <a:gridCol w="446486">
                  <a:extLst>
                    <a:ext uri="{9D8B030D-6E8A-4147-A177-3AD203B41FA5}">
                      <a16:colId xmlns:a16="http://schemas.microsoft.com/office/drawing/2014/main" xmlns="" val="3853400446"/>
                    </a:ext>
                  </a:extLst>
                </a:gridCol>
                <a:gridCol w="446486">
                  <a:extLst>
                    <a:ext uri="{9D8B030D-6E8A-4147-A177-3AD203B41FA5}">
                      <a16:colId xmlns:a16="http://schemas.microsoft.com/office/drawing/2014/main" xmlns="" val="1113717072"/>
                    </a:ext>
                  </a:extLst>
                </a:gridCol>
                <a:gridCol w="446486">
                  <a:extLst>
                    <a:ext uri="{9D8B030D-6E8A-4147-A177-3AD203B41FA5}">
                      <a16:colId xmlns:a16="http://schemas.microsoft.com/office/drawing/2014/main" xmlns="" val="3757867286"/>
                    </a:ext>
                  </a:extLst>
                </a:gridCol>
              </a:tblGrid>
              <a:tr h="0">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extLst>
                  <a:ext uri="{0D108BD9-81ED-4DB2-BD59-A6C34878D82A}">
                    <a16:rowId xmlns:a16="http://schemas.microsoft.com/office/drawing/2014/main" xmlns="" val="2097508803"/>
                  </a:ext>
                </a:extLst>
              </a:tr>
              <a:tr h="452618">
                <a:tc>
                  <a:txBody>
                    <a:bodyPr/>
                    <a:lstStyle/>
                    <a:p>
                      <a:pPr marL="0" lvl="0" algn="ctr" defTabSz="914400" rtl="0" fontAlgn="ctr" hangingPunct="1"/>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A6A6A6"/>
                          </a:solidFill>
                          <a:latin typeface="Arial" panose="020B0604020202020204" pitchFamily="34" charset="0"/>
                          <a:ea typeface="+mn-ea"/>
                          <a:cs typeface="Arial" panose="020B0604020202020204" pitchFamily="34" charset="0"/>
                        </a:rPr>
                        <a:t>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A6A6A6"/>
                          </a:solidFill>
                          <a:latin typeface="Arial" panose="020B0604020202020204" pitchFamily="34" charset="0"/>
                          <a:ea typeface="+mn-ea"/>
                          <a:cs typeface="Arial" panose="020B0604020202020204" pitchFamily="34" charset="0"/>
                        </a:rPr>
                        <a:t>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5</a:t>
                      </a:r>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315709961"/>
                  </a:ext>
                </a:extLst>
              </a:tr>
              <a:tr h="452618">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xmlns="" val="4076629822"/>
                  </a:ext>
                </a:extLst>
              </a:tr>
              <a:tr h="452618">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dirty="0">
                        <a:solidFill>
                          <a:srgbClr val="FF0000"/>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dirty="0">
                        <a:solidFill>
                          <a:srgbClr val="FF0000"/>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xmlns="" val="2047869064"/>
                  </a:ext>
                </a:extLst>
              </a:tr>
              <a:tr h="452618">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23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24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25</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26</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00703856"/>
                  </a:ext>
                </a:extLst>
              </a:tr>
              <a:tr h="463655">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10" name="矩形 9"/>
          <p:cNvSpPr/>
          <p:nvPr/>
        </p:nvSpPr>
        <p:spPr>
          <a:xfrm>
            <a:off x="359733" y="2659849"/>
            <a:ext cx="3130550" cy="431800"/>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smtClean="0">
                <a:effectLst>
                  <a:outerShdw blurRad="38100" dist="38100" dir="2700000" algn="tl">
                    <a:srgbClr val="000000"/>
                  </a:outerShdw>
                </a:effectLst>
                <a:ea typeface="微軟正黑體" panose="020B0604030504040204" pitchFamily="34" charset="-120"/>
              </a:rPr>
              <a:t>108.05</a:t>
            </a:r>
            <a:endParaRPr lang="zh-TW" altLang="en-US" sz="2800" dirty="0" smtClean="0">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1513169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2.5 </a:t>
            </a:r>
            <a:r>
              <a:rPr lang="zh-TW" altLang="en-US" sz="4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統一修正申請</a:t>
            </a:r>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如何提出</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文字方塊 27"/>
          <p:cNvSpPr txBox="1">
            <a:spLocks noChangeArrowheads="1"/>
          </p:cNvSpPr>
          <p:nvPr/>
        </p:nvSpPr>
        <p:spPr bwMode="auto">
          <a:xfrm>
            <a:off x="480931" y="1359278"/>
            <a:ext cx="81955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spcBef>
                <a:spcPct val="0"/>
              </a:spcBef>
              <a:buFontTx/>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請</a:t>
            </a:r>
            <a:r>
              <a:rPr lang="zh-TW" altLang="en-US" sz="2800" b="1" dirty="0">
                <a:solidFill>
                  <a:srgbClr val="000000"/>
                </a:solidFill>
                <a:ea typeface="微軟正黑體" panose="020B0604030504040204" pitchFamily="34" charset="-120"/>
                <a:cs typeface="Arial" panose="020B0604020202020204" pitchFamily="34" charset="0"/>
              </a:rPr>
              <a:t>至</a:t>
            </a:r>
            <a:r>
              <a:rPr lang="zh-TW" altLang="en-US" sz="2800" b="1" dirty="0">
                <a:solidFill>
                  <a:srgbClr val="FF0000"/>
                </a:solidFill>
                <a:ea typeface="微軟正黑體" panose="020B0604030504040204" pitchFamily="34" charset="-120"/>
                <a:cs typeface="Arial" panose="020B0604020202020204" pitchFamily="34" charset="0"/>
              </a:rPr>
              <a:t>校庫首頁</a:t>
            </a:r>
            <a:r>
              <a:rPr lang="zh-TW" altLang="en-US" sz="2800" b="1" dirty="0">
                <a:solidFill>
                  <a:srgbClr val="000000"/>
                </a:solidFill>
                <a:ea typeface="微軟正黑體" panose="020B0604030504040204" pitchFamily="34" charset="-120"/>
                <a:cs typeface="Arial" panose="020B0604020202020204" pitchFamily="34" charset="0"/>
              </a:rPr>
              <a:t>點選             </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smtClean="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進入修正系統頁面</a:t>
            </a:r>
            <a:r>
              <a:rPr lang="zh-TW" altLang="en-US" sz="2800" b="1" dirty="0" smtClean="0">
                <a:solidFill>
                  <a:srgbClr val="000000"/>
                </a:solidFill>
                <a:ea typeface="微軟正黑體" panose="020B0604030504040204" pitchFamily="34" charset="-120"/>
                <a:cs typeface="Arial" panose="020B0604020202020204" pitchFamily="34" charset="0"/>
              </a:rPr>
              <a:t>後，輸入</a:t>
            </a:r>
            <a:r>
              <a:rPr lang="zh-TW" altLang="en-US" sz="2800" b="1" dirty="0">
                <a:solidFill>
                  <a:srgbClr val="000000"/>
                </a:solidFill>
                <a:ea typeface="微軟正黑體" panose="020B0604030504040204" pitchFamily="34" charset="-120"/>
                <a:cs typeface="Arial" panose="020B0604020202020204" pitchFamily="34" charset="0"/>
              </a:rPr>
              <a:t>帳號密碼登入</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a:spcBef>
                <a:spcPct val="0"/>
              </a:spcBef>
              <a:buNone/>
            </a:pPr>
            <a:endParaRPr lang="en-US" altLang="zh-TW" sz="1000" b="1" dirty="0" smtClean="0">
              <a:solidFill>
                <a:srgbClr val="000000"/>
              </a:solidFill>
              <a:ea typeface="微軟正黑體" panose="020B0604030504040204" pitchFamily="34" charset="-120"/>
              <a:cs typeface="Arial" panose="020B0604020202020204" pitchFamily="34" charset="0"/>
            </a:endParaRPr>
          </a:p>
          <a:p>
            <a:pPr marL="514350" indent="-514350">
              <a:spcBef>
                <a:spcPct val="0"/>
              </a:spcBef>
              <a:buFont typeface="+mj-lt"/>
              <a:buAutoNum type="arabicPeriod" startAt="3"/>
            </a:pPr>
            <a:r>
              <a:rPr lang="zh-TW" altLang="en-US" sz="2800" b="1" dirty="0" smtClean="0">
                <a:solidFill>
                  <a:srgbClr val="000000"/>
                </a:solidFill>
                <a:ea typeface="微軟正黑體" panose="020B0604030504040204" pitchFamily="34" charset="-120"/>
                <a:cs typeface="Arial" panose="020B0604020202020204" pitchFamily="34" charset="0"/>
              </a:rPr>
              <a:t>點選             </a:t>
            </a:r>
            <a:r>
              <a:rPr lang="zh-TW" altLang="en-US" sz="2800" b="1" dirty="0">
                <a:solidFill>
                  <a:srgbClr val="000000"/>
                </a:solidFill>
                <a:ea typeface="微軟正黑體" panose="020B0604030504040204" pitchFamily="34" charset="-120"/>
                <a:cs typeface="Arial" panose="020B0604020202020204" pitchFamily="34" charset="0"/>
              </a:rPr>
              <a:t>於     選擇</a:t>
            </a:r>
            <a:r>
              <a:rPr lang="zh-TW" altLang="en-US" sz="2800" b="1" dirty="0" smtClean="0">
                <a:solidFill>
                  <a:srgbClr val="000000"/>
                </a:solidFill>
                <a:ea typeface="微軟正黑體" panose="020B0604030504040204" pitchFamily="34" charset="-120"/>
                <a:cs typeface="Arial" panose="020B0604020202020204" pitchFamily="34" charset="0"/>
              </a:rPr>
              <a:t>表冊，並</a:t>
            </a:r>
            <a:r>
              <a:rPr lang="zh-TW" altLang="en-US" sz="2800" b="1" dirty="0">
                <a:solidFill>
                  <a:srgbClr val="000000"/>
                </a:solidFill>
                <a:ea typeface="微軟正黑體" panose="020B0604030504040204" pitchFamily="34" charset="-120"/>
                <a:cs typeface="Arial" panose="020B0604020202020204" pitchFamily="34" charset="0"/>
              </a:rPr>
              <a:t>於</a:t>
            </a:r>
            <a:r>
              <a:rPr lang="zh-TW" altLang="en-US" sz="2800" b="1" dirty="0">
                <a:solidFill>
                  <a:srgbClr val="FF0000"/>
                </a:solidFill>
                <a:ea typeface="微軟正黑體" panose="020B0604030504040204" pitchFamily="34" charset="-120"/>
                <a:cs typeface="Arial" panose="020B0604020202020204" pitchFamily="34" charset="0"/>
              </a:rPr>
              <a:t>「修改原因</a:t>
            </a:r>
            <a:r>
              <a:rPr lang="zh-TW" altLang="en-US" sz="2800" b="1" dirty="0" smtClean="0">
                <a:solidFill>
                  <a:srgbClr val="FF0000"/>
                </a:solidFill>
                <a:ea typeface="微軟正黑體" panose="020B0604030504040204" pitchFamily="34" charset="-120"/>
                <a:cs typeface="Arial" panose="020B0604020202020204" pitchFamily="34" charset="0"/>
              </a:rPr>
              <a:t>」欄位</a:t>
            </a:r>
            <a:r>
              <a:rPr lang="zh-TW" altLang="en-US" sz="2800" b="1" dirty="0">
                <a:solidFill>
                  <a:srgbClr val="FF0000"/>
                </a:solidFill>
                <a:ea typeface="微軟正黑體" panose="020B0604030504040204" pitchFamily="34" charset="-120"/>
                <a:cs typeface="Arial" panose="020B0604020202020204" pitchFamily="34" charset="0"/>
              </a:rPr>
              <a:t>敘明具體理由</a:t>
            </a:r>
            <a:r>
              <a:rPr lang="zh-TW" altLang="en-US" sz="2800" b="1" dirty="0">
                <a:solidFill>
                  <a:srgbClr val="000000"/>
                </a:solidFill>
                <a:ea typeface="微軟正黑體" panose="020B0604030504040204" pitchFamily="34" charset="-120"/>
                <a:cs typeface="Arial" panose="020B0604020202020204" pitchFamily="34" charset="0"/>
              </a:rPr>
              <a:t>後送出選單</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成功送出之表冊會在確認鍵上方顯示</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ea typeface="微軟正黑體" panose="020B0604030504040204" pitchFamily="34" charset="-120"/>
              <a:cs typeface="Arial" panose="020B0604020202020204" pitchFamily="34" charset="0"/>
            </a:endParaRPr>
          </a:p>
        </p:txBody>
      </p:sp>
      <p:pic>
        <p:nvPicPr>
          <p:cNvPr id="10" name="圖片 22"/>
          <p:cNvPicPr>
            <a:picLocks noChangeAspect="1"/>
          </p:cNvPicPr>
          <p:nvPr/>
        </p:nvPicPr>
        <p:blipFill>
          <a:blip r:embed="rId3">
            <a:extLst>
              <a:ext uri="{28A0092B-C50C-407E-A947-70E740481C1C}">
                <a14:useLocalDpi xmlns:a14="http://schemas.microsoft.com/office/drawing/2010/main" val="0"/>
              </a:ext>
            </a:extLst>
          </a:blip>
          <a:srcRect l="76057" t="2" r="13612" b="94362"/>
          <a:stretch>
            <a:fillRect/>
          </a:stretch>
        </p:blipFill>
        <p:spPr bwMode="auto">
          <a:xfrm>
            <a:off x="4053192" y="1359278"/>
            <a:ext cx="1022864" cy="4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26"/>
          <p:cNvPicPr>
            <a:picLocks noChangeAspect="1"/>
          </p:cNvPicPr>
          <p:nvPr/>
        </p:nvPicPr>
        <p:blipFill>
          <a:blip r:embed="rId4">
            <a:extLst>
              <a:ext uri="{28A0092B-C50C-407E-A947-70E740481C1C}">
                <a14:useLocalDpi xmlns:a14="http://schemas.microsoft.com/office/drawing/2010/main" val="0"/>
              </a:ext>
            </a:extLst>
          </a:blip>
          <a:srcRect t="4291" r="91383" b="92300"/>
          <a:stretch>
            <a:fillRect/>
          </a:stretch>
        </p:blipFill>
        <p:spPr bwMode="auto">
          <a:xfrm>
            <a:off x="1880211" y="2461451"/>
            <a:ext cx="1082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9"/>
          <p:cNvPicPr>
            <a:picLocks noChangeAspect="1"/>
          </p:cNvPicPr>
          <p:nvPr/>
        </p:nvPicPr>
        <p:blipFill>
          <a:blip r:embed="rId4">
            <a:extLst>
              <a:ext uri="{28A0092B-C50C-407E-A947-70E740481C1C}">
                <a14:useLocalDpi xmlns:a14="http://schemas.microsoft.com/office/drawing/2010/main" val="0"/>
              </a:ext>
            </a:extLst>
          </a:blip>
          <a:srcRect l="46307" t="28149" r="50191" b="63141"/>
          <a:stretch>
            <a:fillRect/>
          </a:stretch>
        </p:blipFill>
        <p:spPr bwMode="auto">
          <a:xfrm>
            <a:off x="3555575" y="2375039"/>
            <a:ext cx="265026" cy="49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群組 13"/>
          <p:cNvGrpSpPr/>
          <p:nvPr/>
        </p:nvGrpSpPr>
        <p:grpSpPr>
          <a:xfrm>
            <a:off x="298051" y="4272774"/>
            <a:ext cx="8579942" cy="2054939"/>
            <a:chOff x="298051" y="4272774"/>
            <a:chExt cx="8579942" cy="2054939"/>
          </a:xfrm>
        </p:grpSpPr>
        <p:grpSp>
          <p:nvGrpSpPr>
            <p:cNvPr id="8" name="群組 7"/>
            <p:cNvGrpSpPr/>
            <p:nvPr/>
          </p:nvGrpSpPr>
          <p:grpSpPr>
            <a:xfrm>
              <a:off x="298051" y="4272774"/>
              <a:ext cx="8579942" cy="2054939"/>
              <a:chOff x="149629" y="4695569"/>
              <a:chExt cx="8618006" cy="1707004"/>
            </a:xfrm>
          </p:grpSpPr>
          <p:grpSp>
            <p:nvGrpSpPr>
              <p:cNvPr id="6" name="群組 5"/>
              <p:cNvGrpSpPr/>
              <p:nvPr/>
            </p:nvGrpSpPr>
            <p:grpSpPr>
              <a:xfrm>
                <a:off x="149629" y="4695569"/>
                <a:ext cx="8618006" cy="1476906"/>
                <a:chOff x="149629" y="4695569"/>
                <a:chExt cx="8618006" cy="1476906"/>
              </a:xfrm>
            </p:grpSpPr>
            <p:pic>
              <p:nvPicPr>
                <p:cNvPr id="5" name="圖片 2"/>
                <p:cNvPicPr>
                  <a:picLocks noChangeAspect="1"/>
                </p:cNvPicPr>
                <p:nvPr/>
              </p:nvPicPr>
              <p:blipFill>
                <a:blip r:embed="rId5">
                  <a:extLst>
                    <a:ext uri="{28A0092B-C50C-407E-A947-70E740481C1C}">
                      <a14:useLocalDpi xmlns:a14="http://schemas.microsoft.com/office/drawing/2010/main" val="0"/>
                    </a:ext>
                  </a:extLst>
                </a:blip>
                <a:srcRect r="39787"/>
                <a:stretch>
                  <a:fillRect/>
                </a:stretch>
              </p:blipFill>
              <p:spPr bwMode="auto">
                <a:xfrm>
                  <a:off x="403433" y="4695569"/>
                  <a:ext cx="8364202" cy="147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149629" y="4712195"/>
                  <a:ext cx="1670275" cy="426993"/>
                  <a:chOff x="149629" y="4712195"/>
                  <a:chExt cx="1670275" cy="426993"/>
                </a:xfrm>
              </p:grpSpPr>
              <p:sp>
                <p:nvSpPr>
                  <p:cNvPr id="9" name="文字方塊 4"/>
                  <p:cNvSpPr txBox="1">
                    <a:spLocks noChangeArrowheads="1"/>
                  </p:cNvSpPr>
                  <p:nvPr/>
                </p:nvSpPr>
                <p:spPr bwMode="auto">
                  <a:xfrm>
                    <a:off x="998740" y="4921105"/>
                    <a:ext cx="821164" cy="2180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TW" altLang="en-US" sz="1200" b="1">
                      <a:solidFill>
                        <a:srgbClr val="FF0000"/>
                      </a:solidFill>
                      <a:ea typeface="微軟正黑體" panose="020B0604030504040204" pitchFamily="34" charset="-120"/>
                      <a:cs typeface="Arial" panose="020B0604020202020204" pitchFamily="34" charset="0"/>
                    </a:endParaRPr>
                  </a:p>
                </p:txBody>
              </p:sp>
              <p:sp>
                <p:nvSpPr>
                  <p:cNvPr id="7" name="橢圓 6"/>
                  <p:cNvSpPr/>
                  <p:nvPr/>
                </p:nvSpPr>
                <p:spPr>
                  <a:xfrm>
                    <a:off x="149629" y="4712195"/>
                    <a:ext cx="1416471" cy="423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微軟正黑體" panose="020B0604030504040204" pitchFamily="34" charset="-120"/>
                    </a:endParaRPr>
                  </a:p>
                </p:txBody>
              </p:sp>
            </p:grpSp>
          </p:grpSp>
          <p:sp>
            <p:nvSpPr>
              <p:cNvPr id="13" name="文字方塊 12"/>
              <p:cNvSpPr txBox="1"/>
              <p:nvPr/>
            </p:nvSpPr>
            <p:spPr>
              <a:xfrm>
                <a:off x="4464419" y="6172475"/>
                <a:ext cx="579964" cy="230098"/>
              </a:xfrm>
              <a:prstGeom prst="rect">
                <a:avLst/>
              </a:prstGeom>
              <a:solidFill>
                <a:srgbClr val="FFFF00"/>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bwMode="auto">
            <a:xfrm>
              <a:off x="4705004" y="4813070"/>
              <a:ext cx="307571" cy="1163782"/>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noFill/>
                <a:effectLst/>
                <a:latin typeface="Times New Roman" panose="02020603050405020304" pitchFamily="18" charset="0"/>
              </a:endParaRPr>
            </a:p>
          </p:txBody>
        </p:sp>
      </p:grpSp>
    </p:spTree>
    <p:extLst>
      <p:ext uri="{BB962C8B-B14F-4D97-AF65-F5344CB8AC3E}">
        <p14:creationId xmlns:p14="http://schemas.microsoft.com/office/powerpoint/2010/main" val="373830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534041"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2.6 </a:t>
            </a:r>
            <a:r>
              <a:rPr lang="zh-TW" altLang="en-US" sz="4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5" name="文字方塊 27"/>
          <p:cNvSpPr txBox="1">
            <a:spLocks noChangeArrowheads="1"/>
          </p:cNvSpPr>
          <p:nvPr/>
        </p:nvSpPr>
        <p:spPr bwMode="auto">
          <a:xfrm>
            <a:off x="579239" y="1234189"/>
            <a:ext cx="804572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nSpc>
                <a:spcPts val="3360"/>
              </a:lnSpc>
              <a:spcBef>
                <a:spcPct val="0"/>
              </a:spcBef>
              <a:buFont typeface="+mj-lt"/>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若超過</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統一</a:t>
            </a:r>
            <a:r>
              <a:rPr lang="zh-TW" altLang="en-US" sz="2800" b="1" dirty="0">
                <a:solidFill>
                  <a:srgbClr val="000000"/>
                </a:solidFill>
                <a:ea typeface="微軟正黑體" panose="020B0604030504040204" pitchFamily="34" charset="-120"/>
                <a:cs typeface="Arial" panose="020B0604020202020204" pitchFamily="34" charset="0"/>
              </a:rPr>
              <a:t>修正</a:t>
            </a:r>
            <a:r>
              <a:rPr lang="zh-TW" altLang="en-US" sz="2800" b="1" dirty="0" smtClean="0">
                <a:solidFill>
                  <a:srgbClr val="000000"/>
                </a:solidFill>
                <a:ea typeface="微軟正黑體" panose="020B0604030504040204" pitchFamily="34" charset="-120"/>
                <a:cs typeface="Arial" panose="020B0604020202020204" pitchFamily="34" charset="0"/>
              </a:rPr>
              <a:t>期間</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後</a:t>
            </a:r>
            <a:r>
              <a:rPr lang="zh-TW" altLang="en-US" sz="2800" b="1" dirty="0">
                <a:solidFill>
                  <a:srgbClr val="000000"/>
                </a:solidFill>
                <a:ea typeface="微軟正黑體" panose="020B0604030504040204" pitchFamily="34" charset="-120"/>
                <a:cs typeface="Arial" panose="020B0604020202020204" pitchFamily="34" charset="0"/>
              </a:rPr>
              <a:t>，學校仍有資料需要修正或需要修正前幾期資料，則請</a:t>
            </a:r>
            <a:r>
              <a:rPr lang="zh-TW" altLang="en-US" sz="2800" b="1" dirty="0" smtClean="0">
                <a:solidFill>
                  <a:srgbClr val="000000"/>
                </a:solidFill>
                <a:ea typeface="微軟正黑體" panose="020B0604030504040204" pitchFamily="34" charset="-120"/>
                <a:cs typeface="Arial" panose="020B0604020202020204" pitchFamily="34" charset="0"/>
              </a:rPr>
              <a:t>提出「非</a:t>
            </a:r>
            <a:r>
              <a:rPr lang="zh-TW" altLang="en-US" sz="2800" b="1" dirty="0">
                <a:solidFill>
                  <a:srgbClr val="000000"/>
                </a:solidFill>
                <a:ea typeface="微軟正黑體" panose="020B0604030504040204" pitchFamily="34" charset="-120"/>
                <a:cs typeface="Arial" panose="020B0604020202020204" pitchFamily="34" charset="0"/>
              </a:rPr>
              <a:t>統一</a:t>
            </a:r>
            <a:r>
              <a:rPr lang="zh-TW" altLang="en-US" sz="2800" b="1" dirty="0" smtClean="0">
                <a:solidFill>
                  <a:srgbClr val="000000"/>
                </a:solidFill>
                <a:ea typeface="微軟正黑體" panose="020B0604030504040204" pitchFamily="34" charset="-120"/>
                <a:cs typeface="Arial" panose="020B0604020202020204" pitchFamily="34" charset="0"/>
              </a:rPr>
              <a:t>修正</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如</a:t>
            </a:r>
            <a:r>
              <a:rPr lang="zh-TW" altLang="en-US" sz="2800" b="1" dirty="0">
                <a:solidFill>
                  <a:srgbClr val="000000"/>
                </a:solidFill>
                <a:ea typeface="微軟正黑體" panose="020B0604030504040204" pitchFamily="34" charset="-120"/>
                <a:cs typeface="Arial" panose="020B0604020202020204" pitchFamily="34" charset="0"/>
              </a:rPr>
              <a:t>需於「非統一修正期間」</a:t>
            </a:r>
            <a:r>
              <a:rPr lang="zh-TW" altLang="en-US" sz="2800" b="1" dirty="0" smtClean="0">
                <a:solidFill>
                  <a:srgbClr val="000000"/>
                </a:solidFill>
                <a:ea typeface="微軟正黑體" panose="020B0604030504040204" pitchFamily="34" charset="-120"/>
                <a:cs typeface="Arial" panose="020B0604020202020204" pitchFamily="34" charset="0"/>
              </a:rPr>
              <a:t>提出資</a:t>
            </a:r>
            <a:r>
              <a:rPr lang="zh-TW" altLang="en-US" sz="2800" b="1" dirty="0">
                <a:solidFill>
                  <a:srgbClr val="000000"/>
                </a:solidFill>
                <a:ea typeface="微軟正黑體" panose="020B0604030504040204" pitchFamily="34" charset="-120"/>
                <a:cs typeface="Arial" panose="020B0604020202020204" pitchFamily="34" charset="0"/>
              </a:rPr>
              <a:t>料</a:t>
            </a:r>
            <a:r>
              <a:rPr lang="zh-TW" altLang="en-US" sz="2800" b="1" dirty="0" smtClean="0">
                <a:solidFill>
                  <a:srgbClr val="000000"/>
                </a:solidFill>
                <a:ea typeface="微軟正黑體" panose="020B0604030504040204" pitchFamily="34" charset="-120"/>
                <a:cs typeface="Arial" panose="020B0604020202020204" pitchFamily="34" charset="0"/>
              </a:rPr>
              <a:t>修正申請</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請事先填寫</a:t>
            </a:r>
            <a:r>
              <a:rPr lang="zh-TW" altLang="en-US" sz="2800" b="1" dirty="0" smtClean="0">
                <a:ea typeface="微軟正黑體" panose="020B0604030504040204" pitchFamily="34" charset="-120"/>
                <a:cs typeface="Arial" panose="020B0604020202020204" pitchFamily="34" charset="0"/>
              </a:rPr>
              <a:t>「</a:t>
            </a:r>
            <a:r>
              <a:rPr lang="zh-TW" altLang="en-US" sz="2800" b="1" dirty="0" smtClean="0">
                <a:solidFill>
                  <a:srgbClr val="FF0000"/>
                </a:solidFill>
                <a:ea typeface="微軟正黑體" panose="020B0604030504040204" pitchFamily="34" charset="-120"/>
                <a:cs typeface="Arial" panose="020B0604020202020204" pitchFamily="34" charset="0"/>
              </a:rPr>
              <a:t>修正</a:t>
            </a:r>
            <a:r>
              <a:rPr lang="zh-TW" altLang="en-US" sz="2800" b="1" dirty="0">
                <a:solidFill>
                  <a:srgbClr val="FF0000"/>
                </a:solidFill>
                <a:ea typeface="微軟正黑體" panose="020B0604030504040204" pitchFamily="34" charset="-120"/>
                <a:cs typeface="Arial" panose="020B0604020202020204" pitchFamily="34" charset="0"/>
              </a:rPr>
              <a:t>申請</a:t>
            </a:r>
            <a:r>
              <a:rPr lang="zh-TW" altLang="en-US" sz="2800" b="1" dirty="0" smtClean="0">
                <a:solidFill>
                  <a:srgbClr val="FF0000"/>
                </a:solidFill>
                <a:ea typeface="微軟正黑體" panose="020B0604030504040204" pitchFamily="34" charset="-120"/>
                <a:cs typeface="Arial" panose="020B0604020202020204" pitchFamily="34" charset="0"/>
              </a:rPr>
              <a:t>對照表</a:t>
            </a:r>
            <a:r>
              <a:rPr lang="zh-TW" altLang="en-US" sz="2800" b="1" dirty="0" smtClean="0">
                <a:ea typeface="微軟正黑體" panose="020B0604030504040204" pitchFamily="34" charset="-120"/>
                <a:cs typeface="Arial" panose="020B0604020202020204" pitchFamily="34" charset="0"/>
              </a:rPr>
              <a:t>」</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a:ea typeface="微軟正黑體" panose="020B0604030504040204" pitchFamily="34" charset="-120"/>
                <a:cs typeface="Arial" panose="020B0604020202020204" pitchFamily="34" charset="0"/>
              </a:rPr>
              <a:t>務必</a:t>
            </a:r>
            <a:r>
              <a:rPr lang="zh-TW" altLang="en-US" sz="2800" b="1" dirty="0" smtClean="0">
                <a:ea typeface="微軟正黑體" panose="020B0604030504040204" pitchFamily="34" charset="-120"/>
                <a:cs typeface="Arial" panose="020B0604020202020204" pitchFamily="34" charset="0"/>
              </a:rPr>
              <a:t>於</a:t>
            </a:r>
            <a:r>
              <a:rPr lang="zh-TW" altLang="en-US" sz="2800" b="1" dirty="0">
                <a:ea typeface="微軟正黑體" panose="020B0604030504040204" pitchFamily="34" charset="-120"/>
                <a:cs typeface="Arial" panose="020B0604020202020204" pitchFamily="34" charset="0"/>
              </a:rPr>
              <a:t>「修正說明」欄</a:t>
            </a:r>
            <a:r>
              <a:rPr lang="zh-TW" altLang="en-US" sz="2800" b="1" dirty="0">
                <a:solidFill>
                  <a:srgbClr val="FF0000"/>
                </a:solidFill>
                <a:ea typeface="微軟正黑體" panose="020B0604030504040204" pitchFamily="34" charset="-120"/>
                <a:cs typeface="Arial" panose="020B0604020202020204" pitchFamily="34" charset="0"/>
              </a:rPr>
              <a:t>敘明具體修改</a:t>
            </a:r>
            <a:r>
              <a:rPr lang="zh-TW" altLang="en-US" sz="2800" b="1" dirty="0" smtClean="0">
                <a:solidFill>
                  <a:srgbClr val="FF0000"/>
                </a:solidFill>
                <a:ea typeface="微軟正黑體" panose="020B0604030504040204" pitchFamily="34" charset="-120"/>
                <a:cs typeface="Arial" panose="020B0604020202020204" pitchFamily="34" charset="0"/>
              </a:rPr>
              <a:t>理由</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，並</a:t>
            </a:r>
            <a:r>
              <a:rPr lang="zh-TW" altLang="en-US" sz="2800" b="1" dirty="0">
                <a:solidFill>
                  <a:srgbClr val="FF0000"/>
                </a:solidFill>
                <a:ea typeface="微軟正黑體" panose="020B0604030504040204" pitchFamily="34" charset="-120"/>
                <a:cs typeface="Arial" panose="020B0604020202020204" pitchFamily="34" charset="0"/>
              </a:rPr>
              <a:t>核</a:t>
            </a:r>
            <a:r>
              <a:rPr lang="zh-TW" altLang="en-US" sz="2800" b="1" dirty="0" smtClean="0">
                <a:solidFill>
                  <a:srgbClr val="FF0000"/>
                </a:solidFill>
                <a:ea typeface="微軟正黑體" panose="020B0604030504040204" pitchFamily="34" charset="-120"/>
                <a:cs typeface="Arial" panose="020B0604020202020204" pitchFamily="34" charset="0"/>
              </a:rPr>
              <a:t>章後發文</a:t>
            </a:r>
            <a:r>
              <a:rPr lang="zh-TW" altLang="en-US" sz="2800" b="1" dirty="0">
                <a:solidFill>
                  <a:srgbClr val="FF0000"/>
                </a:solidFill>
                <a:ea typeface="微軟正黑體" panose="020B0604030504040204" pitchFamily="34" charset="-120"/>
                <a:cs typeface="Arial" panose="020B0604020202020204" pitchFamily="34" charset="0"/>
              </a:rPr>
              <a:t>至教育部高教司</a:t>
            </a:r>
            <a:r>
              <a:rPr lang="zh-TW" altLang="en-US" sz="2800" b="1" dirty="0">
                <a:solidFill>
                  <a:srgbClr val="000000"/>
                </a:solidFill>
                <a:ea typeface="微軟正黑體" panose="020B0604030504040204" pitchFamily="34" charset="-120"/>
                <a:cs typeface="Arial" panose="020B0604020202020204" pitchFamily="34" charset="0"/>
              </a:rPr>
              <a:t>，待教育部</a:t>
            </a:r>
            <a:r>
              <a:rPr lang="zh-TW" altLang="en-US" sz="2800" b="1" dirty="0" smtClean="0">
                <a:solidFill>
                  <a:srgbClr val="000000"/>
                </a:solidFill>
                <a:ea typeface="微軟正黑體" panose="020B0604030504040204" pitchFamily="34" charset="-120"/>
                <a:cs typeface="Arial" panose="020B0604020202020204" pitchFamily="34" charset="0"/>
              </a:rPr>
              <a:t>回函後，方</a:t>
            </a:r>
            <a:r>
              <a:rPr lang="zh-TW" altLang="en-US" sz="2800" b="1" dirty="0">
                <a:solidFill>
                  <a:srgbClr val="000000"/>
                </a:solidFill>
                <a:ea typeface="微軟正黑體" panose="020B0604030504040204" pitchFamily="34" charset="-120"/>
                <a:cs typeface="Arial" panose="020B0604020202020204" pitchFamily="34" charset="0"/>
              </a:rPr>
              <a:t>可至校庫提出申請</a:t>
            </a:r>
            <a:r>
              <a:rPr lang="zh-TW" altLang="en-US" sz="2800" b="1" dirty="0" smtClean="0">
                <a:solidFill>
                  <a:srgbClr val="000000"/>
                </a:solidFill>
                <a:ea typeface="微軟正黑體" panose="020B0604030504040204" pitchFamily="34" charset="-120"/>
                <a:cs typeface="Arial" panose="020B0604020202020204" pitchFamily="34" charset="0"/>
              </a:rPr>
              <a:t>開放修改權限</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ea typeface="微軟正黑體" panose="020B0604030504040204" pitchFamily="34" charset="-120"/>
                <a:cs typeface="Arial" panose="020B0604020202020204" pitchFamily="34" charset="0"/>
              </a:rPr>
              <a:t>系統申</a:t>
            </a:r>
            <a:r>
              <a:rPr lang="zh-TW" altLang="en-US" sz="2800" b="1" dirty="0">
                <a:ea typeface="微軟正黑體" panose="020B0604030504040204" pitchFamily="34" charset="-120"/>
                <a:cs typeface="Arial" panose="020B0604020202020204" pitchFamily="34" charset="0"/>
              </a:rPr>
              <a:t>請</a:t>
            </a:r>
            <a:r>
              <a:rPr lang="zh-TW" altLang="en-US" sz="2800" b="1" dirty="0" smtClean="0">
                <a:ea typeface="微軟正黑體" panose="020B0604030504040204" pitchFamily="34" charset="-120"/>
                <a:cs typeface="Arial" panose="020B0604020202020204" pitchFamily="34" charset="0"/>
              </a:rPr>
              <a:t>可供</a:t>
            </a:r>
            <a:r>
              <a:rPr lang="zh-TW" altLang="en-US" sz="2800" b="1" dirty="0" smtClean="0">
                <a:solidFill>
                  <a:srgbClr val="FF0000"/>
                </a:solidFill>
                <a:ea typeface="微軟正黑體" panose="020B0604030504040204" pitchFamily="34" charset="-120"/>
                <a:cs typeface="Arial" panose="020B0604020202020204" pitchFamily="34" charset="0"/>
              </a:rPr>
              <a:t>修正時間以</a:t>
            </a:r>
            <a:r>
              <a:rPr lang="en-US" altLang="zh-TW" sz="2800" b="1" dirty="0" smtClean="0">
                <a:solidFill>
                  <a:srgbClr val="FF0000"/>
                </a:solidFill>
                <a:ea typeface="微軟正黑體" panose="020B0604030504040204" pitchFamily="34" charset="-120"/>
                <a:cs typeface="Arial" panose="020B0604020202020204" pitchFamily="34" charset="0"/>
              </a:rPr>
              <a:t>2</a:t>
            </a:r>
            <a:r>
              <a:rPr lang="zh-TW" altLang="en-US" sz="2800" b="1" dirty="0" smtClean="0">
                <a:solidFill>
                  <a:srgbClr val="FF0000"/>
                </a:solidFill>
                <a:ea typeface="微軟正黑體" panose="020B0604030504040204" pitchFamily="34" charset="-120"/>
                <a:cs typeface="Arial" panose="020B0604020202020204" pitchFamily="34" charset="0"/>
              </a:rPr>
              <a:t>小時為限</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solidFill>
                <a:srgbClr val="000000"/>
              </a:solidFill>
              <a:ea typeface="微軟正黑體" panose="020B0604030504040204" pitchFamily="34" charset="-120"/>
              <a:cs typeface="Arial" panose="020B0604020202020204" pitchFamily="34" charset="0"/>
            </a:endParaRPr>
          </a:p>
        </p:txBody>
      </p:sp>
      <p:sp>
        <p:nvSpPr>
          <p:cNvPr id="6" name="文字方塊 27"/>
          <p:cNvSpPr txBox="1">
            <a:spLocks noChangeArrowheads="1"/>
          </p:cNvSpPr>
          <p:nvPr/>
        </p:nvSpPr>
        <p:spPr bwMode="auto">
          <a:xfrm>
            <a:off x="1141921" y="5286406"/>
            <a:ext cx="7312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3360"/>
              </a:lnSpc>
              <a:spcBef>
                <a:spcPct val="0"/>
              </a:spcBef>
              <a:buFontTx/>
              <a:buNone/>
            </a:pPr>
            <a:r>
              <a:rPr lang="en-US" altLang="zh-TW" sz="2800" b="1" dirty="0">
                <a:solidFill>
                  <a:srgbClr val="FF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修正</a:t>
            </a:r>
            <a:r>
              <a:rPr lang="zh-TW" altLang="en-US" sz="2800" b="1" dirty="0">
                <a:solidFill>
                  <a:srgbClr val="000000"/>
                </a:solidFill>
                <a:ea typeface="微軟正黑體" panose="020B0604030504040204" pitchFamily="34" charset="-120"/>
                <a:cs typeface="Arial" panose="020B0604020202020204" pitchFamily="34" charset="0"/>
              </a:rPr>
              <a:t>申請</a:t>
            </a:r>
            <a:r>
              <a:rPr lang="zh-TW" altLang="en-US" sz="2800" b="1" dirty="0" smtClean="0">
                <a:solidFill>
                  <a:srgbClr val="000000"/>
                </a:solidFill>
                <a:ea typeface="微軟正黑體" panose="020B0604030504040204" pitchFamily="34" charset="-120"/>
                <a:cs typeface="Arial" panose="020B0604020202020204" pitchFamily="34" charset="0"/>
              </a:rPr>
              <a:t>對照表</a:t>
            </a:r>
            <a:r>
              <a:rPr lang="zh-TW" altLang="en-US" sz="2800" b="1" dirty="0">
                <a:solidFill>
                  <a:srgbClr val="000000"/>
                </a:solidFill>
                <a:ea typeface="微軟正黑體" panose="020B0604030504040204" pitchFamily="34" charset="-120"/>
                <a:cs typeface="Arial" panose="020B0604020202020204" pitchFamily="34" charset="0"/>
              </a:rPr>
              <a:t>之</a:t>
            </a:r>
            <a:r>
              <a:rPr lang="zh-TW" altLang="en-US" sz="2800" b="1" dirty="0">
                <a:solidFill>
                  <a:srgbClr val="0000FF"/>
                </a:solidFill>
                <a:ea typeface="微軟正黑體" panose="020B0604030504040204" pitchFamily="34" charset="-120"/>
                <a:cs typeface="Arial" panose="020B0604020202020204" pitchFamily="34" charset="0"/>
              </a:rPr>
              <a:t>「</a:t>
            </a:r>
            <a:r>
              <a:rPr lang="zh-TW" altLang="zh-TW" sz="2800" b="1" dirty="0">
                <a:solidFill>
                  <a:srgbClr val="0000FF"/>
                </a:solidFill>
                <a:ea typeface="微軟正黑體" panose="020B0604030504040204" pitchFamily="34" charset="-120"/>
                <a:cs typeface="Arial" panose="020B0604020202020204" pitchFamily="34" charset="0"/>
              </a:rPr>
              <a:t>學校未來如何提升填報資料庫正確性及完整性之策略</a:t>
            </a:r>
            <a:r>
              <a:rPr lang="zh-TW" altLang="en-US" sz="2800" b="1" dirty="0" smtClean="0">
                <a:solidFill>
                  <a:srgbClr val="0000FF"/>
                </a:solidFill>
                <a:ea typeface="微軟正黑體" panose="020B0604030504040204" pitchFamily="34" charset="-120"/>
                <a:cs typeface="Arial" panose="020B0604020202020204" pitchFamily="34" charset="0"/>
              </a:rPr>
              <a:t>」</a:t>
            </a:r>
            <a:r>
              <a:rPr lang="zh-TW" altLang="zh-TW" sz="2800" b="1" dirty="0" smtClean="0">
                <a:solidFill>
                  <a:srgbClr val="FF0000"/>
                </a:solidFill>
                <a:ea typeface="微軟正黑體" panose="020B0604030504040204" pitchFamily="34" charset="-120"/>
                <a:cs typeface="Arial" panose="020B0604020202020204" pitchFamily="34" charset="0"/>
              </a:rPr>
              <a:t>至少</a:t>
            </a:r>
            <a:r>
              <a:rPr lang="en-US" altLang="zh-TW" sz="2800" b="1" dirty="0">
                <a:solidFill>
                  <a:srgbClr val="FF0000"/>
                </a:solidFill>
                <a:ea typeface="微軟正黑體" panose="020B0604030504040204" pitchFamily="34" charset="-120"/>
                <a:cs typeface="Arial" panose="020B0604020202020204" pitchFamily="34" charset="0"/>
              </a:rPr>
              <a:t>100</a:t>
            </a:r>
            <a:r>
              <a:rPr lang="zh-TW" altLang="zh-TW" sz="2800" b="1" dirty="0" smtClean="0">
                <a:solidFill>
                  <a:srgbClr val="FF0000"/>
                </a:solidFill>
                <a:ea typeface="微軟正黑體" panose="020B0604030504040204" pitchFamily="34" charset="-120"/>
                <a:cs typeface="Arial" panose="020B0604020202020204" pitchFamily="34" charset="0"/>
              </a:rPr>
              <a:t>字</a:t>
            </a:r>
            <a:r>
              <a:rPr lang="zh-TW" altLang="en-US" sz="2800" b="1" dirty="0">
                <a:solidFill>
                  <a:srgbClr val="0000FF"/>
                </a:solidFill>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389733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2.7 </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非</a:t>
            </a:r>
            <a:r>
              <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統一</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修正申請</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1" name="群組 10"/>
          <p:cNvGrpSpPr/>
          <p:nvPr/>
        </p:nvGrpSpPr>
        <p:grpSpPr>
          <a:xfrm>
            <a:off x="360752" y="988740"/>
            <a:ext cx="8819760" cy="1952073"/>
            <a:chOff x="175525" y="1587256"/>
            <a:chExt cx="8819760" cy="1952073"/>
          </a:xfrm>
        </p:grpSpPr>
        <p:sp>
          <p:nvSpPr>
            <p:cNvPr id="4" name="文字方塊 27"/>
            <p:cNvSpPr txBox="1">
              <a:spLocks noChangeArrowheads="1"/>
            </p:cNvSpPr>
            <p:nvPr/>
          </p:nvSpPr>
          <p:spPr bwMode="auto">
            <a:xfrm>
              <a:off x="175525" y="1587256"/>
              <a:ext cx="8819760" cy="195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zh-TW" altLang="en-US" sz="2800" b="1" dirty="0" smtClean="0">
                  <a:solidFill>
                    <a:srgbClr val="FF0000"/>
                  </a:solidFill>
                  <a:ea typeface="微軟正黑體" panose="020B0604030504040204" pitchFamily="34" charset="-120"/>
                  <a:cs typeface="Arial" panose="020B0604020202020204" pitchFamily="34" charset="0"/>
                </a:rPr>
                <a:t>填寫「修正申請對照表」</a:t>
              </a:r>
              <a:endParaRPr lang="en-US" altLang="zh-TW" sz="2800" b="1" dirty="0" smtClean="0">
                <a:solidFill>
                  <a:srgbClr val="FF0000"/>
                </a:solidFill>
                <a:ea typeface="微軟正黑體" panose="020B0604030504040204" pitchFamily="34" charset="-120"/>
                <a:cs typeface="Arial" panose="020B0604020202020204" pitchFamily="34" charset="0"/>
              </a:endParaRPr>
            </a:p>
            <a:p>
              <a:pPr marL="514350" indent="-514350">
                <a:lnSpc>
                  <a:spcPct val="150000"/>
                </a:lnSpc>
                <a:spcBef>
                  <a:spcPct val="0"/>
                </a:spcBef>
                <a:buClr>
                  <a:srgbClr val="000000"/>
                </a:buClr>
                <a:buFont typeface="Wingdings" panose="05000000000000000000" pitchFamily="2" charset="2"/>
                <a:buChar char="l"/>
              </a:pPr>
              <a:r>
                <a:rPr lang="zh-TW" altLang="en-US" sz="2800" b="1" dirty="0">
                  <a:solidFill>
                    <a:srgbClr val="000000"/>
                  </a:solidFill>
                  <a:ea typeface="微軟正黑體" panose="020B0604030504040204" pitchFamily="34" charset="-120"/>
                  <a:cs typeface="Arial" panose="020B0604020202020204" pitchFamily="34" charset="0"/>
                </a:rPr>
                <a:t>「修正申請對照表</a:t>
              </a:r>
              <a:r>
                <a:rPr lang="zh-TW" altLang="en-US" sz="2800" b="1" dirty="0" smtClean="0">
                  <a:solidFill>
                    <a:srgbClr val="000000"/>
                  </a:solidFill>
                  <a:ea typeface="微軟正黑體" panose="020B0604030504040204" pitchFamily="34" charset="-120"/>
                  <a:cs typeface="Arial" panose="020B0604020202020204" pitchFamily="34" charset="0"/>
                </a:rPr>
                <a:t>」格式可由修正申請系統內</a:t>
              </a:r>
              <a:endParaRPr lang="en-US" altLang="zh-TW" sz="2800" b="1" dirty="0" smtClean="0">
                <a:solidFill>
                  <a:srgbClr val="000000"/>
                </a:solidFill>
                <a:ea typeface="微軟正黑體" panose="020B0604030504040204" pitchFamily="34" charset="-120"/>
                <a:cs typeface="Arial" panose="020B0604020202020204" pitchFamily="34" charset="0"/>
              </a:endParaRPr>
            </a:p>
            <a:p>
              <a:pPr>
                <a:lnSpc>
                  <a:spcPct val="150000"/>
                </a:lnSpc>
                <a:spcBef>
                  <a:spcPct val="0"/>
                </a:spcBef>
                <a:buClr>
                  <a:srgbClr val="000000"/>
                </a:buClr>
                <a:buNone/>
              </a:pPr>
              <a:r>
                <a:rPr lang="zh-TW" altLang="en-US" sz="2800" b="1" dirty="0" smtClean="0">
                  <a:solidFill>
                    <a:srgbClr val="000000"/>
                  </a:solidFill>
                  <a:ea typeface="微軟正黑體" panose="020B0604030504040204" pitchFamily="34" charset="-120"/>
                  <a:cs typeface="Arial" panose="020B0604020202020204" pitchFamily="34" charset="0"/>
                </a:rPr>
                <a:t>                                     連結下載            </a:t>
              </a:r>
              <a:endParaRPr lang="zh-TW" altLang="en-US" sz="2800" b="1" dirty="0">
                <a:solidFill>
                  <a:srgbClr val="000000"/>
                </a:solidFill>
                <a:ea typeface="微軟正黑體" panose="020B0604030504040204" pitchFamily="34" charset="-120"/>
                <a:cs typeface="Arial" panose="020B0604020202020204" pitchFamily="34" charset="0"/>
              </a:endParaRPr>
            </a:p>
          </p:txBody>
        </p:sp>
        <p:pic>
          <p:nvPicPr>
            <p:cNvPr id="7" name="圖片 22"/>
            <p:cNvPicPr>
              <a:picLocks noChangeAspect="1"/>
            </p:cNvPicPr>
            <p:nvPr/>
          </p:nvPicPr>
          <p:blipFill>
            <a:blip r:embed="rId3">
              <a:extLst>
                <a:ext uri="{28A0092B-C50C-407E-A947-70E740481C1C}">
                  <a14:useLocalDpi xmlns:a14="http://schemas.microsoft.com/office/drawing/2010/main" val="0"/>
                </a:ext>
              </a:extLst>
            </a:blip>
            <a:srcRect l="3799" t="76080" r="86896" b="18272"/>
            <a:stretch>
              <a:fillRect/>
            </a:stretch>
          </p:blipFill>
          <p:spPr bwMode="auto">
            <a:xfrm>
              <a:off x="491391" y="3059084"/>
              <a:ext cx="3358019" cy="4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群組 8"/>
          <p:cNvGrpSpPr/>
          <p:nvPr/>
        </p:nvGrpSpPr>
        <p:grpSpPr>
          <a:xfrm>
            <a:off x="4592862" y="3140968"/>
            <a:ext cx="4280295" cy="2938344"/>
            <a:chOff x="4468169" y="3784689"/>
            <a:chExt cx="4527116" cy="2951682"/>
          </a:xfrm>
        </p:grpSpPr>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169" y="3784689"/>
              <a:ext cx="4527116"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6558418" y="6459372"/>
              <a:ext cx="582211" cy="276999"/>
            </a:xfrm>
            <a:prstGeom prst="rect">
              <a:avLst/>
            </a:prstGeom>
            <a:solidFill>
              <a:srgbClr val="FFFF00"/>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2" name="群組 11"/>
          <p:cNvGrpSpPr/>
          <p:nvPr/>
        </p:nvGrpSpPr>
        <p:grpSpPr>
          <a:xfrm>
            <a:off x="106283" y="3207470"/>
            <a:ext cx="4332991" cy="2867373"/>
            <a:chOff x="106283" y="3207470"/>
            <a:chExt cx="4332991" cy="2867373"/>
          </a:xfrm>
        </p:grpSpPr>
        <p:sp>
          <p:nvSpPr>
            <p:cNvPr id="2" name="文字方塊 1"/>
            <p:cNvSpPr txBox="1"/>
            <p:nvPr/>
          </p:nvSpPr>
          <p:spPr>
            <a:xfrm>
              <a:off x="2006770" y="5801800"/>
              <a:ext cx="538731" cy="273043"/>
            </a:xfrm>
            <a:prstGeom prst="rect">
              <a:avLst/>
            </a:prstGeom>
            <a:solidFill>
              <a:srgbClr val="FFFF00"/>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3" name="圖片 2"/>
            <p:cNvPicPr>
              <a:picLocks noChangeAspect="1"/>
            </p:cNvPicPr>
            <p:nvPr/>
          </p:nvPicPr>
          <p:blipFill>
            <a:blip r:embed="rId5"/>
            <a:stretch>
              <a:fillRect/>
            </a:stretch>
          </p:blipFill>
          <p:spPr>
            <a:xfrm>
              <a:off x="106283" y="3207470"/>
              <a:ext cx="4332991" cy="2660329"/>
            </a:xfrm>
            <a:prstGeom prst="rect">
              <a:avLst/>
            </a:prstGeom>
          </p:spPr>
        </p:pic>
      </p:grpSp>
      <p:sp>
        <p:nvSpPr>
          <p:cNvPr id="13" name="文字方塊 2"/>
          <p:cNvSpPr txBox="1">
            <a:spLocks noChangeArrowheads="1"/>
          </p:cNvSpPr>
          <p:nvPr/>
        </p:nvSpPr>
        <p:spPr bwMode="auto">
          <a:xfrm>
            <a:off x="390697" y="6219580"/>
            <a:ext cx="841248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800" b="1" dirty="0">
                <a:solidFill>
                  <a:srgbClr val="000000"/>
                </a:solidFill>
                <a:latin typeface="PMingLiU" panose="02020500000000000000" pitchFamily="18" charset="-120"/>
                <a:ea typeface="PMingLiU" panose="02020500000000000000" pitchFamily="18" charset="-120"/>
                <a:cs typeface="Arial" panose="020B0604020202020204" pitchFamily="34" charset="0"/>
              </a:rPr>
              <a:t>※</a:t>
            </a:r>
            <a:r>
              <a:rPr lang="zh-TW" altLang="en-US" sz="1800" b="1" dirty="0" smtClean="0">
                <a:solidFill>
                  <a:srgbClr val="000000"/>
                </a:solidFill>
                <a:ea typeface="微軟正黑體" panose="020B0604030504040204" pitchFamily="34" charset="-120"/>
                <a:cs typeface="Arial" panose="020B0604020202020204" pitchFamily="34" charset="0"/>
              </a:rPr>
              <a:t>本表最新版本於申請修正項目清單內新增「校庫期數」欄位，請勿使用舊版本。</a:t>
            </a:r>
            <a:endParaRPr lang="zh-TW" altLang="en-US" sz="1800" b="1"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3631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70763" y="99722"/>
            <a:ext cx="6913605" cy="609600"/>
          </a:xfrm>
        </p:spPr>
        <p:txBody>
          <a:bodyPr/>
          <a:lstStyle/>
          <a:p>
            <a:pPr algn="ctr">
              <a:lnSpc>
                <a:spcPct val="150000"/>
              </a:lnSpc>
              <a:defRPr/>
            </a:pPr>
            <a:r>
              <a:rPr lang="zh-TW" altLang="en-US"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r>
              <a:rPr lang="en-US" altLang="zh-TW"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北區</a:t>
            </a:r>
            <a:r>
              <a:rPr lang="en-US" altLang="zh-TW" sz="5400" i="0"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endParaRPr lang="zh-TW" altLang="en-US" sz="5400" i="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24" name="表格 23"/>
          <p:cNvGraphicFramePr>
            <a:graphicFrameLocks noGrp="1"/>
          </p:cNvGraphicFramePr>
          <p:nvPr>
            <p:extLst>
              <p:ext uri="{D42A27DB-BD31-4B8C-83A1-F6EECF244321}">
                <p14:modId xmlns:p14="http://schemas.microsoft.com/office/powerpoint/2010/main" val="400361473"/>
              </p:ext>
            </p:extLst>
          </p:nvPr>
        </p:nvGraphicFramePr>
        <p:xfrm>
          <a:off x="467543" y="1039091"/>
          <a:ext cx="8280921" cy="5574888"/>
        </p:xfrm>
        <a:graphic>
          <a:graphicData uri="http://schemas.openxmlformats.org/drawingml/2006/table">
            <a:tbl>
              <a:tblPr firstRow="1" firstCol="1" bandRow="1">
                <a:tableStyleId>{5DA37D80-6434-44D0-A028-1B22A696006F}</a:tableStyleId>
              </a:tblPr>
              <a:tblGrid>
                <a:gridCol w="1806748">
                  <a:extLst>
                    <a:ext uri="{9D8B030D-6E8A-4147-A177-3AD203B41FA5}">
                      <a16:colId xmlns:a16="http://schemas.microsoft.com/office/drawing/2014/main" xmlns="" val="20000"/>
                    </a:ext>
                  </a:extLst>
                </a:gridCol>
                <a:gridCol w="2935962">
                  <a:extLst>
                    <a:ext uri="{9D8B030D-6E8A-4147-A177-3AD203B41FA5}">
                      <a16:colId xmlns:a16="http://schemas.microsoft.com/office/drawing/2014/main" xmlns="" val="20001"/>
                    </a:ext>
                  </a:extLst>
                </a:gridCol>
                <a:gridCol w="3538211">
                  <a:extLst>
                    <a:ext uri="{9D8B030D-6E8A-4147-A177-3AD203B41FA5}">
                      <a16:colId xmlns:a16="http://schemas.microsoft.com/office/drawing/2014/main" xmlns="" val="20002"/>
                    </a:ext>
                  </a:extLst>
                </a:gridCol>
              </a:tblGrid>
              <a:tr h="476546">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solidFill>
                      <a:srgbClr val="B3E1EF"/>
                    </a:solid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solidFill>
                      <a:srgbClr val="B3E1EF"/>
                    </a:solid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solidFill>
                      <a:srgbClr val="B3E1EF"/>
                    </a:solidFill>
                  </a:tcPr>
                </a:tc>
                <a:extLst>
                  <a:ext uri="{0D108BD9-81ED-4DB2-BD59-A6C34878D82A}">
                    <a16:rowId xmlns:a16="http://schemas.microsoft.com/office/drawing/2014/main" xmlns="" val="10000"/>
                  </a:ext>
                </a:extLst>
              </a:tr>
              <a:tr h="593854">
                <a:tc>
                  <a:txBody>
                    <a:bodyPr/>
                    <a:lstStyle/>
                    <a:p>
                      <a:pPr algn="ctr">
                        <a:spcAft>
                          <a:spcPts val="0"/>
                        </a:spcAft>
                      </a:pP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09:00-09:30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a:txBody>
                    <a:bodyPr/>
                    <a:lstStyle/>
                    <a:p>
                      <a:pPr marL="36830"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noFill/>
                  </a:tcPr>
                </a:tc>
                <a:tc>
                  <a:txBody>
                    <a:bodyPr/>
                    <a:lstStyle/>
                    <a:p>
                      <a:pPr marL="36830"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noFill/>
                  </a:tcPr>
                </a:tc>
                <a:extLst>
                  <a:ext uri="{0D108BD9-81ED-4DB2-BD59-A6C34878D82A}">
                    <a16:rowId xmlns:a16="http://schemas.microsoft.com/office/drawing/2014/main" xmlns="" val="10001"/>
                  </a:ext>
                </a:extLst>
              </a:tr>
              <a:tr h="1205651">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a:txBody>
                    <a:bodyPr/>
                    <a:lstStyle/>
                    <a:p>
                      <a:pPr algn="r">
                        <a:lnSpc>
                          <a:spcPct val="150000"/>
                        </a:lnSpc>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17779" marR="17779" marT="0" marB="0" anchor="ctr">
                    <a:solidFill>
                      <a:srgbClr val="B3E1EF"/>
                    </a:solid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extLst>
                  <a:ext uri="{0D108BD9-81ED-4DB2-BD59-A6C34878D82A}">
                    <a16:rowId xmlns:a16="http://schemas.microsoft.com/office/drawing/2014/main" xmlns="" val="10002"/>
                  </a:ext>
                </a:extLst>
              </a:tr>
              <a:tr h="363824">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gridSpan="2">
                  <a:txBody>
                    <a:bodyPr/>
                    <a:lstStyle/>
                    <a:p>
                      <a:pPr algn="ctr">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hMerge="1">
                  <a:txBody>
                    <a:bodyPr/>
                    <a:lstStyle/>
                    <a:p>
                      <a:pPr algn="l">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3"/>
                      <a:srcRect/>
                      <a:tile tx="0" ty="0" sx="100000" sy="100000" flip="none" algn="tl"/>
                    </a:blipFill>
                  </a:tcPr>
                </a:tc>
                <a:extLst>
                  <a:ext uri="{0D108BD9-81ED-4DB2-BD59-A6C34878D82A}">
                    <a16:rowId xmlns:a16="http://schemas.microsoft.com/office/drawing/2014/main" xmlns="" val="10003"/>
                  </a:ext>
                </a:extLst>
              </a:tr>
              <a:tr h="1156419">
                <a:tc>
                  <a:txBody>
                    <a:bodyPr/>
                    <a:lstStyle/>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a:txBody>
                    <a:bodyPr/>
                    <a:lstStyle/>
                    <a:p>
                      <a:pPr algn="ctr">
                        <a:lnSpc>
                          <a:spcPct val="150000"/>
                        </a:lnSpc>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操作說明及意見交流</a:t>
                      </a:r>
                    </a:p>
                  </a:txBody>
                  <a:tcPr marL="17779" marR="17779" marT="0" marB="0" anchor="ctr">
                    <a:solidFill>
                      <a:srgbClr val="B3E1EF"/>
                    </a:solid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extLst>
                  <a:ext uri="{0D108BD9-81ED-4DB2-BD59-A6C34878D82A}">
                    <a16:rowId xmlns:a16="http://schemas.microsoft.com/office/drawing/2014/main" xmlns="" val="10004"/>
                  </a:ext>
                </a:extLst>
              </a:tr>
              <a:tr h="1163825">
                <a:tc>
                  <a:txBody>
                    <a:bodyPr/>
                    <a:lstStyle/>
                    <a:p>
                      <a:pPr algn="ctr">
                        <a:spcAft>
                          <a:spcPts val="0"/>
                        </a:spcAft>
                      </a:pP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noFill/>
                  </a:tcPr>
                </a:tc>
                <a:tc>
                  <a:txBody>
                    <a:bodyPr/>
                    <a:lstStyle/>
                    <a:p>
                      <a:pPr algn="l">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小組</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noFill/>
                  </a:tcPr>
                </a:tc>
                <a:extLst>
                  <a:ext uri="{0D108BD9-81ED-4DB2-BD59-A6C34878D82A}">
                    <a16:rowId xmlns:a16="http://schemas.microsoft.com/office/drawing/2014/main" xmlns="" val="10005"/>
                  </a:ext>
                </a:extLst>
              </a:tr>
              <a:tr h="614769">
                <a:tc>
                  <a:txBody>
                    <a:bodyPr/>
                    <a:lstStyle/>
                    <a:p>
                      <a:pPr marL="0" algn="ctr" defTabSz="914400" rtl="0" eaLnBrk="1" latinLnBrk="0" hangingPunct="1">
                        <a:spcAft>
                          <a:spcPts val="0"/>
                        </a:spcAft>
                      </a:pP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gridSpan="2">
                  <a:txBody>
                    <a:bodyPr/>
                    <a:lstStyle/>
                    <a:p>
                      <a:pPr marL="0" algn="ctr" defTabSz="914400" rtl="0" eaLnBrk="1" latinLnBrk="0" hangingPunct="1">
                        <a:spcAft>
                          <a:spcPts val="0"/>
                        </a:spcAft>
                      </a:pP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0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solidFill>
                      <a:srgbClr val="B3E1EF"/>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3"/>
                      <a:srcRect/>
                      <a:tile tx="0" ty="0" sx="100000" sy="100000" flip="none" algn="tl"/>
                    </a:blip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00305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2.8 </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非</a:t>
            </a:r>
            <a:r>
              <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統一</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修正申請</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文字方塊 27"/>
          <p:cNvSpPr txBox="1">
            <a:spLocks noChangeArrowheads="1"/>
          </p:cNvSpPr>
          <p:nvPr/>
        </p:nvSpPr>
        <p:spPr bwMode="auto">
          <a:xfrm>
            <a:off x="467543" y="1124744"/>
            <a:ext cx="8280921"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ts val="3000"/>
              </a:lnSpc>
              <a:spcBef>
                <a:spcPts val="600"/>
              </a:spcBef>
              <a:spcAft>
                <a:spcPts val="600"/>
              </a:spcAft>
              <a:buFont typeface="Wingdings" panose="05000000000000000000" pitchFamily="2" charset="2"/>
              <a:buChar char="l"/>
            </a:pPr>
            <a:r>
              <a:rPr lang="zh-TW" altLang="en-US" sz="2400" b="1" dirty="0" smtClean="0">
                <a:solidFill>
                  <a:srgbClr val="000000"/>
                </a:solidFill>
                <a:ea typeface="微軟正黑體" panose="020B0604030504040204" pitchFamily="34" charset="-120"/>
                <a:cs typeface="Arial" panose="020B0604020202020204" pitchFamily="34" charset="0"/>
              </a:rPr>
              <a:t>修正</a:t>
            </a:r>
            <a:r>
              <a:rPr lang="zh-TW" altLang="en-US" sz="2400" b="1" dirty="0">
                <a:solidFill>
                  <a:srgbClr val="000000"/>
                </a:solidFill>
                <a:ea typeface="微軟正黑體" panose="020B0604030504040204" pitchFamily="34" charset="-120"/>
                <a:cs typeface="Arial" panose="020B0604020202020204" pitchFamily="34" charset="0"/>
              </a:rPr>
              <a:t>申請涉及計畫</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包含學術研究、產學合作等</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經費等</a:t>
            </a:r>
            <a:r>
              <a:rPr lang="zh-TW" altLang="en-US" sz="2400" b="1" dirty="0" smtClean="0">
                <a:solidFill>
                  <a:srgbClr val="000000"/>
                </a:solidFill>
                <a:ea typeface="微軟正黑體" panose="020B0604030504040204" pitchFamily="34" charset="-120"/>
                <a:cs typeface="Arial" panose="020B0604020202020204" pitchFamily="34" charset="0"/>
              </a:rPr>
              <a:t>數據：</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en-US" sz="2400" b="1" dirty="0" smtClean="0">
                <a:solidFill>
                  <a:srgbClr val="000000"/>
                </a:solidFill>
                <a:ea typeface="微軟正黑體" panose="020B0604030504040204" pitchFamily="34" charset="-120"/>
                <a:cs typeface="Arial" panose="020B0604020202020204" pitchFamily="34" charset="0"/>
              </a:rPr>
              <a:t>提出</a:t>
            </a:r>
            <a:r>
              <a:rPr lang="zh-TW" altLang="en-US" sz="2400" b="1" dirty="0">
                <a:solidFill>
                  <a:srgbClr val="FF0000"/>
                </a:solidFill>
                <a:ea typeface="微軟正黑體" panose="020B0604030504040204" pitchFamily="34" charset="-120"/>
                <a:cs typeface="Arial" panose="020B0604020202020204" pitchFamily="34" charset="0"/>
              </a:rPr>
              <a:t>核章之修正前後對照表</a:t>
            </a:r>
            <a:r>
              <a:rPr lang="zh-TW" altLang="en-US" sz="2400" b="1" dirty="0">
                <a:solidFill>
                  <a:srgbClr val="000000"/>
                </a:solidFill>
                <a:ea typeface="微軟正黑體" panose="020B0604030504040204" pitchFamily="34" charset="-120"/>
                <a:cs typeface="Arial" panose="020B0604020202020204" pitchFamily="34" charset="0"/>
              </a:rPr>
              <a:t>及相關佐證</a:t>
            </a:r>
            <a:r>
              <a:rPr lang="zh-TW" altLang="en-US" sz="2400" b="1" dirty="0" smtClean="0">
                <a:solidFill>
                  <a:srgbClr val="000000"/>
                </a:solidFill>
                <a:ea typeface="微軟正黑體" panose="020B0604030504040204" pitchFamily="34" charset="-120"/>
                <a:cs typeface="Arial" panose="020B0604020202020204" pitchFamily="34" charset="0"/>
              </a:rPr>
              <a:t>資料</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en-US" sz="2400" b="1" dirty="0" smtClean="0">
                <a:solidFill>
                  <a:srgbClr val="000000"/>
                </a:solidFill>
                <a:ea typeface="微軟正黑體" panose="020B0604030504040204" pitchFamily="34" charset="-120"/>
                <a:cs typeface="Arial" panose="020B0604020202020204" pitchFamily="34" charset="0"/>
              </a:rPr>
              <a:t>對照表上請</a:t>
            </a:r>
            <a:r>
              <a:rPr lang="zh-TW" altLang="en-US" sz="2400" b="1" dirty="0">
                <a:solidFill>
                  <a:srgbClr val="000000"/>
                </a:solidFill>
                <a:ea typeface="微軟正黑體" panose="020B0604030504040204" pitchFamily="34" charset="-120"/>
                <a:cs typeface="Arial" panose="020B0604020202020204" pitchFamily="34" charset="0"/>
              </a:rPr>
              <a:t>臚列出</a:t>
            </a:r>
            <a:r>
              <a:rPr lang="zh-TW" altLang="en-US" sz="2400" b="1" dirty="0">
                <a:solidFill>
                  <a:srgbClr val="FF0000"/>
                </a:solidFill>
                <a:ea typeface="微軟正黑體" panose="020B0604030504040204" pitchFamily="34" charset="-120"/>
                <a:cs typeface="Arial" panose="020B0604020202020204" pitchFamily="34" charset="0"/>
              </a:rPr>
              <a:t>修改</a:t>
            </a:r>
            <a:r>
              <a:rPr lang="zh-TW" altLang="en-US" sz="2400" b="1" dirty="0" smtClean="0">
                <a:solidFill>
                  <a:srgbClr val="FF0000"/>
                </a:solidFill>
                <a:ea typeface="微軟正黑體" panose="020B0604030504040204" pitchFamily="34" charset="-120"/>
                <a:cs typeface="Arial" panose="020B0604020202020204" pitchFamily="34" charset="0"/>
              </a:rPr>
              <a:t>前、後</a:t>
            </a:r>
            <a:r>
              <a:rPr lang="zh-TW" altLang="en-US" sz="2400" b="1" dirty="0">
                <a:solidFill>
                  <a:srgbClr val="FF0000"/>
                </a:solidFill>
                <a:ea typeface="微軟正黑體" panose="020B0604030504040204" pitchFamily="34" charset="-120"/>
                <a:cs typeface="Arial" panose="020B0604020202020204" pitchFamily="34" charset="0"/>
              </a:rPr>
              <a:t>的計畫明細與</a:t>
            </a:r>
            <a:r>
              <a:rPr lang="zh-TW" altLang="en-US" sz="2400" b="1" dirty="0" smtClean="0">
                <a:solidFill>
                  <a:srgbClr val="FF0000"/>
                </a:solidFill>
                <a:ea typeface="微軟正黑體" panose="020B0604030504040204" pitchFamily="34" charset="-120"/>
                <a:cs typeface="Arial" panose="020B0604020202020204" pitchFamily="34" charset="0"/>
              </a:rPr>
              <a:t>經費數據</a:t>
            </a:r>
            <a:endParaRPr lang="en-US" altLang="zh-TW" sz="2400" b="1" dirty="0" smtClean="0">
              <a:solidFill>
                <a:srgbClr val="FF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Clr>
                <a:srgbClr val="000000"/>
              </a:buClr>
              <a:buFont typeface="+mj-lt"/>
              <a:buAutoNum type="arabicParenR"/>
            </a:pPr>
            <a:r>
              <a:rPr lang="zh-TW" altLang="en-US" sz="2400" b="1" dirty="0" smtClean="0">
                <a:solidFill>
                  <a:srgbClr val="FF0000"/>
                </a:solidFill>
                <a:ea typeface="微軟正黑體" panose="020B0604030504040204" pitchFamily="34" charset="-120"/>
                <a:cs typeface="Arial" panose="020B0604020202020204" pitchFamily="34" charset="0"/>
              </a:rPr>
              <a:t>敘明</a:t>
            </a:r>
            <a:r>
              <a:rPr lang="zh-TW" altLang="en-US" sz="2400" b="1" dirty="0" smtClean="0">
                <a:solidFill>
                  <a:srgbClr val="000000"/>
                </a:solidFill>
                <a:ea typeface="微軟正黑體" panose="020B0604030504040204" pitchFamily="34" charset="-120"/>
                <a:cs typeface="Arial" panose="020B0604020202020204" pitchFamily="34" charset="0"/>
              </a:rPr>
              <a:t>係</a:t>
            </a:r>
            <a:r>
              <a:rPr lang="zh-TW" altLang="en-US" sz="2400" b="1" dirty="0">
                <a:solidFill>
                  <a:srgbClr val="000000"/>
                </a:solidFill>
                <a:ea typeface="微軟正黑體" panose="020B0604030504040204" pitchFamily="34" charset="-120"/>
                <a:cs typeface="Arial" panose="020B0604020202020204" pitchFamily="34" charset="0"/>
              </a:rPr>
              <a:t>依據表冊何項</a:t>
            </a:r>
            <a:r>
              <a:rPr lang="zh-TW" altLang="en-US" sz="2400" b="1" dirty="0">
                <a:solidFill>
                  <a:srgbClr val="FF0000"/>
                </a:solidFill>
                <a:ea typeface="微軟正黑體" panose="020B0604030504040204" pitchFamily="34" charset="-120"/>
                <a:cs typeface="Arial" panose="020B0604020202020204" pitchFamily="34" charset="0"/>
              </a:rPr>
              <a:t>定義</a:t>
            </a:r>
            <a:r>
              <a:rPr lang="zh-TW" altLang="en-US" sz="2400" b="1" dirty="0">
                <a:solidFill>
                  <a:srgbClr val="000000"/>
                </a:solidFill>
                <a:ea typeface="微軟正黑體" panose="020B0604030504040204" pitchFamily="34" charset="-120"/>
                <a:cs typeface="Arial" panose="020B0604020202020204" pitchFamily="34" charset="0"/>
              </a:rPr>
              <a:t>而</a:t>
            </a:r>
            <a:r>
              <a:rPr lang="zh-TW" altLang="en-US" sz="2400" b="1" dirty="0" smtClean="0">
                <a:solidFill>
                  <a:srgbClr val="000000"/>
                </a:solidFill>
                <a:ea typeface="微軟正黑體" panose="020B0604030504040204" pitchFamily="34" charset="-120"/>
                <a:cs typeface="Arial" panose="020B0604020202020204" pitchFamily="34" charset="0"/>
              </a:rPr>
              <a:t>修正</a:t>
            </a:r>
            <a:endParaRPr lang="en-US" altLang="zh-TW" sz="2400" b="1" dirty="0">
              <a:solidFill>
                <a:srgbClr val="000000"/>
              </a:solidFill>
              <a:ea typeface="微軟正黑體" panose="020B0604030504040204" pitchFamily="34" charset="-120"/>
              <a:cs typeface="Arial" panose="020B0604020202020204" pitchFamily="34" charset="0"/>
            </a:endParaRPr>
          </a:p>
          <a:p>
            <a:pPr>
              <a:lnSpc>
                <a:spcPts val="3000"/>
              </a:lnSpc>
              <a:spcBef>
                <a:spcPts val="600"/>
              </a:spcBef>
              <a:spcAft>
                <a:spcPts val="600"/>
              </a:spcAft>
              <a:buFontTx/>
              <a:buNone/>
            </a:pPr>
            <a:r>
              <a:rPr lang="zh-TW" altLang="zh-TW" sz="2400" b="1" dirty="0" smtClean="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範例</a:t>
            </a:r>
            <a:r>
              <a:rPr lang="zh-TW" altLang="zh-TW"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indent="720000">
              <a:lnSpc>
                <a:spcPts val="3000"/>
              </a:lnSpc>
              <a:spcBef>
                <a:spcPts val="600"/>
              </a:spcBef>
              <a:spcAft>
                <a:spcPts val="600"/>
              </a:spcAft>
              <a:buFontTx/>
              <a:buNone/>
            </a:pPr>
            <a:r>
              <a:rPr lang="zh-TW" altLang="zh-TW" sz="2400" b="1" dirty="0" smtClean="0">
                <a:solidFill>
                  <a:srgbClr val="000000"/>
                </a:solidFill>
                <a:ea typeface="微軟正黑體" panose="020B0604030504040204" pitchFamily="34" charset="-120"/>
                <a:cs typeface="Arial" panose="020B0604020202020204" pitchFamily="34" charset="0"/>
              </a:rPr>
              <a:t>企業</a:t>
            </a:r>
            <a:r>
              <a:rPr lang="zh-TW" altLang="zh-TW" sz="2400" b="1" dirty="0">
                <a:solidFill>
                  <a:srgbClr val="000000"/>
                </a:solidFill>
                <a:ea typeface="微軟正黑體" panose="020B0604030504040204" pitchFamily="34" charset="-120"/>
                <a:cs typeface="Arial" panose="020B0604020202020204" pitchFamily="34" charset="0"/>
              </a:rPr>
              <a:t>部門資助產學合作計畫，有一件「</a:t>
            </a:r>
            <a:r>
              <a:rPr lang="zh-TW" altLang="zh-TW" sz="2400" b="1" u="sng" dirty="0">
                <a:solidFill>
                  <a:srgbClr val="000000"/>
                </a:solidFill>
                <a:ea typeface="微軟正黑體" panose="020B0604030504040204" pitchFamily="34" charset="-120"/>
                <a:cs typeface="Arial" panose="020B0604020202020204" pitchFamily="34" charset="0"/>
              </a:rPr>
              <a:t>光纖有線電視與光通訊產學聯盟計畫案</a:t>
            </a:r>
            <a:r>
              <a:rPr lang="zh-TW" altLang="zh-TW" sz="2400" b="1" dirty="0">
                <a:solidFill>
                  <a:srgbClr val="000000"/>
                </a:solidFill>
                <a:ea typeface="微軟正黑體" panose="020B0604030504040204" pitchFamily="34" charset="-120"/>
                <a:cs typeface="Arial" panose="020B0604020202020204" pitchFamily="34" charset="0"/>
              </a:rPr>
              <a:t>」金額填報有誤</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u="sng" dirty="0">
                <a:solidFill>
                  <a:srgbClr val="000000"/>
                </a:solidFill>
                <a:ea typeface="微軟正黑體" panose="020B0604030504040204" pitchFamily="34" charset="-120"/>
                <a:cs typeface="Arial" panose="020B0604020202020204" pitchFamily="34" charset="0"/>
              </a:rPr>
              <a:t>正確應為</a:t>
            </a:r>
            <a:r>
              <a:rPr lang="en-US" altLang="zh-TW" sz="2400" b="1" u="sng" dirty="0">
                <a:solidFill>
                  <a:srgbClr val="000000"/>
                </a:solidFill>
                <a:ea typeface="微軟正黑體" panose="020B0604030504040204" pitchFamily="34" charset="-120"/>
                <a:cs typeface="Arial" panose="020B0604020202020204" pitchFamily="34" charset="0"/>
              </a:rPr>
              <a:t>4,200,000</a:t>
            </a:r>
            <a:r>
              <a:rPr lang="zh-TW" altLang="zh-TW" sz="2400" b="1" u="sng" dirty="0">
                <a:solidFill>
                  <a:srgbClr val="000000"/>
                </a:solidFill>
                <a:ea typeface="微軟正黑體" panose="020B0604030504040204" pitchFamily="34" charset="-120"/>
                <a:cs typeface="Arial" panose="020B0604020202020204" pitchFamily="34" charset="0"/>
              </a:rPr>
              <a:t>，誤填報為</a:t>
            </a:r>
            <a:r>
              <a:rPr lang="en-US" altLang="zh-TW" sz="2400" b="1" u="sng" dirty="0">
                <a:solidFill>
                  <a:srgbClr val="000000"/>
                </a:solidFill>
                <a:ea typeface="微軟正黑體" panose="020B0604030504040204" pitchFamily="34" charset="-120"/>
                <a:cs typeface="Arial" panose="020B0604020202020204" pitchFamily="34" charset="0"/>
              </a:rPr>
              <a:t>4,000,000</a:t>
            </a:r>
            <a:r>
              <a:rPr lang="en-US" altLang="zh-TW" sz="2400" b="1" dirty="0" smtClean="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indent="720000">
              <a:lnSpc>
                <a:spcPts val="3000"/>
              </a:lnSpc>
              <a:spcBef>
                <a:spcPts val="600"/>
              </a:spcBef>
              <a:spcAft>
                <a:spcPts val="600"/>
              </a:spcAft>
              <a:buFontTx/>
              <a:buNone/>
            </a:pPr>
            <a:r>
              <a:rPr lang="zh-TW" altLang="zh-TW" sz="2400" b="1" dirty="0">
                <a:solidFill>
                  <a:srgbClr val="000000"/>
                </a:solidFill>
                <a:ea typeface="微軟正黑體" panose="020B0604030504040204" pitchFamily="34" charset="-120"/>
                <a:cs typeface="Arial" panose="020B0604020202020204" pitchFamily="34" charset="0"/>
              </a:rPr>
              <a:t>依據</a:t>
            </a:r>
            <a:r>
              <a:rPr lang="zh-TW" altLang="zh-TW" sz="2400" b="1" u="sng" dirty="0">
                <a:solidFill>
                  <a:srgbClr val="000000"/>
                </a:solidFill>
                <a:ea typeface="微軟正黑體" panose="020B0604030504040204" pitchFamily="34" charset="-120"/>
                <a:cs typeface="Arial" panose="020B0604020202020204" pitchFamily="34" charset="0"/>
              </a:rPr>
              <a:t>合約書</a:t>
            </a:r>
            <a:r>
              <a:rPr lang="zh-TW" altLang="zh-TW" sz="2400" b="1" dirty="0">
                <a:solidFill>
                  <a:srgbClr val="000000"/>
                </a:solidFill>
                <a:ea typeface="微軟正黑體" panose="020B0604030504040204" pitchFamily="34" charset="-120"/>
                <a:cs typeface="Arial" panose="020B0604020202020204" pitchFamily="34" charset="0"/>
              </a:rPr>
              <a:t>佐證文件修正，故企業部門資助產學合作</a:t>
            </a:r>
            <a:r>
              <a:rPr lang="zh-TW" altLang="zh-TW" sz="2400" b="1" u="sng" dirty="0">
                <a:solidFill>
                  <a:srgbClr val="000000"/>
                </a:solidFill>
                <a:ea typeface="微軟正黑體" panose="020B0604030504040204" pitchFamily="34" charset="-120"/>
                <a:cs typeface="Arial" panose="020B0604020202020204" pitchFamily="34" charset="0"/>
              </a:rPr>
              <a:t>原本填報金額</a:t>
            </a:r>
            <a:r>
              <a:rPr lang="en-US" altLang="zh-TW" sz="2400" b="1" u="sng" dirty="0">
                <a:solidFill>
                  <a:srgbClr val="000000"/>
                </a:solidFill>
                <a:ea typeface="微軟正黑體" panose="020B0604030504040204" pitchFamily="34" charset="-120"/>
                <a:cs typeface="Arial" panose="020B0604020202020204" pitchFamily="34" charset="0"/>
              </a:rPr>
              <a:t>44,475,997</a:t>
            </a:r>
            <a:r>
              <a:rPr lang="zh-TW" altLang="zh-TW" sz="2400" b="1" u="sng" dirty="0">
                <a:solidFill>
                  <a:srgbClr val="000000"/>
                </a:solidFill>
                <a:ea typeface="微軟正黑體" panose="020B0604030504040204" pitchFamily="34" charset="-120"/>
                <a:cs typeface="Arial" panose="020B0604020202020204" pitchFamily="34" charset="0"/>
              </a:rPr>
              <a:t>元，應修正為</a:t>
            </a:r>
            <a:r>
              <a:rPr lang="en-US" altLang="zh-TW" sz="2400" b="1" u="sng" dirty="0">
                <a:solidFill>
                  <a:srgbClr val="000000"/>
                </a:solidFill>
                <a:ea typeface="微軟正黑體" panose="020B0604030504040204" pitchFamily="34" charset="-120"/>
                <a:cs typeface="Arial" panose="020B0604020202020204" pitchFamily="34" charset="0"/>
              </a:rPr>
              <a:t>44,675,997</a:t>
            </a:r>
            <a:r>
              <a:rPr lang="zh-TW" altLang="zh-TW" sz="2400" b="1" u="sng" dirty="0">
                <a:solidFill>
                  <a:srgbClr val="000000"/>
                </a:solidFill>
                <a:ea typeface="微軟正黑體" panose="020B0604030504040204" pitchFamily="34" charset="-120"/>
                <a:cs typeface="Arial" panose="020B0604020202020204" pitchFamily="34" charset="0"/>
              </a:rPr>
              <a:t>元</a:t>
            </a:r>
            <a:r>
              <a:rPr lang="zh-TW" altLang="en-US" sz="2400" b="1" dirty="0">
                <a:solidFill>
                  <a:srgbClr val="000000"/>
                </a:solidFill>
                <a:ea typeface="微軟正黑體" panose="020B0604030504040204" pitchFamily="34" charset="-120"/>
                <a:cs typeface="Arial" panose="020B0604020202020204" pitchFamily="34" charset="0"/>
              </a:rPr>
              <a:t>。</a:t>
            </a:r>
            <a:endParaRPr lang="zh-TW" altLang="en-US" sz="2400" b="1" u="sng"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8453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93845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2.9 </a:t>
            </a:r>
            <a:r>
              <a:rPr lang="zh-TW" altLang="en-US" sz="440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如何提出</a:t>
            </a:r>
          </a:p>
        </p:txBody>
      </p:sp>
      <p:grpSp>
        <p:nvGrpSpPr>
          <p:cNvPr id="11" name="群組 10"/>
          <p:cNvGrpSpPr/>
          <p:nvPr/>
        </p:nvGrpSpPr>
        <p:grpSpPr>
          <a:xfrm>
            <a:off x="467543" y="1424793"/>
            <a:ext cx="8280921" cy="3553793"/>
            <a:chOff x="190500" y="1883222"/>
            <a:chExt cx="8698006" cy="3577093"/>
          </a:xfrm>
        </p:grpSpPr>
        <p:sp>
          <p:nvSpPr>
            <p:cNvPr id="4" name="文字方塊 27"/>
            <p:cNvSpPr txBox="1">
              <a:spLocks noChangeArrowheads="1"/>
            </p:cNvSpPr>
            <p:nvPr/>
          </p:nvSpPr>
          <p:spPr bwMode="auto">
            <a:xfrm>
              <a:off x="190500" y="1883222"/>
              <a:ext cx="8698006" cy="357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nSpc>
                  <a:spcPts val="3360"/>
                </a:lnSpc>
                <a:spcBef>
                  <a:spcPct val="0"/>
                </a:spcBef>
                <a:buFont typeface="+mj-lt"/>
                <a:buAutoNum type="arabicPeriod" startAt="3"/>
              </a:pPr>
              <a:r>
                <a:rPr lang="zh-TW" altLang="en-US" sz="2800" b="1" dirty="0" smtClean="0">
                  <a:solidFill>
                    <a:srgbClr val="000000"/>
                  </a:solidFill>
                  <a:ea typeface="微軟正黑體" panose="020B0604030504040204" pitchFamily="34" charset="-120"/>
                  <a:cs typeface="Arial" panose="020B0604020202020204" pitchFamily="34" charset="0"/>
                </a:rPr>
                <a:t>獲</a:t>
              </a:r>
              <a:r>
                <a:rPr lang="zh-TW" altLang="en-US" sz="2800" b="1" dirty="0">
                  <a:solidFill>
                    <a:srgbClr val="000000"/>
                  </a:solidFill>
                  <a:ea typeface="微軟正黑體" panose="020B0604030504040204" pitchFamily="34" charset="-120"/>
                  <a:cs typeface="Arial" panose="020B0604020202020204" pitchFamily="34" charset="0"/>
                </a:rPr>
                <a:t>教育部回文核准</a:t>
              </a:r>
              <a:r>
                <a:rPr lang="zh-TW" altLang="en-US" sz="2800" b="1" dirty="0" smtClean="0">
                  <a:solidFill>
                    <a:srgbClr val="000000"/>
                  </a:solidFill>
                  <a:ea typeface="微軟正黑體" panose="020B0604030504040204" pitchFamily="34" charset="-120"/>
                  <a:cs typeface="Arial" panose="020B0604020202020204" pitchFamily="34" charset="0"/>
                </a:rPr>
                <a:t>後，請</a:t>
              </a:r>
              <a:r>
                <a:rPr lang="zh-TW" altLang="en-US" sz="2800" b="1" dirty="0">
                  <a:solidFill>
                    <a:srgbClr val="000000"/>
                  </a:solidFill>
                  <a:ea typeface="微軟正黑體" panose="020B0604030504040204" pitchFamily="34" charset="-120"/>
                  <a:cs typeface="Arial" panose="020B0604020202020204" pitchFamily="34" charset="0"/>
                </a:rPr>
                <a:t>至</a:t>
              </a:r>
              <a:r>
                <a:rPr lang="zh-TW" altLang="en-US" sz="2800" b="1" dirty="0">
                  <a:solidFill>
                    <a:srgbClr val="FF0000"/>
                  </a:solidFill>
                  <a:ea typeface="微軟正黑體" panose="020B0604030504040204" pitchFamily="34" charset="-120"/>
                  <a:cs typeface="Arial" panose="020B0604020202020204" pitchFamily="34" charset="0"/>
                </a:rPr>
                <a:t>校庫首頁</a:t>
              </a:r>
              <a:r>
                <a:rPr lang="zh-TW" altLang="en-US" sz="2800" b="1" dirty="0">
                  <a:solidFill>
                    <a:srgbClr val="000000"/>
                  </a:solidFill>
                  <a:ea typeface="微軟正黑體" panose="020B0604030504040204" pitchFamily="34" charset="-120"/>
                  <a:cs typeface="Arial" panose="020B0604020202020204" pitchFamily="34" charset="0"/>
                </a:rPr>
                <a:t>點選    </a:t>
              </a:r>
              <a:r>
                <a:rPr lang="zh-TW" altLang="en-US" sz="2800" b="1" dirty="0" smtClean="0">
                  <a:solidFill>
                    <a:srgbClr val="000000"/>
                  </a:solidFill>
                  <a:ea typeface="微軟正黑體" panose="020B0604030504040204" pitchFamily="34" charset="-120"/>
                  <a:cs typeface="Arial" panose="020B0604020202020204" pitchFamily="34" charset="0"/>
                </a:rPr>
                <a:t> </a:t>
              </a:r>
              <a:r>
                <a:rPr lang="en-US" altLang="zh-TW" sz="2800" b="1" dirty="0">
                  <a:solidFill>
                    <a:srgbClr val="000000"/>
                  </a:solidFill>
                  <a:ea typeface="微軟正黑體" panose="020B0604030504040204" pitchFamily="34" charset="-120"/>
                  <a:cs typeface="Arial" panose="020B0604020202020204" pitchFamily="34" charset="0"/>
                </a:rPr>
                <a:t> </a:t>
              </a:r>
              <a:r>
                <a:rPr lang="en-US" altLang="zh-TW" sz="2800" b="1" dirty="0" smtClean="0">
                  <a:solidFill>
                    <a:srgbClr val="000000"/>
                  </a:solidFill>
                  <a:ea typeface="微軟正黑體" panose="020B0604030504040204" pitchFamily="34" charset="-120"/>
                  <a:cs typeface="Arial" panose="020B0604020202020204" pitchFamily="34" charset="0"/>
                </a:rPr>
                <a:t>   </a:t>
              </a:r>
              <a:r>
                <a:rPr lang="zh-TW" altLang="en-US" sz="2800" b="1" dirty="0" smtClean="0">
                  <a:solidFill>
                    <a:srgbClr val="000000"/>
                  </a:solidFill>
                  <a:ea typeface="微軟正黑體" panose="020B0604030504040204" pitchFamily="34" charset="-120"/>
                  <a:cs typeface="Arial" panose="020B0604020202020204" pitchFamily="34" charset="0"/>
                </a:rPr>
                <a:t>登入</a:t>
              </a:r>
              <a:r>
                <a:rPr lang="zh-TW" altLang="en-US" sz="2800" b="1" dirty="0">
                  <a:solidFill>
                    <a:srgbClr val="000000"/>
                  </a:solidFill>
                  <a:ea typeface="微軟正黑體" panose="020B0604030504040204" pitchFamily="34" charset="-120"/>
                  <a:cs typeface="Arial" panose="020B0604020202020204" pitchFamily="34" charset="0"/>
                </a:rPr>
                <a:t>修正申請系統</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smtClean="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r>
                <a:rPr lang="zh-TW" altLang="en-US" sz="2800" b="1" dirty="0" smtClean="0">
                  <a:solidFill>
                    <a:srgbClr val="000000"/>
                  </a:solidFill>
                  <a:ea typeface="微軟正黑體" panose="020B0604030504040204" pitchFamily="34" charset="-120"/>
                  <a:cs typeface="Arial" panose="020B0604020202020204" pitchFamily="34" charset="0"/>
                </a:rPr>
                <a:t>點選                拉</a:t>
              </a:r>
              <a:r>
                <a:rPr lang="zh-TW" altLang="en-US" sz="2800" b="1" dirty="0">
                  <a:solidFill>
                    <a:srgbClr val="000000"/>
                  </a:solidFill>
                  <a:ea typeface="微軟正黑體" panose="020B0604030504040204" pitchFamily="34" charset="-120"/>
                  <a:cs typeface="Arial" panose="020B0604020202020204" pitchFamily="34" charset="0"/>
                </a:rPr>
                <a:t>選「期數」及「表冊</a:t>
              </a:r>
              <a:r>
                <a:rPr lang="zh-TW" altLang="en-US" sz="2800" b="1" dirty="0" smtClean="0">
                  <a:solidFill>
                    <a:srgbClr val="000000"/>
                  </a:solidFill>
                  <a:ea typeface="微軟正黑體" panose="020B0604030504040204" pitchFamily="34" charset="-120"/>
                  <a:cs typeface="Arial" panose="020B0604020202020204" pitchFamily="34" charset="0"/>
                </a:rPr>
                <a:t>」，再點選預計至</a:t>
              </a:r>
              <a:r>
                <a:rPr lang="zh-TW" altLang="en-US" sz="2800" b="1" dirty="0">
                  <a:solidFill>
                    <a:srgbClr val="000000"/>
                  </a:solidFill>
                  <a:ea typeface="微軟正黑體" panose="020B0604030504040204" pitchFamily="34" charset="-120"/>
                  <a:cs typeface="Arial" panose="020B0604020202020204" pitchFamily="34" charset="0"/>
                </a:rPr>
                <a:t>填報系統</a:t>
              </a:r>
              <a:r>
                <a:rPr lang="zh-TW" altLang="en-US" sz="2800" b="1" dirty="0" smtClean="0">
                  <a:solidFill>
                    <a:srgbClr val="FF0000"/>
                  </a:solidFill>
                  <a:ea typeface="微軟正黑體" panose="020B0604030504040204" pitchFamily="34" charset="-120"/>
                  <a:cs typeface="Arial" panose="020B0604020202020204" pitchFamily="34" charset="0"/>
                </a:rPr>
                <a:t>修正的時間</a:t>
              </a:r>
              <a:r>
                <a:rPr lang="en-US" altLang="zh-TW" sz="2800" b="1" dirty="0" smtClean="0">
                  <a:solidFill>
                    <a:srgbClr val="FF0000"/>
                  </a:solidFill>
                  <a:ea typeface="微軟正黑體" panose="020B0604030504040204" pitchFamily="34" charset="-120"/>
                  <a:cs typeface="Arial" panose="020B0604020202020204" pitchFamily="34" charset="0"/>
                </a:rPr>
                <a:t>(</a:t>
              </a:r>
              <a:r>
                <a:rPr lang="zh-TW" altLang="en-US" sz="2800" b="1" dirty="0" smtClean="0">
                  <a:solidFill>
                    <a:srgbClr val="FF0000"/>
                  </a:solidFill>
                  <a:ea typeface="微軟正黑體" panose="020B0604030504040204" pitchFamily="34" charset="-120"/>
                  <a:cs typeface="Arial" panose="020B0604020202020204" pitchFamily="34" charset="0"/>
                </a:rPr>
                <a:t>以</a:t>
              </a:r>
              <a:r>
                <a:rPr lang="en-US" altLang="zh-TW" sz="2800" b="1" dirty="0" smtClean="0">
                  <a:solidFill>
                    <a:srgbClr val="FF0000"/>
                  </a:solidFill>
                  <a:ea typeface="微軟正黑體" panose="020B0604030504040204" pitchFamily="34" charset="-120"/>
                  <a:cs typeface="Arial" panose="020B0604020202020204" pitchFamily="34" charset="0"/>
                </a:rPr>
                <a:t>2</a:t>
              </a:r>
              <a:r>
                <a:rPr lang="zh-TW" altLang="en-US" sz="2800" b="1" dirty="0" smtClean="0">
                  <a:solidFill>
                    <a:srgbClr val="FF0000"/>
                  </a:solidFill>
                  <a:ea typeface="微軟正黑體" panose="020B0604030504040204" pitchFamily="34" charset="-120"/>
                  <a:cs typeface="Arial" panose="020B0604020202020204" pitchFamily="34" charset="0"/>
                </a:rPr>
                <a:t>小時為限</a:t>
              </a:r>
              <a:r>
                <a:rPr lang="en-US" altLang="zh-TW" sz="2800" b="1" dirty="0" smtClean="0">
                  <a:solidFill>
                    <a:srgbClr val="FF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並請確實</a:t>
              </a:r>
              <a:r>
                <a:rPr lang="zh-TW" altLang="en-US" sz="2800" b="1" dirty="0">
                  <a:solidFill>
                    <a:srgbClr val="FF0000"/>
                  </a:solidFill>
                  <a:ea typeface="微軟正黑體" panose="020B0604030504040204" pitchFamily="34" charset="-120"/>
                  <a:cs typeface="Arial" panose="020B0604020202020204" pitchFamily="34" charset="0"/>
                </a:rPr>
                <a:t>敘明具體</a:t>
              </a:r>
              <a:r>
                <a:rPr lang="zh-TW" altLang="en-US" sz="2800" b="1" dirty="0" smtClean="0">
                  <a:solidFill>
                    <a:srgbClr val="FF0000"/>
                  </a:solidFill>
                  <a:ea typeface="微軟正黑體" panose="020B0604030504040204" pitchFamily="34" charset="-120"/>
                  <a:cs typeface="Arial" panose="020B0604020202020204" pitchFamily="34" charset="0"/>
                </a:rPr>
                <a:t>的修正</a:t>
              </a:r>
              <a:r>
                <a:rPr lang="zh-TW" altLang="en-US" sz="2800" b="1" dirty="0">
                  <a:solidFill>
                    <a:srgbClr val="FF0000"/>
                  </a:solidFill>
                  <a:ea typeface="微軟正黑體" panose="020B0604030504040204" pitchFamily="34" charset="-120"/>
                  <a:cs typeface="Arial" panose="020B0604020202020204" pitchFamily="34" charset="0"/>
                </a:rPr>
                <a:t>原因</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按下「確定</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鍵</a:t>
              </a:r>
              <a:r>
                <a:rPr lang="zh-TW" altLang="en-US" sz="2800" b="1" dirty="0">
                  <a:solidFill>
                    <a:srgbClr val="000000"/>
                  </a:solidFill>
                  <a:ea typeface="微軟正黑體" panose="020B0604030504040204" pitchFamily="34" charset="-120"/>
                  <a:cs typeface="Arial" panose="020B0604020202020204" pitchFamily="34" charset="0"/>
                </a:rPr>
                <a:t>完成新增申請</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smtClean="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r>
                <a:rPr lang="zh-TW" altLang="en-US" sz="2800" b="1" dirty="0" smtClean="0">
                  <a:solidFill>
                    <a:srgbClr val="000000"/>
                  </a:solidFill>
                  <a:ea typeface="微軟正黑體" panose="020B0604030504040204" pitchFamily="34" charset="-120"/>
                  <a:cs typeface="Arial" panose="020B0604020202020204" pitchFamily="34" charset="0"/>
                </a:rPr>
                <a:t>完成</a:t>
              </a:r>
              <a:r>
                <a:rPr lang="zh-TW" altLang="en-US" sz="2800" b="1" dirty="0">
                  <a:solidFill>
                    <a:srgbClr val="000000"/>
                  </a:solidFill>
                  <a:ea typeface="微軟正黑體" panose="020B0604030504040204" pitchFamily="34" charset="-120"/>
                  <a:cs typeface="Arial" panose="020B0604020202020204" pitchFamily="34" charset="0"/>
                </a:rPr>
                <a:t>非統一期間修正申請後，請進行附</a:t>
              </a:r>
              <a:r>
                <a:rPr lang="zh-TW" altLang="en-US" sz="2800" b="1" dirty="0" smtClean="0">
                  <a:solidFill>
                    <a:srgbClr val="000000"/>
                  </a:solidFill>
                  <a:ea typeface="微軟正黑體" panose="020B0604030504040204" pitchFamily="34" charset="-120"/>
                  <a:cs typeface="Arial" panose="020B0604020202020204" pitchFamily="34" charset="0"/>
                </a:rPr>
                <a:t>檔</a:t>
              </a:r>
              <a:r>
                <a:rPr lang="zh-TW" altLang="en-US" sz="2800" b="1" dirty="0">
                  <a:ea typeface="微軟正黑體" panose="020B0604030504040204" pitchFamily="34" charset="-120"/>
                  <a:cs typeface="Arial" panose="020B0604020202020204" pitchFamily="34" charset="0"/>
                </a:rPr>
                <a:t>「</a:t>
              </a:r>
              <a:r>
                <a:rPr lang="zh-TW" altLang="en-US" sz="2800" b="1" dirty="0" smtClean="0">
                  <a:solidFill>
                    <a:srgbClr val="FF0000"/>
                  </a:solidFill>
                  <a:ea typeface="微軟正黑體" panose="020B0604030504040204" pitchFamily="34" charset="-120"/>
                  <a:cs typeface="Arial" panose="020B0604020202020204" pitchFamily="34" charset="0"/>
                </a:rPr>
                <a:t>核章修正</a:t>
              </a:r>
              <a:r>
                <a:rPr lang="zh-TW" altLang="en-US" sz="2800" b="1" dirty="0">
                  <a:solidFill>
                    <a:srgbClr val="FF0000"/>
                  </a:solidFill>
                  <a:ea typeface="微軟正黑體" panose="020B0604030504040204" pitchFamily="34" charset="-120"/>
                  <a:cs typeface="Arial" panose="020B0604020202020204" pitchFamily="34" charset="0"/>
                </a:rPr>
                <a:t>前後</a:t>
              </a:r>
              <a:r>
                <a:rPr lang="zh-TW" altLang="en-US" sz="2800" b="1" dirty="0" smtClean="0">
                  <a:solidFill>
                    <a:srgbClr val="FF0000"/>
                  </a:solidFill>
                  <a:ea typeface="微軟正黑體" panose="020B0604030504040204" pitchFamily="34" charset="-120"/>
                  <a:cs typeface="Arial" panose="020B0604020202020204" pitchFamily="34" charset="0"/>
                </a:rPr>
                <a:t>對照表</a:t>
              </a:r>
              <a:r>
                <a:rPr lang="zh-TW" altLang="en-US" sz="2800" b="1" dirty="0" smtClean="0">
                  <a:ea typeface="微軟正黑體" panose="020B0604030504040204" pitchFamily="34" charset="-120"/>
                  <a:cs typeface="Arial" panose="020B0604020202020204" pitchFamily="34" charset="0"/>
                </a:rPr>
                <a:t>」</a:t>
              </a:r>
              <a:r>
                <a:rPr lang="zh-TW" altLang="en-US" sz="2800" b="1" dirty="0" smtClean="0">
                  <a:solidFill>
                    <a:srgbClr val="FF0000"/>
                  </a:solidFill>
                  <a:ea typeface="微軟正黑體" panose="020B0604030504040204" pitchFamily="34" charset="-120"/>
                  <a:cs typeface="Arial" panose="020B0604020202020204" pitchFamily="34" charset="0"/>
                </a:rPr>
                <a:t>上</a:t>
              </a:r>
              <a:r>
                <a:rPr lang="zh-TW" altLang="en-US" sz="2800" b="1" dirty="0">
                  <a:solidFill>
                    <a:srgbClr val="FF0000"/>
                  </a:solidFill>
                  <a:ea typeface="微軟正黑體" panose="020B0604030504040204" pitchFamily="34" charset="-120"/>
                  <a:cs typeface="Arial" panose="020B0604020202020204" pitchFamily="34" charset="0"/>
                </a:rPr>
                <a:t>傳</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ea typeface="微軟正黑體" panose="020B0604030504040204" pitchFamily="34" charset="-120"/>
                <a:cs typeface="Arial" panose="020B0604020202020204" pitchFamily="34" charset="0"/>
              </a:endParaRPr>
            </a:p>
          </p:txBody>
        </p:sp>
        <p:pic>
          <p:nvPicPr>
            <p:cNvPr id="7" name="圖片 28"/>
            <p:cNvPicPr>
              <a:picLocks noChangeAspect="1"/>
            </p:cNvPicPr>
            <p:nvPr/>
          </p:nvPicPr>
          <p:blipFill>
            <a:blip r:embed="rId3">
              <a:extLst>
                <a:ext uri="{28A0092B-C50C-407E-A947-70E740481C1C}">
                  <a14:useLocalDpi xmlns:a14="http://schemas.microsoft.com/office/drawing/2010/main" val="0"/>
                </a:ext>
              </a:extLst>
            </a:blip>
            <a:srcRect l="76057" t="890" r="13612" b="95000"/>
            <a:stretch>
              <a:fillRect/>
            </a:stretch>
          </p:blipFill>
          <p:spPr bwMode="auto">
            <a:xfrm>
              <a:off x="7721801" y="1981404"/>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24"/>
            <p:cNvPicPr>
              <a:picLocks noChangeAspect="1"/>
            </p:cNvPicPr>
            <p:nvPr/>
          </p:nvPicPr>
          <p:blipFill>
            <a:blip r:embed="rId4">
              <a:extLst>
                <a:ext uri="{28A0092B-C50C-407E-A947-70E740481C1C}">
                  <a14:useLocalDpi xmlns:a14="http://schemas.microsoft.com/office/drawing/2010/main" val="0"/>
                </a:ext>
              </a:extLst>
            </a:blip>
            <a:srcRect l="13016" t="8212" r="71844" b="85628"/>
            <a:stretch>
              <a:fillRect/>
            </a:stretch>
          </p:blipFill>
          <p:spPr bwMode="auto">
            <a:xfrm>
              <a:off x="1734299" y="2819173"/>
              <a:ext cx="13303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群組 11"/>
          <p:cNvGrpSpPr/>
          <p:nvPr/>
        </p:nvGrpSpPr>
        <p:grpSpPr>
          <a:xfrm>
            <a:off x="467543" y="5191948"/>
            <a:ext cx="8280921" cy="1045364"/>
            <a:chOff x="124691" y="5542581"/>
            <a:chExt cx="8909421" cy="924126"/>
          </a:xfrm>
        </p:grpSpPr>
        <p:grpSp>
          <p:nvGrpSpPr>
            <p:cNvPr id="10" name="群組 9"/>
            <p:cNvGrpSpPr/>
            <p:nvPr/>
          </p:nvGrpSpPr>
          <p:grpSpPr>
            <a:xfrm>
              <a:off x="124691" y="5542581"/>
              <a:ext cx="8909421" cy="700278"/>
              <a:chOff x="190500" y="5632450"/>
              <a:chExt cx="8838814" cy="496470"/>
            </a:xfrm>
          </p:grpSpPr>
          <p:grpSp>
            <p:nvGrpSpPr>
              <p:cNvPr id="2" name="群組 1"/>
              <p:cNvGrpSpPr/>
              <p:nvPr/>
            </p:nvGrpSpPr>
            <p:grpSpPr>
              <a:xfrm>
                <a:off x="190500" y="5632450"/>
                <a:ext cx="8807450" cy="458788"/>
                <a:chOff x="190500" y="5632450"/>
                <a:chExt cx="8807450" cy="458788"/>
              </a:xfrm>
            </p:grpSpPr>
            <p:pic>
              <p:nvPicPr>
                <p:cNvPr id="5" name="圖片 33"/>
                <p:cNvPicPr>
                  <a:picLocks noChangeAspect="1"/>
                </p:cNvPicPr>
                <p:nvPr/>
              </p:nvPicPr>
              <p:blipFill>
                <a:blip r:embed="rId5">
                  <a:extLst>
                    <a:ext uri="{28A0092B-C50C-407E-A947-70E740481C1C}">
                      <a14:useLocalDpi xmlns:a14="http://schemas.microsoft.com/office/drawing/2010/main" val="0"/>
                    </a:ext>
                  </a:extLst>
                </a:blip>
                <a:srcRect l="378" t="82104" r="74007" b="133"/>
                <a:stretch>
                  <a:fillRect/>
                </a:stretch>
              </p:blipFill>
              <p:spPr bwMode="auto">
                <a:xfrm>
                  <a:off x="190500" y="5632450"/>
                  <a:ext cx="325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2"/>
                <p:cNvPicPr>
                  <a:picLocks noChangeAspect="1"/>
                </p:cNvPicPr>
                <p:nvPr/>
              </p:nvPicPr>
              <p:blipFill>
                <a:blip r:embed="rId5">
                  <a:extLst>
                    <a:ext uri="{28A0092B-C50C-407E-A947-70E740481C1C}">
                      <a14:useLocalDpi xmlns:a14="http://schemas.microsoft.com/office/drawing/2010/main" val="0"/>
                    </a:ext>
                  </a:extLst>
                </a:blip>
                <a:srcRect l="56238" t="82104" r="221" b="-348"/>
                <a:stretch>
                  <a:fillRect/>
                </a:stretch>
              </p:blipFill>
              <p:spPr bwMode="auto">
                <a:xfrm>
                  <a:off x="3443288" y="5632450"/>
                  <a:ext cx="5554662" cy="4587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8603864" y="5870157"/>
                <a:ext cx="425450" cy="25876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微軟正黑體" panose="020B0604030504040204" pitchFamily="34" charset="-120"/>
                </a:endParaRPr>
              </a:p>
            </p:txBody>
          </p:sp>
        </p:grpSp>
        <p:sp>
          <p:nvSpPr>
            <p:cNvPr id="13" name="文字方塊 12"/>
            <p:cNvSpPr txBox="1"/>
            <p:nvPr/>
          </p:nvSpPr>
          <p:spPr>
            <a:xfrm>
              <a:off x="4330011" y="6189708"/>
              <a:ext cx="582211" cy="276999"/>
            </a:xfrm>
            <a:prstGeom prst="rect">
              <a:avLst/>
            </a:prstGeom>
            <a:solidFill>
              <a:srgbClr val="FFFF00"/>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24492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2.10 </a:t>
            </a:r>
            <a:r>
              <a:rPr lang="zh-TW" altLang="en-US" sz="440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440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匯出</a:t>
            </a:r>
          </a:p>
        </p:txBody>
      </p:sp>
      <p:sp>
        <p:nvSpPr>
          <p:cNvPr id="8" name="文字方塊 21"/>
          <p:cNvSpPr txBox="1">
            <a:spLocks noChangeArrowheads="1"/>
          </p:cNvSpPr>
          <p:nvPr/>
        </p:nvSpPr>
        <p:spPr bwMode="auto">
          <a:xfrm>
            <a:off x="3867908" y="1481404"/>
            <a:ext cx="5111276" cy="4801314"/>
          </a:xfrm>
          <a:prstGeom prst="rect">
            <a:avLst/>
          </a:prstGeom>
          <a:noFill/>
          <a:ln w="9525">
            <a:noFill/>
            <a:miter lim="800000"/>
            <a:headEnd/>
            <a:tailEnd/>
          </a:ln>
        </p:spPr>
        <p:txBody>
          <a:bodyPr wrap="square">
            <a:spAutoFit/>
          </a:bodyPr>
          <a:lstStyle/>
          <a:p>
            <a:pPr marL="342900" indent="-342900">
              <a:lnSpc>
                <a:spcPts val="3600"/>
              </a:lnSpc>
              <a:buFont typeface="Wingdings" panose="05000000000000000000" pitchFamily="2" charset="2"/>
              <a:buChar char="l"/>
              <a:defRPr/>
            </a:pPr>
            <a:r>
              <a:rPr lang="en-US" altLang="zh-TW"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108.05.24</a:t>
            </a:r>
            <a:r>
              <a:rPr lang="zh-TW" altLang="en-US"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a:solidFill>
                  <a:srgbClr val="0000CC"/>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3600"/>
              </a:lnSpc>
              <a:buFont typeface="Wingdings" panose="05000000000000000000" pitchFamily="2" charset="2"/>
              <a:buChar char="l"/>
              <a:defRPr/>
            </a:pPr>
            <a:r>
              <a:rPr lang="en-US" altLang="zh-TW"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108.05.24</a:t>
            </a:r>
            <a:r>
              <a:rPr lang="zh-TW" altLang="en-US" sz="2600" b="1" u="sng"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600" b="1" u="sng"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36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人事處</a:t>
            </a:r>
            <a:endPar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lvl="1">
              <a:lnSpc>
                <a:spcPts val="3600"/>
              </a:lnSpc>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教育部會計處</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lvl="1">
              <a:lnSpc>
                <a:spcPts val="3600"/>
              </a:lnSpc>
              <a:defRPr/>
            </a:pP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公私立大學校院國際化</a:t>
            </a:r>
            <a:r>
              <a:rPr lang="zh-TW"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評量</a:t>
            </a:r>
            <a:endPar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17"/>
          <p:cNvGraphicFramePr>
            <a:graphicFrameLocks noGrp="1"/>
          </p:cNvGraphicFramePr>
          <p:nvPr>
            <p:extLst>
              <p:ext uri="{D42A27DB-BD31-4B8C-83A1-F6EECF244321}">
                <p14:modId xmlns:p14="http://schemas.microsoft.com/office/powerpoint/2010/main" val="2620883581"/>
              </p:ext>
            </p:extLst>
          </p:nvPr>
        </p:nvGraphicFramePr>
        <p:xfrm>
          <a:off x="361407" y="2671946"/>
          <a:ext cx="3125402" cy="262885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46486">
                  <a:extLst>
                    <a:ext uri="{9D8B030D-6E8A-4147-A177-3AD203B41FA5}">
                      <a16:colId xmlns:a16="http://schemas.microsoft.com/office/drawing/2014/main" xmlns="" val="256846026"/>
                    </a:ext>
                  </a:extLst>
                </a:gridCol>
                <a:gridCol w="446486">
                  <a:extLst>
                    <a:ext uri="{9D8B030D-6E8A-4147-A177-3AD203B41FA5}">
                      <a16:colId xmlns:a16="http://schemas.microsoft.com/office/drawing/2014/main" xmlns="" val="2257527877"/>
                    </a:ext>
                  </a:extLst>
                </a:gridCol>
                <a:gridCol w="446486">
                  <a:extLst>
                    <a:ext uri="{9D8B030D-6E8A-4147-A177-3AD203B41FA5}">
                      <a16:colId xmlns:a16="http://schemas.microsoft.com/office/drawing/2014/main" xmlns="" val="4145448609"/>
                    </a:ext>
                  </a:extLst>
                </a:gridCol>
                <a:gridCol w="446486">
                  <a:extLst>
                    <a:ext uri="{9D8B030D-6E8A-4147-A177-3AD203B41FA5}">
                      <a16:colId xmlns:a16="http://schemas.microsoft.com/office/drawing/2014/main" xmlns="" val="835481753"/>
                    </a:ext>
                  </a:extLst>
                </a:gridCol>
                <a:gridCol w="446486">
                  <a:extLst>
                    <a:ext uri="{9D8B030D-6E8A-4147-A177-3AD203B41FA5}">
                      <a16:colId xmlns:a16="http://schemas.microsoft.com/office/drawing/2014/main" xmlns="" val="3853400446"/>
                    </a:ext>
                  </a:extLst>
                </a:gridCol>
                <a:gridCol w="446486">
                  <a:extLst>
                    <a:ext uri="{9D8B030D-6E8A-4147-A177-3AD203B41FA5}">
                      <a16:colId xmlns:a16="http://schemas.microsoft.com/office/drawing/2014/main" xmlns="" val="1113717072"/>
                    </a:ext>
                  </a:extLst>
                </a:gridCol>
                <a:gridCol w="446486">
                  <a:extLst>
                    <a:ext uri="{9D8B030D-6E8A-4147-A177-3AD203B41FA5}">
                      <a16:colId xmlns:a16="http://schemas.microsoft.com/office/drawing/2014/main" xmlns="" val="3757867286"/>
                    </a:ext>
                  </a:extLst>
                </a:gridCol>
              </a:tblGrid>
              <a:tr h="0">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extLst>
                  <a:ext uri="{0D108BD9-81ED-4DB2-BD59-A6C34878D82A}">
                    <a16:rowId xmlns:a16="http://schemas.microsoft.com/office/drawing/2014/main" xmlns="" val="2097508803"/>
                  </a:ext>
                </a:extLst>
              </a:tr>
              <a:tr h="452618">
                <a:tc>
                  <a:txBody>
                    <a:bodyPr/>
                    <a:lstStyle/>
                    <a:p>
                      <a:pPr marL="0" lvl="0" algn="ctr" defTabSz="914400" rtl="0" fontAlgn="ctr" hangingPunct="1"/>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fontAlgn="ctr" hangingPunct="1"/>
                      <a:r>
                        <a:rPr lang="en-US" sz="1800" b="1" kern="1200" dirty="0" smtClean="0">
                          <a:solidFill>
                            <a:srgbClr val="A6A6A6"/>
                          </a:solidFill>
                          <a:latin typeface="Arial" panose="020B0604020202020204" pitchFamily="34" charset="0"/>
                          <a:cs typeface="Arial" panose="020B0604020202020204" pitchFamily="34" charset="0"/>
                        </a:rPr>
                        <a:t>3</a:t>
                      </a:r>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5</a:t>
                      </a:r>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315709961"/>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11</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12</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076629822"/>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15</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16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17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18</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19</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047869064"/>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23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25</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26</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00703856"/>
                  </a:ext>
                </a:extLst>
              </a:tr>
              <a:tr h="452618">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31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7" name="矩形 6"/>
          <p:cNvSpPr/>
          <p:nvPr/>
        </p:nvSpPr>
        <p:spPr>
          <a:xfrm>
            <a:off x="359733" y="2260837"/>
            <a:ext cx="3130550" cy="431800"/>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smtClean="0">
                <a:effectLst>
                  <a:outerShdw blurRad="38100" dist="38100" dir="2700000" algn="tl">
                    <a:srgbClr val="000000"/>
                  </a:outerShdw>
                </a:effectLst>
                <a:ea typeface="微軟正黑體" panose="020B0604030504040204" pitchFamily="34" charset="-120"/>
              </a:rPr>
              <a:t>108.05</a:t>
            </a:r>
            <a:endParaRPr lang="zh-TW" altLang="en-US" sz="2800" dirty="0" smtClean="0">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291992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2.11 </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表冊檢核</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2" name="群組 1"/>
          <p:cNvGrpSpPr/>
          <p:nvPr/>
        </p:nvGrpSpPr>
        <p:grpSpPr>
          <a:xfrm>
            <a:off x="467545" y="2200491"/>
            <a:ext cx="8269131" cy="4433326"/>
            <a:chOff x="414068" y="2104495"/>
            <a:chExt cx="8419381" cy="4604538"/>
          </a:xfrm>
        </p:grpSpPr>
        <p:pic>
          <p:nvPicPr>
            <p:cNvPr id="7" name="圖片 21"/>
            <p:cNvPicPr>
              <a:picLocks noChangeAspect="1" noChangeArrowheads="1"/>
            </p:cNvPicPr>
            <p:nvPr/>
          </p:nvPicPr>
          <p:blipFill>
            <a:blip r:embed="rId3">
              <a:extLst>
                <a:ext uri="{28A0092B-C50C-407E-A947-70E740481C1C}">
                  <a14:useLocalDpi xmlns:a14="http://schemas.microsoft.com/office/drawing/2010/main" val="0"/>
                </a:ext>
              </a:extLst>
            </a:blip>
            <a:srcRect l="1666" r="2699"/>
            <a:stretch>
              <a:fillRect/>
            </a:stretch>
          </p:blipFill>
          <p:spPr bwMode="auto">
            <a:xfrm>
              <a:off x="414068" y="2104495"/>
              <a:ext cx="8419381" cy="44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4449832" y="6421337"/>
              <a:ext cx="594422" cy="287696"/>
            </a:xfrm>
            <a:prstGeom prst="rect">
              <a:avLst/>
            </a:prstGeom>
            <a:solidFill>
              <a:srgbClr val="FFFF00"/>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8" name="矩形 23"/>
          <p:cNvSpPr>
            <a:spLocks noChangeArrowheads="1"/>
          </p:cNvSpPr>
          <p:nvPr/>
        </p:nvSpPr>
        <p:spPr bwMode="auto">
          <a:xfrm>
            <a:off x="467543" y="1041053"/>
            <a:ext cx="86182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720000" algn="just">
              <a:spcBef>
                <a:spcPct val="0"/>
              </a:spcBef>
              <a:buFontTx/>
              <a:buNone/>
            </a:pPr>
            <a:r>
              <a:rPr lang="zh-TW" altLang="en-US" sz="2400" b="1" dirty="0" smtClean="0">
                <a:solidFill>
                  <a:srgbClr val="000000"/>
                </a:solidFill>
                <a:ea typeface="微軟正黑體" panose="020B0604030504040204" pitchFamily="34" charset="-120"/>
                <a:cs typeface="Arial" panose="020B0604020202020204" pitchFamily="34" charset="0"/>
              </a:rPr>
              <a:t>於本期填表期</a:t>
            </a:r>
            <a:r>
              <a:rPr lang="zh-TW" altLang="en-US" sz="2400" b="1" dirty="0">
                <a:solidFill>
                  <a:srgbClr val="000000"/>
                </a:solidFill>
                <a:ea typeface="微軟正黑體" panose="020B0604030504040204" pitchFamily="34" charset="-120"/>
                <a:cs typeface="Arial" panose="020B0604020202020204" pitchFamily="34" charset="0"/>
              </a:rPr>
              <a:t>間</a:t>
            </a:r>
            <a:r>
              <a:rPr lang="zh-TW" altLang="en-US" sz="2400" b="1" dirty="0" smtClean="0">
                <a:ea typeface="微軟正黑體" panose="020B0604030504040204" pitchFamily="34" charset="-120"/>
                <a:cs typeface="Arial" panose="020B0604020202020204" pitchFamily="34" charset="0"/>
              </a:rPr>
              <a:t>陸續</a:t>
            </a:r>
            <a:r>
              <a:rPr lang="zh-TW" altLang="zh-TW" sz="2400" b="1" dirty="0" smtClean="0">
                <a:solidFill>
                  <a:srgbClr val="000000"/>
                </a:solidFill>
                <a:ea typeface="微軟正黑體" panose="020B0604030504040204" pitchFamily="34" charset="-120"/>
                <a:cs typeface="Arial" panose="020B0604020202020204" pitchFamily="34" charset="0"/>
              </a:rPr>
              <a:t>開放</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資料</a:t>
            </a:r>
            <a:r>
              <a:rPr lang="zh-TW" altLang="zh-TW" sz="2400" b="1" dirty="0" smtClean="0">
                <a:solidFill>
                  <a:srgbClr val="000000"/>
                </a:solidFill>
                <a:ea typeface="微軟正黑體" panose="020B0604030504040204" pitchFamily="34" charset="-120"/>
                <a:cs typeface="Arial" panose="020B0604020202020204" pitchFamily="34" charset="0"/>
              </a:rPr>
              <a:t>檢核</a:t>
            </a:r>
            <a:r>
              <a:rPr lang="en-US" altLang="zh-TW" sz="2400" b="1" dirty="0" smtClean="0">
                <a:solidFill>
                  <a:srgbClr val="000000"/>
                </a:solidFill>
                <a:ea typeface="微軟正黑體" panose="020B0604030504040204" pitchFamily="34" charset="-120"/>
                <a:cs typeface="Arial" panose="020B0604020202020204" pitchFamily="34" charset="0"/>
              </a:rPr>
              <a:t>】</a:t>
            </a:r>
            <a:r>
              <a:rPr lang="zh-TW" altLang="zh-TW" sz="2400" b="1" dirty="0" smtClean="0">
                <a:solidFill>
                  <a:srgbClr val="000000"/>
                </a:solidFill>
                <a:ea typeface="微軟正黑體" panose="020B0604030504040204" pitchFamily="34" charset="-120"/>
                <a:cs typeface="Arial" panose="020B0604020202020204" pitchFamily="34" charset="0"/>
              </a:rPr>
              <a:t>及</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檢核表列印</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等</a:t>
            </a:r>
            <a:r>
              <a:rPr lang="zh-TW" altLang="zh-TW" sz="2400" b="1" dirty="0">
                <a:solidFill>
                  <a:srgbClr val="000000"/>
                </a:solidFill>
                <a:ea typeface="微軟正黑體" panose="020B0604030504040204" pitchFamily="34" charset="-120"/>
                <a:cs typeface="Arial" panose="020B0604020202020204" pitchFamily="34" charset="0"/>
              </a:rPr>
              <a:t>功能</a:t>
            </a:r>
            <a:r>
              <a:rPr lang="zh-TW" altLang="en-US" sz="2400" b="1" dirty="0" smtClean="0">
                <a:solidFill>
                  <a:srgbClr val="FF0000"/>
                </a:solidFill>
                <a:ea typeface="微軟正黑體" panose="020B0604030504040204" pitchFamily="34" charset="-120"/>
                <a:cs typeface="Arial" panose="020B0604020202020204" pitchFamily="34" charset="0"/>
              </a:rPr>
              <a:t>至</a:t>
            </a:r>
            <a:r>
              <a:rPr lang="en-US" altLang="zh-TW" sz="2400" b="1" dirty="0">
                <a:solidFill>
                  <a:srgbClr val="FF0000"/>
                </a:solidFill>
                <a:ea typeface="微軟正黑體" panose="020B0604030504040204" pitchFamily="34" charset="-120"/>
                <a:cs typeface="Arial" panose="020B0604020202020204" pitchFamily="34" charset="0"/>
              </a:rPr>
              <a:t>5</a:t>
            </a:r>
            <a:r>
              <a:rPr lang="zh-TW" altLang="en-US" sz="2400" b="1" dirty="0" smtClean="0">
                <a:solidFill>
                  <a:srgbClr val="FF0000"/>
                </a:solidFill>
                <a:ea typeface="微軟正黑體" panose="020B0604030504040204" pitchFamily="34" charset="-120"/>
                <a:cs typeface="Arial" panose="020B0604020202020204" pitchFamily="34" charset="0"/>
              </a:rPr>
              <a:t>月</a:t>
            </a:r>
            <a:r>
              <a:rPr lang="en-US" altLang="zh-TW" sz="2400" b="1" dirty="0" smtClean="0">
                <a:solidFill>
                  <a:srgbClr val="FF0000"/>
                </a:solidFill>
                <a:ea typeface="微軟正黑體" panose="020B0604030504040204" pitchFamily="34" charset="-120"/>
                <a:cs typeface="Arial" panose="020B0604020202020204" pitchFamily="34" charset="0"/>
              </a:rPr>
              <a:t>31</a:t>
            </a:r>
            <a:r>
              <a:rPr lang="zh-TW" altLang="en-US" sz="2400" b="1" dirty="0" smtClean="0">
                <a:solidFill>
                  <a:srgbClr val="FF0000"/>
                </a:solidFill>
                <a:ea typeface="微軟正黑體" panose="020B0604030504040204" pitchFamily="34" charset="-120"/>
                <a:cs typeface="Arial" panose="020B0604020202020204" pitchFamily="34" charset="0"/>
              </a:rPr>
              <a:t>日止</a:t>
            </a:r>
            <a:r>
              <a:rPr lang="zh-TW" altLang="en-US" sz="2400" b="1" dirty="0" smtClean="0">
                <a:ea typeface="微軟正黑體" panose="020B0604030504040204" pitchFamily="34" charset="-120"/>
                <a:cs typeface="Arial" panose="020B0604020202020204" pitchFamily="34" charset="0"/>
              </a:rPr>
              <a:t>。</a:t>
            </a:r>
            <a:endParaRPr lang="en-US" altLang="zh-TW" sz="2400" b="1" dirty="0" smtClean="0">
              <a:ea typeface="微軟正黑體" panose="020B0604030504040204" pitchFamily="34" charset="-120"/>
              <a:cs typeface="Arial" panose="020B0604020202020204" pitchFamily="34" charset="0"/>
            </a:endParaRPr>
          </a:p>
          <a:p>
            <a:pPr indent="720000">
              <a:spcBef>
                <a:spcPct val="0"/>
              </a:spcBef>
              <a:buFontTx/>
              <a:buNone/>
            </a:pPr>
            <a:r>
              <a:rPr lang="zh-TW" altLang="zh-TW" sz="2400" b="1" dirty="0">
                <a:latin typeface="PMingLiU" panose="02020500000000000000" pitchFamily="18" charset="-120"/>
                <a:ea typeface="微軟正黑體" panose="020B0604030504040204" pitchFamily="34" charset="-120"/>
                <a:cs typeface="Arial" panose="020B0604020202020204" pitchFamily="34" charset="0"/>
              </a:rPr>
              <a:t>※</a:t>
            </a:r>
            <a:r>
              <a:rPr lang="zh-TW" altLang="en-US" sz="2400" b="1" dirty="0" smtClean="0">
                <a:ea typeface="微軟正黑體" panose="020B0604030504040204" pitchFamily="34" charset="-120"/>
                <a:cs typeface="Arial" panose="020B0604020202020204" pitchFamily="34" charset="0"/>
              </a:rPr>
              <a:t>資料檢核完成後才能列印檢核表。</a:t>
            </a:r>
            <a:endParaRPr lang="zh-TW" altLang="en-US" sz="2400" b="1" dirty="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3625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2.12</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檢核表列印</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4"/>
          <p:cNvSpPr txBox="1">
            <a:spLocks noChangeArrowheads="1"/>
          </p:cNvSpPr>
          <p:nvPr/>
        </p:nvSpPr>
        <p:spPr bwMode="auto">
          <a:xfrm>
            <a:off x="4417452" y="3469865"/>
            <a:ext cx="1403799" cy="276999"/>
          </a:xfrm>
          <a:prstGeom prst="rect">
            <a:avLst/>
          </a:prstGeom>
          <a:solidFill>
            <a:srgbClr val="91D3E7"/>
          </a:solidFill>
          <a:ln>
            <a:solidFill>
              <a:srgbClr val="91D3E7"/>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1200" b="1" dirty="0" smtClean="0">
                <a:solidFill>
                  <a:srgbClr val="FF0000"/>
                </a:solidFill>
                <a:ea typeface="微軟正黑體" panose="020B0604030504040204" pitchFamily="34" charset="-120"/>
                <a:cs typeface="Arial" panose="020B0604020202020204" pitchFamily="34" charset="0"/>
              </a:rPr>
              <a:t>12</a:t>
            </a:r>
            <a:r>
              <a:rPr lang="zh-TW" altLang="en-US" sz="1200" b="1" dirty="0" smtClean="0">
                <a:solidFill>
                  <a:srgbClr val="FF0000"/>
                </a:solidFill>
                <a:ea typeface="微軟正黑體" panose="020B0604030504040204" pitchFamily="34" charset="-120"/>
                <a:cs typeface="Arial" panose="020B0604020202020204" pitchFamily="34" charset="0"/>
              </a:rPr>
              <a:t>月</a:t>
            </a:r>
            <a:r>
              <a:rPr lang="en-US" altLang="zh-TW" sz="1200" b="1" dirty="0" smtClean="0">
                <a:solidFill>
                  <a:srgbClr val="FF0000"/>
                </a:solidFill>
                <a:ea typeface="微軟正黑體" panose="020B0604030504040204" pitchFamily="34" charset="-120"/>
                <a:cs typeface="Arial" panose="020B0604020202020204" pitchFamily="34" charset="0"/>
              </a:rPr>
              <a:t>22</a:t>
            </a:r>
            <a:r>
              <a:rPr lang="zh-TW" altLang="en-US" sz="1200" b="1" dirty="0" smtClean="0">
                <a:solidFill>
                  <a:srgbClr val="FF0000"/>
                </a:solidFill>
                <a:ea typeface="微軟正黑體" panose="020B0604030504040204" pitchFamily="34" charset="-120"/>
                <a:cs typeface="Arial" panose="020B0604020202020204" pitchFamily="34" charset="0"/>
              </a:rPr>
              <a:t>日</a:t>
            </a:r>
            <a:r>
              <a:rPr lang="en-US" altLang="zh-TW" sz="1200" b="1" dirty="0" smtClean="0">
                <a:solidFill>
                  <a:srgbClr val="FF0000"/>
                </a:solidFill>
                <a:ea typeface="微軟正黑體" panose="020B0604030504040204" pitchFamily="34" charset="-120"/>
                <a:cs typeface="Arial" panose="020B0604020202020204" pitchFamily="34" charset="0"/>
              </a:rPr>
              <a:t>(</a:t>
            </a:r>
            <a:r>
              <a:rPr lang="zh-TW" altLang="en-US" sz="1200" b="1" dirty="0" smtClean="0">
                <a:solidFill>
                  <a:srgbClr val="FF0000"/>
                </a:solidFill>
                <a:ea typeface="微軟正黑體" panose="020B0604030504040204" pitchFamily="34" charset="-120"/>
                <a:cs typeface="Arial" panose="020B0604020202020204" pitchFamily="34" charset="0"/>
              </a:rPr>
              <a:t>五</a:t>
            </a:r>
            <a:r>
              <a:rPr lang="en-US" altLang="zh-TW" sz="1200" b="1" dirty="0" smtClean="0">
                <a:solidFill>
                  <a:srgbClr val="FF0000"/>
                </a:solidFill>
                <a:ea typeface="微軟正黑體" panose="020B0604030504040204" pitchFamily="34" charset="-120"/>
                <a:cs typeface="Arial" panose="020B0604020202020204" pitchFamily="34" charset="0"/>
              </a:rPr>
              <a:t>)</a:t>
            </a:r>
            <a:r>
              <a:rPr lang="zh-TW" altLang="en-US" sz="1200" b="1" dirty="0" smtClean="0">
                <a:solidFill>
                  <a:srgbClr val="FF0000"/>
                </a:solidFill>
                <a:ea typeface="微軟正黑體" panose="020B0604030504040204" pitchFamily="34" charset="-120"/>
                <a:cs typeface="Arial" panose="020B0604020202020204" pitchFamily="34" charset="0"/>
              </a:rPr>
              <a:t>前</a:t>
            </a:r>
            <a:endParaRPr lang="zh-TW" altLang="en-US" sz="1200" b="1" dirty="0">
              <a:solidFill>
                <a:srgbClr val="FF0000"/>
              </a:solidFill>
              <a:ea typeface="微軟正黑體" panose="020B0604030504040204" pitchFamily="34" charset="-120"/>
              <a:cs typeface="Arial" panose="020B0604020202020204" pitchFamily="34" charset="0"/>
            </a:endParaRPr>
          </a:p>
        </p:txBody>
      </p:sp>
      <p:sp>
        <p:nvSpPr>
          <p:cNvPr id="15" name="矩形 23"/>
          <p:cNvSpPr>
            <a:spLocks noChangeArrowheads="1"/>
          </p:cNvSpPr>
          <p:nvPr/>
        </p:nvSpPr>
        <p:spPr bwMode="auto">
          <a:xfrm>
            <a:off x="467543" y="1074305"/>
            <a:ext cx="86182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720000" algn="just">
              <a:spcBef>
                <a:spcPct val="0"/>
              </a:spcBef>
              <a:buFontTx/>
              <a:buNone/>
            </a:pPr>
            <a:r>
              <a:rPr lang="zh-TW" altLang="en-US" sz="2400" b="1" dirty="0" smtClean="0">
                <a:solidFill>
                  <a:srgbClr val="000000"/>
                </a:solidFill>
                <a:ea typeface="微軟正黑體" panose="020B0604030504040204" pitchFamily="34" charset="-120"/>
                <a:cs typeface="Arial" panose="020B0604020202020204" pitchFamily="34" charset="0"/>
              </a:rPr>
              <a:t>於本期填表期</a:t>
            </a:r>
            <a:r>
              <a:rPr lang="zh-TW" altLang="en-US" sz="2400" b="1" dirty="0">
                <a:solidFill>
                  <a:srgbClr val="000000"/>
                </a:solidFill>
                <a:ea typeface="微軟正黑體" panose="020B0604030504040204" pitchFamily="34" charset="-120"/>
                <a:cs typeface="Arial" panose="020B0604020202020204" pitchFamily="34" charset="0"/>
              </a:rPr>
              <a:t>間</a:t>
            </a:r>
            <a:r>
              <a:rPr lang="zh-TW" altLang="en-US" sz="2400" b="1" dirty="0" smtClean="0">
                <a:ea typeface="微軟正黑體" panose="020B0604030504040204" pitchFamily="34" charset="-120"/>
                <a:cs typeface="Arial" panose="020B0604020202020204" pitchFamily="34" charset="0"/>
              </a:rPr>
              <a:t>陸續</a:t>
            </a:r>
            <a:r>
              <a:rPr lang="zh-TW" altLang="zh-TW" sz="2400" b="1" dirty="0" smtClean="0">
                <a:solidFill>
                  <a:srgbClr val="000000"/>
                </a:solidFill>
                <a:ea typeface="微軟正黑體" panose="020B0604030504040204" pitchFamily="34" charset="-120"/>
                <a:cs typeface="Arial" panose="020B0604020202020204" pitchFamily="34" charset="0"/>
              </a:rPr>
              <a:t>開放</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資料</a:t>
            </a:r>
            <a:r>
              <a:rPr lang="zh-TW" altLang="zh-TW" sz="2400" b="1" dirty="0" smtClean="0">
                <a:solidFill>
                  <a:srgbClr val="000000"/>
                </a:solidFill>
                <a:ea typeface="微軟正黑體" panose="020B0604030504040204" pitchFamily="34" charset="-120"/>
                <a:cs typeface="Arial" panose="020B0604020202020204" pitchFamily="34" charset="0"/>
              </a:rPr>
              <a:t>檢核</a:t>
            </a:r>
            <a:r>
              <a:rPr lang="en-US" altLang="zh-TW" sz="2400" b="1" dirty="0" smtClean="0">
                <a:solidFill>
                  <a:srgbClr val="000000"/>
                </a:solidFill>
                <a:ea typeface="微軟正黑體" panose="020B0604030504040204" pitchFamily="34" charset="-120"/>
                <a:cs typeface="Arial" panose="020B0604020202020204" pitchFamily="34" charset="0"/>
              </a:rPr>
              <a:t>】</a:t>
            </a:r>
            <a:r>
              <a:rPr lang="zh-TW" altLang="zh-TW" sz="2400" b="1" dirty="0" smtClean="0">
                <a:solidFill>
                  <a:srgbClr val="000000"/>
                </a:solidFill>
                <a:ea typeface="微軟正黑體" panose="020B0604030504040204" pitchFamily="34" charset="-120"/>
                <a:cs typeface="Arial" panose="020B0604020202020204" pitchFamily="34" charset="0"/>
              </a:rPr>
              <a:t>及</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檢核表列印</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等</a:t>
            </a:r>
            <a:r>
              <a:rPr lang="zh-TW" altLang="zh-TW" sz="2400" b="1" dirty="0">
                <a:solidFill>
                  <a:srgbClr val="000000"/>
                </a:solidFill>
                <a:ea typeface="微軟正黑體" panose="020B0604030504040204" pitchFamily="34" charset="-120"/>
                <a:cs typeface="Arial" panose="020B0604020202020204" pitchFamily="34" charset="0"/>
              </a:rPr>
              <a:t>功能</a:t>
            </a:r>
            <a:r>
              <a:rPr lang="zh-TW" altLang="en-US" sz="2400" b="1" dirty="0" smtClean="0">
                <a:solidFill>
                  <a:srgbClr val="FF0000"/>
                </a:solidFill>
                <a:ea typeface="微軟正黑體" panose="020B0604030504040204" pitchFamily="34" charset="-120"/>
                <a:cs typeface="Arial" panose="020B0604020202020204" pitchFamily="34" charset="0"/>
              </a:rPr>
              <a:t>至</a:t>
            </a:r>
            <a:r>
              <a:rPr lang="en-US" altLang="zh-TW" sz="2400" b="1" dirty="0">
                <a:solidFill>
                  <a:srgbClr val="FF0000"/>
                </a:solidFill>
                <a:ea typeface="微軟正黑體" panose="020B0604030504040204" pitchFamily="34" charset="-120"/>
                <a:cs typeface="Arial" panose="020B0604020202020204" pitchFamily="34" charset="0"/>
              </a:rPr>
              <a:t>5</a:t>
            </a:r>
            <a:r>
              <a:rPr lang="zh-TW" altLang="en-US" sz="2400" b="1" dirty="0" smtClean="0">
                <a:solidFill>
                  <a:srgbClr val="FF0000"/>
                </a:solidFill>
                <a:ea typeface="微軟正黑體" panose="020B0604030504040204" pitchFamily="34" charset="-120"/>
                <a:cs typeface="Arial" panose="020B0604020202020204" pitchFamily="34" charset="0"/>
              </a:rPr>
              <a:t>月</a:t>
            </a:r>
            <a:r>
              <a:rPr lang="en-US" altLang="zh-TW" sz="2400" b="1" dirty="0" smtClean="0">
                <a:solidFill>
                  <a:srgbClr val="FF0000"/>
                </a:solidFill>
                <a:ea typeface="微軟正黑體" panose="020B0604030504040204" pitchFamily="34" charset="-120"/>
                <a:cs typeface="Arial" panose="020B0604020202020204" pitchFamily="34" charset="0"/>
              </a:rPr>
              <a:t>31</a:t>
            </a:r>
            <a:r>
              <a:rPr lang="zh-TW" altLang="en-US" sz="2400" b="1" dirty="0" smtClean="0">
                <a:solidFill>
                  <a:srgbClr val="FF0000"/>
                </a:solidFill>
                <a:ea typeface="微軟正黑體" panose="020B0604030504040204" pitchFamily="34" charset="-120"/>
                <a:cs typeface="Arial" panose="020B0604020202020204" pitchFamily="34" charset="0"/>
              </a:rPr>
              <a:t>日止</a:t>
            </a:r>
            <a:r>
              <a:rPr lang="zh-TW" altLang="en-US" sz="2400" b="1" dirty="0" smtClean="0">
                <a:ea typeface="微軟正黑體" panose="020B0604030504040204" pitchFamily="34" charset="-120"/>
                <a:cs typeface="Arial" panose="020B0604020202020204" pitchFamily="34" charset="0"/>
              </a:rPr>
              <a:t>。</a:t>
            </a:r>
            <a:endParaRPr lang="en-US" altLang="zh-TW" sz="2400" b="1" dirty="0" smtClean="0">
              <a:ea typeface="微軟正黑體" panose="020B0604030504040204" pitchFamily="34" charset="-120"/>
              <a:cs typeface="Arial" panose="020B0604020202020204" pitchFamily="34" charset="0"/>
            </a:endParaRPr>
          </a:p>
          <a:p>
            <a:pPr indent="720000">
              <a:spcBef>
                <a:spcPct val="0"/>
              </a:spcBef>
              <a:buFontTx/>
              <a:buNone/>
            </a:pPr>
            <a:r>
              <a:rPr lang="zh-TW" altLang="zh-TW" sz="2400" b="1" dirty="0">
                <a:latin typeface="PMingLiU" panose="02020500000000000000" pitchFamily="18" charset="-120"/>
                <a:ea typeface="微軟正黑體" panose="020B0604030504040204" pitchFamily="34" charset="-120"/>
                <a:cs typeface="Arial" panose="020B0604020202020204" pitchFamily="34" charset="0"/>
              </a:rPr>
              <a:t>※</a:t>
            </a:r>
            <a:r>
              <a:rPr lang="zh-TW" altLang="en-US" sz="2400" b="1" dirty="0" smtClean="0">
                <a:ea typeface="微軟正黑體" panose="020B0604030504040204" pitchFamily="34" charset="-120"/>
                <a:cs typeface="Arial" panose="020B0604020202020204" pitchFamily="34" charset="0"/>
              </a:rPr>
              <a:t>資料檢核完成後才能列印檢核表。</a:t>
            </a:r>
            <a:endParaRPr lang="zh-TW" altLang="en-US" sz="2400" b="1" dirty="0">
              <a:ea typeface="微軟正黑體" panose="020B0604030504040204" pitchFamily="34" charset="-120"/>
              <a:cs typeface="Arial" panose="020B0604020202020204" pitchFamily="34" charset="0"/>
            </a:endParaRPr>
          </a:p>
        </p:txBody>
      </p:sp>
      <p:grpSp>
        <p:nvGrpSpPr>
          <p:cNvPr id="11" name="群組 10"/>
          <p:cNvGrpSpPr/>
          <p:nvPr/>
        </p:nvGrpSpPr>
        <p:grpSpPr>
          <a:xfrm>
            <a:off x="467543" y="2218424"/>
            <a:ext cx="8208913" cy="4075103"/>
            <a:chOff x="467543" y="2218424"/>
            <a:chExt cx="8208913" cy="4075103"/>
          </a:xfrm>
        </p:grpSpPr>
        <p:grpSp>
          <p:nvGrpSpPr>
            <p:cNvPr id="6" name="群組 5"/>
            <p:cNvGrpSpPr/>
            <p:nvPr/>
          </p:nvGrpSpPr>
          <p:grpSpPr>
            <a:xfrm>
              <a:off x="467543" y="2218424"/>
              <a:ext cx="8208913" cy="4075103"/>
              <a:chOff x="467543" y="2218424"/>
              <a:chExt cx="8208913" cy="4075103"/>
            </a:xfrm>
          </p:grpSpPr>
          <p:grpSp>
            <p:nvGrpSpPr>
              <p:cNvPr id="3" name="群組 2"/>
              <p:cNvGrpSpPr/>
              <p:nvPr/>
            </p:nvGrpSpPr>
            <p:grpSpPr>
              <a:xfrm>
                <a:off x="467543" y="2218424"/>
                <a:ext cx="8208913" cy="4075103"/>
                <a:chOff x="467543" y="2218424"/>
                <a:chExt cx="8208913" cy="4075103"/>
              </a:xfrm>
            </p:grpSpPr>
            <p:grpSp>
              <p:nvGrpSpPr>
                <p:cNvPr id="2" name="群組 1"/>
                <p:cNvGrpSpPr/>
                <p:nvPr/>
              </p:nvGrpSpPr>
              <p:grpSpPr>
                <a:xfrm>
                  <a:off x="467543" y="2218424"/>
                  <a:ext cx="8208913" cy="4075103"/>
                  <a:chOff x="243747" y="2218424"/>
                  <a:chExt cx="8772438" cy="4075103"/>
                </a:xfrm>
              </p:grpSpPr>
              <p:grpSp>
                <p:nvGrpSpPr>
                  <p:cNvPr id="5" name="群組 4"/>
                  <p:cNvGrpSpPr>
                    <a:grpSpLocks/>
                  </p:cNvGrpSpPr>
                  <p:nvPr/>
                </p:nvGrpSpPr>
                <p:grpSpPr bwMode="auto">
                  <a:xfrm>
                    <a:off x="243747" y="2218424"/>
                    <a:ext cx="8772438" cy="3895039"/>
                    <a:chOff x="782396" y="2253938"/>
                    <a:chExt cx="7958818" cy="317997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633" t="19389" r="56419" b="52084"/>
                    <a:stretch>
                      <a:fillRect/>
                    </a:stretch>
                  </p:blipFill>
                  <p:spPr bwMode="auto">
                    <a:xfrm>
                      <a:off x="782396" y="2253938"/>
                      <a:ext cx="7958818" cy="317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271960" y="2830338"/>
                      <a:ext cx="1979864" cy="154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新細明體" panose="02020500000000000000" pitchFamily="18" charset="-120"/>
                      </a:endParaRPr>
                    </a:p>
                  </p:txBody>
                </p:sp>
              </p:grpSp>
              <p:sp>
                <p:nvSpPr>
                  <p:cNvPr id="12" name="文字方塊 11"/>
                  <p:cNvSpPr txBox="1"/>
                  <p:nvPr/>
                </p:nvSpPr>
                <p:spPr>
                  <a:xfrm>
                    <a:off x="4417452" y="6016528"/>
                    <a:ext cx="623892" cy="276999"/>
                  </a:xfrm>
                  <a:prstGeom prst="rect">
                    <a:avLst/>
                  </a:prstGeom>
                  <a:solidFill>
                    <a:srgbClr val="FFFF00"/>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13" name="文字方塊 12"/>
                <p:cNvSpPr txBox="1"/>
                <p:nvPr/>
              </p:nvSpPr>
              <p:spPr>
                <a:xfrm>
                  <a:off x="4372601" y="3454957"/>
                  <a:ext cx="1304992" cy="292388"/>
                </a:xfrm>
                <a:prstGeom prst="rect">
                  <a:avLst/>
                </a:prstGeom>
                <a:solidFill>
                  <a:srgbClr val="B3E1EF"/>
                </a:solidFill>
                <a:ln>
                  <a:noFill/>
                </a:ln>
              </p:spPr>
              <p:txBody>
                <a:bodyPr wrap="square" rtlCol="0">
                  <a:spAutoFit/>
                </a:bodyPr>
                <a:lstStyle/>
                <a:p>
                  <a:r>
                    <a:rPr lang="en-US" altLang="zh-TW"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5</a:t>
                  </a:r>
                  <a:r>
                    <a:rPr lang="zh-TW" altLang="en-US"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月</a:t>
                  </a:r>
                  <a:r>
                    <a:rPr lang="en-US" altLang="zh-TW"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31</a:t>
                  </a:r>
                  <a:r>
                    <a:rPr lang="zh-TW" altLang="en-US"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日</a:t>
                  </a:r>
                  <a:r>
                    <a:rPr lang="en-US" altLang="zh-TW"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a:t>
                  </a:r>
                  <a:r>
                    <a:rPr lang="zh-TW" altLang="en-US"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五</a:t>
                  </a:r>
                  <a:r>
                    <a:rPr lang="en-US" altLang="zh-TW"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a:t>
                  </a:r>
                  <a:r>
                    <a:rPr lang="zh-TW" altLang="en-US" sz="1300" b="1" dirty="0" smtClean="0">
                      <a:solidFill>
                        <a:srgbClr val="FF0000"/>
                      </a:solidFill>
                      <a:latin typeface="新細明體" panose="02020500000000000000" pitchFamily="18" charset="-120"/>
                      <a:ea typeface="新細明體" panose="02020500000000000000" pitchFamily="18" charset="-120"/>
                      <a:cs typeface="Arial" panose="020B0604020202020204" pitchFamily="34" charset="0"/>
                    </a:rPr>
                    <a:t>前</a:t>
                  </a:r>
                  <a:endParaRPr lang="zh-TW" altLang="en-US" sz="1300" b="1" dirty="0">
                    <a:solidFill>
                      <a:srgbClr val="FF0000"/>
                    </a:solidFill>
                    <a:latin typeface="新細明體" panose="02020500000000000000" pitchFamily="18" charset="-120"/>
                    <a:ea typeface="新細明體" panose="02020500000000000000" pitchFamily="18" charset="-120"/>
                    <a:cs typeface="Arial" panose="020B0604020202020204" pitchFamily="34" charset="0"/>
                  </a:endParaRPr>
                </a:p>
              </p:txBody>
            </p:sp>
          </p:grpSp>
          <p:pic>
            <p:nvPicPr>
              <p:cNvPr id="4" name="圖片 3"/>
              <p:cNvPicPr>
                <a:picLocks noChangeAspect="1"/>
              </p:cNvPicPr>
              <p:nvPr/>
            </p:nvPicPr>
            <p:blipFill>
              <a:blip r:embed="rId4"/>
              <a:stretch>
                <a:fillRect/>
              </a:stretch>
            </p:blipFill>
            <p:spPr>
              <a:xfrm>
                <a:off x="467543" y="2861944"/>
                <a:ext cx="4305300" cy="314325"/>
              </a:xfrm>
              <a:prstGeom prst="rect">
                <a:avLst/>
              </a:prstGeom>
            </p:spPr>
          </p:pic>
        </p:grpSp>
        <p:sp>
          <p:nvSpPr>
            <p:cNvPr id="7" name="文字方塊 6"/>
            <p:cNvSpPr txBox="1"/>
            <p:nvPr/>
          </p:nvSpPr>
          <p:spPr>
            <a:xfrm>
              <a:off x="1682813" y="2924437"/>
              <a:ext cx="181498" cy="189341"/>
            </a:xfrm>
            <a:prstGeom prst="rect">
              <a:avLst/>
            </a:prstGeom>
            <a:solidFill>
              <a:schemeClr val="bg1"/>
            </a:solidFill>
          </p:spPr>
          <p:txBody>
            <a:bodyPr wrap="square" rtlCol="0">
              <a:spAutoFit/>
            </a:bodyPr>
            <a:lstStyle/>
            <a:p>
              <a:endParaRPr lang="zh-TW" altLang="en-US" dirty="0"/>
            </a:p>
          </p:txBody>
        </p:sp>
      </p:grpSp>
    </p:spTree>
    <p:extLst>
      <p:ext uri="{BB962C8B-B14F-4D97-AF65-F5344CB8AC3E}">
        <p14:creationId xmlns:p14="http://schemas.microsoft.com/office/powerpoint/2010/main" val="151007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2.13</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檢核表報部</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30"/>
          <p:cNvSpPr txBox="1">
            <a:spLocks noChangeArrowheads="1"/>
          </p:cNvSpPr>
          <p:nvPr/>
        </p:nvSpPr>
        <p:spPr bwMode="auto">
          <a:xfrm>
            <a:off x="3805845" y="1700433"/>
            <a:ext cx="5255027" cy="4442242"/>
          </a:xfrm>
          <a:prstGeom prst="rect">
            <a:avLst/>
          </a:prstGeom>
          <a:noFill/>
          <a:ln w="9525">
            <a:noFill/>
            <a:miter lim="800000"/>
            <a:headEnd/>
            <a:tailEnd/>
          </a:ln>
        </p:spPr>
        <p:txBody>
          <a:bodyPr wrap="square">
            <a:spAutoFit/>
          </a:bodyPr>
          <a:lstStyle/>
          <a:p>
            <a:pPr marL="457200" indent="-457200">
              <a:spcBef>
                <a:spcPts val="800"/>
              </a:spcBef>
              <a:spcAft>
                <a:spcPts val="800"/>
              </a:spcAft>
              <a:buClr>
                <a:srgbClr val="000000"/>
              </a:buClr>
              <a:buAutoNum type="arabicPeriod"/>
              <a:defRPr/>
            </a:pP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800"/>
              </a:spcBef>
              <a:spcAft>
                <a:spcPts val="800"/>
              </a:spcAft>
              <a:buClr>
                <a:srgbClr val="000000"/>
              </a:buClr>
              <a:buAutoNum type="arabicPeriod"/>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函</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送</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核</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章</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版報部</a:t>
            </a:r>
            <a:endPar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800"/>
              </a:spcBef>
              <a:spcAft>
                <a:spcPts val="800"/>
              </a:spcAft>
              <a:buClr>
                <a:srgbClr val="000000"/>
              </a:buClr>
              <a:buFont typeface="+mj-lt"/>
              <a:buAutoNum type="arabicParenR"/>
              <a:defRPr/>
            </a:pP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紙本公文</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正本</a:t>
            </a:r>
            <a:r>
              <a:rPr lang="en-US" altLang="zh-TW"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800"/>
              </a:spcBef>
              <a:spcAft>
                <a:spcPts val="800"/>
              </a:spcAft>
              <a:buClr>
                <a:srgbClr val="000000"/>
              </a:buClr>
              <a:buAutoNum type="arabicParenR"/>
              <a:defRPr/>
            </a:pP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紙本公文</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副本</a:t>
            </a:r>
            <a:r>
              <a:rPr lang="en-US" altLang="zh-TW"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大學校院校務</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資料庫</a:t>
            </a:r>
            <a:endPar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800"/>
              </a:spcBef>
              <a:spcAft>
                <a:spcPts val="800"/>
              </a:spcAft>
              <a:buClr>
                <a:srgbClr val="000000"/>
              </a:buClr>
              <a:buAutoNum type="arabicPeriod"/>
              <a:defRPr/>
            </a:pP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正、副本公文皆需</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檢附核章版紙本檢核表</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雙面列印</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a:spcBef>
                <a:spcPts val="800"/>
              </a:spcBef>
              <a:spcAft>
                <a:spcPts val="800"/>
              </a:spcAft>
              <a:defRPr/>
            </a:pP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章</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版」電子檔</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Mail</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至校庫行政公務信箱 </a:t>
            </a:r>
            <a:r>
              <a:rPr lang="en-US" altLang="zh-TW" sz="2400" b="1" u="sng"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hedb@yuntech.edu.tw</a:t>
            </a:r>
            <a:endParaRPr lang="en-US" altLang="zh-TW" sz="2400" b="1" u="sng" dirty="0">
              <a:solidFill>
                <a:srgbClr val="000000"/>
              </a:solidFill>
              <a:uFill>
                <a:solidFill>
                  <a:schemeClr val="tx1"/>
                </a:solidFill>
              </a:uFill>
              <a:latin typeface="Arial" panose="020B0604020202020204" pitchFamily="34" charset="0"/>
              <a:ea typeface="微軟正黑體" panose="020B0604030504040204" pitchFamily="34" charset="-120"/>
              <a:cs typeface="Arial" panose="020B0604020202020204" pitchFamily="34" charset="0"/>
            </a:endParaRPr>
          </a:p>
        </p:txBody>
      </p:sp>
      <p:sp>
        <p:nvSpPr>
          <p:cNvPr id="11" name="文字方塊 2"/>
          <p:cNvSpPr txBox="1">
            <a:spLocks noChangeArrowheads="1"/>
          </p:cNvSpPr>
          <p:nvPr/>
        </p:nvSpPr>
        <p:spPr bwMode="auto">
          <a:xfrm>
            <a:off x="1493948" y="6144763"/>
            <a:ext cx="6461331" cy="430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2200" b="1" dirty="0" smtClean="0">
                <a:solidFill>
                  <a:srgbClr val="000000"/>
                </a:solidFill>
                <a:latin typeface="PMingLiU" panose="02020500000000000000" pitchFamily="18" charset="-120"/>
                <a:ea typeface="PMingLiU" panose="02020500000000000000" pitchFamily="18" charset="-120"/>
                <a:cs typeface="Arial" panose="020B0604020202020204" pitchFamily="34" charset="0"/>
              </a:rPr>
              <a:t>※</a:t>
            </a:r>
            <a:r>
              <a:rPr lang="zh-TW" altLang="en-US" sz="2200" b="1" dirty="0" smtClean="0">
                <a:solidFill>
                  <a:srgbClr val="000000"/>
                </a:solidFill>
                <a:ea typeface="微軟正黑體" panose="020B0604030504040204" pitchFamily="34" charset="-120"/>
                <a:cs typeface="Arial" panose="020B0604020202020204" pitchFamily="34" charset="0"/>
              </a:rPr>
              <a:t>寄</a:t>
            </a:r>
            <a:r>
              <a:rPr lang="zh-TW" altLang="en-US" sz="2200" b="1" dirty="0">
                <a:solidFill>
                  <a:srgbClr val="000000"/>
                </a:solidFill>
                <a:ea typeface="微軟正黑體" panose="020B0604030504040204" pitchFamily="34" charset="-120"/>
                <a:cs typeface="Arial" panose="020B0604020202020204" pitchFamily="34" charset="0"/>
              </a:rPr>
              <a:t>送公文前，</a:t>
            </a:r>
            <a:r>
              <a:rPr lang="zh-TW" altLang="en-US" sz="2200" b="1" dirty="0" smtClean="0">
                <a:solidFill>
                  <a:srgbClr val="000000"/>
                </a:solidFill>
                <a:ea typeface="微軟正黑體" panose="020B0604030504040204" pitchFamily="34" charset="-120"/>
                <a:cs typeface="Arial" panose="020B0604020202020204" pitchFamily="34" charset="0"/>
              </a:rPr>
              <a:t>務必先</a:t>
            </a:r>
            <a:r>
              <a:rPr lang="zh-TW" altLang="en-US" sz="2200" b="1" dirty="0">
                <a:solidFill>
                  <a:srgbClr val="000000"/>
                </a:solidFill>
                <a:ea typeface="微軟正黑體" panose="020B0604030504040204" pitchFamily="34" charset="-120"/>
                <a:cs typeface="Arial" panose="020B0604020202020204" pitchFamily="34" charset="0"/>
              </a:rPr>
              <a:t>將核章版紙本掃描成</a:t>
            </a:r>
            <a:r>
              <a:rPr lang="en-US" altLang="zh-TW" sz="2200" b="1" dirty="0">
                <a:solidFill>
                  <a:srgbClr val="000000"/>
                </a:solidFill>
                <a:ea typeface="微軟正黑體" panose="020B0604030504040204" pitchFamily="34" charset="-120"/>
                <a:cs typeface="Arial" panose="020B0604020202020204" pitchFamily="34" charset="0"/>
              </a:rPr>
              <a:t>PDF</a:t>
            </a:r>
            <a:r>
              <a:rPr lang="zh-TW" altLang="en-US" sz="2200" b="1" dirty="0" smtClean="0">
                <a:solidFill>
                  <a:srgbClr val="000000"/>
                </a:solidFill>
                <a:ea typeface="微軟正黑體" panose="020B0604030504040204" pitchFamily="34" charset="-120"/>
                <a:cs typeface="Arial" panose="020B0604020202020204" pitchFamily="34" charset="0"/>
              </a:rPr>
              <a:t>檔</a:t>
            </a:r>
            <a:endParaRPr lang="zh-TW" altLang="en-US" sz="2200" b="1" dirty="0">
              <a:solidFill>
                <a:srgbClr val="000000"/>
              </a:solidFill>
              <a:ea typeface="微軟正黑體" panose="020B0604030504040204" pitchFamily="34" charset="-120"/>
              <a:cs typeface="Arial" panose="020B0604020202020204" pitchFamily="34" charset="0"/>
            </a:endParaRPr>
          </a:p>
        </p:txBody>
      </p:sp>
      <p:sp>
        <p:nvSpPr>
          <p:cNvPr id="2" name="矩形 1"/>
          <p:cNvSpPr/>
          <p:nvPr/>
        </p:nvSpPr>
        <p:spPr>
          <a:xfrm>
            <a:off x="234958" y="855280"/>
            <a:ext cx="8729530" cy="830997"/>
          </a:xfrm>
          <a:prstGeom prst="rect">
            <a:avLst/>
          </a:prstGeom>
        </p:spPr>
        <p:txBody>
          <a:bodyPr wrap="square">
            <a:spAutoFit/>
          </a:bodyPr>
          <a:lstStyle/>
          <a:p>
            <a:pPr algn="ctr">
              <a:lnSpc>
                <a:spcPct val="150000"/>
              </a:lnSpc>
              <a:defRPr/>
            </a:pP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24</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8" name="表格 17"/>
          <p:cNvGraphicFramePr>
            <a:graphicFrameLocks noGrp="1"/>
          </p:cNvGraphicFramePr>
          <p:nvPr>
            <p:extLst>
              <p:ext uri="{D42A27DB-BD31-4B8C-83A1-F6EECF244321}">
                <p14:modId xmlns:p14="http://schemas.microsoft.com/office/powerpoint/2010/main" val="1843794336"/>
              </p:ext>
            </p:extLst>
          </p:nvPr>
        </p:nvGraphicFramePr>
        <p:xfrm>
          <a:off x="361407" y="2281249"/>
          <a:ext cx="3125402" cy="262885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46486">
                  <a:extLst>
                    <a:ext uri="{9D8B030D-6E8A-4147-A177-3AD203B41FA5}">
                      <a16:colId xmlns:a16="http://schemas.microsoft.com/office/drawing/2014/main" xmlns="" val="256846026"/>
                    </a:ext>
                  </a:extLst>
                </a:gridCol>
                <a:gridCol w="446486">
                  <a:extLst>
                    <a:ext uri="{9D8B030D-6E8A-4147-A177-3AD203B41FA5}">
                      <a16:colId xmlns:a16="http://schemas.microsoft.com/office/drawing/2014/main" xmlns="" val="2257527877"/>
                    </a:ext>
                  </a:extLst>
                </a:gridCol>
                <a:gridCol w="446486">
                  <a:extLst>
                    <a:ext uri="{9D8B030D-6E8A-4147-A177-3AD203B41FA5}">
                      <a16:colId xmlns:a16="http://schemas.microsoft.com/office/drawing/2014/main" xmlns="" val="4145448609"/>
                    </a:ext>
                  </a:extLst>
                </a:gridCol>
                <a:gridCol w="446486">
                  <a:extLst>
                    <a:ext uri="{9D8B030D-6E8A-4147-A177-3AD203B41FA5}">
                      <a16:colId xmlns:a16="http://schemas.microsoft.com/office/drawing/2014/main" xmlns="" val="835481753"/>
                    </a:ext>
                  </a:extLst>
                </a:gridCol>
                <a:gridCol w="446486">
                  <a:extLst>
                    <a:ext uri="{9D8B030D-6E8A-4147-A177-3AD203B41FA5}">
                      <a16:colId xmlns:a16="http://schemas.microsoft.com/office/drawing/2014/main" xmlns="" val="3853400446"/>
                    </a:ext>
                  </a:extLst>
                </a:gridCol>
                <a:gridCol w="446486">
                  <a:extLst>
                    <a:ext uri="{9D8B030D-6E8A-4147-A177-3AD203B41FA5}">
                      <a16:colId xmlns:a16="http://schemas.microsoft.com/office/drawing/2014/main" xmlns="" val="1113717072"/>
                    </a:ext>
                  </a:extLst>
                </a:gridCol>
                <a:gridCol w="446486">
                  <a:extLst>
                    <a:ext uri="{9D8B030D-6E8A-4147-A177-3AD203B41FA5}">
                      <a16:colId xmlns:a16="http://schemas.microsoft.com/office/drawing/2014/main" xmlns="" val="3757867286"/>
                    </a:ext>
                  </a:extLst>
                </a:gridCol>
              </a:tblGrid>
              <a:tr h="0">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B3E1EF"/>
                    </a:solidFill>
                  </a:tcPr>
                </a:tc>
                <a:extLst>
                  <a:ext uri="{0D108BD9-81ED-4DB2-BD59-A6C34878D82A}">
                    <a16:rowId xmlns:a16="http://schemas.microsoft.com/office/drawing/2014/main" xmlns="" val="2097508803"/>
                  </a:ext>
                </a:extLst>
              </a:tr>
              <a:tr h="452618">
                <a:tc>
                  <a:txBody>
                    <a:bodyPr/>
                    <a:lstStyle/>
                    <a:p>
                      <a:pPr marL="0" lvl="0" algn="ctr" defTabSz="914400" rtl="0" fontAlgn="ctr" hangingPunct="1"/>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fontAlgn="ctr" hangingPunct="1"/>
                      <a:r>
                        <a:rPr lang="en-US" sz="1800" b="1" kern="1200" dirty="0" smtClean="0">
                          <a:solidFill>
                            <a:srgbClr val="A6A6A6"/>
                          </a:solidFill>
                          <a:latin typeface="Arial" panose="020B0604020202020204" pitchFamily="34" charset="0"/>
                          <a:cs typeface="Arial" panose="020B0604020202020204" pitchFamily="34" charset="0"/>
                        </a:rPr>
                        <a:t>3</a:t>
                      </a:r>
                      <a:endParaRPr lang="en-US" sz="1800" b="1" kern="1200" dirty="0">
                        <a:solidFill>
                          <a:srgbClr val="A6A6A6"/>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5</a:t>
                      </a:r>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315709961"/>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8</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9</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11</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12</a:t>
                      </a: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076629822"/>
                  </a:ext>
                </a:extLst>
              </a:tr>
              <a:tr h="452618">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14</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rgbClr val="A6A6A6"/>
                          </a:solidFill>
                          <a:latin typeface="Arial" panose="020B0604020202020204" pitchFamily="34" charset="0"/>
                          <a:ea typeface="+mn-ea"/>
                          <a:cs typeface="Arial" panose="020B0604020202020204" pitchFamily="34" charset="0"/>
                        </a:rPr>
                        <a:t>15</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16</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rgbClr val="A6A6A6"/>
                          </a:solidFill>
                          <a:latin typeface="Arial" panose="020B0604020202020204" pitchFamily="34" charset="0"/>
                          <a:ea typeface="+mn-ea"/>
                          <a:cs typeface="Arial" panose="020B0604020202020204" pitchFamily="34" charset="0"/>
                        </a:rPr>
                        <a:t>17</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18</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A6A6A6"/>
                          </a:solidFill>
                          <a:latin typeface="Arial" panose="020B0604020202020204" pitchFamily="34" charset="0"/>
                          <a:ea typeface="+mn-ea"/>
                          <a:cs typeface="Arial" panose="020B0604020202020204" pitchFamily="34" charset="0"/>
                        </a:rPr>
                        <a:t>19</a:t>
                      </a:r>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047869064"/>
                  </a:ext>
                </a:extLst>
              </a:tr>
              <a:tr h="452618">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20</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21</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A6A6A6"/>
                          </a:solidFill>
                          <a:latin typeface="Arial" panose="020B0604020202020204" pitchFamily="34" charset="0"/>
                          <a:ea typeface="+mn-ea"/>
                          <a:cs typeface="Arial" panose="020B0604020202020204" pitchFamily="34" charset="0"/>
                        </a:rPr>
                        <a:t>22</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A6A6A6"/>
                          </a:solidFill>
                          <a:latin typeface="Arial" panose="020B0604020202020204" pitchFamily="34" charset="0"/>
                          <a:ea typeface="+mn-ea"/>
                          <a:cs typeface="Arial" panose="020B0604020202020204" pitchFamily="34" charset="0"/>
                        </a:rPr>
                        <a:t>23</a:t>
                      </a:r>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zh-TW" altLang="en-US" dirty="0">
                        <a:solidFill>
                          <a:srgbClr val="FF0000"/>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zh-TW" altLang="en-US" dirty="0">
                        <a:solidFill>
                          <a:srgbClr val="FF0000"/>
                        </a:solidFill>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xmlns="" val="1400703856"/>
                  </a:ext>
                </a:extLst>
              </a:tr>
              <a:tr h="452618">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FF0000"/>
                          </a:solidFill>
                          <a:latin typeface="Arial" panose="020B0604020202020204" pitchFamily="34" charset="0"/>
                          <a:ea typeface="+mn-ea"/>
                          <a:cs typeface="Arial" panose="020B0604020202020204" pitchFamily="34" charset="0"/>
                        </a:rPr>
                        <a:t>27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29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30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31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FFC000"/>
                    </a:solidFill>
                  </a:tcPr>
                </a:tc>
                <a:tc>
                  <a:txBody>
                    <a:bodyPr/>
                    <a:lstStyle/>
                    <a:p>
                      <a:endParaRPr lang="zh-TW" altLang="en-US" dirty="0">
                        <a:latin typeface="Arial" panose="020B0604020202020204" pitchFamily="34" charset="0"/>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3" cap="flat" cmpd="sng" algn="ctr">
                      <a:solidFill>
                        <a:srgbClr val="FFFFFF"/>
                      </a:solidFill>
                      <a:prstDash val="solid"/>
                      <a:round/>
                      <a:headEnd type="none" w="med" len="med"/>
                      <a:tailEnd type="none" w="med" len="med"/>
                    </a:lnL>
                    <a:lnR w="38103"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9" name="矩形 8"/>
          <p:cNvSpPr/>
          <p:nvPr/>
        </p:nvSpPr>
        <p:spPr>
          <a:xfrm>
            <a:off x="359733" y="1870140"/>
            <a:ext cx="3130550" cy="431800"/>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smtClean="0">
                <a:effectLst>
                  <a:outerShdw blurRad="38100" dist="38100" dir="2700000" algn="tl">
                    <a:srgbClr val="000000"/>
                  </a:outerShdw>
                </a:effectLst>
                <a:ea typeface="微軟正黑體" panose="020B0604030504040204" pitchFamily="34" charset="-120"/>
              </a:rPr>
              <a:t>108.05</a:t>
            </a:r>
            <a:endParaRPr lang="zh-TW" altLang="en-US" sz="2800" dirty="0" smtClean="0">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33627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ea typeface="Gulim" panose="020B0600000101010101" pitchFamily="34" charset="-127"/>
              </a:rPr>
              <a:t>https://hedb.moe.edu.tw/</a:t>
            </a:r>
            <a:endParaRPr lang="en-US" altLang="ko-KR" sz="1600" b="1" dirty="0">
              <a:solidFill>
                <a:srgbClr val="0000FF"/>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 name="Rectangle 4"/>
          <p:cNvSpPr txBox="1">
            <a:spLocks noChangeArrowheads="1"/>
          </p:cNvSpPr>
          <p:nvPr/>
        </p:nvSpPr>
        <p:spPr bwMode="gray">
          <a:xfrm>
            <a:off x="457200" y="165050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本期填報表冊與注意事項</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57839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812307" y="239425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Rectangle 8"/>
          <p:cNvSpPr txBox="1">
            <a:spLocks noChangeArrowheads="1"/>
          </p:cNvSpPr>
          <p:nvPr/>
        </p:nvSpPr>
        <p:spPr bwMode="gray">
          <a:xfrm>
            <a:off x="4127400" y="4182402"/>
            <a:ext cx="4495800" cy="45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zh-TW" altLang="en-US" b="1"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Rectangle 17"/>
          <p:cNvSpPr>
            <a:spLocks noChangeArrowheads="1"/>
          </p:cNvSpPr>
          <p:nvPr/>
        </p:nvSpPr>
        <p:spPr bwMode="auto">
          <a:xfrm>
            <a:off x="4874964" y="4725144"/>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https://hedb.moe.edu.tw/</a:t>
            </a:r>
            <a:endParaRPr lang="en-US" altLang="ko-KR" sz="16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7121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116632"/>
            <a:ext cx="709483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3.1.1</a:t>
            </a:r>
            <a:r>
              <a:rPr lang="zh-TW" altLang="en-US"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本期填報表冊</a:t>
            </a:r>
            <a:endParaRPr lang="zh-TW" altLang="en-US" sz="4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315190836"/>
              </p:ext>
            </p:extLst>
          </p:nvPr>
        </p:nvGraphicFramePr>
        <p:xfrm>
          <a:off x="357447" y="1130531"/>
          <a:ext cx="8512233" cy="5004261"/>
        </p:xfrm>
        <a:graphic>
          <a:graphicData uri="http://schemas.openxmlformats.org/drawingml/2006/table">
            <a:tbl>
              <a:tblPr firstRow="1" bandRow="1">
                <a:tableStyleId>{93296810-A885-4BE3-A3E7-6D5BEEA58F35}</a:tableStyleId>
              </a:tblPr>
              <a:tblGrid>
                <a:gridCol w="1346662">
                  <a:extLst>
                    <a:ext uri="{9D8B030D-6E8A-4147-A177-3AD203B41FA5}">
                      <a16:colId xmlns:a16="http://schemas.microsoft.com/office/drawing/2014/main" xmlns="" val="20000"/>
                    </a:ext>
                  </a:extLst>
                </a:gridCol>
                <a:gridCol w="7165571">
                  <a:extLst>
                    <a:ext uri="{9D8B030D-6E8A-4147-A177-3AD203B41FA5}">
                      <a16:colId xmlns:a16="http://schemas.microsoft.com/office/drawing/2014/main" xmlns="" val="20001"/>
                    </a:ext>
                  </a:extLst>
                </a:gridCol>
              </a:tblGrid>
              <a:tr h="62501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tc hMerge="1">
                  <a:txBody>
                    <a:bodyPr/>
                    <a:lstStyle/>
                    <a:p>
                      <a:endParaRPr lang="zh-TW" altLang="en-US" dirty="0"/>
                    </a:p>
                  </a:txBody>
                  <a:tcPr/>
                </a:tc>
                <a:extLst>
                  <a:ext uri="{0D108BD9-81ED-4DB2-BD59-A6C34878D82A}">
                    <a16:rowId xmlns:a16="http://schemas.microsoft.com/office/drawing/2014/main" xmlns="" val="10000"/>
                  </a:ext>
                </a:extLst>
              </a:tr>
              <a:tr h="682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59994">
                <a:tc>
                  <a:txBody>
                    <a:bodyPr/>
                    <a:lstStyle/>
                    <a:p>
                      <a:pPr marL="0" algn="l" defTabSz="914400" rtl="0" eaLnBrk="1" latinLnBrk="0" hangingPunct="1">
                        <a:lnSpc>
                          <a:spcPct val="100000"/>
                        </a:lnSpc>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32</a:t>
                      </a:r>
                      <a:endPar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684538">
                <a:tc>
                  <a:txBody>
                    <a:bodyPr/>
                    <a:lstStyle/>
                    <a:p>
                      <a:pPr marL="0" algn="l" defTabSz="914400" rtl="0" eaLnBrk="1" latinLnBrk="0" hangingPunct="1">
                        <a:lnSpc>
                          <a:spcPct val="100000"/>
                        </a:lnSpc>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7030A0"/>
                          </a:solidFill>
                          <a:uFillTx/>
                          <a:latin typeface="Arial" panose="020B0604020202020204" pitchFamily="34" charset="0"/>
                          <a:ea typeface="微軟正黑體" panose="020B0604030504040204" pitchFamily="34" charset="-120"/>
                          <a:cs typeface="Arial" panose="020B0604020202020204" pitchFamily="34" charset="0"/>
                        </a:rPr>
                        <a:t>國立大學毋須填</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7030A0"/>
                          </a:solidFill>
                          <a:uFillTx/>
                          <a:latin typeface="Arial" panose="020B0604020202020204" pitchFamily="34" charset="0"/>
                          <a:ea typeface="微軟正黑體" panose="020B0604030504040204" pitchFamily="34" charset="-120"/>
                          <a:cs typeface="Arial" panose="020B0604020202020204" pitchFamily="34" charset="0"/>
                        </a:rPr>
                        <a:t>國立大學毋須填</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82685">
                <a:tc>
                  <a:txBody>
                    <a:bodyPr/>
                    <a:lstStyle/>
                    <a:p>
                      <a:pPr marL="0" algn="l" defTabSz="914400" rtl="0" eaLnBrk="1" latinLnBrk="0" hangingPunct="1">
                        <a:lnSpc>
                          <a:spcPct val="100000"/>
                        </a:lnSpc>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latinLnBrk="1">
                        <a:lnSpc>
                          <a:spcPct val="100000"/>
                        </a:lnSpc>
                        <a:defRPr/>
                      </a:pP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16</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endPar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20</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491051">
                <a:tc>
                  <a:txBody>
                    <a:bodyPr/>
                    <a:lstStyle/>
                    <a:p>
                      <a:pPr marL="0" algn="l" defTabSz="914400" rtl="0" eaLnBrk="1" latinLnBrk="0" hangingPunct="1">
                        <a:lnSpc>
                          <a:spcPct val="100000"/>
                        </a:lnSpc>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月維護</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、校</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月維護</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cs typeface="+mn-cs"/>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、校</a:t>
                      </a:r>
                      <a:r>
                        <a:rPr lang="en-US" altLang="zh-TW"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31436">
                <a:tc>
                  <a:txBody>
                    <a:bodyPr/>
                    <a:lstStyle/>
                    <a:p>
                      <a:pPr marL="0" algn="l" defTabSz="914400" rtl="0" eaLnBrk="1" latinLnBrk="0" hangingPunct="1">
                        <a:lnSpc>
                          <a:spcPct val="100000"/>
                        </a:lnSpc>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財務類</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財</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15(</a:t>
                      </a:r>
                      <a:r>
                        <a:rPr lang="zh-TW" altLang="en-US" sz="1800" b="1" kern="1200" dirty="0" smtClean="0">
                          <a:solidFill>
                            <a:srgbClr val="7030A0"/>
                          </a:solidFill>
                          <a:latin typeface="微軟正黑體" panose="020B0604030504040204" pitchFamily="34" charset="-120"/>
                          <a:ea typeface="微軟正黑體" panose="020B0604030504040204" pitchFamily="34" charset="-120"/>
                          <a:cs typeface="+mn-cs"/>
                        </a:rPr>
                        <a:t>私校毋須填報</a:t>
                      </a:r>
                      <a:r>
                        <a:rPr lang="en-US" altLang="zh-TW"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a:t>
                      </a:r>
                      <a:endParaRPr lang="zh-TW" altLang="en-US" sz="18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303620520"/>
                  </a:ext>
                </a:extLst>
              </a:tr>
              <a:tr h="546860">
                <a:tc>
                  <a:txBody>
                    <a:bodyPr/>
                    <a:lstStyle/>
                    <a:p>
                      <a:pPr algn="l">
                        <a:lnSpc>
                          <a:spcPct val="100000"/>
                        </a:lnSpc>
                      </a:pPr>
                      <a:r>
                        <a:rPr lang="zh-TW" altLang="en-US" sz="2400" b="1"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合計</a:t>
                      </a:r>
                      <a:endParaRPr lang="zh-TW" altLang="en-US" sz="2400" b="1"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2400" b="1"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47</a:t>
                      </a:r>
                      <a:r>
                        <a:rPr lang="zh-TW" altLang="en-US" sz="24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2400" b="1"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48</a:t>
                      </a:r>
                      <a:r>
                        <a:rPr lang="zh-TW" altLang="en-US" sz="24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張表冊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extLst>
                  <a:ext uri="{0D108BD9-81ED-4DB2-BD59-A6C34878D82A}">
                    <a16:rowId xmlns:a16="http://schemas.microsoft.com/office/drawing/2014/main" xmlns="" val="10007"/>
                  </a:ext>
                </a:extLst>
              </a:tr>
            </a:tbl>
          </a:graphicData>
        </a:graphic>
      </p:graphicFrame>
      <p:sp>
        <p:nvSpPr>
          <p:cNvPr id="4" name="矩形 3"/>
          <p:cNvSpPr/>
          <p:nvPr/>
        </p:nvSpPr>
        <p:spPr>
          <a:xfrm>
            <a:off x="474910" y="6159075"/>
            <a:ext cx="7935186" cy="461665"/>
          </a:xfrm>
          <a:prstGeom prst="rect">
            <a:avLst/>
          </a:prstGeom>
        </p:spPr>
        <p:txBody>
          <a:bodyPr wrap="none">
            <a:spAutoFit/>
          </a:bodyPr>
          <a:lstStyle/>
          <a:p>
            <a:pPr lvl="0" eaLnBrk="1" fontAlgn="auto" hangingPunct="1">
              <a:spcBef>
                <a:spcPts val="0"/>
              </a:spcBef>
              <a:spcAft>
                <a:spcPts val="0"/>
              </a:spcAft>
              <a:defRPr/>
            </a:pP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表冊紅字為</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400" b="1" dirty="0" smtClean="0">
                <a:solidFill>
                  <a:srgbClr val="0000FF"/>
                </a:solidFill>
                <a:ea typeface="微軟正黑體" panose="020B0604030504040204" pitchFamily="34" charset="-120"/>
                <a:cs typeface="Arial" panose="020B0604020202020204" pitchFamily="34" charset="0"/>
              </a:rPr>
              <a:t>藍</a:t>
            </a:r>
            <a:r>
              <a:rPr lang="zh-TW" altLang="en-US" sz="2400" b="1" dirty="0">
                <a:solidFill>
                  <a:srgbClr val="0000FF"/>
                </a:solidFill>
                <a:ea typeface="微軟正黑體" panose="020B0604030504040204" pitchFamily="34" charset="-120"/>
                <a:cs typeface="Arial" panose="020B0604020202020204" pitchFamily="34" charset="0"/>
              </a:rPr>
              <a:t>字</a:t>
            </a:r>
            <a:r>
              <a:rPr lang="zh-TW" altLang="en-US" sz="2400" b="1" dirty="0" smtClean="0">
                <a:solidFill>
                  <a:srgbClr val="0000FF"/>
                </a:solidFill>
                <a:ea typeface="微軟正黑體" panose="020B0604030504040204" pitchFamily="34" charset="-120"/>
                <a:cs typeface="Arial" panose="020B0604020202020204" pitchFamily="34" charset="0"/>
              </a:rPr>
              <a:t>為該表冊</a:t>
            </a:r>
            <a:r>
              <a:rPr lang="zh-TW" altLang="en-US" sz="2400" b="1" dirty="0">
                <a:solidFill>
                  <a:srgbClr val="0000FF"/>
                </a:solidFill>
                <a:ea typeface="微軟正黑體" panose="020B0604030504040204" pitchFamily="34" charset="-120"/>
                <a:cs typeface="Arial" panose="020B0604020202020204" pitchFamily="34" charset="0"/>
              </a:rPr>
              <a:t>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5766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66351" y="116632"/>
            <a:ext cx="803809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3.1.2</a:t>
            </a:r>
            <a:r>
              <a:rPr lang="zh-TW" altLang="en-US"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i="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582782436"/>
              </p:ext>
            </p:extLst>
          </p:nvPr>
        </p:nvGraphicFramePr>
        <p:xfrm>
          <a:off x="566351" y="1553530"/>
          <a:ext cx="8099853" cy="232021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xmlns="" val="20000"/>
                    </a:ext>
                  </a:extLst>
                </a:gridCol>
                <a:gridCol w="6780459">
                  <a:extLst>
                    <a:ext uri="{9D8B030D-6E8A-4147-A177-3AD203B41FA5}">
                      <a16:colId xmlns:a16="http://schemas.microsoft.com/office/drawing/2014/main" xmlns=""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tc hMerge="1">
                  <a:txBody>
                    <a:bodyPr/>
                    <a:lstStyle/>
                    <a:p>
                      <a:endParaRPr lang="zh-TW" altLang="en-US" dirty="0"/>
                    </a:p>
                  </a:txBody>
                  <a:tcPr/>
                </a:tc>
                <a:extLst>
                  <a:ext uri="{0D108BD9-81ED-4DB2-BD59-A6C34878D82A}">
                    <a16:rowId xmlns:a16="http://schemas.microsoft.com/office/drawing/2014/main" xmlns="" val="10000"/>
                  </a:ext>
                </a:extLst>
              </a:tr>
              <a:tr h="560044">
                <a:tc>
                  <a:txBody>
                    <a:bodyPr/>
                    <a:lstStyle/>
                    <a:p>
                      <a:pPr algn="l"/>
                      <a:r>
                        <a:rPr lang="zh-TW" altLang="en-US" sz="2000" b="1" dirty="0" smtClean="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smtClean="0">
                        <a:solidFill>
                          <a:schemeClr val="tx1">
                            <a:lumMod val="1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endParaRPr lang="zh-TW" altLang="en-US" sz="2000" b="1" kern="12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2235145"/>
                  </a:ext>
                </a:extLst>
              </a:tr>
              <a:tr h="560044">
                <a:tc>
                  <a:txBody>
                    <a:bodyPr/>
                    <a:lstStyle/>
                    <a:p>
                      <a:pPr algn="l"/>
                      <a:r>
                        <a:rPr lang="zh-TW" altLang="en-US" sz="2000" b="1" dirty="0" smtClean="0">
                          <a:solidFill>
                            <a:schemeClr val="tx1">
                              <a:lumMod val="10000"/>
                            </a:schemeClr>
                          </a:solidFill>
                          <a:latin typeface="微軟正黑體" panose="020B0604030504040204" pitchFamily="34" charset="-120"/>
                          <a:ea typeface="微軟正黑體" panose="020B0604030504040204" pitchFamily="34" charset="-120"/>
                        </a:rPr>
                        <a:t>研究類</a:t>
                      </a:r>
                      <a:endParaRPr lang="en-US" altLang="zh-TW" sz="2000" b="1" dirty="0" smtClean="0">
                        <a:solidFill>
                          <a:schemeClr val="tx1">
                            <a:lumMod val="1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15</a:t>
                      </a:r>
                      <a:endParaRPr lang="zh-TW" altLang="en-US" sz="2000" b="1" kern="12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444211395"/>
                  </a:ext>
                </a:extLst>
              </a:tr>
              <a:tr h="560044">
                <a:tc>
                  <a:txBody>
                    <a:bodyPr/>
                    <a:lstStyle/>
                    <a:p>
                      <a:pPr algn="ctr"/>
                      <a:r>
                        <a:rPr lang="zh-TW" altLang="en-US" sz="2400" b="1" dirty="0" smtClean="0">
                          <a:solidFill>
                            <a:schemeClr val="tx1">
                              <a:lumMod val="10000"/>
                            </a:schemeClr>
                          </a:solidFill>
                          <a:latin typeface="微軟正黑體" panose="020B0604030504040204" pitchFamily="34" charset="-120"/>
                          <a:ea typeface="微軟正黑體" panose="020B0604030504040204" pitchFamily="34" charset="-120"/>
                        </a:rPr>
                        <a:t>合計</a:t>
                      </a:r>
                      <a:endParaRPr lang="zh-TW" altLang="en-US" sz="2400" b="1" dirty="0">
                        <a:solidFill>
                          <a:schemeClr val="tx1">
                            <a:lumMod val="10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tx1">
                              <a:lumMod val="10000"/>
                            </a:schemeClr>
                          </a:solidFill>
                          <a:effectLst/>
                          <a:latin typeface="微軟正黑體" panose="020B0604030504040204" pitchFamily="34" charset="-120"/>
                          <a:ea typeface="微軟正黑體" panose="020B0604030504040204" pitchFamily="34" charset="-120"/>
                          <a:cs typeface="+mn-cs"/>
                        </a:rPr>
                        <a:t>共</a:t>
                      </a:r>
                      <a:r>
                        <a:rPr lang="en-US" altLang="zh-TW" sz="2400" b="1"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24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張表冊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E18F"/>
                    </a:solidFill>
                  </a:tcPr>
                </a:tc>
                <a:extLst>
                  <a:ext uri="{0D108BD9-81ED-4DB2-BD59-A6C34878D82A}">
                    <a16:rowId xmlns:a16="http://schemas.microsoft.com/office/drawing/2014/main" xmlns="" val="10007"/>
                  </a:ext>
                </a:extLst>
              </a:tr>
            </a:tbl>
          </a:graphicData>
        </a:graphic>
      </p:graphicFrame>
      <p:sp>
        <p:nvSpPr>
          <p:cNvPr id="5" name="Rectangle 2"/>
          <p:cNvSpPr txBox="1">
            <a:spLocks noChangeArrowheads="1"/>
          </p:cNvSpPr>
          <p:nvPr/>
        </p:nvSpPr>
        <p:spPr bwMode="black">
          <a:xfrm>
            <a:off x="478478" y="998783"/>
            <a:ext cx="5190801"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chemeClr val="tx1"/>
              </a:buClr>
              <a:buFont typeface="Wingdings" panose="05000000000000000000" pitchFamily="2" charset="2"/>
              <a:buChar char="l"/>
            </a:pPr>
            <a:r>
              <a:rPr lang="zh-TW" altLang="en-US"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以下表冊為本期免填，請確認數據。</a:t>
            </a:r>
            <a:endPar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9485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ctrTitle" sz="quarter"/>
          </p:nvPr>
        </p:nvSpPr>
        <p:spPr>
          <a:xfrm>
            <a:off x="-104003" y="1151423"/>
            <a:ext cx="9275806" cy="2742770"/>
          </a:xfrm>
        </p:spPr>
        <p:txBody>
          <a:bodyPr/>
          <a:lstStyle/>
          <a:p>
            <a:pPr>
              <a:defRPr/>
            </a:pPr>
            <a:r>
              <a:rPr lang="zh-TW" altLang="en-US" sz="5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教育部大學校院校務</a:t>
            </a:r>
            <a:r>
              <a:rPr lang="zh-TW" altLang="en-US" sz="5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資料庫</a:t>
            </a:r>
            <a:r>
              <a:rPr lang="en-US" altLang="zh-TW" sz="5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5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zh-TW" altLang="en-US" sz="12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5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zh-TW" altLang="en-US" sz="5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6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【108.03</a:t>
            </a:r>
            <a:r>
              <a:rPr lang="zh-TW" altLang="en-US" sz="6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6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br>
              <a:rPr lang="en-US" altLang="zh-TW" sz="6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6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6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a:t>
            </a:r>
            <a:r>
              <a:rPr lang="zh-TW" altLang="en-US" sz="6400"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會</a:t>
            </a:r>
            <a:endParaRPr lang="zh-TW" altLang="en-US" sz="6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ea typeface="Gulim" panose="020B0600000101010101" pitchFamily="34" charset="-127"/>
              </a:rPr>
              <a:t>https://hedb.moe.edu.tw/</a:t>
            </a:r>
            <a:endParaRPr lang="en-US" altLang="ko-KR" sz="1600" b="1" dirty="0">
              <a:solidFill>
                <a:srgbClr val="0000FF"/>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extLst>
      <p:ext uri="{BB962C8B-B14F-4D97-AF65-F5344CB8AC3E}">
        <p14:creationId xmlns:p14="http://schemas.microsoft.com/office/powerpoint/2010/main" val="1683731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582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a:t>
            </a:r>
            <a:r>
              <a:rPr lang="zh-TW" altLang="en-US"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期填報</a:t>
            </a:r>
            <a:r>
              <a:rPr lang="zh-TW" altLang="en-US"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表冊</a:t>
            </a:r>
            <a:endParaRPr lang="en-US" altLang="zh-TW" sz="76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注意事項</a:t>
            </a:r>
            <a:endParaRPr lang="zh-TW" altLang="en-US" sz="76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Rectangle 8"/>
          <p:cNvSpPr txBox="1">
            <a:spLocks noChangeArrowheads="1"/>
          </p:cNvSpPr>
          <p:nvPr/>
        </p:nvSpPr>
        <p:spPr bwMode="gray">
          <a:xfrm>
            <a:off x="4127400" y="4182402"/>
            <a:ext cx="4495800" cy="45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zh-TW" altLang="en-US" b="1"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Rectangle 17"/>
          <p:cNvSpPr>
            <a:spLocks noChangeArrowheads="1"/>
          </p:cNvSpPr>
          <p:nvPr/>
        </p:nvSpPr>
        <p:spPr bwMode="auto">
          <a:xfrm>
            <a:off x="4874964" y="4725144"/>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https://hedb.moe.edu.tw/</a:t>
            </a:r>
            <a:endParaRPr lang="en-US" altLang="ko-KR" sz="16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919007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0822" y="1667108"/>
            <a:ext cx="8329353" cy="3693319"/>
          </a:xfrm>
          <a:prstGeom prst="rect">
            <a:avLst/>
          </a:prstGeom>
        </p:spPr>
        <p:txBody>
          <a:bodyPr wrap="square">
            <a:spAutoFit/>
          </a:bodyPr>
          <a:lstStyle/>
          <a:p>
            <a:pPr>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填表注意</a:t>
            </a:r>
            <a:r>
              <a:rPr lang="zh-TW" altLang="en-US" sz="2400" b="1" dirty="0">
                <a:latin typeface="Arial" panose="020B0604020202020204" pitchFamily="34" charset="0"/>
                <a:ea typeface="微軟正黑體" panose="020B0604030504040204" pitchFamily="34" charset="-120"/>
                <a:cs typeface="Arial" panose="020B0604020202020204" pitchFamily="34" charset="0"/>
              </a:rPr>
              <a:t>事項</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latin typeface="Arial" panose="020B0604020202020204" pitchFamily="34" charset="0"/>
                <a:ea typeface="微軟正黑體" panose="020B0604030504040204" pitchFamily="34" charset="-120"/>
                <a:cs typeface="Arial" panose="020B0604020202020204" pitchFamily="34" charset="0"/>
              </a:rPr>
            </a:b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a:latin typeface="Arial" panose="020B0604020202020204" pitchFamily="34" charset="0"/>
                <a:ea typeface="微軟正黑體" panose="020B0604030504040204" pitchFamily="34" charset="-120"/>
                <a:cs typeface="Arial" panose="020B0604020202020204" pitchFamily="34" charset="0"/>
              </a:rPr>
              <a:t>學</a:t>
            </a:r>
            <a:r>
              <a:rPr lang="en-US" altLang="zh-TW" sz="2200" dirty="0">
                <a:latin typeface="Arial" panose="020B0604020202020204" pitchFamily="34" charset="0"/>
                <a:ea typeface="微軟正黑體" panose="020B0604030504040204" pitchFamily="34" charset="-120"/>
                <a:cs typeface="Arial" panose="020B0604020202020204" pitchFamily="34" charset="0"/>
              </a:rPr>
              <a:t>4.</a:t>
            </a:r>
            <a:r>
              <a:rPr lang="zh-TW" altLang="zh-TW" sz="2200" dirty="0">
                <a:latin typeface="Arial" panose="020B0604020202020204" pitchFamily="34" charset="0"/>
                <a:ea typeface="微軟正黑體" panose="020B0604030504040204" pitchFamily="34" charset="-120"/>
                <a:cs typeface="Arial" panose="020B0604020202020204" pitchFamily="34" charset="0"/>
              </a:rPr>
              <a:t>僑生、港澳生及大陸地區來臺學生資料統計表</a:t>
            </a:r>
            <a:r>
              <a:rPr lang="zh-TW" altLang="en-US" sz="2200" dirty="0">
                <a:latin typeface="Arial" panose="020B0604020202020204" pitchFamily="34" charset="0"/>
                <a:ea typeface="微軟正黑體" panose="020B0604030504040204" pitchFamily="34" charset="-120"/>
                <a:cs typeface="Arial" panose="020B0604020202020204" pitchFamily="34" charset="0"/>
              </a:rPr>
              <a:t>」與「學</a:t>
            </a:r>
            <a:r>
              <a:rPr lang="en-US" altLang="zh-TW" sz="2200" dirty="0">
                <a:latin typeface="Arial" panose="020B0604020202020204" pitchFamily="34" charset="0"/>
                <a:ea typeface="微軟正黑體" panose="020B0604030504040204" pitchFamily="34" charset="-120"/>
                <a:cs typeface="Arial" panose="020B0604020202020204" pitchFamily="34" charset="0"/>
              </a:rPr>
              <a:t>5.</a:t>
            </a:r>
            <a:r>
              <a:rPr lang="zh-TW" altLang="zh-TW" sz="2200" dirty="0">
                <a:latin typeface="Arial" panose="020B0604020202020204" pitchFamily="34" charset="0"/>
                <a:ea typeface="微軟正黑體" panose="020B0604030504040204" pitchFamily="34" charset="-120"/>
                <a:cs typeface="Arial" panose="020B0604020202020204" pitchFamily="34" charset="0"/>
              </a:rPr>
              <a:t>外國學生資料統計表</a:t>
            </a:r>
            <a:r>
              <a:rPr lang="zh-TW" altLang="en-US" sz="2200" dirty="0">
                <a:latin typeface="Arial" panose="020B0604020202020204" pitchFamily="34" charset="0"/>
                <a:ea typeface="微軟正黑體" panose="020B0604030504040204" pitchFamily="34" charset="-120"/>
                <a:cs typeface="Arial" panose="020B0604020202020204" pitchFamily="34" charset="0"/>
              </a:rPr>
              <a:t>」之</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學生歸屬</a:t>
            </a:r>
            <a:r>
              <a:rPr lang="zh-TW" altLang="zh-TW" sz="2200" dirty="0">
                <a:latin typeface="Arial" panose="020B0604020202020204" pitchFamily="34" charset="0"/>
                <a:ea typeface="微軟正黑體" panose="020B0604030504040204" pitchFamily="34" charset="-120"/>
                <a:cs typeface="Arial" panose="020B0604020202020204" pitchFamily="34" charset="0"/>
              </a:rPr>
              <a:t>系所、學制班別及人數等資訊，學校</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應</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再次</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確認與</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全國大專校院境外生資料管理資訊系統」及「大學校院招收大陸地區學生聯合招生委員會系統</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相符</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確保該等資料庫之蒐集資訊與校庫具一致性，促使教育部相關單位能逐步整合各類資訊系統資訊。</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550671" y="138693"/>
            <a:ext cx="8593329" cy="791315"/>
          </a:xfrm>
        </p:spPr>
        <p:txBody>
          <a:bodyPr/>
          <a:lstStyle/>
          <a:p>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latin typeface="Arial" panose="020B0604020202020204" pitchFamily="34" charset="0"/>
                <a:ea typeface="微軟正黑體" panose="020B0604030504040204" pitchFamily="34" charset="-120"/>
                <a:cs typeface="Arial" panose="020B0604020202020204" pitchFamily="34" charset="0"/>
              </a:rPr>
              <a:t>4.</a:t>
            </a:r>
            <a:r>
              <a:rPr lang="zh-TW" altLang="zh-TW" sz="2400" dirty="0">
                <a:latin typeface="Arial" panose="020B0604020202020204" pitchFamily="34" charset="0"/>
                <a:ea typeface="微軟正黑體" panose="020B0604030504040204" pitchFamily="34" charset="-120"/>
                <a:cs typeface="Arial" panose="020B0604020202020204" pitchFamily="34" charset="0"/>
              </a:rPr>
              <a:t>僑生、港澳生及大陸地區來臺學生資料</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統計表</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latin typeface="Arial" panose="020B0604020202020204" pitchFamily="34" charset="0"/>
                <a:ea typeface="微軟正黑體" panose="020B0604030504040204" pitchFamily="34" charset="-120"/>
                <a:cs typeface="Arial" panose="020B0604020202020204" pitchFamily="34" charset="0"/>
              </a:rPr>
              <a:t>5.</a:t>
            </a:r>
            <a:r>
              <a:rPr lang="zh-TW" altLang="zh-TW" sz="2400" dirty="0">
                <a:latin typeface="Arial" panose="020B0604020202020204" pitchFamily="34" charset="0"/>
                <a:ea typeface="微軟正黑體" panose="020B0604030504040204" pitchFamily="34" charset="-120"/>
                <a:cs typeface="Arial" panose="020B0604020202020204" pitchFamily="34" charset="0"/>
              </a:rPr>
              <a:t>外國學生資料</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統計表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20294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6007" y="2535999"/>
            <a:ext cx="8541665" cy="3831818"/>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欄位說明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大學進修部四年制學士班彈性修業試辦方案</a:t>
            </a:r>
            <a:r>
              <a:rPr lang="zh-TW" altLang="zh-TW" sz="1800" dirty="0">
                <a:latin typeface="Arial" panose="020B0604020202020204" pitchFamily="34" charset="0"/>
                <a:ea typeface="微軟正黑體" panose="020B0604030504040204" pitchFamily="34" charset="-120"/>
                <a:cs typeface="Arial" panose="020B0604020202020204" pitchFamily="34" charset="0"/>
              </a:rPr>
              <a:t>：係為建立彈性學習制度與鬆綁進修部四年制學士班修業年限，並鼓勵青年學子「先就業、再就學」或「邊就業、邊就學」，透過「職業繼續」教育概念為核心，採「學分累計制」，規劃以修畢</a:t>
            </a:r>
            <a:r>
              <a:rPr lang="en-US" altLang="zh-TW" sz="1800" dirty="0">
                <a:latin typeface="Arial" panose="020B0604020202020204" pitchFamily="34" charset="0"/>
                <a:ea typeface="微軟正黑體" panose="020B0604030504040204" pitchFamily="34" charset="-120"/>
                <a:cs typeface="Arial" panose="020B0604020202020204" pitchFamily="34" charset="0"/>
              </a:rPr>
              <a:t>16</a:t>
            </a:r>
            <a:r>
              <a:rPr lang="zh-TW" altLang="zh-TW" sz="1800" dirty="0">
                <a:latin typeface="Arial" panose="020B0604020202020204" pitchFamily="34" charset="0"/>
                <a:ea typeface="微軟正黑體" panose="020B0604030504040204" pitchFamily="34" charset="-120"/>
                <a:cs typeface="Arial" panose="020B0604020202020204" pitchFamily="34" charset="0"/>
              </a:rPr>
              <a:t>學分數，折抵</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學期</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學期即為修業</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試辦「學分累計制」方式，放寬修業年限至多</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年、無休學及無每學期最低修業學分規定，以提供在職者彈性修業年限，同步配合其職場提升專業能力並取得學士學位</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四年制進修學士班</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，學校符合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107</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17</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日臺教技通字第</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1070063393</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latin typeface="Arial" panose="020B0604020202020204" pitchFamily="34" charset="0"/>
                <a:ea typeface="微軟正黑體" panose="020B0604030504040204" pitchFamily="34" charset="-120"/>
                <a:cs typeface="Arial" panose="020B0604020202020204" pitchFamily="34" charset="0"/>
              </a:rPr>
              <a:t>所述資格者，得申請本試辦方案</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以下簡稱本方案</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170090"/>
            <a:ext cx="8593329" cy="791315"/>
          </a:xfrm>
        </p:spPr>
        <p:txBody>
          <a:bodyPr/>
          <a:lstStyle/>
          <a:p>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學</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32.</a:t>
            </a:r>
            <a:r>
              <a:rPr lang="zh-TW" altLang="zh-TW" sz="2000" dirty="0">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
            </a:r>
            <a:br>
              <a:rPr lang="en-US" altLang="zh-TW" sz="2000" dirty="0">
                <a:latin typeface="Arial" panose="020B0604020202020204" pitchFamily="34" charset="0"/>
                <a:ea typeface="微軟正黑體" panose="020B0604030504040204" pitchFamily="34" charset="-120"/>
                <a:cs typeface="Arial" panose="020B0604020202020204" pitchFamily="34" charset="0"/>
              </a:rPr>
            </a:br>
            <a:r>
              <a:rPr lang="en-US" altLang="zh-TW" sz="2000" dirty="0">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en-US" sz="20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nvPr>
        </p:nvGraphicFramePr>
        <p:xfrm>
          <a:off x="266007" y="1088264"/>
          <a:ext cx="8678488" cy="1338845"/>
        </p:xfrm>
        <a:graphic>
          <a:graphicData uri="http://schemas.openxmlformats.org/drawingml/2006/table">
            <a:tbl>
              <a:tblPr firstRow="1" firstCol="1" bandRow="1"/>
              <a:tblGrid>
                <a:gridCol w="914400">
                  <a:extLst>
                    <a:ext uri="{9D8B030D-6E8A-4147-A177-3AD203B41FA5}">
                      <a16:colId xmlns:a16="http://schemas.microsoft.com/office/drawing/2014/main" xmlns="" val="1858067910"/>
                    </a:ext>
                  </a:extLst>
                </a:gridCol>
                <a:gridCol w="290946">
                  <a:extLst>
                    <a:ext uri="{9D8B030D-6E8A-4147-A177-3AD203B41FA5}">
                      <a16:colId xmlns:a16="http://schemas.microsoft.com/office/drawing/2014/main" xmlns="" val="2710524210"/>
                    </a:ext>
                  </a:extLst>
                </a:gridCol>
                <a:gridCol w="490451">
                  <a:extLst>
                    <a:ext uri="{9D8B030D-6E8A-4147-A177-3AD203B41FA5}">
                      <a16:colId xmlns:a16="http://schemas.microsoft.com/office/drawing/2014/main" xmlns="" val="2022439119"/>
                    </a:ext>
                  </a:extLst>
                </a:gridCol>
                <a:gridCol w="541527">
                  <a:extLst>
                    <a:ext uri="{9D8B030D-6E8A-4147-A177-3AD203B41FA5}">
                      <a16:colId xmlns:a16="http://schemas.microsoft.com/office/drawing/2014/main" xmlns="" val="3737292192"/>
                    </a:ext>
                  </a:extLst>
                </a:gridCol>
                <a:gridCol w="653238">
                  <a:extLst>
                    <a:ext uri="{9D8B030D-6E8A-4147-A177-3AD203B41FA5}">
                      <a16:colId xmlns:a16="http://schemas.microsoft.com/office/drawing/2014/main" xmlns="" val="2365903574"/>
                    </a:ext>
                  </a:extLst>
                </a:gridCol>
                <a:gridCol w="653238">
                  <a:extLst>
                    <a:ext uri="{9D8B030D-6E8A-4147-A177-3AD203B41FA5}">
                      <a16:colId xmlns:a16="http://schemas.microsoft.com/office/drawing/2014/main" xmlns="" val="296050116"/>
                    </a:ext>
                  </a:extLst>
                </a:gridCol>
                <a:gridCol w="653238">
                  <a:extLst>
                    <a:ext uri="{9D8B030D-6E8A-4147-A177-3AD203B41FA5}">
                      <a16:colId xmlns:a16="http://schemas.microsoft.com/office/drawing/2014/main" xmlns="" val="1338106184"/>
                    </a:ext>
                  </a:extLst>
                </a:gridCol>
                <a:gridCol w="653238">
                  <a:extLst>
                    <a:ext uri="{9D8B030D-6E8A-4147-A177-3AD203B41FA5}">
                      <a16:colId xmlns:a16="http://schemas.microsoft.com/office/drawing/2014/main" xmlns="" val="3263949381"/>
                    </a:ext>
                  </a:extLst>
                </a:gridCol>
                <a:gridCol w="653238">
                  <a:extLst>
                    <a:ext uri="{9D8B030D-6E8A-4147-A177-3AD203B41FA5}">
                      <a16:colId xmlns:a16="http://schemas.microsoft.com/office/drawing/2014/main" xmlns="" val="3003714457"/>
                    </a:ext>
                  </a:extLst>
                </a:gridCol>
                <a:gridCol w="653238">
                  <a:extLst>
                    <a:ext uri="{9D8B030D-6E8A-4147-A177-3AD203B41FA5}">
                      <a16:colId xmlns:a16="http://schemas.microsoft.com/office/drawing/2014/main" xmlns="" val="2564348857"/>
                    </a:ext>
                  </a:extLst>
                </a:gridCol>
                <a:gridCol w="653238">
                  <a:extLst>
                    <a:ext uri="{9D8B030D-6E8A-4147-A177-3AD203B41FA5}">
                      <a16:colId xmlns:a16="http://schemas.microsoft.com/office/drawing/2014/main" xmlns="" val="688197891"/>
                    </a:ext>
                  </a:extLst>
                </a:gridCol>
                <a:gridCol w="653238">
                  <a:extLst>
                    <a:ext uri="{9D8B030D-6E8A-4147-A177-3AD203B41FA5}">
                      <a16:colId xmlns:a16="http://schemas.microsoft.com/office/drawing/2014/main" xmlns="" val="3484810967"/>
                    </a:ext>
                  </a:extLst>
                </a:gridCol>
                <a:gridCol w="653238">
                  <a:extLst>
                    <a:ext uri="{9D8B030D-6E8A-4147-A177-3AD203B41FA5}">
                      <a16:colId xmlns:a16="http://schemas.microsoft.com/office/drawing/2014/main" xmlns="" val="3203529308"/>
                    </a:ext>
                  </a:extLst>
                </a:gridCol>
                <a:gridCol w="562022">
                  <a:extLst>
                    <a:ext uri="{9D8B030D-6E8A-4147-A177-3AD203B41FA5}">
                      <a16:colId xmlns:a16="http://schemas.microsoft.com/office/drawing/2014/main" xmlns="" val="1590669763"/>
                    </a:ext>
                  </a:extLst>
                </a:gridCol>
              </a:tblGrid>
              <a:tr h="245792">
                <a:tc rowSpan="2" gridSpan="2">
                  <a:txBody>
                    <a:bodyPr/>
                    <a:lstStyle/>
                    <a:p>
                      <a:pPr marL="0" algn="l"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參加方案年數</a:t>
                      </a:r>
                    </a:p>
                    <a:p>
                      <a:pPr marL="0" algn="ctr" defTabSz="914400" rtl="0" eaLnBrk="1" latinLnBrk="0" hangingPunct="1">
                        <a:lnSpc>
                          <a:spcPts val="2000"/>
                        </a:lnSpc>
                        <a:spcAft>
                          <a:spcPts val="0"/>
                        </a:spcAft>
                        <a:tabLst>
                          <a:tab pos="9972040" algn="r"/>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2000"/>
                        </a:lnSpc>
                        <a:spcAft>
                          <a:spcPts val="0"/>
                        </a:spcAft>
                        <a:tabLst>
                          <a:tab pos="9972040" algn="r"/>
                        </a:tabLst>
                      </a:pP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期別</a:t>
                      </a: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accent5">
                        <a:lumMod val="20000"/>
                        <a:lumOff val="80000"/>
                      </a:schemeClr>
                    </a:solidFill>
                  </a:tcPr>
                </a:tc>
                <a:tc rowSpan="2" hMerge="1">
                  <a:txBody>
                    <a:bodyPr/>
                    <a:lstStyle/>
                    <a:p>
                      <a:endParaRPr lang="zh-TW" altLang="en-US"/>
                    </a:p>
                  </a:txBody>
                  <a:tcPr/>
                </a:tc>
                <a:tc rowSpan="2">
                  <a:txBody>
                    <a:bodyPr/>
                    <a:lstStyle/>
                    <a:p>
                      <a:pPr marL="0" algn="ctr" defTabSz="914400" rtl="0" eaLnBrk="1" latinLnBrk="0" hangingPunct="1">
                        <a:lnSpc>
                          <a:spcPts val="20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完成方案人數</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11">
                  <a:txBody>
                    <a:bodyPr/>
                    <a:lstStyle/>
                    <a:p>
                      <a:pPr marL="0" algn="ctr" defTabSz="914400" rtl="0" eaLnBrk="1" latinLnBrk="0" hangingPunct="1">
                        <a:lnSpc>
                          <a:spcPts val="20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退出方案人數及期數</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48087985"/>
                  </a:ext>
                </a:extLst>
              </a:tr>
              <a:tr h="553897">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１年以下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滿１年至２年以下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滿２年至３年以下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滿３年至４年以下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滿４年至５年以下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滿５年至６年以下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滿６年至７年以下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滿７年至８年以下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滿８年至９年以下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滿９年至</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944853"/>
                  </a:ext>
                </a:extLst>
              </a:tr>
              <a:tr h="245792">
                <a:tc rowSpan="2">
                  <a:txBody>
                    <a:bodyPr/>
                    <a:lstStyle/>
                    <a:p>
                      <a:pPr marL="0" algn="ctr" defTabSz="914400" rtl="0" eaLnBrk="1" latinLnBrk="0" hangingPunct="1">
                        <a:lnSpc>
                          <a:spcPts val="2000"/>
                        </a:lnSpc>
                        <a:spcAft>
                          <a:spcPts val="0"/>
                        </a:spcAft>
                        <a:tabLst>
                          <a:tab pos="9972040" algn="r"/>
                        </a:tabLst>
                      </a:pPr>
                      <a:r>
                        <a:rPr lang="en-US"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月期</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1421537737"/>
                  </a:ext>
                </a:extLst>
              </a:tr>
              <a:tr h="276948">
                <a:tc vMerge="1">
                  <a:txBody>
                    <a:bodyPr/>
                    <a:lstStyle/>
                    <a:p>
                      <a:endParaRPr lang="zh-TW" altLang="en-US"/>
                    </a:p>
                  </a:txBody>
                  <a:tcPr/>
                </a:tc>
                <a:tc>
                  <a:txBody>
                    <a:bodyPr/>
                    <a:lstStyle/>
                    <a:p>
                      <a:pPr marL="0" algn="ctr"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100361783"/>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67547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6008" y="2382597"/>
            <a:ext cx="8611985" cy="4408899"/>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欄位說明</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本</a:t>
            </a:r>
            <a:r>
              <a:rPr lang="zh-TW" altLang="zh-TW" sz="1700" dirty="0">
                <a:latin typeface="Arial" panose="020B0604020202020204" pitchFamily="34" charset="0"/>
                <a:ea typeface="微軟正黑體" panose="020B0604030504040204" pitchFamily="34" charset="-120"/>
                <a:cs typeface="Arial" panose="020B0604020202020204" pitchFamily="34" charset="0"/>
              </a:rPr>
              <a:t>表於</a:t>
            </a:r>
            <a:r>
              <a:rPr lang="en-US" altLang="zh-TW" sz="1700" b="1" dirty="0">
                <a:latin typeface="Arial" panose="020B0604020202020204" pitchFamily="34" charset="0"/>
                <a:ea typeface="微軟正黑體" panose="020B0604030504040204" pitchFamily="34" charset="-120"/>
                <a:cs typeface="Arial" panose="020B0604020202020204" pitchFamily="34" charset="0"/>
              </a:rPr>
              <a:t>108</a:t>
            </a:r>
            <a:r>
              <a:rPr lang="zh-TW" altLang="zh-TW" sz="1700" b="1" dirty="0">
                <a:latin typeface="Arial" panose="020B0604020202020204" pitchFamily="34" charset="0"/>
                <a:ea typeface="微軟正黑體" panose="020B0604030504040204" pitchFamily="34" charset="-120"/>
                <a:cs typeface="Arial" panose="020B0604020202020204" pitchFamily="34" charset="0"/>
              </a:rPr>
              <a:t>年</a:t>
            </a:r>
            <a:r>
              <a:rPr lang="en-US" altLang="zh-TW" sz="1700" b="1" dirty="0">
                <a:latin typeface="Arial" panose="020B0604020202020204" pitchFamily="34" charset="0"/>
                <a:ea typeface="微軟正黑體" panose="020B0604030504040204" pitchFamily="34" charset="-120"/>
                <a:cs typeface="Arial" panose="020B0604020202020204" pitchFamily="34" charset="0"/>
              </a:rPr>
              <a:t>3</a:t>
            </a:r>
            <a:r>
              <a:rPr lang="zh-TW" altLang="zh-TW" sz="1700" b="1" dirty="0">
                <a:latin typeface="Arial" panose="020B0604020202020204" pitchFamily="34" charset="0"/>
                <a:ea typeface="微軟正黑體" panose="020B0604030504040204" pitchFamily="34" charset="-120"/>
                <a:cs typeface="Arial" panose="020B0604020202020204" pitchFamily="34" charset="0"/>
              </a:rPr>
              <a:t>月首填</a:t>
            </a:r>
            <a:r>
              <a:rPr lang="zh-TW" altLang="zh-TW" sz="1700" dirty="0">
                <a:latin typeface="Arial" panose="020B0604020202020204" pitchFamily="34" charset="0"/>
                <a:ea typeface="微軟正黑體" panose="020B0604030504040204" pitchFamily="34" charset="-120"/>
                <a:cs typeface="Arial" panose="020B0604020202020204" pitchFamily="34" charset="0"/>
              </a:rPr>
              <a:t>，請學校</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或</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具備正式學籍之學生【</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退出；完成</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】本方案人數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ct val="150000"/>
              </a:lnSpc>
              <a:buFont typeface="Wingdings" panose="05000000000000000000" pitchFamily="2" charset="2"/>
              <a:buChar char="l"/>
            </a:pP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完成方案人數：</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請填報學校校內學生參加「大學進修部四年制學士班彈性修業試辦方案」之正式學籍學生，</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並</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於</a:t>
            </a:r>
            <a:r>
              <a:rPr lang="zh-TW" altLang="en-US"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本期</a:t>
            </a:r>
            <a:r>
              <a:rPr lang="zh-TW"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取得</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之【男；女】學生人數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請填報當期完成人數，</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勿累計</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ct val="150000"/>
              </a:lnSpc>
              <a:buFont typeface="Wingdings" panose="05000000000000000000" pitchFamily="2" charset="2"/>
              <a:buChar char="l"/>
            </a:pP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退出方案</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700" dirty="0">
                <a:latin typeface="Arial" panose="020B0604020202020204" pitchFamily="34" charset="0"/>
                <a:ea typeface="微軟正黑體" panose="020B0604030504040204" pitchFamily="34" charset="-120"/>
                <a:cs typeface="Arial" panose="020B0604020202020204" pitchFamily="34" charset="0"/>
              </a:rPr>
              <a:t>學校填報每年</a:t>
            </a:r>
            <a:r>
              <a:rPr lang="en-US" altLang="zh-TW" sz="1700" dirty="0">
                <a:latin typeface="Arial" panose="020B0604020202020204" pitchFamily="34" charset="0"/>
                <a:ea typeface="微軟正黑體" panose="020B0604030504040204" pitchFamily="34" charset="-120"/>
                <a:cs typeface="Arial" panose="020B0604020202020204" pitchFamily="34" charset="0"/>
              </a:rPr>
              <a:t>3</a:t>
            </a:r>
            <a:r>
              <a:rPr lang="zh-TW" altLang="zh-TW" sz="1700" dirty="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或</a:t>
            </a:r>
            <a:r>
              <a:rPr lang="en-US" altLang="zh-TW" sz="1700" dirty="0">
                <a:latin typeface="Arial" panose="020B0604020202020204" pitchFamily="34" charset="0"/>
                <a:ea typeface="微軟正黑體" panose="020B0604030504040204" pitchFamily="34" charset="-120"/>
                <a:cs typeface="Arial" panose="020B0604020202020204" pitchFamily="34" charset="0"/>
              </a:rPr>
              <a:t>10</a:t>
            </a:r>
            <a:r>
              <a:rPr lang="zh-TW" altLang="zh-TW" sz="1700" dirty="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前【退出】大學進修部四年制學士班彈性修業試辦方案之學生人數，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其中</a:t>
            </a:r>
            <a:r>
              <a:rPr lang="zh-TW" altLang="en-US"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下</a:t>
            </a:r>
            <a:r>
              <a:rPr lang="zh-TW"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填報時，</a:t>
            </a:r>
            <a:r>
              <a:rPr lang="zh-TW" altLang="zh-TW" sz="17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無須</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將前期退出本方案之學生人數再次統計</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為當期退出人數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ct val="150000"/>
              </a:lnSpc>
              <a:buFont typeface="Wingdings" panose="05000000000000000000" pitchFamily="2" charset="2"/>
              <a:buChar char="l"/>
            </a:pPr>
            <a:r>
              <a:rPr lang="zh-TW" altLang="zh-TW" sz="1700" dirty="0">
                <a:latin typeface="Arial" panose="020B0604020202020204" pitchFamily="34" charset="0"/>
                <a:ea typeface="微軟正黑體" panose="020B0604030504040204" pitchFamily="34" charset="-120"/>
                <a:cs typeface="Arial" panose="020B0604020202020204" pitchFamily="34" charset="0"/>
              </a:rPr>
              <a:t>本表僅需獲得教育部核定辦理「大學進修部四年制學士班彈性修業試辦方案」之學校填報。</a:t>
            </a:r>
            <a:endParaRPr lang="en-US" altLang="zh-TW" sz="17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170090"/>
            <a:ext cx="8593329" cy="791315"/>
          </a:xfrm>
        </p:spPr>
        <p:txBody>
          <a:bodyPr/>
          <a:lstStyle/>
          <a:p>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123008506"/>
              </p:ext>
            </p:extLst>
          </p:nvPr>
        </p:nvGraphicFramePr>
        <p:xfrm>
          <a:off x="266007" y="1046699"/>
          <a:ext cx="8678488" cy="1338845"/>
        </p:xfrm>
        <a:graphic>
          <a:graphicData uri="http://schemas.openxmlformats.org/drawingml/2006/table">
            <a:tbl>
              <a:tblPr firstRow="1" firstCol="1" bandRow="1"/>
              <a:tblGrid>
                <a:gridCol w="914400">
                  <a:extLst>
                    <a:ext uri="{9D8B030D-6E8A-4147-A177-3AD203B41FA5}">
                      <a16:colId xmlns:a16="http://schemas.microsoft.com/office/drawing/2014/main" xmlns="" val="1858067910"/>
                    </a:ext>
                  </a:extLst>
                </a:gridCol>
                <a:gridCol w="290946">
                  <a:extLst>
                    <a:ext uri="{9D8B030D-6E8A-4147-A177-3AD203B41FA5}">
                      <a16:colId xmlns:a16="http://schemas.microsoft.com/office/drawing/2014/main" xmlns="" val="2710524210"/>
                    </a:ext>
                  </a:extLst>
                </a:gridCol>
                <a:gridCol w="490451">
                  <a:extLst>
                    <a:ext uri="{9D8B030D-6E8A-4147-A177-3AD203B41FA5}">
                      <a16:colId xmlns:a16="http://schemas.microsoft.com/office/drawing/2014/main" xmlns="" val="2022439119"/>
                    </a:ext>
                  </a:extLst>
                </a:gridCol>
                <a:gridCol w="541527">
                  <a:extLst>
                    <a:ext uri="{9D8B030D-6E8A-4147-A177-3AD203B41FA5}">
                      <a16:colId xmlns:a16="http://schemas.microsoft.com/office/drawing/2014/main" xmlns="" val="3737292192"/>
                    </a:ext>
                  </a:extLst>
                </a:gridCol>
                <a:gridCol w="653238">
                  <a:extLst>
                    <a:ext uri="{9D8B030D-6E8A-4147-A177-3AD203B41FA5}">
                      <a16:colId xmlns:a16="http://schemas.microsoft.com/office/drawing/2014/main" xmlns="" val="2365903574"/>
                    </a:ext>
                  </a:extLst>
                </a:gridCol>
                <a:gridCol w="653238">
                  <a:extLst>
                    <a:ext uri="{9D8B030D-6E8A-4147-A177-3AD203B41FA5}">
                      <a16:colId xmlns:a16="http://schemas.microsoft.com/office/drawing/2014/main" xmlns="" val="296050116"/>
                    </a:ext>
                  </a:extLst>
                </a:gridCol>
                <a:gridCol w="653238">
                  <a:extLst>
                    <a:ext uri="{9D8B030D-6E8A-4147-A177-3AD203B41FA5}">
                      <a16:colId xmlns:a16="http://schemas.microsoft.com/office/drawing/2014/main" xmlns="" val="1338106184"/>
                    </a:ext>
                  </a:extLst>
                </a:gridCol>
                <a:gridCol w="653238">
                  <a:extLst>
                    <a:ext uri="{9D8B030D-6E8A-4147-A177-3AD203B41FA5}">
                      <a16:colId xmlns:a16="http://schemas.microsoft.com/office/drawing/2014/main" xmlns="" val="3263949381"/>
                    </a:ext>
                  </a:extLst>
                </a:gridCol>
                <a:gridCol w="653238">
                  <a:extLst>
                    <a:ext uri="{9D8B030D-6E8A-4147-A177-3AD203B41FA5}">
                      <a16:colId xmlns:a16="http://schemas.microsoft.com/office/drawing/2014/main" xmlns="" val="3003714457"/>
                    </a:ext>
                  </a:extLst>
                </a:gridCol>
                <a:gridCol w="653238">
                  <a:extLst>
                    <a:ext uri="{9D8B030D-6E8A-4147-A177-3AD203B41FA5}">
                      <a16:colId xmlns:a16="http://schemas.microsoft.com/office/drawing/2014/main" xmlns="" val="2564348857"/>
                    </a:ext>
                  </a:extLst>
                </a:gridCol>
                <a:gridCol w="653238">
                  <a:extLst>
                    <a:ext uri="{9D8B030D-6E8A-4147-A177-3AD203B41FA5}">
                      <a16:colId xmlns:a16="http://schemas.microsoft.com/office/drawing/2014/main" xmlns="" val="688197891"/>
                    </a:ext>
                  </a:extLst>
                </a:gridCol>
                <a:gridCol w="653238">
                  <a:extLst>
                    <a:ext uri="{9D8B030D-6E8A-4147-A177-3AD203B41FA5}">
                      <a16:colId xmlns:a16="http://schemas.microsoft.com/office/drawing/2014/main" xmlns="" val="3484810967"/>
                    </a:ext>
                  </a:extLst>
                </a:gridCol>
                <a:gridCol w="653238">
                  <a:extLst>
                    <a:ext uri="{9D8B030D-6E8A-4147-A177-3AD203B41FA5}">
                      <a16:colId xmlns:a16="http://schemas.microsoft.com/office/drawing/2014/main" xmlns="" val="3203529308"/>
                    </a:ext>
                  </a:extLst>
                </a:gridCol>
                <a:gridCol w="562022">
                  <a:extLst>
                    <a:ext uri="{9D8B030D-6E8A-4147-A177-3AD203B41FA5}">
                      <a16:colId xmlns:a16="http://schemas.microsoft.com/office/drawing/2014/main" xmlns="" val="1590669763"/>
                    </a:ext>
                  </a:extLst>
                </a:gridCol>
              </a:tblGrid>
              <a:tr h="245792">
                <a:tc rowSpan="2" gridSpan="2">
                  <a:txBody>
                    <a:bodyPr/>
                    <a:lstStyle/>
                    <a:p>
                      <a:pPr marL="0" algn="l"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參加方案年數</a:t>
                      </a:r>
                    </a:p>
                    <a:p>
                      <a:pPr marL="0" algn="ctr" defTabSz="914400" rtl="0" eaLnBrk="1" latinLnBrk="0" hangingPunct="1">
                        <a:lnSpc>
                          <a:spcPts val="2000"/>
                        </a:lnSpc>
                        <a:spcAft>
                          <a:spcPts val="0"/>
                        </a:spcAft>
                        <a:tabLst>
                          <a:tab pos="9972040" algn="r"/>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2000"/>
                        </a:lnSpc>
                        <a:spcAft>
                          <a:spcPts val="0"/>
                        </a:spcAft>
                        <a:tabLst>
                          <a:tab pos="9972040" algn="r"/>
                        </a:tabLst>
                      </a:pP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期別</a:t>
                      </a: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accent5">
                        <a:lumMod val="20000"/>
                        <a:lumOff val="80000"/>
                      </a:schemeClr>
                    </a:solidFill>
                  </a:tcPr>
                </a:tc>
                <a:tc rowSpan="2" hMerge="1">
                  <a:txBody>
                    <a:bodyPr/>
                    <a:lstStyle/>
                    <a:p>
                      <a:endParaRPr lang="zh-TW" altLang="en-US"/>
                    </a:p>
                  </a:txBody>
                  <a:tcPr/>
                </a:tc>
                <a:tc rowSpan="2">
                  <a:txBody>
                    <a:bodyPr/>
                    <a:lstStyle/>
                    <a:p>
                      <a:pPr marL="0" algn="ctr" defTabSz="914400" rtl="0" eaLnBrk="1" latinLnBrk="0" hangingPunct="1">
                        <a:lnSpc>
                          <a:spcPts val="20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完成方案人數</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11">
                  <a:txBody>
                    <a:bodyPr/>
                    <a:lstStyle/>
                    <a:p>
                      <a:pPr marL="0" algn="ctr" defTabSz="914400" rtl="0" eaLnBrk="1" latinLnBrk="0" hangingPunct="1">
                        <a:lnSpc>
                          <a:spcPts val="20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退出方案人數及期數</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48087985"/>
                  </a:ext>
                </a:extLst>
              </a:tr>
              <a:tr h="553897">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１年以下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滿１年至２年以下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滿２年至３年以下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滿３年至４年以下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滿４年至５年以下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滿５年至６年以下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滿６年至７年以下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滿７年至８年以下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滿８年至９年以下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滿９年至</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年以下</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滿</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944853"/>
                  </a:ext>
                </a:extLst>
              </a:tr>
              <a:tr h="245792">
                <a:tc rowSpan="2">
                  <a:txBody>
                    <a:bodyPr/>
                    <a:lstStyle/>
                    <a:p>
                      <a:pPr marL="0" algn="ctr" defTabSz="914400" rtl="0" eaLnBrk="1" latinLnBrk="0" hangingPunct="1">
                        <a:lnSpc>
                          <a:spcPts val="2000"/>
                        </a:lnSpc>
                        <a:spcAft>
                          <a:spcPts val="0"/>
                        </a:spcAft>
                        <a:tabLst>
                          <a:tab pos="9972040" algn="r"/>
                        </a:tabLst>
                      </a:pPr>
                      <a:r>
                        <a:rPr lang="en-US"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月期</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1421537737"/>
                  </a:ext>
                </a:extLst>
              </a:tr>
              <a:tr h="276948">
                <a:tc vMerge="1">
                  <a:txBody>
                    <a:bodyPr/>
                    <a:lstStyle/>
                    <a:p>
                      <a:endParaRPr lang="zh-TW" altLang="en-US"/>
                    </a:p>
                  </a:txBody>
                  <a:tcPr/>
                </a:tc>
                <a:tc>
                  <a:txBody>
                    <a:bodyPr/>
                    <a:lstStyle/>
                    <a:p>
                      <a:pPr marL="0" algn="ctr" defTabSz="914400" rtl="0" eaLnBrk="1" latinLnBrk="0" hangingPunct="1">
                        <a:lnSpc>
                          <a:spcPts val="2000"/>
                        </a:lnSpc>
                        <a:spcAft>
                          <a:spcPts val="0"/>
                        </a:spcAft>
                        <a:tabLst>
                          <a:tab pos="9972040" algn="r"/>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ctr" defTabSz="914400" rtl="0" eaLnBrk="1" latinLnBrk="0" hangingPunct="1">
                        <a:lnSpc>
                          <a:spcPts val="2000"/>
                        </a:lnSpc>
                        <a:spcAft>
                          <a:spcPts val="0"/>
                        </a:spcAft>
                        <a:tabLst>
                          <a:tab pos="9972040" algn="r"/>
                        </a:tabLs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9735" marR="5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100361783"/>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99856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3" y="170090"/>
            <a:ext cx="8593329" cy="791315"/>
          </a:xfrm>
        </p:spPr>
        <p:txBody>
          <a:bodyPr/>
          <a:lstStyle/>
          <a:p>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矩形 2"/>
          <p:cNvSpPr/>
          <p:nvPr/>
        </p:nvSpPr>
        <p:spPr>
          <a:xfrm>
            <a:off x="124235" y="1196909"/>
            <a:ext cx="7640233" cy="338554"/>
          </a:xfrm>
          <a:prstGeom prst="rect">
            <a:avLst/>
          </a:prstGeom>
        </p:spPr>
        <p:txBody>
          <a:bodyPr wrap="none">
            <a:spAutoFit/>
          </a:bodyPr>
          <a:lstStyle/>
          <a:p>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1600" b="1"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填表範例</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dirty="0"/>
          </a:p>
        </p:txBody>
      </p:sp>
      <p:sp>
        <p:nvSpPr>
          <p:cNvPr id="4" name="矩形 3"/>
          <p:cNvSpPr/>
          <p:nvPr/>
        </p:nvSpPr>
        <p:spPr>
          <a:xfrm>
            <a:off x="116378" y="1789344"/>
            <a:ext cx="8611985" cy="1338828"/>
          </a:xfrm>
          <a:prstGeom prst="rect">
            <a:avLst/>
          </a:prstGeom>
        </p:spPr>
        <p:txBody>
          <a:bodyPr wrap="square">
            <a:spAutoFit/>
          </a:bodyPr>
          <a:lstStyle/>
          <a:p>
            <a:pPr marL="914400" indent="-609600" algn="just">
              <a:lnSpc>
                <a:spcPct val="150000"/>
              </a:lnSpc>
              <a:spcAft>
                <a:spcPts val="0"/>
              </a:spcAft>
            </a:pPr>
            <a:r>
              <a:rPr lang="zh-TW" altLang="zh-TW" sz="1800" b="1" kern="0" dirty="0">
                <a:latin typeface="Arial" panose="020B0604020202020204" pitchFamily="34" charset="0"/>
                <a:ea typeface="微軟正黑體" panose="020B0604030504040204" pitchFamily="34" charset="-120"/>
                <a:cs typeface="Arial" panose="020B0604020202020204" pitchFamily="34" charset="0"/>
              </a:rPr>
              <a:t>範例</a:t>
            </a:r>
            <a:r>
              <a:rPr lang="en-US" altLang="zh-TW" sz="1800" b="1" kern="0" dirty="0">
                <a:latin typeface="Arial" panose="020B0604020202020204" pitchFamily="34" charset="0"/>
                <a:ea typeface="微軟正黑體" panose="020B0604030504040204" pitchFamily="34" charset="-120"/>
                <a:cs typeface="Arial" panose="020B0604020202020204" pitchFamily="34" charset="0"/>
              </a:rPr>
              <a:t>1</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：甲校</a:t>
            </a:r>
            <a:r>
              <a:rPr lang="en-US" altLang="zh-TW" sz="1800" kern="0" dirty="0">
                <a:latin typeface="Arial" panose="020B0604020202020204" pitchFamily="34" charset="0"/>
                <a:ea typeface="微軟正黑體" panose="020B0604030504040204" pitchFamily="34" charset="-120"/>
                <a:cs typeface="Arial" panose="020B0604020202020204" pitchFamily="34" charset="0"/>
              </a:rPr>
              <a:t>107</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kern="0" dirty="0">
                <a:latin typeface="Arial" panose="020B0604020202020204" pitchFamily="34" charset="0"/>
                <a:ea typeface="微軟正黑體" panose="020B0604030504040204" pitchFamily="34" charset="-120"/>
                <a:cs typeface="Arial" panose="020B0604020202020204" pitchFamily="34" charset="0"/>
              </a:rPr>
              <a:t>9</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月有男生</a:t>
            </a:r>
            <a:r>
              <a:rPr lang="en-US" altLang="zh-TW" sz="1800" kern="0" dirty="0">
                <a:latin typeface="Arial" panose="020B0604020202020204" pitchFamily="34" charset="0"/>
                <a:ea typeface="微軟正黑體" panose="020B0604030504040204" pitchFamily="34" charset="-120"/>
                <a:cs typeface="Arial" panose="020B0604020202020204" pitchFamily="34" charset="0"/>
              </a:rPr>
              <a:t>20</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位、女生有</a:t>
            </a:r>
            <a:r>
              <a:rPr lang="en-US" altLang="zh-TW" sz="1800" kern="0" dirty="0">
                <a:latin typeface="Arial" panose="020B0604020202020204" pitchFamily="34" charset="0"/>
                <a:ea typeface="微軟正黑體" panose="020B0604030504040204" pitchFamily="34" charset="-120"/>
                <a:cs typeface="Arial" panose="020B0604020202020204" pitchFamily="34" charset="0"/>
              </a:rPr>
              <a:t>15</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位參加大學進修部四年制學士班彈性修業試辦方案，</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日前</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位女生退出方案、</a:t>
            </a:r>
            <a:r>
              <a:rPr lang="en-US"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800" u="sng"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位學生順利透過本方案畢業</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，故學校於</a:t>
            </a:r>
            <a:r>
              <a:rPr lang="en-US" altLang="zh-TW" sz="1800" b="1" kern="0" dirty="0">
                <a:latin typeface="Arial" panose="020B0604020202020204" pitchFamily="34" charset="0"/>
                <a:ea typeface="微軟正黑體" panose="020B0604030504040204" pitchFamily="34" charset="-120"/>
                <a:cs typeface="Arial" panose="020B0604020202020204" pitchFamily="34" charset="0"/>
              </a:rPr>
              <a:t>108</a:t>
            </a:r>
            <a:r>
              <a:rPr lang="zh-TW" altLang="zh-TW" sz="1800" b="1"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b="1" kern="0" dirty="0">
                <a:latin typeface="Arial" panose="020B0604020202020204" pitchFamily="34" charset="0"/>
                <a:ea typeface="微軟正黑體" panose="020B0604030504040204" pitchFamily="34" charset="-120"/>
                <a:cs typeface="Arial" panose="020B0604020202020204" pitchFamily="34" charset="0"/>
              </a:rPr>
              <a:t>3</a:t>
            </a:r>
            <a:r>
              <a:rPr lang="zh-TW" altLang="zh-TW" sz="1800" b="1" kern="0" dirty="0">
                <a:latin typeface="Arial" panose="020B0604020202020204" pitchFamily="34" charset="0"/>
                <a:ea typeface="微軟正黑體" panose="020B0604030504040204" pitchFamily="34" charset="-120"/>
                <a:cs typeface="Arial" panose="020B0604020202020204" pitchFamily="34" charset="0"/>
              </a:rPr>
              <a:t>月期填報資訊</a:t>
            </a:r>
            <a:r>
              <a:rPr lang="zh-TW" altLang="zh-TW" sz="1800" kern="0" dirty="0">
                <a:latin typeface="Arial" panose="020B0604020202020204" pitchFamily="34" charset="0"/>
                <a:ea typeface="微軟正黑體" panose="020B0604030504040204" pitchFamily="34" charset="-120"/>
                <a:cs typeface="Arial" panose="020B0604020202020204" pitchFamily="34" charset="0"/>
              </a:rPr>
              <a:t>如下：</a:t>
            </a:r>
            <a:endParaRPr lang="zh-TW" altLang="zh-TW" sz="1800" kern="100" dirty="0">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nvPr>
        </p:nvGraphicFramePr>
        <p:xfrm>
          <a:off x="450918" y="3478853"/>
          <a:ext cx="8327322" cy="1456055"/>
        </p:xfrm>
        <a:graphic>
          <a:graphicData uri="http://schemas.openxmlformats.org/drawingml/2006/table">
            <a:tbl>
              <a:tblPr firstRow="1" firstCol="1" bandRow="1"/>
              <a:tblGrid>
                <a:gridCol w="928995">
                  <a:extLst>
                    <a:ext uri="{9D8B030D-6E8A-4147-A177-3AD203B41FA5}">
                      <a16:colId xmlns:a16="http://schemas.microsoft.com/office/drawing/2014/main" xmlns="" val="1714151538"/>
                    </a:ext>
                  </a:extLst>
                </a:gridCol>
                <a:gridCol w="689956">
                  <a:extLst>
                    <a:ext uri="{9D8B030D-6E8A-4147-A177-3AD203B41FA5}">
                      <a16:colId xmlns:a16="http://schemas.microsoft.com/office/drawing/2014/main" xmlns="" val="3107819475"/>
                    </a:ext>
                  </a:extLst>
                </a:gridCol>
                <a:gridCol w="2651760">
                  <a:extLst>
                    <a:ext uri="{9D8B030D-6E8A-4147-A177-3AD203B41FA5}">
                      <a16:colId xmlns:a16="http://schemas.microsoft.com/office/drawing/2014/main" xmlns="" val="2606885069"/>
                    </a:ext>
                  </a:extLst>
                </a:gridCol>
                <a:gridCol w="880085">
                  <a:extLst>
                    <a:ext uri="{9D8B030D-6E8A-4147-A177-3AD203B41FA5}">
                      <a16:colId xmlns:a16="http://schemas.microsoft.com/office/drawing/2014/main" xmlns="" val="3470836422"/>
                    </a:ext>
                  </a:extLst>
                </a:gridCol>
                <a:gridCol w="1027129">
                  <a:extLst>
                    <a:ext uri="{9D8B030D-6E8A-4147-A177-3AD203B41FA5}">
                      <a16:colId xmlns:a16="http://schemas.microsoft.com/office/drawing/2014/main" xmlns="" val="1110542475"/>
                    </a:ext>
                  </a:extLst>
                </a:gridCol>
                <a:gridCol w="1027129">
                  <a:extLst>
                    <a:ext uri="{9D8B030D-6E8A-4147-A177-3AD203B41FA5}">
                      <a16:colId xmlns:a16="http://schemas.microsoft.com/office/drawing/2014/main" xmlns="" val="3445831878"/>
                    </a:ext>
                  </a:extLst>
                </a:gridCol>
                <a:gridCol w="561134">
                  <a:extLst>
                    <a:ext uri="{9D8B030D-6E8A-4147-A177-3AD203B41FA5}">
                      <a16:colId xmlns:a16="http://schemas.microsoft.com/office/drawing/2014/main" xmlns="" val="3835080129"/>
                    </a:ext>
                  </a:extLst>
                </a:gridCol>
                <a:gridCol w="561134">
                  <a:extLst>
                    <a:ext uri="{9D8B030D-6E8A-4147-A177-3AD203B41FA5}">
                      <a16:colId xmlns:a16="http://schemas.microsoft.com/office/drawing/2014/main" xmlns="" val="1529100385"/>
                    </a:ext>
                  </a:extLst>
                </a:gridCol>
              </a:tblGrid>
              <a:tr h="196850">
                <a:tc rowSpan="2" gridSpan="2">
                  <a:txBody>
                    <a:bodyPr/>
                    <a:lstStyle/>
                    <a:p>
                      <a:pPr algn="just">
                        <a:lnSpc>
                          <a:spcPts val="15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參加方案年數</a:t>
                      </a:r>
                    </a:p>
                    <a:p>
                      <a:pPr algn="ctr">
                        <a:lnSpc>
                          <a:spcPts val="1300"/>
                        </a:lnSpc>
                        <a:spcAft>
                          <a:spcPts val="0"/>
                        </a:spcAft>
                        <a:tabLst>
                          <a:tab pos="9972040" algn="r"/>
                        </a:tabLs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r">
                        <a:lnSpc>
                          <a:spcPts val="15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退出期別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CCFF99"/>
                    </a:solidFill>
                  </a:tcPr>
                </a:tc>
                <a:tc rowSpan="2" hMerge="1">
                  <a:txBody>
                    <a:bodyPr/>
                    <a:lstStyle/>
                    <a:p>
                      <a:endParaRPr lang="zh-TW" altLang="en-US"/>
                    </a:p>
                  </a:txBody>
                  <a:tcPr/>
                </a:tc>
                <a:tc rowSpan="2">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完成方案人數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gridSpan="5">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退出方案人數及期數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823854690"/>
                  </a:ext>
                </a:extLst>
              </a:tr>
              <a:tr h="321945">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１年以下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500"/>
                        </a:lnSpc>
                        <a:spcAft>
                          <a:spcPts val="0"/>
                        </a:spcAft>
                      </a:pP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滿１年至２年以下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500"/>
                        </a:lnSpc>
                        <a:spcAft>
                          <a:spcPts val="0"/>
                        </a:spcAft>
                      </a:pP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滿２年至３年以下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300"/>
                        </a:lnSpc>
                        <a:spcAft>
                          <a:spcPts val="0"/>
                        </a:spcAft>
                      </a:pPr>
                      <a:r>
                        <a:rPr lang="en-US"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300"/>
                        </a:lnSpc>
                        <a:spcAft>
                          <a:spcPts val="0"/>
                        </a:spcAft>
                      </a:pP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a:t>
                      </a:r>
                      <a:r>
                        <a:rPr lang="en-US"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xmlns="" val="2217561022"/>
                  </a:ext>
                </a:extLst>
              </a:tr>
              <a:tr h="266700">
                <a:tc rowSpan="2">
                  <a:txBody>
                    <a:bodyPr/>
                    <a:lstStyle/>
                    <a:p>
                      <a:pPr algn="just">
                        <a:lnSpc>
                          <a:spcPts val="1500"/>
                        </a:lnSpc>
                        <a:spcAft>
                          <a:spcPts val="0"/>
                        </a:spcAft>
                        <a:tabLst>
                          <a:tab pos="9972040" algn="r"/>
                        </a:tabLst>
                      </a:pPr>
                      <a:r>
                        <a:rPr lang="en-US"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tabLst>
                          <a:tab pos="9972040" algn="r"/>
                        </a:tabLs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0</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689640738"/>
                  </a:ext>
                </a:extLst>
              </a:tr>
              <a:tr h="266700">
                <a:tc vMerge="1">
                  <a:txBody>
                    <a:bodyPr/>
                    <a:lstStyle/>
                    <a:p>
                      <a:endParaRPr lang="zh-TW" altLang="en-US"/>
                    </a:p>
                  </a:txBody>
                  <a:tcPr/>
                </a:tc>
                <a:tc>
                  <a:txBody>
                    <a:bodyPr/>
                    <a:lstStyle/>
                    <a:p>
                      <a:pPr algn="ctr">
                        <a:lnSpc>
                          <a:spcPts val="15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tabLst>
                          <a:tab pos="9972040" algn="r"/>
                        </a:tabLs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0</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366490549"/>
                  </a:ext>
                </a:extLst>
              </a:tr>
              <a:tr h="344805">
                <a:tc gridSpan="2">
                  <a:txBody>
                    <a:bodyPr/>
                    <a:lstStyle/>
                    <a:p>
                      <a:pPr marL="279400" indent="-279400" algn="ctr">
                        <a:lnSpc>
                          <a:spcPts val="1500"/>
                        </a:lnSpc>
                        <a:spcAft>
                          <a:spcPts val="0"/>
                        </a:spcAft>
                        <a:tabLst>
                          <a:tab pos="9972040" algn="r"/>
                        </a:tabLst>
                      </a:pP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marL="279400" indent="-279400" algn="just">
                        <a:lnSpc>
                          <a:spcPts val="15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日前順利畢業人數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9400" indent="-279400"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387729388"/>
                  </a:ext>
                </a:extLst>
              </a:tr>
            </a:tbl>
          </a:graphicData>
        </a:graphic>
      </p:graphicFrame>
      <p:sp>
        <p:nvSpPr>
          <p:cNvPr id="8"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3.2.4</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554401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559865" y="3287666"/>
            <a:ext cx="723662" cy="257695"/>
          </a:xfrm>
          <a:prstGeom prst="rect">
            <a:avLst/>
          </a:prstGeom>
          <a:solidFill>
            <a:srgbClr val="B3E1EF"/>
          </a:solidFill>
          <a:ln w="9525" cap="flat" cmpd="sng" algn="ctr">
            <a:solidFill>
              <a:srgbClr val="91D3E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solidFill>
                <a:schemeClr val="tx1"/>
              </a:solidFill>
              <a:effectLst/>
              <a:latin typeface="Times New Roman" panose="02020603050405020304" pitchFamily="18" charset="0"/>
            </a:endParaRPr>
          </a:p>
        </p:txBody>
      </p:sp>
      <p:sp>
        <p:nvSpPr>
          <p:cNvPr id="8" name="矩形 7"/>
          <p:cNvSpPr/>
          <p:nvPr/>
        </p:nvSpPr>
        <p:spPr bwMode="auto">
          <a:xfrm>
            <a:off x="3477036" y="3283512"/>
            <a:ext cx="820644" cy="257695"/>
          </a:xfrm>
          <a:prstGeom prst="rect">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solidFill>
                <a:schemeClr val="tx1"/>
              </a:solidFill>
              <a:effectLst/>
              <a:latin typeface="Times New Roman" panose="02020603050405020304" pitchFamily="18" charset="0"/>
            </a:endParaRPr>
          </a:p>
        </p:txBody>
      </p:sp>
      <p:sp>
        <p:nvSpPr>
          <p:cNvPr id="7" name="Rectangle 2"/>
          <p:cNvSpPr>
            <a:spLocks noGrp="1" noChangeArrowheads="1"/>
          </p:cNvSpPr>
          <p:nvPr>
            <p:ph type="title"/>
          </p:nvPr>
        </p:nvSpPr>
        <p:spPr>
          <a:xfrm>
            <a:off x="467543" y="170090"/>
            <a:ext cx="8593329" cy="791315"/>
          </a:xfrm>
        </p:spPr>
        <p:txBody>
          <a:bodyPr/>
          <a:lstStyle/>
          <a:p>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124235" y="1038965"/>
            <a:ext cx="7640233" cy="338554"/>
          </a:xfrm>
          <a:prstGeom prst="rect">
            <a:avLst/>
          </a:prstGeom>
        </p:spPr>
        <p:txBody>
          <a:bodyPr wrap="none">
            <a:spAutoFit/>
          </a:bodyPr>
          <a:lstStyle/>
          <a:p>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完成及退出「大學進修部四年制學士班彈性修業試辦方案」學生人數</a:t>
            </a:r>
            <a:r>
              <a:rPr lang="en-US" altLang="zh-TW" sz="1600" b="1"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填表範例</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dirty="0"/>
          </a:p>
        </p:txBody>
      </p:sp>
      <p:sp>
        <p:nvSpPr>
          <p:cNvPr id="2" name="矩形 1"/>
          <p:cNvSpPr/>
          <p:nvPr/>
        </p:nvSpPr>
        <p:spPr>
          <a:xfrm>
            <a:off x="124235" y="1277767"/>
            <a:ext cx="8845197" cy="2400657"/>
          </a:xfrm>
          <a:prstGeom prst="rect">
            <a:avLst/>
          </a:prstGeom>
        </p:spPr>
        <p:txBody>
          <a:bodyPr wrap="square">
            <a:spAutoFit/>
          </a:bodyPr>
          <a:lstStyle/>
          <a:p>
            <a:pPr marL="914400" indent="-609600" algn="just">
              <a:lnSpc>
                <a:spcPct val="150000"/>
              </a:lnSpc>
              <a:spcAft>
                <a:spcPts val="0"/>
              </a:spcAft>
            </a:pPr>
            <a:r>
              <a:rPr lang="zh-TW" altLang="zh-TW" sz="1600" b="1" kern="0" dirty="0">
                <a:latin typeface="Arial" panose="020B0604020202020204" pitchFamily="34" charset="0"/>
                <a:ea typeface="微軟正黑體" panose="020B0604030504040204" pitchFamily="34" charset="-120"/>
                <a:cs typeface="Arial" panose="020B0604020202020204" pitchFamily="34" charset="0"/>
              </a:rPr>
              <a:t>範例</a:t>
            </a:r>
            <a:r>
              <a:rPr lang="en-US" altLang="zh-TW" sz="1600" b="1" kern="0" dirty="0">
                <a:latin typeface="Arial" panose="020B0604020202020204" pitchFamily="34" charset="0"/>
                <a:ea typeface="微軟正黑體" panose="020B0604030504040204" pitchFamily="34" charset="-120"/>
                <a:cs typeface="Arial" panose="020B0604020202020204" pitchFamily="34" charset="0"/>
              </a:rPr>
              <a:t>2</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：乙校</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107</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9</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月有男生</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25</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位、女生</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10</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位參加大學進修部四年制學士班彈性修業試辦方案，</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108</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3</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月又有男生</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5</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人、女生</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3</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人參加本方案，但</a:t>
            </a:r>
            <a:r>
              <a:rPr lang="zh-TW" altLang="zh-TW" sz="1400" kern="0" dirty="0" smtClean="0">
                <a:latin typeface="Arial" panose="020B0604020202020204" pitchFamily="34" charset="0"/>
                <a:ea typeface="微軟正黑體" panose="020B0604030504040204" pitchFamily="34" charset="-120"/>
                <a:cs typeface="Arial" panose="020B0604020202020204" pitchFamily="34" charset="0"/>
              </a:rPr>
              <a:t>截至</a:t>
            </a:r>
            <a:r>
              <a:rPr lang="zh-TW" altLang="en-US" sz="1400" kern="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400" kern="100" dirty="0">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ct val="150000"/>
              </a:lnSpc>
              <a:spcAft>
                <a:spcPts val="0"/>
              </a:spcAft>
              <a:buFont typeface="+mj-lt"/>
              <a:buAutoNum type="arabicParenR"/>
            </a:pP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108</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3</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15</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日前</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位女生退出方案、</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位學生順利透過本方案畢業</a:t>
            </a:r>
            <a:r>
              <a:rPr lang="zh-TW" altLang="zh-TW" sz="1400" kern="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400" kern="0" dirty="0" smtClean="0">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ct val="150000"/>
              </a:lnSpc>
              <a:spcAft>
                <a:spcPts val="0"/>
              </a:spcAft>
              <a:buFont typeface="+mj-lt"/>
              <a:buAutoNum type="arabicParenR"/>
            </a:pPr>
            <a:r>
              <a:rPr lang="en-US" altLang="zh-TW" sz="1400" kern="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10</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1400" kern="0" dirty="0">
                <a:latin typeface="Arial" panose="020B0604020202020204" pitchFamily="34" charset="0"/>
                <a:ea typeface="微軟正黑體" panose="020B0604030504040204" pitchFamily="34" charset="-120"/>
                <a:cs typeface="Arial" panose="020B0604020202020204" pitchFamily="34" charset="0"/>
              </a:rPr>
              <a:t>15</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日前</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107</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9</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月申請參加</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本方案之</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C</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位男生及女生</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(D)</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月退出方案</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，同時亦有</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108</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u="sng" kern="0" dirty="0">
                <a:latin typeface="Arial" panose="020B0604020202020204" pitchFamily="34" charset="0"/>
                <a:ea typeface="微軟正黑體" panose="020B0604030504040204" pitchFamily="34" charset="-120"/>
                <a:cs typeface="Arial" panose="020B0604020202020204" pitchFamily="34" charset="0"/>
              </a:rPr>
              <a:t>3</a:t>
            </a:r>
            <a:r>
              <a:rPr lang="zh-TW" altLang="zh-TW" sz="1400" u="sng" kern="0" dirty="0">
                <a:latin typeface="Arial" panose="020B0604020202020204" pitchFamily="34" charset="0"/>
                <a:ea typeface="微軟正黑體" panose="020B0604030504040204" pitchFamily="34" charset="-120"/>
                <a:cs typeface="Arial" panose="020B0604020202020204" pitchFamily="34" charset="0"/>
              </a:rPr>
              <a:t>月參加</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本方案之</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E</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F</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位女生退出</a:t>
            </a:r>
            <a:r>
              <a:rPr lang="zh-TW" altLang="zh-TW" sz="1400" kern="0" dirty="0">
                <a:latin typeface="Arial" panose="020B0604020202020204" pitchFamily="34" charset="0"/>
                <a:ea typeface="微軟正黑體" panose="020B0604030504040204" pitchFamily="34" charset="-120"/>
                <a:cs typeface="Arial" panose="020B0604020202020204" pitchFamily="34" charset="0"/>
              </a:rPr>
              <a:t>，另有</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完成方案並取得學位者，男生</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(G)</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、女生</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1400"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(H</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I</a:t>
            </a:r>
            <a:r>
              <a:rPr lang="zh-TW"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J)</a:t>
            </a:r>
            <a:r>
              <a:rPr lang="zh-TW" altLang="zh-TW" sz="1400" kern="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400" kern="0" dirty="0" smtClean="0">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ct val="150000"/>
              </a:lnSpc>
              <a:spcAft>
                <a:spcPts val="0"/>
              </a:spcAft>
              <a:buFont typeface="+mj-lt"/>
              <a:buAutoNum type="arabicParenR"/>
            </a:pPr>
            <a:r>
              <a:rPr lang="zh-TW" altLang="zh-TW" sz="1400" dirty="0">
                <a:latin typeface="Arial" panose="020B0604020202020204" pitchFamily="34" charset="0"/>
                <a:ea typeface="微軟正黑體" panose="020B0604030504040204" pitchFamily="34" charset="-120"/>
                <a:cs typeface="Arial" panose="020B0604020202020204" pitchFamily="34" charset="0"/>
              </a:rPr>
              <a:t>以上述，乙校</a:t>
            </a:r>
            <a:r>
              <a:rPr lang="en-US" altLang="zh-TW" sz="1400" dirty="0">
                <a:latin typeface="Arial" panose="020B0604020202020204" pitchFamily="34" charset="0"/>
                <a:ea typeface="微軟正黑體" panose="020B0604030504040204" pitchFamily="34" charset="-120"/>
                <a:cs typeface="Arial" panose="020B0604020202020204" pitchFamily="34" charset="0"/>
              </a:rPr>
              <a:t>108</a:t>
            </a:r>
            <a:r>
              <a:rPr lang="zh-TW" altLang="zh-TW" sz="140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dirty="0">
                <a:latin typeface="Arial" panose="020B0604020202020204" pitchFamily="34" charset="0"/>
                <a:ea typeface="微軟正黑體" panose="020B0604030504040204" pitchFamily="34" charset="-120"/>
                <a:cs typeface="Arial" panose="020B0604020202020204" pitchFamily="34" charset="0"/>
              </a:rPr>
              <a:t>3</a:t>
            </a:r>
            <a:r>
              <a:rPr lang="zh-TW" altLang="zh-TW" sz="1400" dirty="0">
                <a:latin typeface="Arial" panose="020B0604020202020204" pitchFamily="34" charset="0"/>
                <a:ea typeface="微軟正黑體" panose="020B0604030504040204" pitchFamily="34" charset="-120"/>
                <a:cs typeface="Arial" panose="020B0604020202020204" pitchFamily="34" charset="0"/>
              </a:rPr>
              <a:t>月及</a:t>
            </a:r>
            <a:r>
              <a:rPr lang="en-US" altLang="zh-TW" sz="1400" dirty="0">
                <a:latin typeface="Arial" panose="020B0604020202020204" pitchFamily="34" charset="0"/>
                <a:ea typeface="微軟正黑體" panose="020B0604030504040204" pitchFamily="34" charset="-120"/>
                <a:cs typeface="Arial" panose="020B0604020202020204" pitchFamily="34" charset="0"/>
              </a:rPr>
              <a:t>108</a:t>
            </a:r>
            <a:r>
              <a:rPr lang="zh-TW" altLang="zh-TW" sz="1400" dirty="0">
                <a:latin typeface="Arial" panose="020B0604020202020204" pitchFamily="34" charset="0"/>
                <a:ea typeface="微軟正黑體" panose="020B0604030504040204" pitchFamily="34" charset="-120"/>
                <a:cs typeface="Arial" panose="020B0604020202020204" pitchFamily="34" charset="0"/>
              </a:rPr>
              <a:t>年</a:t>
            </a:r>
            <a:r>
              <a:rPr lang="en-US" altLang="zh-TW" sz="1400" dirty="0">
                <a:latin typeface="Arial" panose="020B0604020202020204" pitchFamily="34" charset="0"/>
                <a:ea typeface="微軟正黑體" panose="020B0604030504040204" pitchFamily="34" charset="-120"/>
                <a:cs typeface="Arial" panose="020B0604020202020204" pitchFamily="34" charset="0"/>
              </a:rPr>
              <a:t>10</a:t>
            </a:r>
            <a:r>
              <a:rPr lang="zh-TW" altLang="zh-TW" sz="1400" dirty="0">
                <a:latin typeface="Arial" panose="020B0604020202020204" pitchFamily="34" charset="0"/>
                <a:ea typeface="微軟正黑體" panose="020B0604030504040204" pitchFamily="34" charset="-120"/>
                <a:cs typeface="Arial" panose="020B0604020202020204" pitchFamily="34" charset="0"/>
              </a:rPr>
              <a:t>月之資料填報如下</a:t>
            </a:r>
            <a:r>
              <a:rPr lang="zh-TW" altLang="zh-TW" sz="14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400" kern="0" dirty="0" smtClean="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nvPr>
        </p:nvGraphicFramePr>
        <p:xfrm>
          <a:off x="467541" y="3712095"/>
          <a:ext cx="8501890" cy="2827020"/>
        </p:xfrm>
        <a:graphic>
          <a:graphicData uri="http://schemas.openxmlformats.org/drawingml/2006/table">
            <a:tbl>
              <a:tblPr firstRow="1" firstCol="1" bandRow="1"/>
              <a:tblGrid>
                <a:gridCol w="1012124">
                  <a:extLst>
                    <a:ext uri="{9D8B030D-6E8A-4147-A177-3AD203B41FA5}">
                      <a16:colId xmlns:a16="http://schemas.microsoft.com/office/drawing/2014/main" xmlns="" val="456569798"/>
                    </a:ext>
                  </a:extLst>
                </a:gridCol>
                <a:gridCol w="423950">
                  <a:extLst>
                    <a:ext uri="{9D8B030D-6E8A-4147-A177-3AD203B41FA5}">
                      <a16:colId xmlns:a16="http://schemas.microsoft.com/office/drawing/2014/main" xmlns="" val="3804532374"/>
                    </a:ext>
                  </a:extLst>
                </a:gridCol>
                <a:gridCol w="1579418">
                  <a:extLst>
                    <a:ext uri="{9D8B030D-6E8A-4147-A177-3AD203B41FA5}">
                      <a16:colId xmlns:a16="http://schemas.microsoft.com/office/drawing/2014/main" xmlns="" val="3170106112"/>
                    </a:ext>
                  </a:extLst>
                </a:gridCol>
                <a:gridCol w="2331110">
                  <a:extLst>
                    <a:ext uri="{9D8B030D-6E8A-4147-A177-3AD203B41FA5}">
                      <a16:colId xmlns:a16="http://schemas.microsoft.com/office/drawing/2014/main" xmlns="" val="489579282"/>
                    </a:ext>
                  </a:extLst>
                </a:gridCol>
                <a:gridCol w="1584184">
                  <a:extLst>
                    <a:ext uri="{9D8B030D-6E8A-4147-A177-3AD203B41FA5}">
                      <a16:colId xmlns:a16="http://schemas.microsoft.com/office/drawing/2014/main" xmlns="" val="2144693347"/>
                    </a:ext>
                  </a:extLst>
                </a:gridCol>
                <a:gridCol w="595946">
                  <a:extLst>
                    <a:ext uri="{9D8B030D-6E8A-4147-A177-3AD203B41FA5}">
                      <a16:colId xmlns:a16="http://schemas.microsoft.com/office/drawing/2014/main" xmlns="" val="4198952116"/>
                    </a:ext>
                  </a:extLst>
                </a:gridCol>
                <a:gridCol w="487579">
                  <a:extLst>
                    <a:ext uri="{9D8B030D-6E8A-4147-A177-3AD203B41FA5}">
                      <a16:colId xmlns:a16="http://schemas.microsoft.com/office/drawing/2014/main" xmlns="" val="216832487"/>
                    </a:ext>
                  </a:extLst>
                </a:gridCol>
                <a:gridCol w="487579">
                  <a:extLst>
                    <a:ext uri="{9D8B030D-6E8A-4147-A177-3AD203B41FA5}">
                      <a16:colId xmlns:a16="http://schemas.microsoft.com/office/drawing/2014/main" xmlns="" val="1762074631"/>
                    </a:ext>
                  </a:extLst>
                </a:gridCol>
              </a:tblGrid>
              <a:tr h="124460">
                <a:tc rowSpan="2" gridSpan="2">
                  <a:txBody>
                    <a:bodyPr/>
                    <a:lstStyle/>
                    <a:p>
                      <a:pPr algn="just">
                        <a:lnSpc>
                          <a:spcPts val="15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參加方案年數</a:t>
                      </a:r>
                    </a:p>
                    <a:p>
                      <a:pPr algn="just">
                        <a:lnSpc>
                          <a:spcPts val="1300"/>
                        </a:lnSpc>
                        <a:spcAft>
                          <a:spcPts val="0"/>
                        </a:spcAft>
                        <a:tabLst>
                          <a:tab pos="9972040" algn="r"/>
                        </a:tabLs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r">
                        <a:lnSpc>
                          <a:spcPts val="1500"/>
                        </a:lnSpc>
                        <a:spcAft>
                          <a:spcPts val="0"/>
                        </a:spcAft>
                        <a:tabLst>
                          <a:tab pos="9972040" algn="r"/>
                        </a:tabLst>
                      </a:pPr>
                      <a:endParaRPr lang="en-US"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r">
                        <a:lnSpc>
                          <a:spcPts val="1500"/>
                        </a:lnSpc>
                        <a:spcAft>
                          <a:spcPts val="0"/>
                        </a:spcAft>
                        <a:tabLst>
                          <a:tab pos="9972040" algn="r"/>
                        </a:tabLst>
                      </a:pPr>
                      <a:r>
                        <a:rPr 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期別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CCFF99"/>
                    </a:solidFill>
                  </a:tcPr>
                </a:tc>
                <a:tc rowSpan="2" hMerge="1">
                  <a:txBody>
                    <a:bodyPr/>
                    <a:lstStyle/>
                    <a:p>
                      <a:endParaRPr lang="zh-TW" altLang="en-US"/>
                    </a:p>
                  </a:txBody>
                  <a:tcPr/>
                </a:tc>
                <a:tc rowSpan="2">
                  <a:txBody>
                    <a:bodyPr/>
                    <a:lstStyle/>
                    <a:p>
                      <a:pPr algn="just">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完成方案人數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gridSpan="5">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退出方案人數及期數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155540513"/>
                  </a:ext>
                </a:extLst>
              </a:tr>
              <a:tr h="18415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１年以下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500"/>
                        </a:lnSpc>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滿１年至２年以下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500"/>
                        </a:lnSpc>
                        <a:spcAft>
                          <a:spcPts val="0"/>
                        </a:spcAft>
                      </a:pP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滿２年至３年以下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300"/>
                        </a:lnSpc>
                        <a:spcAft>
                          <a:spcPts val="0"/>
                        </a:spcAft>
                      </a:pPr>
                      <a:r>
                        <a:rPr lang="en-US"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ts val="1300"/>
                        </a:lnSpc>
                        <a:spcAft>
                          <a:spcPts val="0"/>
                        </a:spcAft>
                      </a:pP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滿</a:t>
                      </a:r>
                      <a:r>
                        <a:rPr lang="en-US"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r>
                        <a:rPr lang="zh-TW" sz="12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xmlns="" val="4244768386"/>
                  </a:ext>
                </a:extLst>
              </a:tr>
              <a:tr h="278765">
                <a:tc rowSpan="2">
                  <a:txBody>
                    <a:bodyPr/>
                    <a:lstStyle/>
                    <a:p>
                      <a:pPr algn="ctr">
                        <a:lnSpc>
                          <a:spcPts val="1300"/>
                        </a:lnSpc>
                        <a:spcAft>
                          <a:spcPts val="0"/>
                        </a:spcAft>
                        <a:tabLst>
                          <a:tab pos="9972040" algn="r"/>
                        </a:tabLs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0</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013128125"/>
                  </a:ext>
                </a:extLst>
              </a:tr>
              <a:tr h="272415">
                <a:tc vMerge="1">
                  <a:txBody>
                    <a:bodyPr/>
                    <a:lstStyle/>
                    <a:p>
                      <a:endParaRPr lang="zh-TW" altLang="en-US"/>
                    </a:p>
                  </a:txBody>
                  <a:tcPr/>
                </a:tc>
                <a:tc>
                  <a:txBody>
                    <a:bodyPr/>
                    <a:lstStyle/>
                    <a:p>
                      <a:pPr algn="ctr">
                        <a:lnSpc>
                          <a:spcPts val="13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0</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2457870590"/>
                  </a:ext>
                </a:extLst>
              </a:tr>
              <a:tr h="182245">
                <a:tc rowSpan="2">
                  <a:txBody>
                    <a:bodyPr/>
                    <a:lstStyle/>
                    <a:p>
                      <a:pPr algn="ctr">
                        <a:lnSpc>
                          <a:spcPts val="1300"/>
                        </a:lnSpc>
                        <a:spcAft>
                          <a:spcPts val="0"/>
                        </a:spcAft>
                        <a:tabLst>
                          <a:tab pos="9972040" algn="r"/>
                        </a:tabLs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(G)</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0</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336975528"/>
                  </a:ext>
                </a:extLst>
              </a:tr>
              <a:tr h="175895">
                <a:tc vMerge="1">
                  <a:txBody>
                    <a:bodyPr/>
                    <a:lstStyle/>
                    <a:p>
                      <a:endParaRPr lang="zh-TW" altLang="en-US"/>
                    </a:p>
                  </a:txBody>
                  <a:tcPr/>
                </a:tc>
                <a:tc>
                  <a:txBody>
                    <a:bodyPr/>
                    <a:lstStyle/>
                    <a:p>
                      <a:pPr algn="ctr">
                        <a:lnSpc>
                          <a:spcPts val="1300"/>
                        </a:lnSpc>
                        <a:spcAft>
                          <a:spcPts val="0"/>
                        </a:spcAft>
                        <a:tabLst>
                          <a:tab pos="9972040" algn="r"/>
                        </a:tabLs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(H</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I</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J)</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F)</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(D)</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3380840365"/>
                  </a:ext>
                </a:extLst>
              </a:tr>
              <a:tr h="368300">
                <a:tc gridSpan="2">
                  <a:txBody>
                    <a:bodyPr/>
                    <a:lstStyle/>
                    <a:p>
                      <a:pPr algn="ctr">
                        <a:lnSpc>
                          <a:spcPts val="1300"/>
                        </a:lnSpc>
                        <a:spcAft>
                          <a:spcPts val="0"/>
                        </a:spcAft>
                        <a:tabLst>
                          <a:tab pos="9972040" algn="r"/>
                        </a:tabLst>
                      </a:pPr>
                      <a:r>
                        <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marL="0" indent="-279400" algn="just">
                        <a:lnSpc>
                          <a:spcPts val="1300"/>
                        </a:lnSpc>
                        <a:spcAft>
                          <a:spcPts val="0"/>
                        </a:spcAft>
                        <a:tabLst>
                          <a:tab pos="9972040" algn="r"/>
                        </a:tabLs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日前順利畢業人數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lvl="0" indent="-342900" algn="just">
                        <a:lnSpc>
                          <a:spcPct val="100000"/>
                        </a:lnSpc>
                        <a:spcAft>
                          <a:spcPts val="0"/>
                        </a:spcAft>
                        <a:buFont typeface="+mj-lt"/>
                        <a:buAutoNum type="arabicParenBoth"/>
                      </a:pP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不累積</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月退出人數</a:t>
                      </a:r>
                    </a:p>
                    <a:p>
                      <a:pPr marL="0" lvl="0" indent="-342900" algn="just">
                        <a:lnSpc>
                          <a:spcPts val="1300"/>
                        </a:lnSpc>
                        <a:spcAft>
                          <a:spcPts val="0"/>
                        </a:spcAft>
                        <a:buFont typeface="+mj-lt"/>
                        <a:buAutoNum type="arabicParenBoth"/>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F</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等</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人為</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108.03</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申請，</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108.10</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279400" algn="just">
                        <a:lnSpc>
                          <a:spcPts val="1300"/>
                        </a:lnSpc>
                        <a:spcAft>
                          <a:spcPts val="0"/>
                        </a:spcAft>
                      </a:pP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因</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D</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等</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人為</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107.09</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參加，</a:t>
                      </a: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108.10</a:t>
                      </a:r>
                      <a:r>
                        <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退出。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400" b="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331300533"/>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3.2.5</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34224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40043" y="1609285"/>
            <a:ext cx="8814487" cy="4989223"/>
          </a:xfrm>
          <a:noFill/>
          <a:ln w="28575">
            <a:noFill/>
          </a:ln>
        </p:spPr>
        <p:txBody>
          <a:bodyPr/>
          <a:lstStyle/>
          <a:p>
            <a:pPr marL="0" indent="0">
              <a:buClrTx/>
              <a:buSzPct val="100000"/>
              <a:buNone/>
            </a:pP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indent="0">
              <a:buClrTx/>
              <a:buSzPct val="100000"/>
              <a:buNone/>
            </a:pPr>
            <a:endParaRPr lang="ko-KR" altLang="en-US" sz="3600" dirty="0">
              <a:solidFill>
                <a:srgbClr val="0070C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文字方塊 20"/>
          <p:cNvSpPr txBox="1">
            <a:spLocks noChangeArrowheads="1"/>
          </p:cNvSpPr>
          <p:nvPr/>
        </p:nvSpPr>
        <p:spPr bwMode="auto">
          <a:xfrm>
            <a:off x="2688801" y="1024510"/>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8" name="文字方塊 13"/>
          <p:cNvSpPr txBox="1">
            <a:spLocks noChangeArrowheads="1"/>
          </p:cNvSpPr>
          <p:nvPr/>
        </p:nvSpPr>
        <p:spPr bwMode="auto">
          <a:xfrm>
            <a:off x="420556" y="1572731"/>
            <a:ext cx="8239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latinLnBrk="1">
              <a:lnSpc>
                <a:spcPts val="2800"/>
              </a:lnSpc>
              <a:spcBef>
                <a:spcPct val="0"/>
              </a:spcBef>
              <a:buClr>
                <a:srgbClr val="000000"/>
              </a:buClr>
              <a:buSzPct val="100000"/>
              <a:buFont typeface="Wingdings" panose="05000000000000000000" pitchFamily="2" charset="2"/>
              <a:buChar char="l"/>
              <a:defRPr/>
            </a:pPr>
            <a:r>
              <a:rPr lang="en-US" altLang="zh-TW" sz="2000" dirty="0">
                <a:ea typeface="微軟正黑體" panose="020B0604030504040204" pitchFamily="34" charset="-120"/>
                <a:cs typeface="Arial" panose="020B0604020202020204" pitchFamily="34" charset="0"/>
              </a:rPr>
              <a:t>105.10</a:t>
            </a:r>
            <a:r>
              <a:rPr lang="zh-TW" altLang="en-US" sz="2000" dirty="0">
                <a:ea typeface="微軟正黑體" panose="020B0604030504040204" pitchFamily="34" charset="-120"/>
                <a:cs typeface="Arial" panose="020B0604020202020204" pitchFamily="34" charset="0"/>
              </a:rPr>
              <a:t>期起增蒐教師「身分識別號」</a:t>
            </a:r>
            <a:r>
              <a:rPr lang="zh-TW" altLang="en-US" sz="2000" dirty="0" smtClean="0">
                <a:ea typeface="微軟正黑體" panose="020B0604030504040204" pitchFamily="34" charset="-120"/>
                <a:cs typeface="Arial" panose="020B0604020202020204" pitchFamily="34" charset="0"/>
              </a:rPr>
              <a:t>欄位，</a:t>
            </a:r>
            <a:r>
              <a:rPr kumimoji="0" lang="zh-TW" altLang="zh-TW"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為</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符合個人資料保護法規定，並</a:t>
            </a:r>
            <a:r>
              <a:rPr kumimoji="0" lang="zh-TW" altLang="zh-TW"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確保</a:t>
            </a:r>
            <a:r>
              <a:rPr kumimoji="0" lang="zh-TW" altLang="en-US"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教師</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「身分識別號」資料</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安全性，請學校務必指派</a:t>
            </a:r>
            <a:r>
              <a:rPr kumimoji="0" lang="en-US"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1</a:t>
            </a:r>
            <a:r>
              <a:rPr kumimoji="0" lang="zh-TW"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位專責人員</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負責蒐集資料與填報該表冊</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24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94743700"/>
              </p:ext>
            </p:extLst>
          </p:nvPr>
        </p:nvGraphicFramePr>
        <p:xfrm>
          <a:off x="1547664" y="3097882"/>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xmlns="" val="20000"/>
                    </a:ext>
                  </a:extLst>
                </a:gridCol>
                <a:gridCol w="1402080">
                  <a:extLst>
                    <a:ext uri="{9D8B030D-6E8A-4147-A177-3AD203B41FA5}">
                      <a16:colId xmlns:a16="http://schemas.microsoft.com/office/drawing/2014/main" xmlns="" val="20001"/>
                    </a:ext>
                  </a:extLst>
                </a:gridCol>
                <a:gridCol w="1402080">
                  <a:extLst>
                    <a:ext uri="{9D8B030D-6E8A-4147-A177-3AD203B41FA5}">
                      <a16:colId xmlns:a16="http://schemas.microsoft.com/office/drawing/2014/main" xmlns="" val="20002"/>
                    </a:ext>
                  </a:extLst>
                </a:gridCol>
                <a:gridCol w="1402080">
                  <a:extLst>
                    <a:ext uri="{9D8B030D-6E8A-4147-A177-3AD203B41FA5}">
                      <a16:colId xmlns:a16="http://schemas.microsoft.com/office/drawing/2014/main" xmlns="" val="20003"/>
                    </a:ext>
                  </a:extLst>
                </a:gridCol>
                <a:gridCol w="1402080">
                  <a:extLst>
                    <a:ext uri="{9D8B030D-6E8A-4147-A177-3AD203B41FA5}">
                      <a16:colId xmlns:a16="http://schemas.microsoft.com/office/drawing/2014/main" xmlns="" val="20004"/>
                    </a:ext>
                  </a:extLst>
                </a:gridCol>
              </a:tblGrid>
              <a:tr h="735013">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姓名</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出生</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年月日</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身分</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識別號</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主聘單位</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聘書職級</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334227538"/>
              </p:ext>
            </p:extLst>
          </p:nvPr>
        </p:nvGraphicFramePr>
        <p:xfrm>
          <a:off x="1594048" y="4976340"/>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xmlns="" val="20000"/>
                    </a:ext>
                  </a:extLst>
                </a:gridCol>
                <a:gridCol w="1402080">
                  <a:extLst>
                    <a:ext uri="{9D8B030D-6E8A-4147-A177-3AD203B41FA5}">
                      <a16:colId xmlns:a16="http://schemas.microsoft.com/office/drawing/2014/main" xmlns="" val="20001"/>
                    </a:ext>
                  </a:extLst>
                </a:gridCol>
                <a:gridCol w="1402080">
                  <a:extLst>
                    <a:ext uri="{9D8B030D-6E8A-4147-A177-3AD203B41FA5}">
                      <a16:colId xmlns:a16="http://schemas.microsoft.com/office/drawing/2014/main" xmlns="" val="20002"/>
                    </a:ext>
                  </a:extLst>
                </a:gridCol>
                <a:gridCol w="1402080">
                  <a:extLst>
                    <a:ext uri="{9D8B030D-6E8A-4147-A177-3AD203B41FA5}">
                      <a16:colId xmlns:a16="http://schemas.microsoft.com/office/drawing/2014/main" xmlns="" val="20003"/>
                    </a:ext>
                  </a:extLst>
                </a:gridCol>
                <a:gridCol w="1402080">
                  <a:extLst>
                    <a:ext uri="{9D8B030D-6E8A-4147-A177-3AD203B41FA5}">
                      <a16:colId xmlns:a16="http://schemas.microsoft.com/office/drawing/2014/main" xmlns="" val="20004"/>
                    </a:ext>
                  </a:extLst>
                </a:gridCol>
              </a:tblGrid>
              <a:tr h="735013">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姓名</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出生</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年月日</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身分</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識別號</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主聘單位</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聘書職級</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03" marB="45703" anchor="ctr">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pic>
        <p:nvPicPr>
          <p:cNvPr id="11"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69270"/>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32" y="4737893"/>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2"/>
          <p:cNvSpPr txBox="1">
            <a:spLocks noChangeArrowheads="1"/>
          </p:cNvSpPr>
          <p:nvPr/>
        </p:nvSpPr>
        <p:spPr bwMode="auto">
          <a:xfrm>
            <a:off x="8460432" y="3097882"/>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4" name="文字方塊 32"/>
          <p:cNvSpPr txBox="1">
            <a:spLocks noChangeArrowheads="1"/>
          </p:cNvSpPr>
          <p:nvPr/>
        </p:nvSpPr>
        <p:spPr bwMode="auto">
          <a:xfrm>
            <a:off x="8487345" y="4976340"/>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5" name="文字方塊 19"/>
          <p:cNvSpPr txBox="1">
            <a:spLocks noChangeArrowheads="1"/>
          </p:cNvSpPr>
          <p:nvPr/>
        </p:nvSpPr>
        <p:spPr bwMode="auto">
          <a:xfrm>
            <a:off x="373609" y="3796283"/>
            <a:ext cx="1462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16" name="文字方塊 23"/>
          <p:cNvSpPr txBox="1">
            <a:spLocks noChangeArrowheads="1"/>
          </p:cNvSpPr>
          <p:nvPr/>
        </p:nvSpPr>
        <p:spPr bwMode="auto">
          <a:xfrm>
            <a:off x="395536" y="5762188"/>
            <a:ext cx="1339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非指定人員</a:t>
            </a:r>
            <a:r>
              <a:rPr kumimoji="0" lang="en-US" altLang="zh-TW" sz="1200" b="1"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r>
              <a:rPr kumimoji="0" lang="zh-TW" altLang="en-US" sz="1200" b="1"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例如總承辦人</a:t>
            </a:r>
            <a:r>
              <a:rPr kumimoji="0" lang="en-US" altLang="zh-TW" sz="1200" b="1"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1200" b="1"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7" name="文字方塊 19"/>
          <p:cNvSpPr txBox="1">
            <a:spLocks noChangeArrowheads="1"/>
          </p:cNvSpPr>
          <p:nvPr/>
        </p:nvSpPr>
        <p:spPr bwMode="auto">
          <a:xfrm>
            <a:off x="355550" y="6257940"/>
            <a:ext cx="320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a:t>
            </a:r>
            <a:r>
              <a:rPr kumimoji="0" lang="zh-TW" altLang="en-US"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僅具瀏覽功能，無編輯權限</a:t>
            </a:r>
            <a:r>
              <a:rPr kumimoji="0" lang="en-US" altLang="zh-TW"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a:t>
            </a:r>
            <a:endParaRPr kumimoji="0" lang="zh-TW" altLang="en-US"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endParaRPr>
          </a:p>
        </p:txBody>
      </p:sp>
      <p:sp>
        <p:nvSpPr>
          <p:cNvPr id="18" name="文字方塊 19"/>
          <p:cNvSpPr txBox="1">
            <a:spLocks noChangeArrowheads="1"/>
          </p:cNvSpPr>
          <p:nvPr/>
        </p:nvSpPr>
        <p:spPr bwMode="auto">
          <a:xfrm>
            <a:off x="399182" y="4087140"/>
            <a:ext cx="266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a:t>
            </a:r>
            <a:r>
              <a:rPr kumimoji="0" lang="zh-TW" altLang="en-US"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具編輯與瀏覽功能權限</a:t>
            </a:r>
            <a:r>
              <a:rPr kumimoji="0" lang="en-US" altLang="zh-TW"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rPr>
              <a:t>)</a:t>
            </a:r>
            <a:endParaRPr kumimoji="0" lang="zh-TW" altLang="en-US" sz="1600" b="1" i="0" u="none" strike="noStrike" kern="1200" cap="none" spc="0" normalizeH="0" baseline="0" noProof="0" dirty="0" smtClean="0">
              <a:ln>
                <a:noFill/>
              </a:ln>
              <a:solidFill>
                <a:srgbClr val="6600CC"/>
              </a:solidFill>
              <a:effectLst>
                <a:outerShdw blurRad="38100" dist="38100" dir="2700000" algn="tl">
                  <a:srgbClr val="000000">
                    <a:alpha val="43137"/>
                  </a:srgbClr>
                </a:outerShdw>
              </a:effectLst>
              <a:uLnTx/>
              <a:uFillTx/>
              <a:ea typeface="微軟正黑體" panose="020B0604030504040204" pitchFamily="34" charset="-120"/>
              <a:cs typeface="Arial" panose="020B0604020202020204" pitchFamily="34" charset="0"/>
            </a:endParaRPr>
          </a:p>
        </p:txBody>
      </p:sp>
      <p:cxnSp>
        <p:nvCxnSpPr>
          <p:cNvPr id="19" name="直線接點 18"/>
          <p:cNvCxnSpPr/>
          <p:nvPr/>
        </p:nvCxnSpPr>
        <p:spPr>
          <a:xfrm flipV="1">
            <a:off x="3013141" y="4978467"/>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4429299" y="4976340"/>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flipV="1">
            <a:off x="3008379" y="4978982"/>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flipV="1">
            <a:off x="4429299" y="4978982"/>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字方塊 34"/>
          <p:cNvSpPr txBox="1">
            <a:spLocks noChangeArrowheads="1"/>
          </p:cNvSpPr>
          <p:nvPr/>
        </p:nvSpPr>
        <p:spPr bwMode="auto">
          <a:xfrm>
            <a:off x="1881659" y="5773538"/>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4" name="文字方塊 34"/>
          <p:cNvSpPr txBox="1">
            <a:spLocks noChangeArrowheads="1"/>
          </p:cNvSpPr>
          <p:nvPr/>
        </p:nvSpPr>
        <p:spPr bwMode="auto">
          <a:xfrm>
            <a:off x="6247854" y="5756482"/>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5" name="文字方塊 34"/>
          <p:cNvSpPr txBox="1">
            <a:spLocks noChangeArrowheads="1"/>
          </p:cNvSpPr>
          <p:nvPr/>
        </p:nvSpPr>
        <p:spPr bwMode="auto">
          <a:xfrm>
            <a:off x="7611216" y="5748338"/>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6" name="文字方塊 30"/>
          <p:cNvSpPr txBox="1">
            <a:spLocks noChangeArrowheads="1"/>
          </p:cNvSpPr>
          <p:nvPr/>
        </p:nvSpPr>
        <p:spPr bwMode="auto">
          <a:xfrm>
            <a:off x="3059832" y="5748338"/>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27" name="文字方塊 30"/>
          <p:cNvSpPr txBox="1">
            <a:spLocks noChangeArrowheads="1"/>
          </p:cNvSpPr>
          <p:nvPr/>
        </p:nvSpPr>
        <p:spPr bwMode="auto">
          <a:xfrm>
            <a:off x="4509498" y="5756482"/>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29" name="Rectangle 2"/>
          <p:cNvSpPr>
            <a:spLocks noGrp="1" noChangeArrowheads="1"/>
          </p:cNvSpPr>
          <p:nvPr>
            <p:ph type="title"/>
          </p:nvPr>
        </p:nvSpPr>
        <p:spPr>
          <a:xfrm>
            <a:off x="394516" y="287788"/>
            <a:ext cx="8686800" cy="609600"/>
          </a:xfrm>
        </p:spPr>
        <p:txBody>
          <a:bodyPr/>
          <a:lstStyle/>
          <a:p>
            <a:pPr>
              <a:defRPr/>
            </a:pP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教</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專兼任教師明細</a:t>
            </a:r>
            <a:r>
              <a:rPr lang="zh-TW"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表</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r>
            <a:b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b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3</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3.2.6</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8171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1" y="1532237"/>
            <a:ext cx="8317610" cy="5066271"/>
          </a:xfrm>
          <a:noFill/>
          <a:ln w="28575">
            <a:noFill/>
          </a:ln>
        </p:spPr>
        <p:txBody>
          <a:bodyPr/>
          <a:lstStyle/>
          <a:p>
            <a:pPr algn="just">
              <a:buClr>
                <a:srgbClr val="000000"/>
              </a:buClr>
              <a:buSzPct val="100000"/>
              <a:buFont typeface="Wingdings" panose="05000000000000000000" pitchFamily="2" charset="2"/>
              <a:buChar char="l"/>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資料填報，由學校指定</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位專責人員以公務電腦</a:t>
            </a:r>
            <a:r>
              <a:rPr lang="zh-TW" altLang="en-US"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指定</a:t>
            </a:r>
            <a:r>
              <a:rPr lang="en-US" altLang="zh-TW"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與指定</a:t>
            </a:r>
            <a:r>
              <a:rPr lang="zh-TW" altLang="en-US" sz="2000" u="sng"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帳號</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註</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登入</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「校庫資料填報系統」</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，經系統驗證登入</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成功後，方授權進入填報</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0" u="sng"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buClr>
                <a:srgbClr val="000000"/>
              </a:buClr>
              <a:buSzPct val="100000"/>
              <a:buFont typeface="Wingdings" panose="05000000000000000000" pitchFamily="2" charset="2"/>
              <a:buChar char="l"/>
            </a:pPr>
            <a:r>
              <a:rPr lang="zh-TW" altLang="en-US"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如</a:t>
            </a:r>
            <a:r>
              <a:rPr lang="en-US"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專責</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填報人員與</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前期相同且</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無異動</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位置，則</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本期</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毋須再次提供</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相關資訊</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專責</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填報人員已異動，請於</a:t>
            </a:r>
            <a:r>
              <a:rPr lang="en-US"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E-Mail</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「專責填報者之公務電腦指定</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IP</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址</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至</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校庫系統公務信箱</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hedb2@yuntech.edu.tw</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，以利校庫作業小組</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驗證作業。</a:t>
            </a:r>
            <a:endParaRPr lang="ko-KR" altLang="en-US" sz="4000" b="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8" name="文字方塊 30"/>
          <p:cNvSpPr txBox="1">
            <a:spLocks noChangeArrowheads="1"/>
          </p:cNvSpPr>
          <p:nvPr/>
        </p:nvSpPr>
        <p:spPr bwMode="auto">
          <a:xfrm>
            <a:off x="438321" y="6067607"/>
            <a:ext cx="8208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TW" sz="17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註</a:t>
            </a:r>
            <a:r>
              <a:rPr kumimoji="0" lang="en-US" altLang="zh-TW" sz="17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「指定帳號」將由校庫於說明會當日提供「密碼函」，確認各校填表之專責人員以身分證件簽收密碼函。若指派專員無法出席，則請指定代理人簽收。</a:t>
            </a:r>
          </a:p>
        </p:txBody>
      </p:sp>
      <p:pic>
        <p:nvPicPr>
          <p:cNvPr id="29" name="圖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72562"/>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向右箭號 30"/>
          <p:cNvSpPr/>
          <p:nvPr/>
        </p:nvSpPr>
        <p:spPr>
          <a:xfrm>
            <a:off x="1301403" y="4473575"/>
            <a:ext cx="822325" cy="620713"/>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chemeClr val="tx1"/>
                </a:solidFill>
                <a:effectLst/>
                <a:uLnTx/>
                <a:uFillTx/>
                <a:latin typeface="Arial" panose="020B0604020202020204" pitchFamily="34" charset="0"/>
                <a:ea typeface="微軟正黑體" panose="020B0604030504040204" pitchFamily="34" charset="-120"/>
                <a:cs typeface="Arial" panose="020B0604020202020204" pitchFamily="34" charset="0"/>
              </a:rPr>
              <a:t>登入</a:t>
            </a:r>
          </a:p>
        </p:txBody>
      </p:sp>
      <p:pic>
        <p:nvPicPr>
          <p:cNvPr id="32" name="圖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7346" y="4006668"/>
            <a:ext cx="142398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向右箭號 32"/>
          <p:cNvSpPr/>
          <p:nvPr/>
        </p:nvSpPr>
        <p:spPr>
          <a:xfrm>
            <a:off x="3542248" y="4475163"/>
            <a:ext cx="1423987" cy="619125"/>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chemeClr val="tx1"/>
                </a:solidFill>
                <a:effectLst/>
                <a:uLnTx/>
                <a:uFillTx/>
                <a:latin typeface="Arial" panose="020B0604020202020204" pitchFamily="34" charset="0"/>
                <a:ea typeface="微軟正黑體" panose="020B0604030504040204" pitchFamily="34" charset="-120"/>
                <a:cs typeface="Arial" panose="020B0604020202020204" pitchFamily="34" charset="0"/>
              </a:rPr>
              <a:t>加密連線</a:t>
            </a:r>
          </a:p>
        </p:txBody>
      </p:sp>
      <p:sp>
        <p:nvSpPr>
          <p:cNvPr id="34" name="流程圖: 替代程序 2"/>
          <p:cNvSpPr/>
          <p:nvPr/>
        </p:nvSpPr>
        <p:spPr>
          <a:xfrm>
            <a:off x="5118635" y="4237865"/>
            <a:ext cx="1187450" cy="1062037"/>
          </a:xfrm>
          <a:prstGeom prst="flowChartAlternateProcess">
            <a:avLst/>
          </a:prstGeom>
          <a:solidFill>
            <a:srgbClr val="91D3E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驗證</a:t>
            </a:r>
            <a:endParaRPr kumimoji="0" lang="en-US" altLang="zh-TW" sz="19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登入</a:t>
            </a:r>
            <a:r>
              <a:rPr kumimoji="0" lang="en-US" altLang="zh-TW" sz="19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IP</a:t>
            </a:r>
            <a:endParaRPr kumimoji="0" lang="zh-TW" altLang="en-US" sz="19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5" name="向右箭號 34"/>
          <p:cNvSpPr/>
          <p:nvPr/>
        </p:nvSpPr>
        <p:spPr>
          <a:xfrm>
            <a:off x="6458485" y="4473575"/>
            <a:ext cx="823912" cy="620713"/>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chemeClr val="tx1"/>
                </a:solidFill>
                <a:effectLst/>
                <a:uLnTx/>
                <a:uFillTx/>
                <a:latin typeface="Arial" panose="020B0604020202020204" pitchFamily="34" charset="0"/>
                <a:ea typeface="微軟正黑體" panose="020B0604030504040204" pitchFamily="34" charset="-120"/>
                <a:cs typeface="Arial" panose="020B0604020202020204" pitchFamily="34" charset="0"/>
              </a:rPr>
              <a:t>授權</a:t>
            </a:r>
          </a:p>
        </p:txBody>
      </p:sp>
      <p:sp>
        <p:nvSpPr>
          <p:cNvPr id="36" name="流程圖: 磁碟 35"/>
          <p:cNvSpPr/>
          <p:nvPr/>
        </p:nvSpPr>
        <p:spPr>
          <a:xfrm>
            <a:off x="7409923" y="3981267"/>
            <a:ext cx="1408113" cy="1446213"/>
          </a:xfrm>
          <a:prstGeom prst="flowChartMagneticDisk">
            <a:avLst/>
          </a:prstGeom>
          <a:solidFill>
            <a:srgbClr val="FFFF00"/>
          </a:solidFill>
          <a:ln>
            <a:solidFill>
              <a:srgbClr val="000000"/>
            </a:solidFill>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b="1" i="0" u="none" strike="noStrike" kern="1200" cap="none" spc="0" normalizeH="0" baseline="0" noProof="0" dirty="0" smtClean="0">
                <a:ln>
                  <a:noFill/>
                </a:ln>
                <a:solidFill>
                  <a:srgbClr val="0000FF"/>
                </a:solidFill>
                <a:effectLst/>
                <a:uLnTx/>
                <a:uFillTx/>
                <a:ea typeface="微軟正黑體" panose="020B0604030504040204" pitchFamily="34" charset="-120"/>
              </a:rPr>
              <a:t>校務資料庫</a:t>
            </a:r>
            <a:endParaRPr kumimoji="0" lang="en-US" altLang="zh-TW" b="1" i="0" u="none" strike="noStrike" kern="1200" cap="none" spc="0" normalizeH="0" baseline="0" noProof="0" dirty="0" smtClean="0">
              <a:ln>
                <a:noFill/>
              </a:ln>
              <a:solidFill>
                <a:srgbClr val="0000FF"/>
              </a:solidFill>
              <a:effectLst/>
              <a:uLnTx/>
              <a:uFillTx/>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b="1" i="0" u="none" strike="noStrike" kern="1200" cap="none" spc="0" normalizeH="0" baseline="0" noProof="0" dirty="0" smtClean="0">
                <a:ln>
                  <a:noFill/>
                </a:ln>
                <a:solidFill>
                  <a:srgbClr val="0000FF"/>
                </a:solidFill>
                <a:effectLst/>
                <a:uLnTx/>
                <a:uFillTx/>
                <a:ea typeface="微軟正黑體" panose="020B0604030504040204" pitchFamily="34" charset="-120"/>
              </a:rPr>
              <a:t>【</a:t>
            </a:r>
            <a:r>
              <a:rPr kumimoji="0" lang="zh-TW" altLang="en-US" b="1" i="0" u="none" strike="noStrike" kern="1200" cap="none" spc="0" normalizeH="0" baseline="0" noProof="0" dirty="0" smtClean="0">
                <a:ln>
                  <a:noFill/>
                </a:ln>
                <a:solidFill>
                  <a:srgbClr val="0000FF"/>
                </a:solidFill>
                <a:effectLst/>
                <a:uLnTx/>
                <a:uFillTx/>
                <a:ea typeface="微軟正黑體" panose="020B0604030504040204" pitchFamily="34" charset="-120"/>
              </a:rPr>
              <a:t>教</a:t>
            </a:r>
            <a:r>
              <a:rPr kumimoji="0" lang="en-US" altLang="zh-TW" b="1" i="0" u="none" strike="noStrike" kern="1200" cap="none" spc="0" normalizeH="0" baseline="0" noProof="0" dirty="0" smtClean="0">
                <a:ln>
                  <a:noFill/>
                </a:ln>
                <a:solidFill>
                  <a:srgbClr val="0000FF"/>
                </a:solidFill>
                <a:effectLst/>
                <a:uLnTx/>
                <a:uFillTx/>
                <a:ea typeface="新細明體" panose="02020500000000000000" pitchFamily="18" charset="-120"/>
              </a:rPr>
              <a:t>1】</a:t>
            </a:r>
            <a:endParaRPr kumimoji="0" lang="zh-TW" altLang="en-US" b="1" i="0" u="none" strike="noStrike" kern="1200" cap="none" spc="0" normalizeH="0" baseline="0" noProof="0" dirty="0" smtClean="0">
              <a:ln>
                <a:noFill/>
              </a:ln>
              <a:solidFill>
                <a:srgbClr val="0000FF"/>
              </a:solidFill>
              <a:effectLst/>
              <a:uLnTx/>
              <a:uFillTx/>
              <a:ea typeface="新細明體" panose="02020500000000000000" pitchFamily="18" charset="-120"/>
            </a:endParaRPr>
          </a:p>
        </p:txBody>
      </p:sp>
      <p:sp>
        <p:nvSpPr>
          <p:cNvPr id="37" name="文字方塊 26"/>
          <p:cNvSpPr txBox="1">
            <a:spLocks noChangeArrowheads="1"/>
          </p:cNvSpPr>
          <p:nvPr/>
        </p:nvSpPr>
        <p:spPr bwMode="auto">
          <a:xfrm>
            <a:off x="384027" y="5304827"/>
            <a:ext cx="1163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38" name="文字方塊 27"/>
          <p:cNvSpPr txBox="1">
            <a:spLocks noChangeArrowheads="1"/>
          </p:cNvSpPr>
          <p:nvPr/>
        </p:nvSpPr>
        <p:spPr bwMode="auto">
          <a:xfrm>
            <a:off x="1909140" y="5398284"/>
            <a:ext cx="135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公務電腦</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a:t>
            </a: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endPar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39" name="文字方塊 28"/>
          <p:cNvSpPr txBox="1">
            <a:spLocks noChangeArrowheads="1"/>
          </p:cNvSpPr>
          <p:nvPr/>
        </p:nvSpPr>
        <p:spPr bwMode="auto">
          <a:xfrm>
            <a:off x="3493733" y="5099844"/>
            <a:ext cx="1350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登入</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指定帳號</a:t>
            </a:r>
          </a:p>
        </p:txBody>
      </p:sp>
      <p:sp>
        <p:nvSpPr>
          <p:cNvPr id="40" name="文字方塊 29"/>
          <p:cNvSpPr txBox="1">
            <a:spLocks noChangeArrowheads="1"/>
          </p:cNvSpPr>
          <p:nvPr/>
        </p:nvSpPr>
        <p:spPr bwMode="auto">
          <a:xfrm>
            <a:off x="6245183" y="5324875"/>
            <a:ext cx="146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驗證成功</a:t>
            </a:r>
          </a:p>
        </p:txBody>
      </p:sp>
      <p:sp>
        <p:nvSpPr>
          <p:cNvPr id="19" name="Rectangle 2"/>
          <p:cNvSpPr>
            <a:spLocks noGrp="1" noChangeArrowheads="1"/>
          </p:cNvSpPr>
          <p:nvPr>
            <p:ph type="title"/>
          </p:nvPr>
        </p:nvSpPr>
        <p:spPr>
          <a:xfrm>
            <a:off x="438321" y="325230"/>
            <a:ext cx="8686800" cy="609600"/>
          </a:xfrm>
        </p:spPr>
        <p:txBody>
          <a:bodyPr/>
          <a:lstStyle/>
          <a:p>
            <a:pPr>
              <a:defRPr/>
            </a:pP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教</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專兼任教師明細</a:t>
            </a:r>
            <a:r>
              <a:rPr lang="zh-TW"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表</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r>
            <a:b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b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3</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20"/>
          <p:cNvSpPr txBox="1">
            <a:spLocks noChangeArrowheads="1"/>
          </p:cNvSpPr>
          <p:nvPr/>
        </p:nvSpPr>
        <p:spPr bwMode="auto">
          <a:xfrm>
            <a:off x="2688801" y="1024510"/>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3.2.7</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69180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6002" y="2434033"/>
            <a:ext cx="8703431" cy="4062651"/>
          </a:xfrm>
          <a:prstGeom prst="rect">
            <a:avLst/>
          </a:prstGeom>
        </p:spPr>
        <p:txBody>
          <a:bodyPr wrap="square">
            <a:spAutoFit/>
          </a:bodyPr>
          <a:lstStyle/>
          <a:p>
            <a:pPr algn="just">
              <a:spcBef>
                <a:spcPts val="600"/>
              </a:spcBef>
              <a:spcAft>
                <a:spcPts val="6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b="1" dirty="0">
                <a:latin typeface="Arial" panose="020B0604020202020204" pitchFamily="34" charset="0"/>
                <a:ea typeface="微軟正黑體" panose="020B0604030504040204" pitchFamily="34" charset="-120"/>
                <a:cs typeface="Arial" panose="020B0604020202020204" pitchFamily="34" charset="0"/>
              </a:rPr>
              <a:t>學年度</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學校每年</a:t>
            </a:r>
            <a:r>
              <a:rPr lang="en-US" altLang="zh-TW" sz="1600" dirty="0">
                <a:latin typeface="Arial" panose="020B0604020202020204" pitchFamily="34" charset="0"/>
                <a:ea typeface="微軟正黑體" panose="020B0604030504040204" pitchFamily="34" charset="-120"/>
                <a:cs typeface="Arial" panose="020B0604020202020204" pitchFamily="34" charset="0"/>
              </a:rPr>
              <a:t>3</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10</a:t>
            </a:r>
            <a:r>
              <a:rPr lang="zh-TW" altLang="zh-TW" sz="1600" dirty="0">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6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月</a:t>
            </a:r>
            <a:r>
              <a:rPr lang="en-US" altLang="zh-TW" sz="1600" u="heavy" dirty="0">
                <a:latin typeface="Arial" panose="020B0604020202020204" pitchFamily="34" charset="0"/>
                <a:ea typeface="微軟正黑體" panose="020B0604030504040204" pitchFamily="34" charset="-120"/>
                <a:cs typeface="Arial" panose="020B0604020202020204" pitchFamily="34" charset="0"/>
              </a:rPr>
              <a:t>15</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日、</a:t>
            </a:r>
            <a:r>
              <a:rPr lang="en-US" altLang="zh-TW" sz="1600" u="heavy" dirty="0">
                <a:latin typeface="Arial" panose="020B0604020202020204" pitchFamily="34" charset="0"/>
                <a:ea typeface="微軟正黑體" panose="020B0604030504040204" pitchFamily="34" charset="-120"/>
                <a:cs typeface="Arial" panose="020B0604020202020204" pitchFamily="34" charset="0"/>
              </a:rPr>
              <a:t>10</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月</a:t>
            </a:r>
            <a:r>
              <a:rPr lang="en-US" altLang="zh-TW" sz="1600" u="heavy" dirty="0">
                <a:latin typeface="Arial" panose="020B0604020202020204" pitchFamily="34" charset="0"/>
                <a:ea typeface="微軟正黑體" panose="020B0604030504040204" pitchFamily="34" charset="-120"/>
                <a:cs typeface="Arial" panose="020B0604020202020204" pitchFamily="34" charset="0"/>
              </a:rPr>
              <a:t>15</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600" dirty="0">
                <a:latin typeface="Arial" panose="020B0604020202020204" pitchFamily="34" charset="0"/>
                <a:ea typeface="微軟正黑體" panose="020B0604030504040204" pitchFamily="34" charset="-120"/>
                <a:cs typeface="Arial" panose="020B0604020202020204" pitchFamily="34" charset="0"/>
              </a:rPr>
              <a:t>，例如：</a:t>
            </a:r>
            <a:r>
              <a:rPr lang="en-US" altLang="zh-TW" sz="1600" dirty="0">
                <a:latin typeface="Arial" panose="020B0604020202020204" pitchFamily="34" charset="0"/>
                <a:ea typeface="微軟正黑體" panose="020B0604030504040204" pitchFamily="34" charset="-120"/>
                <a:cs typeface="Arial" panose="020B0604020202020204" pitchFamily="34" charset="0"/>
              </a:rPr>
              <a:t>108</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03</a:t>
            </a:r>
            <a:r>
              <a:rPr lang="zh-TW" altLang="zh-TW" sz="16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16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03</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15</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日</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之</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現有</a:t>
            </a:r>
            <a:r>
              <a:rPr lang="zh-TW" altLang="zh-TW" sz="1600" dirty="0">
                <a:latin typeface="Arial" panose="020B0604020202020204" pitchFamily="34" charset="0"/>
                <a:ea typeface="微軟正黑體" panose="020B0604030504040204" pitchFamily="34" charset="-120"/>
                <a:cs typeface="Arial" panose="020B0604020202020204" pitchFamily="34" charset="0"/>
              </a:rPr>
              <a:t>資料為填報基準</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285750" lvl="0" indent="-28575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教師分類</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請依學校</a:t>
            </a:r>
            <a:r>
              <a:rPr lang="zh-TW" altLang="zh-TW" sz="16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編制外專任教師</a:t>
            </a:r>
            <a:r>
              <a:rPr lang="zh-TW" altLang="zh-TW" sz="1600" dirty="0">
                <a:latin typeface="Arial" panose="020B0604020202020204" pitchFamily="34" charset="0"/>
                <a:ea typeface="微軟正黑體" panose="020B0604030504040204" pitchFamily="34" charset="-120"/>
                <a:cs typeface="Arial" panose="020B0604020202020204" pitchFamily="34" charset="0"/>
              </a:rPr>
              <a:t>之【</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專案教學人員；專業技術人員</a:t>
            </a:r>
            <a:r>
              <a:rPr lang="zh-TW" altLang="zh-TW" sz="1600" dirty="0">
                <a:latin typeface="Arial" panose="020B0604020202020204" pitchFamily="34" charset="0"/>
                <a:ea typeface="微軟正黑體" panose="020B0604030504040204" pitchFamily="34" charset="-120"/>
                <a:cs typeface="Arial" panose="020B0604020202020204" pitchFamily="34" charset="0"/>
              </a:rPr>
              <a:t>】等類別填報其報酬標準：</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600"/>
              </a:spcBef>
              <a:spcAft>
                <a:spcPts val="6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專案教學人員</a:t>
            </a:r>
            <a:r>
              <a:rPr lang="zh-TW" altLang="zh-TW" sz="1600" dirty="0">
                <a:latin typeface="Arial" panose="020B0604020202020204" pitchFamily="34" charset="0"/>
                <a:ea typeface="微軟正黑體" panose="020B0604030504040204" pitchFamily="34" charset="-120"/>
                <a:cs typeface="Arial" panose="020B0604020202020204" pitchFamily="34" charset="0"/>
              </a:rPr>
              <a:t>：係指學校員額編制外之專任教師，例如國立大學校院依「</a:t>
            </a:r>
            <a:r>
              <a:rPr lang="en-US" altLang="zh-TW" sz="1600" dirty="0">
                <a:latin typeface="Arial" panose="020B0604020202020204" pitchFamily="34" charset="0"/>
                <a:ea typeface="微軟正黑體" panose="020B0604030504040204" pitchFamily="34" charset="-120"/>
                <a:cs typeface="Arial" panose="020B0604020202020204" pitchFamily="34" charset="0"/>
              </a:rPr>
              <a:t>國立大學校務基金進用教學人員研究人員及工作人員實施原則</a:t>
            </a:r>
            <a:r>
              <a:rPr lang="zh-TW" altLang="zh-TW" sz="1600" dirty="0">
                <a:latin typeface="Arial" panose="020B0604020202020204" pitchFamily="34" charset="0"/>
                <a:ea typeface="微軟正黑體" panose="020B0604030504040204" pitchFamily="34" charset="-120"/>
                <a:cs typeface="Arial" panose="020B0604020202020204" pitchFamily="34" charset="0"/>
              </a:rPr>
              <a:t>」聘任者，或私立大學校院依校內聘任規定聘有全部時間擔任學校教學職務者，並支給合格專任教師待遇者。</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600"/>
              </a:spcBef>
              <a:spcAft>
                <a:spcPts val="6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專業技術人員</a:t>
            </a:r>
            <a:r>
              <a:rPr lang="zh-TW" altLang="zh-TW" sz="1600" dirty="0">
                <a:latin typeface="Arial" panose="020B0604020202020204" pitchFamily="34" charset="0"/>
                <a:ea typeface="微軟正黑體" panose="020B0604030504040204" pitchFamily="34" charset="-120"/>
                <a:cs typeface="Arial" panose="020B0604020202020204" pitchFamily="34" charset="0"/>
              </a:rPr>
              <a:t>：符合教育部「</a:t>
            </a:r>
            <a:r>
              <a:rPr lang="en-US" altLang="zh-TW" sz="1600" dirty="0">
                <a:latin typeface="Arial" panose="020B0604020202020204" pitchFamily="34" charset="0"/>
                <a:ea typeface="微軟正黑體" panose="020B0604030504040204" pitchFamily="34" charset="-120"/>
                <a:cs typeface="Arial" panose="020B0604020202020204" pitchFamily="34" charset="0"/>
              </a:rPr>
              <a:t>大學聘任專業技術人員擔任教學辦法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」並經學校校教評會審核通過者，且應未於學校附屬機構或其他機構擔任專職者及符合學校制定「專任教師基本授課時數」等相關規定</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285750" lvl="1" indent="-28575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教師職級</a:t>
            </a:r>
            <a:r>
              <a:rPr lang="en-US" altLang="zh-TW" sz="1600" b="1" dirty="0">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latin typeface="Arial" panose="020B0604020202020204" pitchFamily="34" charset="0"/>
                <a:ea typeface="微軟正黑體" panose="020B0604030504040204" pitchFamily="34" charset="-120"/>
                <a:cs typeface="Arial" panose="020B0604020202020204" pitchFamily="34" charset="0"/>
              </a:rPr>
              <a:t>聘書</a:t>
            </a:r>
            <a:r>
              <a:rPr lang="en-US" altLang="zh-TW" sz="1600" b="1" dirty="0">
                <a:latin typeface="Arial" panose="020B0604020202020204" pitchFamily="34" charset="0"/>
                <a:ea typeface="微軟正黑體" panose="020B0604030504040204" pitchFamily="34" charset="-120"/>
                <a:cs typeface="Arial" panose="020B0604020202020204" pitchFamily="34" charset="0"/>
              </a:rPr>
              <a:t>)</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請填報校內聘任編制外專任教師</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專案教學人員；專業技術人員</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之【</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教授；副教授；助理教授；講師</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】等職級。</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627341" y="247083"/>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編制外專任教師報酬標準</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更新</a:t>
            </a:r>
            <a:r>
              <a:rPr lang="zh-TW" altLang="en-US"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3.2.8</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202408508"/>
              </p:ext>
            </p:extLst>
          </p:nvPr>
        </p:nvGraphicFramePr>
        <p:xfrm>
          <a:off x="266002" y="1038398"/>
          <a:ext cx="8703431" cy="1310450"/>
        </p:xfrm>
        <a:graphic>
          <a:graphicData uri="http://schemas.openxmlformats.org/drawingml/2006/table">
            <a:tbl>
              <a:tblPr firstRow="1" firstCol="1" bandRow="1"/>
              <a:tblGrid>
                <a:gridCol w="1399020">
                  <a:extLst>
                    <a:ext uri="{9D8B030D-6E8A-4147-A177-3AD203B41FA5}">
                      <a16:colId xmlns:a16="http://schemas.microsoft.com/office/drawing/2014/main" xmlns="" val="2885289940"/>
                    </a:ext>
                  </a:extLst>
                </a:gridCol>
                <a:gridCol w="305094">
                  <a:extLst>
                    <a:ext uri="{9D8B030D-6E8A-4147-A177-3AD203B41FA5}">
                      <a16:colId xmlns:a16="http://schemas.microsoft.com/office/drawing/2014/main" xmlns="" val="65786796"/>
                    </a:ext>
                  </a:extLst>
                </a:gridCol>
                <a:gridCol w="1171801">
                  <a:extLst>
                    <a:ext uri="{9D8B030D-6E8A-4147-A177-3AD203B41FA5}">
                      <a16:colId xmlns:a16="http://schemas.microsoft.com/office/drawing/2014/main" xmlns="" val="1768068411"/>
                    </a:ext>
                  </a:extLst>
                </a:gridCol>
                <a:gridCol w="1166490">
                  <a:extLst>
                    <a:ext uri="{9D8B030D-6E8A-4147-A177-3AD203B41FA5}">
                      <a16:colId xmlns:a16="http://schemas.microsoft.com/office/drawing/2014/main" xmlns="" val="2810139577"/>
                    </a:ext>
                  </a:extLst>
                </a:gridCol>
                <a:gridCol w="1399020">
                  <a:extLst>
                    <a:ext uri="{9D8B030D-6E8A-4147-A177-3AD203B41FA5}">
                      <a16:colId xmlns:a16="http://schemas.microsoft.com/office/drawing/2014/main" xmlns="" val="1516509682"/>
                    </a:ext>
                  </a:extLst>
                </a:gridCol>
                <a:gridCol w="1321694">
                  <a:extLst>
                    <a:ext uri="{9D8B030D-6E8A-4147-A177-3AD203B41FA5}">
                      <a16:colId xmlns:a16="http://schemas.microsoft.com/office/drawing/2014/main" xmlns="" val="2323042482"/>
                    </a:ext>
                  </a:extLst>
                </a:gridCol>
                <a:gridCol w="1010739">
                  <a:extLst>
                    <a:ext uri="{9D8B030D-6E8A-4147-A177-3AD203B41FA5}">
                      <a16:colId xmlns:a16="http://schemas.microsoft.com/office/drawing/2014/main" xmlns="" val="1774941878"/>
                    </a:ext>
                  </a:extLst>
                </a:gridCol>
                <a:gridCol w="929573">
                  <a:extLst>
                    <a:ext uri="{9D8B030D-6E8A-4147-A177-3AD203B41FA5}">
                      <a16:colId xmlns:a16="http://schemas.microsoft.com/office/drawing/2014/main" xmlns="" val="4028126184"/>
                    </a:ext>
                  </a:extLst>
                </a:gridCol>
              </a:tblGrid>
              <a:tr h="225546">
                <a:tc rowSpan="2">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教師分類</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教師職級</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聘書</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依聘約所載報酬標準數額支給情形</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單位：元</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請上傳檔案</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93768555"/>
                  </a:ext>
                </a:extLst>
              </a:tr>
              <a:tr h="1804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支給人數</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支給總額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平均支給數額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xmlns="" val="3489933051"/>
                  </a:ext>
                </a:extLst>
              </a:tr>
              <a:tr h="191714">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□專案教學人員</a:t>
                      </a:r>
                    </a:p>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□專業技術人員</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系統自動計算</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xmlns="" val="2893312754"/>
                  </a:ext>
                </a:extLst>
              </a:tr>
              <a:tr h="2153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191394627"/>
                  </a:ext>
                </a:extLst>
              </a:tr>
              <a:tr h="2340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759916330"/>
                  </a:ext>
                </a:extLst>
              </a:tr>
              <a:tr h="1917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65169915"/>
                  </a:ext>
                </a:extLst>
              </a:tr>
            </a:tbl>
          </a:graphicData>
        </a:graphic>
      </p:graphicFrame>
    </p:spTree>
    <p:extLst>
      <p:ext uri="{BB962C8B-B14F-4D97-AF65-F5344CB8AC3E}">
        <p14:creationId xmlns:p14="http://schemas.microsoft.com/office/powerpoint/2010/main" val="607608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6002" y="2375397"/>
            <a:ext cx="8703431" cy="4339650"/>
          </a:xfrm>
          <a:prstGeom prst="rect">
            <a:avLst/>
          </a:prstGeom>
        </p:spPr>
        <p:txBody>
          <a:bodyPr wrap="square">
            <a:spAutoFit/>
          </a:bodyPr>
          <a:lstStyle/>
          <a:p>
            <a:pPr algn="just">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欄位</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spcBef>
                <a:spcPts val="300"/>
              </a:spcBef>
              <a:spcAft>
                <a:spcPts val="300"/>
              </a:spcAft>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支給人數</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en-US" altLang="zh-TW" sz="1600" dirty="0" smtClean="0">
                <a:latin typeface="Arial" panose="020B0604020202020204" pitchFamily="34" charset="0"/>
                <a:ea typeface="微軟正黑體" panose="020B0604030504040204" pitchFamily="34" charset="-120"/>
                <a:cs typeface="Arial" panose="020B0604020202020204" pitchFamily="34" charset="0"/>
              </a:rPr>
              <a:t>3</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15</a:t>
            </a:r>
            <a:r>
              <a:rPr lang="zh-TW" altLang="zh-TW" sz="1600" dirty="0">
                <a:latin typeface="Arial" panose="020B0604020202020204" pitchFamily="34" charset="0"/>
                <a:ea typeface="微軟正黑體" panose="020B0604030504040204" pitchFamily="34" charset="-120"/>
                <a:cs typeface="Arial" panose="020B0604020202020204" pitchFamily="34" charset="0"/>
              </a:rPr>
              <a:t>日</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或</a:t>
            </a:r>
            <a:r>
              <a:rPr lang="en-US" altLang="zh-TW" sz="1600"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600" dirty="0">
                <a:latin typeface="Arial" panose="020B0604020202020204" pitchFamily="34" charset="0"/>
                <a:ea typeface="微軟正黑體" panose="020B0604030504040204" pitchFamily="34" charset="-120"/>
                <a:cs typeface="Arial" panose="020B0604020202020204" pitchFamily="34" charset="0"/>
              </a:rPr>
              <a:t>日聘任之「編制外」專任教師領有報酬之【教授；副教授；助理教授；講師</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】人數，</a:t>
            </a:r>
            <a:r>
              <a:rPr lang="zh-TW" altLang="zh-TW" sz="1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留職停薪者、</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公立學校教職員退休再任有給職務且支領</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薪資低於法定基本工資者、未支領薪資之客座講座教授</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依政府部會</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如科技部</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補助計畫及支給標準聘任或僅支領其他非屬一般薪資範圍</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如生活津貼</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p>
          <a:p>
            <a:pPr>
              <a:spcBef>
                <a:spcPts val="300"/>
              </a:spcBef>
              <a:spcAft>
                <a:spcPts val="300"/>
              </a:spcAft>
            </a:pPr>
            <a:r>
              <a:rPr lang="zh-TW" altLang="en-US" sz="1600" dirty="0">
                <a:latin typeface="Arial" panose="020B0604020202020204" pitchFamily="34" charset="0"/>
                <a:ea typeface="微軟正黑體" panose="020B0604030504040204" pitchFamily="34" charset="-120"/>
                <a:cs typeface="Arial" panose="020B0604020202020204" pitchFamily="34" charset="0"/>
              </a:rPr>
              <a:t> </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例如</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300"/>
              </a:spcBef>
              <a:spcAft>
                <a:spcPts val="3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latin typeface="Arial" panose="020B0604020202020204" pitchFamily="34" charset="0"/>
                <a:ea typeface="微軟正黑體" panose="020B0604030504040204" pitchFamily="34" charset="-120"/>
                <a:cs typeface="Arial" panose="020B0604020202020204" pitchFamily="34" charset="0"/>
              </a:rPr>
              <a:t>編制外教授有</a:t>
            </a:r>
            <a:r>
              <a:rPr lang="en-US" altLang="zh-TW" sz="1600" dirty="0">
                <a:latin typeface="Arial" panose="020B0604020202020204" pitchFamily="34" charset="0"/>
                <a:ea typeface="微軟正黑體" panose="020B0604030504040204" pitchFamily="34" charset="-120"/>
                <a:cs typeface="Arial" panose="020B0604020202020204" pitchFamily="34" charset="0"/>
              </a:rPr>
              <a:t>5</a:t>
            </a:r>
            <a:r>
              <a:rPr lang="zh-TW" altLang="zh-TW" sz="1600" dirty="0">
                <a:latin typeface="Arial" panose="020B0604020202020204" pitchFamily="34" charset="0"/>
                <a:ea typeface="微軟正黑體" panose="020B0604030504040204" pitchFamily="34" charset="-120"/>
                <a:cs typeface="Arial" panose="020B0604020202020204" pitchFamily="34" charset="0"/>
              </a:rPr>
              <a:t>人，但有</a:t>
            </a:r>
            <a:r>
              <a:rPr lang="en-US" altLang="zh-TW" sz="1600" dirty="0">
                <a:latin typeface="Arial" panose="020B0604020202020204" pitchFamily="34" charset="0"/>
                <a:ea typeface="微軟正黑體" panose="020B0604030504040204" pitchFamily="34" charset="-120"/>
                <a:cs typeface="Arial" panose="020B0604020202020204" pitchFamily="34" charset="0"/>
              </a:rPr>
              <a:t>2</a:t>
            </a:r>
            <a:r>
              <a:rPr lang="zh-TW" altLang="zh-TW" sz="1600" dirty="0">
                <a:latin typeface="Arial" panose="020B0604020202020204" pitchFamily="34" charset="0"/>
                <a:ea typeface="微軟正黑體" panose="020B0604030504040204" pitchFamily="34" charset="-120"/>
                <a:cs typeface="Arial" panose="020B0604020202020204" pitchFamily="34" charset="0"/>
              </a:rPr>
              <a:t>位係</a:t>
            </a:r>
            <a:r>
              <a:rPr lang="en-US" altLang="zh-TW" sz="1600" dirty="0">
                <a:latin typeface="Arial" panose="020B0604020202020204" pitchFamily="34" charset="0"/>
                <a:ea typeface="微軟正黑體" panose="020B0604030504040204" pitchFamily="34" charset="-120"/>
                <a:cs typeface="Arial" panose="020B0604020202020204" pitchFamily="34" charset="0"/>
              </a:rPr>
              <a:t>公立學校教職員退休經學校再聘，其中1位支領</a:t>
            </a:r>
            <a:r>
              <a:rPr lang="zh-TW" altLang="zh-TW" sz="1600" dirty="0">
                <a:latin typeface="Arial" panose="020B0604020202020204" pitchFamily="34" charset="0"/>
                <a:ea typeface="微軟正黑體" panose="020B0604030504040204" pitchFamily="34" charset="-120"/>
                <a:cs typeface="Arial" panose="020B0604020202020204" pitchFamily="34" charset="0"/>
              </a:rPr>
              <a:t>薪資</a:t>
            </a:r>
            <a:r>
              <a:rPr lang="en-US" altLang="zh-TW" sz="1600" dirty="0">
                <a:latin typeface="Arial" panose="020B0604020202020204" pitchFamily="34" charset="0"/>
                <a:ea typeface="微軟正黑體" panose="020B0604030504040204" pitchFamily="34" charset="-120"/>
                <a:cs typeface="Arial" panose="020B0604020202020204" pitchFamily="34" charset="0"/>
              </a:rPr>
              <a:t>22,000</a:t>
            </a:r>
            <a:r>
              <a:rPr lang="zh-TW" altLang="zh-TW" sz="1600" dirty="0">
                <a:latin typeface="Arial" panose="020B0604020202020204" pitchFamily="34" charset="0"/>
                <a:ea typeface="微軟正黑體" panose="020B0604030504040204" pitchFamily="34" charset="-120"/>
                <a:cs typeface="Arial" panose="020B0604020202020204" pitchFamily="34" charset="0"/>
              </a:rPr>
              <a:t>元</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低於法定基本工資</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位僅使用學校教學研究資源，</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未支領報酬</a:t>
            </a:r>
            <a:r>
              <a:rPr lang="zh-TW" altLang="zh-TW" sz="1600" dirty="0">
                <a:latin typeface="Arial" panose="020B0604020202020204" pitchFamily="34" charset="0"/>
                <a:ea typeface="微軟正黑體" panose="020B0604030504040204" pitchFamily="34" charset="-120"/>
                <a:cs typeface="Arial" panose="020B0604020202020204" pitchFamily="34" charset="0"/>
              </a:rPr>
              <a:t>，故請填報【教授：</a:t>
            </a:r>
            <a:r>
              <a:rPr lang="en-US" altLang="zh-TW" sz="1600" dirty="0">
                <a:latin typeface="Arial" panose="020B0604020202020204" pitchFamily="34" charset="0"/>
                <a:ea typeface="微軟正黑體" panose="020B0604030504040204" pitchFamily="34" charset="-120"/>
                <a:cs typeface="Arial" panose="020B0604020202020204" pitchFamily="34" charset="0"/>
              </a:rPr>
              <a:t>3</a:t>
            </a:r>
            <a:r>
              <a:rPr lang="zh-TW" altLang="zh-TW" sz="1600" dirty="0">
                <a:latin typeface="Arial" panose="020B0604020202020204" pitchFamily="34" charset="0"/>
                <a:ea typeface="微軟正黑體" panose="020B0604030504040204" pitchFamily="34" charset="-120"/>
                <a:cs typeface="Arial" panose="020B0604020202020204" pitchFamily="34" charset="0"/>
              </a:rPr>
              <a:t>人】</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300"/>
              </a:spcBef>
              <a:spcAft>
                <a:spcPts val="3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latin typeface="Arial" panose="020B0604020202020204" pitchFamily="34" charset="0"/>
                <a:ea typeface="微軟正黑體" panose="020B0604030504040204" pitchFamily="34" charset="-120"/>
                <a:cs typeface="Arial" panose="020B0604020202020204" pitchFamily="34" charset="0"/>
              </a:rPr>
              <a:t>編制外副教授有</a:t>
            </a:r>
            <a:r>
              <a:rPr lang="en-US" altLang="zh-TW" sz="1600" dirty="0">
                <a:latin typeface="Arial" panose="020B0604020202020204" pitchFamily="34" charset="0"/>
                <a:ea typeface="微軟正黑體" panose="020B0604030504040204" pitchFamily="34" charset="-120"/>
                <a:cs typeface="Arial" panose="020B0604020202020204" pitchFamily="34" charset="0"/>
              </a:rPr>
              <a:t>10</a:t>
            </a:r>
            <a:r>
              <a:rPr lang="zh-TW" altLang="zh-TW" sz="1600" dirty="0">
                <a:latin typeface="Arial" panose="020B0604020202020204" pitchFamily="34" charset="0"/>
                <a:ea typeface="微軟正黑體" panose="020B0604030504040204" pitchFamily="34" charset="-120"/>
                <a:cs typeface="Arial" panose="020B0604020202020204" pitchFamily="34" charset="0"/>
              </a:rPr>
              <a:t>人，但有</a:t>
            </a:r>
            <a:r>
              <a:rPr lang="en-US" altLang="zh-TW" sz="1600" dirty="0">
                <a:latin typeface="Arial" panose="020B0604020202020204" pitchFamily="34" charset="0"/>
                <a:ea typeface="微軟正黑體" panose="020B0604030504040204" pitchFamily="34" charset="-120"/>
                <a:cs typeface="Arial" panose="020B0604020202020204" pitchFamily="34" charset="0"/>
              </a:rPr>
              <a:t>2</a:t>
            </a:r>
            <a:r>
              <a:rPr lang="zh-TW" altLang="zh-TW" sz="1600" dirty="0">
                <a:latin typeface="Arial" panose="020B0604020202020204" pitchFamily="34" charset="0"/>
                <a:ea typeface="微軟正黑體" panose="020B0604030504040204" pitchFamily="34" charset="-120"/>
                <a:cs typeface="Arial" panose="020B0604020202020204" pitchFamily="34" charset="0"/>
              </a:rPr>
              <a:t>位係</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依科技部補助計畫及支給標準聘任</a:t>
            </a:r>
            <a:r>
              <a:rPr lang="zh-TW" altLang="zh-TW" sz="1600" dirty="0">
                <a:latin typeface="Arial" panose="020B0604020202020204" pitchFamily="34" charset="0"/>
                <a:ea typeface="微軟正黑體" panose="020B0604030504040204" pitchFamily="34" charset="-120"/>
                <a:cs typeface="Arial" panose="020B0604020202020204" pitchFamily="34" charset="0"/>
              </a:rPr>
              <a:t>，非依校內編制外專任教師報酬規定支給，故請填報【副教授</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600" dirty="0">
                <a:latin typeface="Arial" panose="020B0604020202020204" pitchFamily="34" charset="0"/>
                <a:ea typeface="微軟正黑體" panose="020B0604030504040204" pitchFamily="34" charset="-120"/>
                <a:cs typeface="Arial" panose="020B0604020202020204" pitchFamily="34" charset="0"/>
              </a:rPr>
              <a:t>8</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人</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300"/>
              </a:spcBef>
              <a:spcAft>
                <a:spcPts val="3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latin typeface="Arial" panose="020B0604020202020204" pitchFamily="34" charset="0"/>
                <a:ea typeface="微軟正黑體" panose="020B0604030504040204" pitchFamily="34" charset="-120"/>
                <a:cs typeface="Arial" panose="020B0604020202020204" pitchFamily="34" charset="0"/>
              </a:rPr>
              <a:t>編制外助理教授有</a:t>
            </a:r>
            <a:r>
              <a:rPr lang="en-US" altLang="zh-TW" sz="1600" dirty="0">
                <a:latin typeface="Arial" panose="020B0604020202020204" pitchFamily="34" charset="0"/>
                <a:ea typeface="微軟正黑體" panose="020B0604030504040204" pitchFamily="34" charset="-120"/>
                <a:cs typeface="Arial" panose="020B0604020202020204" pitchFamily="34" charset="0"/>
              </a:rPr>
              <a:t>30</a:t>
            </a:r>
            <a:r>
              <a:rPr lang="zh-TW" altLang="zh-TW" sz="1600" dirty="0">
                <a:latin typeface="Arial" panose="020B0604020202020204" pitchFamily="34" charset="0"/>
                <a:ea typeface="微軟正黑體" panose="020B0604030504040204" pitchFamily="34" charset="-120"/>
                <a:cs typeface="Arial" panose="020B0604020202020204" pitchFamily="34" charset="0"/>
              </a:rPr>
              <a:t>人，但僅有</a:t>
            </a:r>
            <a:r>
              <a:rPr lang="en-US" altLang="zh-TW" sz="1600" dirty="0">
                <a:latin typeface="Arial" panose="020B0604020202020204" pitchFamily="34" charset="0"/>
                <a:ea typeface="微軟正黑體" panose="020B0604030504040204" pitchFamily="34" charset="-120"/>
                <a:cs typeface="Arial" panose="020B0604020202020204" pitchFamily="34" charset="0"/>
              </a:rPr>
              <a:t>28</a:t>
            </a:r>
            <a:r>
              <a:rPr lang="zh-TW" altLang="zh-TW" sz="1600" dirty="0">
                <a:latin typeface="Arial" panose="020B0604020202020204" pitchFamily="34" charset="0"/>
                <a:ea typeface="微軟正黑體" panose="020B0604030504040204" pitchFamily="34" charset="-120"/>
                <a:cs typeface="Arial" panose="020B0604020202020204" pitchFamily="34" charset="0"/>
              </a:rPr>
              <a:t>位助理教授領有報酬，其餘</a:t>
            </a:r>
            <a:r>
              <a:rPr lang="en-US" altLang="zh-TW" sz="1600" dirty="0">
                <a:latin typeface="Arial" panose="020B0604020202020204" pitchFamily="34" charset="0"/>
                <a:ea typeface="微軟正黑體" panose="020B0604030504040204" pitchFamily="34" charset="-120"/>
                <a:cs typeface="Arial" panose="020B0604020202020204" pitchFamily="34" charset="0"/>
              </a:rPr>
              <a:t>2</a:t>
            </a:r>
            <a:r>
              <a:rPr lang="zh-TW" altLang="zh-TW" sz="1600" dirty="0">
                <a:latin typeface="Arial" panose="020B0604020202020204" pitchFamily="34" charset="0"/>
                <a:ea typeface="微軟正黑體" panose="020B0604030504040204" pitchFamily="34" charset="-120"/>
                <a:cs typeface="Arial" panose="020B0604020202020204" pitchFamily="34" charset="0"/>
              </a:rPr>
              <a:t>位辦理</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留職停薪</a:t>
            </a:r>
            <a:r>
              <a:rPr lang="zh-TW" altLang="zh-TW" sz="1600" dirty="0">
                <a:latin typeface="Arial" panose="020B0604020202020204" pitchFamily="34" charset="0"/>
                <a:ea typeface="微軟正黑體" panose="020B0604030504040204" pitchFamily="34" charset="-120"/>
                <a:cs typeface="Arial" panose="020B0604020202020204" pitchFamily="34" charset="0"/>
              </a:rPr>
              <a:t>，故請填報【助理教授：</a:t>
            </a:r>
            <a:r>
              <a:rPr lang="en-US" altLang="zh-TW" sz="1600" dirty="0">
                <a:latin typeface="Arial" panose="020B0604020202020204" pitchFamily="34" charset="0"/>
                <a:ea typeface="微軟正黑體" panose="020B0604030504040204" pitchFamily="34" charset="-120"/>
                <a:cs typeface="Arial" panose="020B0604020202020204" pitchFamily="34" charset="0"/>
              </a:rPr>
              <a:t>28</a:t>
            </a:r>
            <a:r>
              <a:rPr lang="zh-TW" altLang="zh-TW" sz="1600" dirty="0">
                <a:latin typeface="Arial" panose="020B0604020202020204" pitchFamily="34" charset="0"/>
                <a:ea typeface="微軟正黑體" panose="020B0604030504040204" pitchFamily="34" charset="-120"/>
                <a:cs typeface="Arial" panose="020B0604020202020204" pitchFamily="34" charset="0"/>
              </a:rPr>
              <a:t>人】。</a:t>
            </a:r>
          </a:p>
          <a:p>
            <a:pPr marL="285750" indent="-285750">
              <a:spcBef>
                <a:spcPts val="300"/>
              </a:spcBef>
              <a:spcAft>
                <a:spcPts val="300"/>
              </a:spcAft>
              <a:buClr>
                <a:schemeClr val="tx1"/>
              </a:buClr>
              <a:buFont typeface="Wingdings" panose="05000000000000000000" pitchFamily="2" charset="2"/>
              <a:buChar char="l"/>
            </a:pP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本表所填報之人數，應</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小於或等於</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專兼任教師類別統計表」之「編制外專任教師」之「專案教學人員」及「專業技術人員」數</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627341" y="247083"/>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編制外專任教師報酬標準</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更新</a:t>
            </a:r>
            <a:r>
              <a:rPr lang="zh-TW" altLang="en-US"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3.2.9</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913757143"/>
              </p:ext>
            </p:extLst>
          </p:nvPr>
        </p:nvGraphicFramePr>
        <p:xfrm>
          <a:off x="266002" y="1038398"/>
          <a:ext cx="8703431" cy="1323150"/>
        </p:xfrm>
        <a:graphic>
          <a:graphicData uri="http://schemas.openxmlformats.org/drawingml/2006/table">
            <a:tbl>
              <a:tblPr firstRow="1" firstCol="1" bandRow="1"/>
              <a:tblGrid>
                <a:gridCol w="1399020">
                  <a:extLst>
                    <a:ext uri="{9D8B030D-6E8A-4147-A177-3AD203B41FA5}">
                      <a16:colId xmlns:a16="http://schemas.microsoft.com/office/drawing/2014/main" xmlns="" val="2885289940"/>
                    </a:ext>
                  </a:extLst>
                </a:gridCol>
                <a:gridCol w="466705">
                  <a:extLst>
                    <a:ext uri="{9D8B030D-6E8A-4147-A177-3AD203B41FA5}">
                      <a16:colId xmlns:a16="http://schemas.microsoft.com/office/drawing/2014/main" xmlns="" val="65786796"/>
                    </a:ext>
                  </a:extLst>
                </a:gridCol>
                <a:gridCol w="1010190">
                  <a:extLst>
                    <a:ext uri="{9D8B030D-6E8A-4147-A177-3AD203B41FA5}">
                      <a16:colId xmlns:a16="http://schemas.microsoft.com/office/drawing/2014/main" xmlns="" val="1768068411"/>
                    </a:ext>
                  </a:extLst>
                </a:gridCol>
                <a:gridCol w="1166490">
                  <a:extLst>
                    <a:ext uri="{9D8B030D-6E8A-4147-A177-3AD203B41FA5}">
                      <a16:colId xmlns:a16="http://schemas.microsoft.com/office/drawing/2014/main" xmlns="" val="2810139577"/>
                    </a:ext>
                  </a:extLst>
                </a:gridCol>
                <a:gridCol w="1399020">
                  <a:extLst>
                    <a:ext uri="{9D8B030D-6E8A-4147-A177-3AD203B41FA5}">
                      <a16:colId xmlns:a16="http://schemas.microsoft.com/office/drawing/2014/main" xmlns="" val="1516509682"/>
                    </a:ext>
                  </a:extLst>
                </a:gridCol>
                <a:gridCol w="1321694">
                  <a:extLst>
                    <a:ext uri="{9D8B030D-6E8A-4147-A177-3AD203B41FA5}">
                      <a16:colId xmlns:a16="http://schemas.microsoft.com/office/drawing/2014/main" xmlns="" val="2323042482"/>
                    </a:ext>
                  </a:extLst>
                </a:gridCol>
                <a:gridCol w="1010739">
                  <a:extLst>
                    <a:ext uri="{9D8B030D-6E8A-4147-A177-3AD203B41FA5}">
                      <a16:colId xmlns:a16="http://schemas.microsoft.com/office/drawing/2014/main" xmlns="" val="1774941878"/>
                    </a:ext>
                  </a:extLst>
                </a:gridCol>
                <a:gridCol w="929573">
                  <a:extLst>
                    <a:ext uri="{9D8B030D-6E8A-4147-A177-3AD203B41FA5}">
                      <a16:colId xmlns:a16="http://schemas.microsoft.com/office/drawing/2014/main" xmlns="" val="4028126184"/>
                    </a:ext>
                  </a:extLst>
                </a:gridCol>
              </a:tblGrid>
              <a:tr h="225546">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教師分類</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教師職級</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聘書</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依聘約所載報酬標準數額支給情形</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單位：元</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6">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請上傳檔案</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93768555"/>
                  </a:ext>
                </a:extLst>
              </a:tr>
              <a:tr h="1804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支給人數</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支給總額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平均支給數額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xmlns="" val="3489933051"/>
                  </a:ext>
                </a:extLst>
              </a:tr>
              <a:tr h="191714">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□專案教學人員</a:t>
                      </a:r>
                    </a:p>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□專業技術人員</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7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系統自動計算</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xmlns="" val="2893312754"/>
                  </a:ext>
                </a:extLst>
              </a:tr>
              <a:tr h="2153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191394627"/>
                  </a:ext>
                </a:extLst>
              </a:tr>
              <a:tr h="2340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759916330"/>
                  </a:ext>
                </a:extLst>
              </a:tr>
              <a:tr h="1917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65169915"/>
                  </a:ext>
                </a:extLst>
              </a:tr>
            </a:tbl>
          </a:graphicData>
        </a:graphic>
      </p:graphicFrame>
    </p:spTree>
    <p:extLst>
      <p:ext uri="{BB962C8B-B14F-4D97-AF65-F5344CB8AC3E}">
        <p14:creationId xmlns:p14="http://schemas.microsoft.com/office/powerpoint/2010/main" val="3567290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399" y="116632"/>
            <a:ext cx="6913605" cy="609600"/>
          </a:xfrm>
        </p:spPr>
        <p:txBody>
          <a:bodyPr/>
          <a:lstStyle/>
          <a:p>
            <a:pPr algn="ctr">
              <a:lnSpc>
                <a:spcPct val="150000"/>
              </a:lnSpc>
              <a:defRPr/>
            </a:pPr>
            <a:r>
              <a:rPr lang="en-US" altLang="zh-TW" sz="3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108.03</a:t>
            </a:r>
            <a:r>
              <a:rPr lang="zh-TW" altLang="en-US" sz="36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期填表</a:t>
            </a:r>
            <a:r>
              <a:rPr lang="zh-TW" altLang="en-US" sz="36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暨系統操作說明會</a:t>
            </a:r>
          </a:p>
        </p:txBody>
      </p:sp>
      <p:graphicFrame>
        <p:nvGraphicFramePr>
          <p:cNvPr id="4" name="資料庫圖表 3"/>
          <p:cNvGraphicFramePr/>
          <p:nvPr>
            <p:extLst>
              <p:ext uri="{D42A27DB-BD31-4B8C-83A1-F6EECF244321}">
                <p14:modId xmlns:p14="http://schemas.microsoft.com/office/powerpoint/2010/main" val="2752740392"/>
              </p:ext>
            </p:extLst>
          </p:nvPr>
        </p:nvGraphicFramePr>
        <p:xfrm>
          <a:off x="539552" y="1039091"/>
          <a:ext cx="8208912" cy="5601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29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836" y="2343501"/>
            <a:ext cx="8836595" cy="4285789"/>
          </a:xfrm>
          <a:prstGeom prst="rect">
            <a:avLst/>
          </a:prstGeom>
        </p:spPr>
        <p:txBody>
          <a:bodyPr wrap="square">
            <a:spAutoFit/>
          </a:bodyPr>
          <a:lstStyle/>
          <a:p>
            <a:pPr algn="just">
              <a:spcBef>
                <a:spcPts val="200"/>
              </a:spcBef>
              <a:spcAft>
                <a:spcPts val="2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5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500" b="1" dirty="0">
                <a:latin typeface="Arial" panose="020B0604020202020204" pitchFamily="34" charset="0"/>
                <a:ea typeface="微軟正黑體" panose="020B0604030504040204" pitchFamily="34" charset="-120"/>
                <a:cs typeface="Arial" panose="020B0604020202020204" pitchFamily="34" charset="0"/>
              </a:rPr>
              <a:t> </a:t>
            </a:r>
            <a:r>
              <a:rPr lang="en-US" altLang="zh-TW" sz="15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5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5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500" b="1" dirty="0" smtClean="0">
                <a:latin typeface="Arial" panose="020B0604020202020204" pitchFamily="34" charset="0"/>
                <a:ea typeface="微軟正黑體" panose="020B0604030504040204" pitchFamily="34" charset="-120"/>
                <a:cs typeface="Arial" panose="020B0604020202020204" pitchFamily="34" charset="0"/>
              </a:rPr>
              <a:t>欄位</a:t>
            </a:r>
            <a:r>
              <a:rPr lang="zh-TW" altLang="en-US" sz="15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5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spcBef>
                <a:spcPts val="300"/>
              </a:spcBef>
              <a:spcAft>
                <a:spcPts val="400"/>
              </a:spcAft>
              <a:buFont typeface="Wingdings" panose="05000000000000000000" pitchFamily="2" charset="2"/>
              <a:buChar char="l"/>
            </a:pPr>
            <a:r>
              <a:rPr lang="zh-TW" altLang="zh-TW" sz="1700" b="1" dirty="0">
                <a:latin typeface="Arial" panose="020B0604020202020204" pitchFamily="34" charset="0"/>
                <a:ea typeface="微軟正黑體" panose="020B0604030504040204" pitchFamily="34" charset="-120"/>
                <a:cs typeface="Arial" panose="020B0604020202020204" pitchFamily="34" charset="0"/>
              </a:rPr>
              <a:t>支給總額</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元</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學校</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3</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或</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日聘任之「編制外」專任教師領有學校報酬【教授；副教授；助理教授；講師</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】支給之「『月』支總額」</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元</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請以聘約所載數額填報每月支給數額</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，其</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「總額」請以前揭支給人數之</a:t>
            </a:r>
            <a:r>
              <a:rPr lang="zh-TW"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月或</a:t>
            </a:r>
            <a:r>
              <a:rPr lang="en-US"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支給總額填報</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b="1" dirty="0" smtClean="0">
              <a:latin typeface="Arial" panose="020B0604020202020204" pitchFamily="34" charset="0"/>
              <a:ea typeface="微軟正黑體" panose="020B0604030504040204" pitchFamily="34" charset="-120"/>
              <a:cs typeface="Arial" panose="020B0604020202020204" pitchFamily="34" charset="0"/>
            </a:endParaRPr>
          </a:p>
          <a:p>
            <a:pPr marL="285750" lvl="0" indent="-285750">
              <a:spcBef>
                <a:spcPts val="300"/>
              </a:spcBef>
              <a:spcAft>
                <a:spcPts val="400"/>
              </a:spcAft>
              <a:buFont typeface="Wingdings" panose="05000000000000000000" pitchFamily="2" charset="2"/>
              <a:buChar char="l"/>
            </a:pP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700" dirty="0">
                <a:latin typeface="Arial" panose="020B0604020202020204" pitchFamily="34" charset="0"/>
                <a:ea typeface="微軟正黑體" panose="020B0604030504040204" pitchFamily="34" charset="-120"/>
                <a:cs typeface="Arial" panose="020B0604020202020204" pitchFamily="34" charset="0"/>
              </a:rPr>
              <a:t>編制外專任教師【專案教學人員；專業技術人員】之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每人報酬支給數額為</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「本薪</a:t>
            </a:r>
            <a:r>
              <a:rPr lang="en-US"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及學術研究加給」或「依聘約規定數額」</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，惟該報酬</a:t>
            </a:r>
            <a:r>
              <a:rPr lang="zh-TW" altLang="zh-TW" sz="17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職務加給、地域加給及其他彈性待遇等</a:t>
            </a:r>
            <a:r>
              <a:rPr lang="zh-TW" altLang="zh-TW" sz="1700" dirty="0">
                <a:latin typeface="Arial" panose="020B0604020202020204" pitchFamily="34" charset="0"/>
                <a:ea typeface="微軟正黑體" panose="020B0604030504040204" pitchFamily="34" charset="-120"/>
                <a:cs typeface="Arial" panose="020B0604020202020204" pitchFamily="34" charset="0"/>
              </a:rPr>
              <a:t>。其中「本薪</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年功薪</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及學術研究加給」</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300"/>
              </a:spcBef>
              <a:spcAft>
                <a:spcPts val="400"/>
              </a:spcAft>
              <a:buFont typeface="+mj-lt"/>
              <a:buAutoNum type="arabicPeriod"/>
            </a:pPr>
            <a:r>
              <a:rPr lang="zh-TW" altLang="zh-TW" sz="1500" b="1" dirty="0" smtClean="0">
                <a:latin typeface="Arial" panose="020B0604020202020204" pitchFamily="34" charset="0"/>
                <a:ea typeface="微軟正黑體" panose="020B0604030504040204" pitchFamily="34" charset="-120"/>
                <a:cs typeface="Arial" panose="020B0604020202020204" pitchFamily="34" charset="0"/>
              </a:rPr>
              <a:t>本</a:t>
            </a:r>
            <a:r>
              <a:rPr lang="zh-TW" altLang="zh-TW" sz="1500" b="1" dirty="0">
                <a:latin typeface="Arial" panose="020B0604020202020204" pitchFamily="34" charset="0"/>
                <a:ea typeface="微軟正黑體" panose="020B0604030504040204" pitchFamily="34" charset="-120"/>
                <a:cs typeface="Arial" panose="020B0604020202020204" pitchFamily="34" charset="0"/>
              </a:rPr>
              <a:t>薪</a:t>
            </a:r>
            <a:r>
              <a:rPr lang="en-US" altLang="zh-TW" sz="1500" b="1" dirty="0">
                <a:latin typeface="Arial" panose="020B0604020202020204" pitchFamily="34" charset="0"/>
                <a:ea typeface="微軟正黑體" panose="020B0604030504040204" pitchFamily="34" charset="-120"/>
                <a:cs typeface="Arial" panose="020B0604020202020204" pitchFamily="34" charset="0"/>
              </a:rPr>
              <a:t>(</a:t>
            </a:r>
            <a:r>
              <a:rPr lang="zh-TW" altLang="zh-TW" sz="1500" b="1" dirty="0">
                <a:latin typeface="Arial" panose="020B0604020202020204" pitchFamily="34" charset="0"/>
                <a:ea typeface="微軟正黑體" panose="020B0604030504040204" pitchFamily="34" charset="-120"/>
                <a:cs typeface="Arial" panose="020B0604020202020204" pitchFamily="34" charset="0"/>
              </a:rPr>
              <a:t>年功薪</a:t>
            </a:r>
            <a:r>
              <a:rPr lang="en-US" altLang="zh-TW" sz="1500" b="1" dirty="0">
                <a:latin typeface="Arial" panose="020B0604020202020204" pitchFamily="34" charset="0"/>
                <a:ea typeface="微軟正黑體" panose="020B0604030504040204" pitchFamily="34" charset="-120"/>
                <a:cs typeface="Arial" panose="020B0604020202020204" pitchFamily="34" charset="0"/>
              </a:rPr>
              <a:t>)</a:t>
            </a:r>
            <a:r>
              <a:rPr lang="zh-TW" altLang="zh-TW" sz="1500" dirty="0">
                <a:latin typeface="Arial" panose="020B0604020202020204" pitchFamily="34" charset="0"/>
                <a:ea typeface="微軟正黑體" panose="020B0604030504040204" pitchFamily="34" charset="-120"/>
                <a:cs typeface="Arial" panose="020B0604020202020204" pitchFamily="34" charset="0"/>
              </a:rPr>
              <a:t>：係指教師待遇條例第</a:t>
            </a:r>
            <a:r>
              <a:rPr lang="en-US" altLang="zh-TW" sz="1500" dirty="0">
                <a:latin typeface="Arial" panose="020B0604020202020204" pitchFamily="34" charset="0"/>
                <a:ea typeface="微軟正黑體" panose="020B0604030504040204" pitchFamily="34" charset="-120"/>
                <a:cs typeface="Arial" panose="020B0604020202020204" pitchFamily="34" charset="0"/>
              </a:rPr>
              <a:t>4</a:t>
            </a:r>
            <a:r>
              <a:rPr lang="zh-TW" altLang="zh-TW" sz="1500" dirty="0">
                <a:latin typeface="Arial" panose="020B0604020202020204" pitchFamily="34" charset="0"/>
                <a:ea typeface="微軟正黑體" panose="020B0604030504040204" pitchFamily="34" charset="-120"/>
                <a:cs typeface="Arial" panose="020B0604020202020204" pitchFamily="34" charset="0"/>
              </a:rPr>
              <a:t>條第</a:t>
            </a:r>
            <a:r>
              <a:rPr lang="en-US" altLang="zh-TW" sz="1500" dirty="0">
                <a:latin typeface="Arial" panose="020B0604020202020204" pitchFamily="34" charset="0"/>
                <a:ea typeface="微軟正黑體" panose="020B0604030504040204" pitchFamily="34" charset="-120"/>
                <a:cs typeface="Arial" panose="020B0604020202020204" pitchFamily="34" charset="0"/>
              </a:rPr>
              <a:t>1</a:t>
            </a:r>
            <a:r>
              <a:rPr lang="zh-TW" altLang="zh-TW" sz="1500" dirty="0">
                <a:latin typeface="Arial" panose="020B0604020202020204" pitchFamily="34" charset="0"/>
                <a:ea typeface="微軟正黑體" panose="020B0604030504040204" pitchFamily="34" charset="-120"/>
                <a:cs typeface="Arial" panose="020B0604020202020204" pitchFamily="34" charset="0"/>
              </a:rPr>
              <a:t>款：「本薪：指教師應領取之基本給與」及第</a:t>
            </a:r>
            <a:r>
              <a:rPr lang="en-US" altLang="zh-TW" sz="1500" dirty="0">
                <a:latin typeface="Arial" panose="020B0604020202020204" pitchFamily="34" charset="0"/>
                <a:ea typeface="微軟正黑體" panose="020B0604030504040204" pitchFamily="34" charset="-120"/>
                <a:cs typeface="Arial" panose="020B0604020202020204" pitchFamily="34" charset="0"/>
              </a:rPr>
              <a:t>2</a:t>
            </a:r>
            <a:r>
              <a:rPr lang="zh-TW" altLang="zh-TW" sz="1500" dirty="0">
                <a:latin typeface="Arial" panose="020B0604020202020204" pitchFamily="34" charset="0"/>
                <a:ea typeface="微軟正黑體" panose="020B0604030504040204" pitchFamily="34" charset="-120"/>
                <a:cs typeface="Arial" panose="020B0604020202020204" pitchFamily="34" charset="0"/>
              </a:rPr>
              <a:t>款：「年功薪：指高於本薪最高薪級之給與」</a:t>
            </a:r>
            <a:r>
              <a:rPr lang="zh-TW" altLang="zh-TW" sz="15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5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300"/>
              </a:spcBef>
              <a:spcAft>
                <a:spcPts val="400"/>
              </a:spcAft>
              <a:buFont typeface="+mj-lt"/>
              <a:buAutoNum type="arabicPeriod"/>
            </a:pPr>
            <a:r>
              <a:rPr lang="zh-TW" altLang="zh-TW" sz="1500" b="1" dirty="0" smtClean="0">
                <a:latin typeface="Arial" panose="020B0604020202020204" pitchFamily="34" charset="0"/>
                <a:ea typeface="微軟正黑體" panose="020B0604030504040204" pitchFamily="34" charset="-120"/>
                <a:cs typeface="Arial" panose="020B0604020202020204" pitchFamily="34" charset="0"/>
              </a:rPr>
              <a:t>學術</a:t>
            </a:r>
            <a:r>
              <a:rPr lang="zh-TW" altLang="zh-TW" sz="1500" b="1" dirty="0">
                <a:latin typeface="Arial" panose="020B0604020202020204" pitchFamily="34" charset="0"/>
                <a:ea typeface="微軟正黑體" panose="020B0604030504040204" pitchFamily="34" charset="-120"/>
                <a:cs typeface="Arial" panose="020B0604020202020204" pitchFamily="34" charset="0"/>
              </a:rPr>
              <a:t>研究加給</a:t>
            </a:r>
            <a:r>
              <a:rPr lang="zh-TW" altLang="zh-TW" sz="1500" dirty="0">
                <a:latin typeface="Arial" panose="020B0604020202020204" pitchFamily="34" charset="0"/>
                <a:ea typeface="微軟正黑體" panose="020B0604030504040204" pitchFamily="34" charset="-120"/>
                <a:cs typeface="Arial" panose="020B0604020202020204" pitchFamily="34" charset="0"/>
              </a:rPr>
              <a:t>：係指教師待遇條例第</a:t>
            </a:r>
            <a:r>
              <a:rPr lang="en-US" altLang="zh-TW" sz="1500" dirty="0">
                <a:latin typeface="Arial" panose="020B0604020202020204" pitchFamily="34" charset="0"/>
                <a:ea typeface="微軟正黑體" panose="020B0604030504040204" pitchFamily="34" charset="-120"/>
                <a:cs typeface="Arial" panose="020B0604020202020204" pitchFamily="34" charset="0"/>
              </a:rPr>
              <a:t>13</a:t>
            </a:r>
            <a:r>
              <a:rPr lang="zh-TW" altLang="zh-TW" sz="1500" dirty="0">
                <a:latin typeface="Arial" panose="020B0604020202020204" pitchFamily="34" charset="0"/>
                <a:ea typeface="微軟正黑體" panose="020B0604030504040204" pitchFamily="34" charset="-120"/>
                <a:cs typeface="Arial" panose="020B0604020202020204" pitchFamily="34" charset="0"/>
              </a:rPr>
              <a:t>條第</a:t>
            </a:r>
            <a:r>
              <a:rPr lang="en-US" altLang="zh-TW" sz="1500" dirty="0">
                <a:latin typeface="Arial" panose="020B0604020202020204" pitchFamily="34" charset="0"/>
                <a:ea typeface="微軟正黑體" panose="020B0604030504040204" pitchFamily="34" charset="-120"/>
                <a:cs typeface="Arial" panose="020B0604020202020204" pitchFamily="34" charset="0"/>
              </a:rPr>
              <a:t>2</a:t>
            </a:r>
            <a:r>
              <a:rPr lang="zh-TW" altLang="zh-TW" sz="1500" dirty="0">
                <a:latin typeface="Arial" panose="020B0604020202020204" pitchFamily="34" charset="0"/>
                <a:ea typeface="微軟正黑體" panose="020B0604030504040204" pitchFamily="34" charset="-120"/>
                <a:cs typeface="Arial" panose="020B0604020202020204" pitchFamily="34" charset="0"/>
              </a:rPr>
              <a:t>款：「學術研究加給：對從事教學研究或學術研究者加給之」</a:t>
            </a:r>
            <a:r>
              <a:rPr lang="zh-TW" altLang="zh-TW" sz="15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500" dirty="0" smtClean="0">
              <a:latin typeface="Arial" panose="020B0604020202020204" pitchFamily="34" charset="0"/>
              <a:ea typeface="微軟正黑體" panose="020B0604030504040204" pitchFamily="34" charset="-120"/>
              <a:cs typeface="Arial" panose="020B0604020202020204" pitchFamily="34" charset="0"/>
            </a:endParaRPr>
          </a:p>
          <a:p>
            <a:pPr marL="285750" lvl="1" indent="-285750">
              <a:spcBef>
                <a:spcPts val="300"/>
              </a:spcBef>
              <a:spcAft>
                <a:spcPts val="400"/>
              </a:spcAft>
              <a:buFont typeface="Wingdings" panose="05000000000000000000" pitchFamily="2" charset="2"/>
              <a:buChar char="l"/>
            </a:pPr>
            <a:r>
              <a:rPr lang="zh-TW" altLang="zh-TW" sz="1700" b="1" dirty="0">
                <a:latin typeface="Arial" panose="020B0604020202020204" pitchFamily="34" charset="0"/>
                <a:ea typeface="微軟正黑體" panose="020B0604030504040204" pitchFamily="34" charset="-120"/>
                <a:cs typeface="Arial" panose="020B0604020202020204" pitchFamily="34" charset="0"/>
              </a:rPr>
              <a:t>平均支給數額</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元</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本欄</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係</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3</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或</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700" dirty="0">
                <a:latin typeface="Arial" panose="020B0604020202020204" pitchFamily="34" charset="0"/>
                <a:ea typeface="微軟正黑體" panose="020B0604030504040204" pitchFamily="34" charset="-120"/>
                <a:cs typeface="Arial" panose="020B0604020202020204" pitchFamily="34" charset="0"/>
              </a:rPr>
              <a:t>日聘任之「編制外」專任教師領有學校報酬之【教授；副教授；助理教授；講師</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】實際支領平均數，將由</a:t>
            </a:r>
            <a:r>
              <a:rPr lang="zh-TW" altLang="zh-TW" sz="1700" b="1" u="heavy" dirty="0">
                <a:latin typeface="Arial" panose="020B0604020202020204" pitchFamily="34" charset="0"/>
                <a:ea typeface="微軟正黑體" panose="020B0604030504040204" pitchFamily="34" charset="-120"/>
                <a:cs typeface="Arial" panose="020B0604020202020204" pitchFamily="34" charset="0"/>
              </a:rPr>
              <a:t>系統自動計算</a:t>
            </a:r>
            <a:r>
              <a:rPr lang="zh-TW" altLang="zh-TW" sz="1700" u="heavy" dirty="0">
                <a:latin typeface="Arial" panose="020B0604020202020204" pitchFamily="34" charset="0"/>
                <a:ea typeface="微軟正黑體" panose="020B0604030504040204" pitchFamily="34" charset="-120"/>
                <a:cs typeface="Arial" panose="020B0604020202020204" pitchFamily="34" charset="0"/>
              </a:rPr>
              <a:t>學校各職級專任</a:t>
            </a:r>
            <a:r>
              <a:rPr lang="zh-TW" altLang="zh-TW" sz="1700" u="heavy" dirty="0" smtClean="0">
                <a:latin typeface="Arial" panose="020B0604020202020204" pitchFamily="34" charset="0"/>
                <a:ea typeface="微軟正黑體" panose="020B0604030504040204" pitchFamily="34" charset="-120"/>
                <a:cs typeface="Arial" panose="020B0604020202020204" pitchFamily="34" charset="0"/>
              </a:rPr>
              <a:t>教師之「</a:t>
            </a:r>
            <a:r>
              <a:rPr lang="zh-TW" altLang="zh-TW" sz="1700" b="1" u="heavy" dirty="0" smtClean="0">
                <a:latin typeface="Arial" panose="020B0604020202020204" pitchFamily="34" charset="0"/>
                <a:ea typeface="微軟正黑體" panose="020B0604030504040204" pitchFamily="34" charset="-120"/>
                <a:cs typeface="Arial" panose="020B0604020202020204" pitchFamily="34" charset="0"/>
              </a:rPr>
              <a:t>支給總額除以支給人數</a:t>
            </a:r>
            <a:r>
              <a:rPr lang="zh-TW" altLang="en-US" sz="17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smtClean="0">
                <a:latin typeface="Arial" panose="020B0604020202020204" pitchFamily="34" charset="0"/>
                <a:ea typeface="微軟正黑體" panose="020B0604030504040204" pitchFamily="34" charset="-120"/>
                <a:cs typeface="Arial" panose="020B0604020202020204" pitchFamily="34" charset="0"/>
              </a:rPr>
              <a:t>，並以</a:t>
            </a:r>
            <a:r>
              <a:rPr lang="zh-TW" altLang="zh-TW" sz="1700" b="1" u="heavy" dirty="0" smtClean="0">
                <a:latin typeface="Arial" panose="020B0604020202020204" pitchFamily="34" charset="0"/>
                <a:ea typeface="微軟正黑體" panose="020B0604030504040204" pitchFamily="34" charset="-120"/>
                <a:cs typeface="Arial" panose="020B0604020202020204" pitchFamily="34" charset="0"/>
              </a:rPr>
              <a:t>四捨五入整數</a:t>
            </a:r>
            <a:r>
              <a:rPr lang="zh-TW" altLang="zh-TW" sz="1700" u="heavy" dirty="0" smtClean="0">
                <a:latin typeface="Arial" panose="020B0604020202020204" pitchFamily="34" charset="0"/>
                <a:ea typeface="微軟正黑體" panose="020B0604030504040204" pitchFamily="34" charset="-120"/>
                <a:cs typeface="Arial" panose="020B0604020202020204" pitchFamily="34" charset="0"/>
              </a:rPr>
              <a:t>計算</a:t>
            </a:r>
            <a:r>
              <a:rPr lang="en-US" altLang="zh-TW" sz="17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smtClean="0">
                <a:latin typeface="Arial" panose="020B0604020202020204" pitchFamily="34" charset="0"/>
                <a:ea typeface="微軟正黑體" panose="020B0604030504040204" pitchFamily="34" charset="-120"/>
                <a:cs typeface="Arial" panose="020B0604020202020204" pitchFamily="34" charset="0"/>
              </a:rPr>
              <a:t>元</a:t>
            </a:r>
            <a:r>
              <a:rPr lang="en-US" altLang="zh-TW" sz="17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smtClean="0">
                <a:latin typeface="Arial" panose="020B0604020202020204" pitchFamily="34" charset="0"/>
                <a:ea typeface="微軟正黑體" panose="020B0604030504040204" pitchFamily="34" charset="-120"/>
                <a:cs typeface="Arial" panose="020B0604020202020204" pitchFamily="34" charset="0"/>
              </a:rPr>
              <a:t>人</a:t>
            </a:r>
            <a:r>
              <a:rPr lang="en-US" altLang="zh-TW" sz="17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p>
        </p:txBody>
      </p:sp>
      <p:sp>
        <p:nvSpPr>
          <p:cNvPr id="7" name="Rectangle 2"/>
          <p:cNvSpPr>
            <a:spLocks noGrp="1" noChangeArrowheads="1"/>
          </p:cNvSpPr>
          <p:nvPr>
            <p:ph type="title"/>
          </p:nvPr>
        </p:nvSpPr>
        <p:spPr>
          <a:xfrm>
            <a:off x="627341" y="247083"/>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編制外專任教師報酬標準</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更新</a:t>
            </a:r>
            <a:r>
              <a:rPr lang="zh-TW" altLang="en-US"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3.2.10</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529553720"/>
              </p:ext>
            </p:extLst>
          </p:nvPr>
        </p:nvGraphicFramePr>
        <p:xfrm>
          <a:off x="266000" y="1048804"/>
          <a:ext cx="8703431" cy="1221661"/>
        </p:xfrm>
        <a:graphic>
          <a:graphicData uri="http://schemas.openxmlformats.org/drawingml/2006/table">
            <a:tbl>
              <a:tblPr firstRow="1" firstCol="1" bandRow="1"/>
              <a:tblGrid>
                <a:gridCol w="1399020">
                  <a:extLst>
                    <a:ext uri="{9D8B030D-6E8A-4147-A177-3AD203B41FA5}">
                      <a16:colId xmlns:a16="http://schemas.microsoft.com/office/drawing/2014/main" xmlns="" val="2885289940"/>
                    </a:ext>
                  </a:extLst>
                </a:gridCol>
                <a:gridCol w="466705">
                  <a:extLst>
                    <a:ext uri="{9D8B030D-6E8A-4147-A177-3AD203B41FA5}">
                      <a16:colId xmlns:a16="http://schemas.microsoft.com/office/drawing/2014/main" xmlns="" val="65786796"/>
                    </a:ext>
                  </a:extLst>
                </a:gridCol>
                <a:gridCol w="1010190">
                  <a:extLst>
                    <a:ext uri="{9D8B030D-6E8A-4147-A177-3AD203B41FA5}">
                      <a16:colId xmlns:a16="http://schemas.microsoft.com/office/drawing/2014/main" xmlns="" val="1768068411"/>
                    </a:ext>
                  </a:extLst>
                </a:gridCol>
                <a:gridCol w="1166490">
                  <a:extLst>
                    <a:ext uri="{9D8B030D-6E8A-4147-A177-3AD203B41FA5}">
                      <a16:colId xmlns:a16="http://schemas.microsoft.com/office/drawing/2014/main" xmlns="" val="2810139577"/>
                    </a:ext>
                  </a:extLst>
                </a:gridCol>
                <a:gridCol w="1399020">
                  <a:extLst>
                    <a:ext uri="{9D8B030D-6E8A-4147-A177-3AD203B41FA5}">
                      <a16:colId xmlns:a16="http://schemas.microsoft.com/office/drawing/2014/main" xmlns="" val="1516509682"/>
                    </a:ext>
                  </a:extLst>
                </a:gridCol>
                <a:gridCol w="1321694">
                  <a:extLst>
                    <a:ext uri="{9D8B030D-6E8A-4147-A177-3AD203B41FA5}">
                      <a16:colId xmlns:a16="http://schemas.microsoft.com/office/drawing/2014/main" xmlns="" val="2323042482"/>
                    </a:ext>
                  </a:extLst>
                </a:gridCol>
                <a:gridCol w="1010739">
                  <a:extLst>
                    <a:ext uri="{9D8B030D-6E8A-4147-A177-3AD203B41FA5}">
                      <a16:colId xmlns:a16="http://schemas.microsoft.com/office/drawing/2014/main" xmlns="" val="1774941878"/>
                    </a:ext>
                  </a:extLst>
                </a:gridCol>
                <a:gridCol w="929573">
                  <a:extLst>
                    <a:ext uri="{9D8B030D-6E8A-4147-A177-3AD203B41FA5}">
                      <a16:colId xmlns:a16="http://schemas.microsoft.com/office/drawing/2014/main" xmlns="" val="4028126184"/>
                    </a:ext>
                  </a:extLst>
                </a:gridCol>
              </a:tblGrid>
              <a:tr h="215325">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教師分類</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教師職級</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聘書</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依聘約所載報酬標準數額支給情形</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單位：元</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6">
                  <a:txBody>
                    <a:bodyPr/>
                    <a:lstStyle/>
                    <a:p>
                      <a:pPr marL="0" algn="ctr" defTabSz="914400" rtl="0" eaLnBrk="1" latinLnBrk="0" hangingPunct="1">
                        <a:lnSpc>
                          <a:spcPts val="16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請上傳檔案</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193768555"/>
                  </a:ext>
                </a:extLst>
              </a:tr>
              <a:tr h="2061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支給人數</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支給總額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平均支給數額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3489933051"/>
                  </a:ext>
                </a:extLst>
              </a:tr>
              <a:tr h="183026">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□專案教學人員</a:t>
                      </a:r>
                    </a:p>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□專業技術人員</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系統自動計算</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2893312754"/>
                  </a:ext>
                </a:extLst>
              </a:tr>
              <a:tr h="2056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191394627"/>
                  </a:ext>
                </a:extLst>
              </a:tr>
              <a:tr h="2234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759916330"/>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65169915"/>
                  </a:ext>
                </a:extLst>
              </a:tr>
            </a:tbl>
          </a:graphicData>
        </a:graphic>
      </p:graphicFrame>
    </p:spTree>
    <p:extLst>
      <p:ext uri="{BB962C8B-B14F-4D97-AF65-F5344CB8AC3E}">
        <p14:creationId xmlns:p14="http://schemas.microsoft.com/office/powerpoint/2010/main" val="139299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6001" y="2693963"/>
            <a:ext cx="8703431" cy="1938992"/>
          </a:xfrm>
          <a:prstGeom prst="rect">
            <a:avLst/>
          </a:prstGeom>
        </p:spPr>
        <p:txBody>
          <a:bodyPr wrap="square">
            <a:spAutoFit/>
          </a:bodyPr>
          <a:lstStyle/>
          <a:p>
            <a:pPr marL="285750" lvl="1" indent="-285750">
              <a:lnSpc>
                <a:spcPct val="150000"/>
              </a:lnSpc>
              <a:spcBef>
                <a:spcPts val="200"/>
              </a:spcBef>
              <a:spcAft>
                <a:spcPts val="200"/>
              </a:spcAft>
              <a:buFont typeface="Wingdings" panose="05000000000000000000" pitchFamily="2" charset="2"/>
              <a:buChar char="l"/>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為瞭解學校支給人數及數額現況，並與【教</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】專兼任教師明細表之編制外各職級教師人數勾稽，請</a:t>
            </a:r>
            <a:r>
              <a:rPr lang="zh-TW" altLang="en-US" sz="2000" b="1" u="heavy" dirty="0" smtClean="0">
                <a:latin typeface="Arial" panose="020B0604020202020204" pitchFamily="34" charset="0"/>
                <a:ea typeface="微軟正黑體" panose="020B0604030504040204" pitchFamily="34" charset="-120"/>
                <a:cs typeface="Arial" panose="020B0604020202020204" pitchFamily="34" charset="0"/>
              </a:rPr>
              <a:t>由系統下載</a:t>
            </a:r>
            <a:r>
              <a:rPr lang="zh-TW" altLang="zh-TW" sz="20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「○○大學</a:t>
            </a:r>
            <a:r>
              <a:rPr lang="en-US" altLang="zh-TW" sz="20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編制外專任教師報酬標準之明細表」</a:t>
            </a:r>
            <a:r>
              <a:rPr lang="zh-TW" altLang="en-US" sz="2000" b="1" u="heavy" dirty="0" smtClean="0">
                <a:latin typeface="Arial" panose="020B0604020202020204" pitchFamily="34" charset="0"/>
                <a:ea typeface="微軟正黑體" panose="020B0604030504040204" pitchFamily="34" charset="-120"/>
                <a:cs typeface="Arial" panose="020B0604020202020204" pitchFamily="34" charset="0"/>
              </a:rPr>
              <a:t>檔案</a:t>
            </a:r>
            <a:r>
              <a:rPr lang="en-US" altLang="zh-TW" sz="2000" b="1" u="heavy" dirty="0" smtClean="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smtClean="0">
                <a:solidFill>
                  <a:srgbClr val="7030A0"/>
                </a:solidFill>
                <a:latin typeface="Arial" panose="020B0604020202020204" pitchFamily="34" charset="0"/>
                <a:ea typeface="微軟正黑體" panose="020B0604030504040204" pitchFamily="34" charset="-120"/>
                <a:cs typeface="Arial" panose="020B0604020202020204" pitchFamily="34" charset="0"/>
              </a:rPr>
              <a:t>檔案內有兩個工作表，區分</a:t>
            </a:r>
            <a:r>
              <a:rPr lang="zh-TW" altLang="en-US"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專案教學人員及</a:t>
            </a:r>
            <a:r>
              <a:rPr lang="en-US" altLang="zh-TW"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二</a:t>
            </a:r>
            <a:r>
              <a:rPr lang="en-US" altLang="zh-TW"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專業技術人員</a:t>
            </a:r>
            <a:r>
              <a:rPr lang="en-US" altLang="zh-TW" sz="2000" b="1" u="heavy"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，填妥及核章後以</a:t>
            </a:r>
            <a:r>
              <a:rPr lang="en-US" altLang="zh-TW" sz="20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PDF</a:t>
            </a:r>
            <a:r>
              <a:rPr lang="zh-TW" altLang="en-US" sz="20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檔案再上傳至系統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627341" y="247083"/>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編制外專任教師報酬標準</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更新</a:t>
            </a:r>
            <a:r>
              <a:rPr lang="zh-TW" altLang="en-US"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3.2.11</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50860723"/>
              </p:ext>
            </p:extLst>
          </p:nvPr>
        </p:nvGraphicFramePr>
        <p:xfrm>
          <a:off x="266002" y="1012055"/>
          <a:ext cx="8703431" cy="1349494"/>
        </p:xfrm>
        <a:graphic>
          <a:graphicData uri="http://schemas.openxmlformats.org/drawingml/2006/table">
            <a:tbl>
              <a:tblPr firstRow="1" firstCol="1" bandRow="1"/>
              <a:tblGrid>
                <a:gridCol w="1399020">
                  <a:extLst>
                    <a:ext uri="{9D8B030D-6E8A-4147-A177-3AD203B41FA5}">
                      <a16:colId xmlns:a16="http://schemas.microsoft.com/office/drawing/2014/main" xmlns="" val="2885289940"/>
                    </a:ext>
                  </a:extLst>
                </a:gridCol>
                <a:gridCol w="466705">
                  <a:extLst>
                    <a:ext uri="{9D8B030D-6E8A-4147-A177-3AD203B41FA5}">
                      <a16:colId xmlns:a16="http://schemas.microsoft.com/office/drawing/2014/main" xmlns="" val="65786796"/>
                    </a:ext>
                  </a:extLst>
                </a:gridCol>
                <a:gridCol w="1010190">
                  <a:extLst>
                    <a:ext uri="{9D8B030D-6E8A-4147-A177-3AD203B41FA5}">
                      <a16:colId xmlns:a16="http://schemas.microsoft.com/office/drawing/2014/main" xmlns="" val="1768068411"/>
                    </a:ext>
                  </a:extLst>
                </a:gridCol>
                <a:gridCol w="1166490">
                  <a:extLst>
                    <a:ext uri="{9D8B030D-6E8A-4147-A177-3AD203B41FA5}">
                      <a16:colId xmlns:a16="http://schemas.microsoft.com/office/drawing/2014/main" xmlns="" val="2810139577"/>
                    </a:ext>
                  </a:extLst>
                </a:gridCol>
                <a:gridCol w="1399020">
                  <a:extLst>
                    <a:ext uri="{9D8B030D-6E8A-4147-A177-3AD203B41FA5}">
                      <a16:colId xmlns:a16="http://schemas.microsoft.com/office/drawing/2014/main" xmlns="" val="1516509682"/>
                    </a:ext>
                  </a:extLst>
                </a:gridCol>
                <a:gridCol w="1321694">
                  <a:extLst>
                    <a:ext uri="{9D8B030D-6E8A-4147-A177-3AD203B41FA5}">
                      <a16:colId xmlns:a16="http://schemas.microsoft.com/office/drawing/2014/main" xmlns="" val="2323042482"/>
                    </a:ext>
                  </a:extLst>
                </a:gridCol>
                <a:gridCol w="1010739">
                  <a:extLst>
                    <a:ext uri="{9D8B030D-6E8A-4147-A177-3AD203B41FA5}">
                      <a16:colId xmlns:a16="http://schemas.microsoft.com/office/drawing/2014/main" xmlns="" val="1774941878"/>
                    </a:ext>
                  </a:extLst>
                </a:gridCol>
                <a:gridCol w="929573">
                  <a:extLst>
                    <a:ext uri="{9D8B030D-6E8A-4147-A177-3AD203B41FA5}">
                      <a16:colId xmlns:a16="http://schemas.microsoft.com/office/drawing/2014/main" xmlns="" val="4028126184"/>
                    </a:ext>
                  </a:extLst>
                </a:gridCol>
              </a:tblGrid>
              <a:tr h="251890">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教師分類</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教師職級</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聘書</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依聘約所載報酬標準數額支給情形</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單位：元</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6">
                  <a:txBody>
                    <a:bodyPr/>
                    <a:lstStyle/>
                    <a:p>
                      <a:pPr marL="0" algn="ctr" defTabSz="914400" rtl="0" eaLnBrk="1" latinLnBrk="0" hangingPunct="1">
                        <a:lnSpc>
                          <a:spcPts val="1700"/>
                        </a:lnSpc>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請</a:t>
                      </a:r>
                      <a:r>
                        <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上傳檔案</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193768555"/>
                  </a:ext>
                </a:extLst>
              </a:tr>
              <a:tr h="1804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支給人數</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支給總額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平均支給數額</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489933051"/>
                  </a:ext>
                </a:extLst>
              </a:tr>
              <a:tr h="191714">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□專案教學人員</a:t>
                      </a:r>
                    </a:p>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□專業技術人員</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17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algn="ctr" defTabSz="914400" rtl="0" eaLnBrk="1" latinLnBrk="0" hangingPunct="1">
                        <a:lnSpc>
                          <a:spcPts val="17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系統自動計算</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2893312754"/>
                  </a:ext>
                </a:extLst>
              </a:tr>
              <a:tr h="2153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191394627"/>
                  </a:ext>
                </a:extLst>
              </a:tr>
              <a:tr h="2340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759916330"/>
                  </a:ext>
                </a:extLst>
              </a:tr>
              <a:tr h="1917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7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15788" marR="15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65169915"/>
                  </a:ext>
                </a:extLst>
              </a:tr>
            </a:tbl>
          </a:graphicData>
        </a:graphic>
      </p:graphicFrame>
    </p:spTree>
    <p:extLst>
      <p:ext uri="{BB962C8B-B14F-4D97-AF65-F5344CB8AC3E}">
        <p14:creationId xmlns:p14="http://schemas.microsoft.com/office/powerpoint/2010/main" val="302977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27341" y="247083"/>
            <a:ext cx="8593329" cy="791315"/>
          </a:xfrm>
        </p:spPr>
        <p:txBody>
          <a:bodyPr/>
          <a:lstStyle/>
          <a:p>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教</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8.</a:t>
            </a:r>
            <a:r>
              <a:rPr lang="zh-TW" altLang="zh-TW" sz="2200" dirty="0">
                <a:latin typeface="Arial" panose="020B0604020202020204" pitchFamily="34" charset="0"/>
                <a:ea typeface="微軟正黑體" panose="020B0604030504040204" pitchFamily="34" charset="-120"/>
                <a:cs typeface="Arial" panose="020B0604020202020204" pitchFamily="34" charset="0"/>
              </a:rPr>
              <a:t>編制外專任教師報酬</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標準</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-EXCEL</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檔案內容</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更新</a:t>
            </a:r>
            <a:r>
              <a:rPr lang="zh-TW" altLang="en-US"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3.2.12</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348030812"/>
              </p:ext>
            </p:extLst>
          </p:nvPr>
        </p:nvGraphicFramePr>
        <p:xfrm>
          <a:off x="58188" y="1055023"/>
          <a:ext cx="9019308" cy="6042283"/>
        </p:xfrm>
        <a:graphic>
          <a:graphicData uri="http://schemas.openxmlformats.org/drawingml/2006/table">
            <a:tbl>
              <a:tblPr/>
              <a:tblGrid>
                <a:gridCol w="276393">
                  <a:extLst>
                    <a:ext uri="{9D8B030D-6E8A-4147-A177-3AD203B41FA5}">
                      <a16:colId xmlns:a16="http://schemas.microsoft.com/office/drawing/2014/main" xmlns="" val="1194279812"/>
                    </a:ext>
                  </a:extLst>
                </a:gridCol>
                <a:gridCol w="1153920">
                  <a:extLst>
                    <a:ext uri="{9D8B030D-6E8A-4147-A177-3AD203B41FA5}">
                      <a16:colId xmlns:a16="http://schemas.microsoft.com/office/drawing/2014/main" xmlns="" val="1195944885"/>
                    </a:ext>
                  </a:extLst>
                </a:gridCol>
                <a:gridCol w="980379">
                  <a:extLst>
                    <a:ext uri="{9D8B030D-6E8A-4147-A177-3AD203B41FA5}">
                      <a16:colId xmlns:a16="http://schemas.microsoft.com/office/drawing/2014/main" xmlns="" val="976695059"/>
                    </a:ext>
                  </a:extLst>
                </a:gridCol>
                <a:gridCol w="324196">
                  <a:extLst>
                    <a:ext uri="{9D8B030D-6E8A-4147-A177-3AD203B41FA5}">
                      <a16:colId xmlns:a16="http://schemas.microsoft.com/office/drawing/2014/main" xmlns="" val="41752344"/>
                    </a:ext>
                  </a:extLst>
                </a:gridCol>
                <a:gridCol w="125737">
                  <a:extLst>
                    <a:ext uri="{9D8B030D-6E8A-4147-A177-3AD203B41FA5}">
                      <a16:colId xmlns:a16="http://schemas.microsoft.com/office/drawing/2014/main" xmlns="" val="1624398726"/>
                    </a:ext>
                  </a:extLst>
                </a:gridCol>
                <a:gridCol w="156896">
                  <a:extLst>
                    <a:ext uri="{9D8B030D-6E8A-4147-A177-3AD203B41FA5}">
                      <a16:colId xmlns:a16="http://schemas.microsoft.com/office/drawing/2014/main" xmlns="" val="4226674955"/>
                    </a:ext>
                  </a:extLst>
                </a:gridCol>
                <a:gridCol w="218042">
                  <a:extLst>
                    <a:ext uri="{9D8B030D-6E8A-4147-A177-3AD203B41FA5}">
                      <a16:colId xmlns:a16="http://schemas.microsoft.com/office/drawing/2014/main" xmlns="" val="2371170026"/>
                    </a:ext>
                  </a:extLst>
                </a:gridCol>
                <a:gridCol w="227971">
                  <a:extLst>
                    <a:ext uri="{9D8B030D-6E8A-4147-A177-3AD203B41FA5}">
                      <a16:colId xmlns:a16="http://schemas.microsoft.com/office/drawing/2014/main" xmlns="" val="1598001972"/>
                    </a:ext>
                  </a:extLst>
                </a:gridCol>
                <a:gridCol w="146965">
                  <a:extLst>
                    <a:ext uri="{9D8B030D-6E8A-4147-A177-3AD203B41FA5}">
                      <a16:colId xmlns:a16="http://schemas.microsoft.com/office/drawing/2014/main" xmlns="" val="3849954289"/>
                    </a:ext>
                  </a:extLst>
                </a:gridCol>
                <a:gridCol w="163974">
                  <a:extLst>
                    <a:ext uri="{9D8B030D-6E8A-4147-A177-3AD203B41FA5}">
                      <a16:colId xmlns:a16="http://schemas.microsoft.com/office/drawing/2014/main" xmlns="" val="3839227350"/>
                    </a:ext>
                  </a:extLst>
                </a:gridCol>
                <a:gridCol w="273463">
                  <a:extLst>
                    <a:ext uri="{9D8B030D-6E8A-4147-A177-3AD203B41FA5}">
                      <a16:colId xmlns:a16="http://schemas.microsoft.com/office/drawing/2014/main" xmlns="" val="3652099209"/>
                    </a:ext>
                  </a:extLst>
                </a:gridCol>
                <a:gridCol w="444369">
                  <a:extLst>
                    <a:ext uri="{9D8B030D-6E8A-4147-A177-3AD203B41FA5}">
                      <a16:colId xmlns:a16="http://schemas.microsoft.com/office/drawing/2014/main" xmlns="" val="3871284850"/>
                    </a:ext>
                  </a:extLst>
                </a:gridCol>
                <a:gridCol w="94068">
                  <a:extLst>
                    <a:ext uri="{9D8B030D-6E8A-4147-A177-3AD203B41FA5}">
                      <a16:colId xmlns:a16="http://schemas.microsoft.com/office/drawing/2014/main" xmlns="" val="2868947006"/>
                    </a:ext>
                  </a:extLst>
                </a:gridCol>
                <a:gridCol w="350300">
                  <a:extLst>
                    <a:ext uri="{9D8B030D-6E8A-4147-A177-3AD203B41FA5}">
                      <a16:colId xmlns:a16="http://schemas.microsoft.com/office/drawing/2014/main" xmlns="" val="2071601797"/>
                    </a:ext>
                  </a:extLst>
                </a:gridCol>
                <a:gridCol w="107472">
                  <a:extLst>
                    <a:ext uri="{9D8B030D-6E8A-4147-A177-3AD203B41FA5}">
                      <a16:colId xmlns:a16="http://schemas.microsoft.com/office/drawing/2014/main" xmlns="" val="1389387575"/>
                    </a:ext>
                  </a:extLst>
                </a:gridCol>
                <a:gridCol w="284314">
                  <a:extLst>
                    <a:ext uri="{9D8B030D-6E8A-4147-A177-3AD203B41FA5}">
                      <a16:colId xmlns:a16="http://schemas.microsoft.com/office/drawing/2014/main" xmlns="" val="4100126911"/>
                    </a:ext>
                  </a:extLst>
                </a:gridCol>
                <a:gridCol w="80356">
                  <a:extLst>
                    <a:ext uri="{9D8B030D-6E8A-4147-A177-3AD203B41FA5}">
                      <a16:colId xmlns:a16="http://schemas.microsoft.com/office/drawing/2014/main" xmlns="" val="1878543183"/>
                    </a:ext>
                  </a:extLst>
                </a:gridCol>
                <a:gridCol w="451312">
                  <a:extLst>
                    <a:ext uri="{9D8B030D-6E8A-4147-A177-3AD203B41FA5}">
                      <a16:colId xmlns:a16="http://schemas.microsoft.com/office/drawing/2014/main" xmlns="" val="737323504"/>
                    </a:ext>
                  </a:extLst>
                </a:gridCol>
                <a:gridCol w="208165">
                  <a:extLst>
                    <a:ext uri="{9D8B030D-6E8A-4147-A177-3AD203B41FA5}">
                      <a16:colId xmlns:a16="http://schemas.microsoft.com/office/drawing/2014/main" xmlns="" val="3965017827"/>
                    </a:ext>
                  </a:extLst>
                </a:gridCol>
                <a:gridCol w="243146">
                  <a:extLst>
                    <a:ext uri="{9D8B030D-6E8A-4147-A177-3AD203B41FA5}">
                      <a16:colId xmlns:a16="http://schemas.microsoft.com/office/drawing/2014/main" xmlns="" val="2231798885"/>
                    </a:ext>
                  </a:extLst>
                </a:gridCol>
                <a:gridCol w="451312">
                  <a:extLst>
                    <a:ext uri="{9D8B030D-6E8A-4147-A177-3AD203B41FA5}">
                      <a16:colId xmlns:a16="http://schemas.microsoft.com/office/drawing/2014/main" xmlns="" val="2578962073"/>
                    </a:ext>
                  </a:extLst>
                </a:gridCol>
                <a:gridCol w="129762">
                  <a:extLst>
                    <a:ext uri="{9D8B030D-6E8A-4147-A177-3AD203B41FA5}">
                      <a16:colId xmlns:a16="http://schemas.microsoft.com/office/drawing/2014/main" xmlns="" val="733817990"/>
                    </a:ext>
                  </a:extLst>
                </a:gridCol>
                <a:gridCol w="321549">
                  <a:extLst>
                    <a:ext uri="{9D8B030D-6E8A-4147-A177-3AD203B41FA5}">
                      <a16:colId xmlns:a16="http://schemas.microsoft.com/office/drawing/2014/main" xmlns="" val="3543896606"/>
                    </a:ext>
                  </a:extLst>
                </a:gridCol>
                <a:gridCol w="451312">
                  <a:extLst>
                    <a:ext uri="{9D8B030D-6E8A-4147-A177-3AD203B41FA5}">
                      <a16:colId xmlns:a16="http://schemas.microsoft.com/office/drawing/2014/main" xmlns="" val="339569904"/>
                    </a:ext>
                  </a:extLst>
                </a:gridCol>
                <a:gridCol w="298221">
                  <a:extLst>
                    <a:ext uri="{9D8B030D-6E8A-4147-A177-3AD203B41FA5}">
                      <a16:colId xmlns:a16="http://schemas.microsoft.com/office/drawing/2014/main" xmlns="" val="1889831384"/>
                    </a:ext>
                  </a:extLst>
                </a:gridCol>
                <a:gridCol w="153091">
                  <a:extLst>
                    <a:ext uri="{9D8B030D-6E8A-4147-A177-3AD203B41FA5}">
                      <a16:colId xmlns:a16="http://schemas.microsoft.com/office/drawing/2014/main" xmlns="" val="2183766975"/>
                    </a:ext>
                  </a:extLst>
                </a:gridCol>
                <a:gridCol w="229294">
                  <a:extLst>
                    <a:ext uri="{9D8B030D-6E8A-4147-A177-3AD203B41FA5}">
                      <a16:colId xmlns:a16="http://schemas.microsoft.com/office/drawing/2014/main" xmlns="" val="3994127305"/>
                    </a:ext>
                  </a:extLst>
                </a:gridCol>
                <a:gridCol w="222017">
                  <a:extLst>
                    <a:ext uri="{9D8B030D-6E8A-4147-A177-3AD203B41FA5}">
                      <a16:colId xmlns:a16="http://schemas.microsoft.com/office/drawing/2014/main" xmlns="" val="4171932365"/>
                    </a:ext>
                  </a:extLst>
                </a:gridCol>
                <a:gridCol w="451312">
                  <a:extLst>
                    <a:ext uri="{9D8B030D-6E8A-4147-A177-3AD203B41FA5}">
                      <a16:colId xmlns:a16="http://schemas.microsoft.com/office/drawing/2014/main" xmlns="" val="1431578939"/>
                    </a:ext>
                  </a:extLst>
                </a:gridCol>
              </a:tblGrid>
              <a:tr h="279562">
                <a:tc gridSpan="29">
                  <a:txBody>
                    <a:bodyPr/>
                    <a:lstStyle/>
                    <a:p>
                      <a:pPr algn="ctr" fontAlgn="ctr"/>
                      <a:r>
                        <a:rPr lang="zh-TW" altLang="en-US"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編制外專任教師報酬標準明細</a:t>
                      </a:r>
                      <a:r>
                        <a:rPr lang="zh-TW" altLang="en-US"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表</a:t>
                      </a:r>
                      <a:r>
                        <a:rPr lang="en-US" altLang="zh-TW"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檔案內區分</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一</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專案教學人員及</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二</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專業技術人員</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altLang="zh-TW" sz="1400" b="1" i="0" u="none" strike="noStrike"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643997330"/>
                  </a:ext>
                </a:extLst>
              </a:tr>
              <a:tr h="442264">
                <a:tc rowSpan="3">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學校名稱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18F"/>
                    </a:solidFill>
                  </a:tcPr>
                </a:tc>
                <a:tc rowSpan="3"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報酬組成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18F"/>
                    </a:solidFill>
                  </a:tcPr>
                </a:tc>
                <a:tc rowSpan="3"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gridSpan="10">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編制外專任教師數</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專案教學人員</a:t>
                      </a:r>
                      <a:r>
                        <a:rPr lang="en-US" altLang="zh-TW" sz="1400" b="1" i="0" u="none" strike="noStrike"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專業技術人員</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給</a:t>
                      </a:r>
                      <a:r>
                        <a:rPr lang="zh-TW" altLang="en-US"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rowSpan="2" hMerge="1">
                  <a:txBody>
                    <a:bodyPr/>
                    <a:lstStyle/>
                    <a:p>
                      <a:endParaRPr lang="zh-TW" altLang="en-US"/>
                    </a:p>
                  </a:txBody>
                  <a:tcPr/>
                </a:tc>
                <a:tc rowSpan="2" hMerge="1">
                  <a:txBody>
                    <a:bodyPr/>
                    <a:lstStyle/>
                    <a:p>
                      <a:pPr algn="ctr" fontAlgn="ctr"/>
                      <a:endParaRPr lang="en-US" altLang="zh-TW"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pPr algn="ctr" fontAlgn="ct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3"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專案教學人員</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合計</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rowSpan="3" hMerge="1">
                  <a:txBody>
                    <a:bodyPr/>
                    <a:lstStyle/>
                    <a:p>
                      <a:pPr algn="ctr" fontAlgn="ct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14">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編制外專任教師</a:t>
                      </a: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專案教學人員</a:t>
                      </a:r>
                      <a:r>
                        <a:rPr lang="en-US" altLang="zh-TW"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專業技術人員</a:t>
                      </a:r>
                      <a:r>
                        <a:rPr lang="en-US" altLang="zh-TW" sz="14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a:t>
                      </a: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給數額情形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19608406"/>
                  </a:ext>
                </a:extLst>
              </a:tr>
              <a:tr h="225214">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10"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pPr algn="ctr" fontAlgn="ct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4">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pPr algn="ctr" fontAlgn="ct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3">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pPr algn="ctr" fontAlgn="ct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3">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gridSpan="4">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833378637"/>
                  </a:ext>
                </a:extLst>
              </a:tr>
              <a:tr h="1126067">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hMerge="1">
                  <a:txBody>
                    <a:bodyPr/>
                    <a:lstStyle/>
                    <a:p>
                      <a:pPr algn="ctr" fontAlgn="ct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3">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E)=(A+B+C+D)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E1EF"/>
                    </a:solidFill>
                  </a:tcPr>
                </a:tc>
                <a:tc hMerge="1">
                  <a:txBody>
                    <a:bodyPr/>
                    <a:lstStyle/>
                    <a:p>
                      <a:pPr algn="ctr" fontAlgn="ctr"/>
                      <a:endParaRPr 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pPr algn="ctr" fontAlgn="ctr"/>
                      <a:endParaRPr 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vMerge="1">
                  <a:txBody>
                    <a:bodyPr/>
                    <a:lstStyle/>
                    <a:p>
                      <a:endParaRPr lang="zh-TW" altLang="en-US"/>
                    </a:p>
                  </a:txBody>
                  <a:tcPr/>
                </a:tc>
                <a:tc hMerge="1" v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平均</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支給數額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H)=</a:t>
                      </a:r>
                      <a:b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平均</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支給數額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J)=</a:t>
                      </a:r>
                      <a:b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平均</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支給數額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(L)=</a:t>
                      </a:r>
                      <a:b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altLang="zh-TW"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gridSpan="2">
                  <a:txBody>
                    <a:bodyPr/>
                    <a:lstStyle/>
                    <a:p>
                      <a:pPr algn="ctr" fontAlgn="ct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平均</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支給數額</a:t>
                      </a:r>
                      <a:br>
                        <a:rPr lang="zh-TW" alt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N)=</a:t>
                      </a:r>
                      <a:b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sz="14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(M)/(D)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2614717050"/>
                  </a:ext>
                </a:extLst>
              </a:tr>
              <a:tr h="225214">
                <a:tc rowSpan="6">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本薪</a:t>
                      </a:r>
                      <a:r>
                        <a:rPr lang="en-US" altLang="zh-TW"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學術研究加給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8582578"/>
                  </a:ext>
                </a:extLst>
              </a:tr>
              <a:tr h="450427">
                <a:tc vMerge="1">
                  <a:txBody>
                    <a:bodyPr/>
                    <a:lstStyle/>
                    <a:p>
                      <a:endParaRPr lang="zh-TW" altLang="en-US"/>
                    </a:p>
                  </a:txBody>
                  <a:tcPr/>
                </a:tc>
                <a:tc gridSpan="2">
                  <a:txBody>
                    <a:bodyPr/>
                    <a:lstStyle/>
                    <a:p>
                      <a:pPr algn="l" fontAlgn="ctr"/>
                      <a:r>
                        <a:rPr lang="zh-TW" altLang="en-US"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定額</a:t>
                      </a:r>
                      <a:r>
                        <a:rPr lang="en-US" altLang="zh-TW"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非屬本薪</a:t>
                      </a:r>
                      <a:r>
                        <a:rPr lang="en-US" altLang="zh-TW"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學術研究加給</a:t>
                      </a:r>
                      <a:r>
                        <a:rPr lang="en-US" altLang="zh-TW"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05040124"/>
                  </a:ext>
                </a:extLst>
              </a:tr>
              <a:tr h="675640">
                <a:tc vMerge="1">
                  <a:txBody>
                    <a:bodyPr/>
                    <a:lstStyle/>
                    <a:p>
                      <a:endParaRPr lang="zh-TW" altLang="en-US"/>
                    </a:p>
                  </a:txBody>
                  <a:tcPr/>
                </a:tc>
                <a:tc gridSpan="2">
                  <a:txBody>
                    <a:bodyPr/>
                    <a:lstStyle/>
                    <a:p>
                      <a:pPr algn="l" fontAlgn="ctr"/>
                      <a:r>
                        <a:rPr lang="zh-TW" altLang="en-US"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公立學校教職員退休再任有給職務且支領薪資低於法定基本工資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60128498"/>
                  </a:ext>
                </a:extLst>
              </a:tr>
              <a:tr h="450427">
                <a:tc vMerge="1">
                  <a:txBody>
                    <a:bodyPr/>
                    <a:lstStyle/>
                    <a:p>
                      <a:endParaRPr lang="zh-TW" altLang="en-US"/>
                    </a:p>
                  </a:txBody>
                  <a:tcPr/>
                </a:tc>
                <a:tc gridSpan="2">
                  <a:txBody>
                    <a:bodyPr/>
                    <a:lstStyle/>
                    <a:p>
                      <a:pPr algn="l" fontAlgn="ct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依政府部會</a:t>
                      </a:r>
                      <a:r>
                        <a:rPr lang="en-US" altLang="zh-TW"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如科技部</a:t>
                      </a:r>
                      <a:r>
                        <a:rPr lang="en-US" altLang="zh-TW"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補助計畫及支給標準聘任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55618550"/>
                  </a:ext>
                </a:extLst>
              </a:tr>
              <a:tr h="225214">
                <a:tc vMerge="1">
                  <a:txBody>
                    <a:bodyPr/>
                    <a:lstStyle/>
                    <a:p>
                      <a:endParaRPr lang="zh-TW" altLang="en-US"/>
                    </a:p>
                  </a:txBody>
                  <a:tcPr/>
                </a:tc>
                <a:tc gridSpan="2">
                  <a:txBody>
                    <a:bodyPr/>
                    <a:lstStyle/>
                    <a:p>
                      <a:pPr algn="l" fontAlgn="ct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r>
                        <a:rPr lang="en-US" altLang="zh-TW"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如：僅支領生活津貼</a:t>
                      </a:r>
                      <a:r>
                        <a:rPr lang="en-US" altLang="zh-TW" sz="14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TW" altLang="en-US" sz="12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58962060"/>
                  </a:ext>
                </a:extLst>
              </a:tr>
              <a:tr h="225214">
                <a:tc vMerge="1">
                  <a:txBody>
                    <a:bodyPr/>
                    <a:lstStyle/>
                    <a:p>
                      <a:endParaRPr lang="zh-TW" altLang="en-US"/>
                    </a:p>
                  </a:txBody>
                  <a:tcPr/>
                </a:tc>
                <a:tc gridSpan="2">
                  <a:txBody>
                    <a:bodyPr/>
                    <a:lstStyle/>
                    <a:p>
                      <a:pPr algn="l" fontAlgn="ctr"/>
                      <a:r>
                        <a:rPr lang="zh-TW" altLang="en-US" sz="14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未支領薪資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TW" altLang="en-US"/>
                    </a:p>
                  </a:txBody>
                  <a:tcPr/>
                </a:tc>
                <a:tc hMerge="1" vMerge="1">
                  <a:txBody>
                    <a:bodyPr/>
                    <a:lstStyle/>
                    <a:p>
                      <a:pPr algn="ctr"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algn="ctr" fontAlgn="ctr"/>
                      <a:r>
                        <a:rPr lang="zh-TW" altLang="en-US" sz="1200" b="1" i="0" u="none" strike="noStrike"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免填</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ctr"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91673380"/>
                  </a:ext>
                </a:extLst>
              </a:tr>
              <a:tr h="965200">
                <a:tc gridSpan="29">
                  <a:txBody>
                    <a:bodyPr/>
                    <a:lstStyle/>
                    <a:p>
                      <a:pPr algn="l" fontAlgn="t"/>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b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1】(F)</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及</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8】(E)</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之專案教學</a:t>
                      </a:r>
                      <a:r>
                        <a:rPr lang="zh-TW" altLang="en-US"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人員</a:t>
                      </a:r>
                      <a:r>
                        <a:rPr lang="en-US" altLang="zh-TW" sz="12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專業技術人員</a:t>
                      </a:r>
                      <a:r>
                        <a:rPr lang="en-US" altLang="zh-TW" sz="1200" b="1" i="0" u="none"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總</a:t>
                      </a:r>
                      <a:r>
                        <a:rPr lang="zh-TW" altLang="en-US"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應相符</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sng" strike="noStrike"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除屬非任教中</a:t>
                      </a:r>
                      <a:r>
                        <a:rPr lang="en-US" altLang="zh-TW" sz="1200" b="1" i="0" u="sng"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sng" strike="noStrike"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生病</a:t>
                      </a:r>
                      <a:r>
                        <a:rPr lang="zh-TW" altLang="en-US" sz="1200" b="1" i="0" u="sng" strike="noStrike"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、留職停薪等因素</a:t>
                      </a:r>
                      <a:r>
                        <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b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 </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學校聘任「編制外」</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專案教學人員；專業技術人員</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各職級</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教授；副教授；助理教授；講師</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聘書職級</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之平均支給數額：</a:t>
                      </a:r>
                      <a:b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 </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以「本薪及學術研究加給」組成方式：其中平均支給數額係</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實際支給總額除以支給人數</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b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b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 </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以「定額」或其他方式：</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實際支給總額除以支給人數</a:t>
                      </a:r>
                      <a:r>
                        <a:rPr lang="en-US" altLang="zh-TW"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90125362"/>
                  </a:ext>
                </a:extLst>
              </a:tr>
              <a:tr h="193040">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填表人</a:t>
                      </a:r>
                      <a:r>
                        <a:rPr lang="en-US" altLang="zh-TW"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a:t>
                      </a:r>
                      <a:r>
                        <a:rPr lang="zh-TW" altLang="en-US"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章</a:t>
                      </a:r>
                      <a:r>
                        <a:rPr lang="en-US" altLang="zh-TW"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單位主管</a:t>
                      </a:r>
                      <a:r>
                        <a:rPr lang="en-US" altLang="zh-TW"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核章</a:t>
                      </a:r>
                      <a:r>
                        <a:rPr lang="en-US" altLang="zh-TW" sz="1200" b="1" i="0" u="none" strike="noStrike"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algn="l" fontAlgn="ctr"/>
                      <a:endPar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3">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2481775713"/>
                  </a:ext>
                </a:extLst>
              </a:tr>
              <a:tr h="193040">
                <a:tc gridSpan="2">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3">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3">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530129321"/>
                  </a:ext>
                </a:extLst>
              </a:tr>
              <a:tr h="193040">
                <a:tc gridSpan="5">
                  <a:txBody>
                    <a:bodyPr/>
                    <a:lstStyle/>
                    <a:p>
                      <a:pPr algn="l" fontAlgn="ctr"/>
                      <a:endParaRPr lang="en-US" altLang="zh-TW" sz="12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3">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gridSpan="2">
                  <a:txBody>
                    <a:bodyPr/>
                    <a:lstStyle/>
                    <a:p>
                      <a:pPr algn="l" fontAlgn="ctr"/>
                      <a:endParaRPr lang="zh-TW" altLang="en-US" sz="1200" b="0"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2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119136427"/>
                  </a:ext>
                </a:extLst>
              </a:tr>
            </a:tbl>
          </a:graphicData>
        </a:graphic>
      </p:graphicFrame>
    </p:spTree>
    <p:extLst>
      <p:ext uri="{BB962C8B-B14F-4D97-AF65-F5344CB8AC3E}">
        <p14:creationId xmlns:p14="http://schemas.microsoft.com/office/powerpoint/2010/main" val="166240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818" y="1996474"/>
            <a:ext cx="8541665" cy="2569165"/>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欄位修</a:t>
            </a:r>
            <a:r>
              <a:rPr lang="zh-TW" altLang="en-US" sz="2200" b="1" dirty="0">
                <a:latin typeface="Arial" panose="020B0604020202020204" pitchFamily="34" charset="0"/>
                <a:ea typeface="微軟正黑體" panose="020B0604030504040204" pitchFamily="34" charset="-120"/>
                <a:cs typeface="Arial" panose="020B0604020202020204" pitchFamily="34" charset="0"/>
              </a:rPr>
              <a:t>正</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已</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授權</a:t>
            </a:r>
            <a:r>
              <a:rPr lang="zh-TW" altLang="zh-TW" sz="2200" b="1" dirty="0">
                <a:latin typeface="Arial" panose="020B0604020202020204" pitchFamily="34" charset="0"/>
                <a:ea typeface="微軟正黑體" panose="020B0604030504040204" pitchFamily="34" charset="-120"/>
                <a:cs typeface="Arial" panose="020B0604020202020204" pitchFamily="34" charset="0"/>
              </a:rPr>
              <a:t>專利</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與品種數</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合計：</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以</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授權合約簽定日期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生效</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為</a:t>
            </a:r>
            <a:r>
              <a:rPr lang="zh-TW" altLang="zh-TW" sz="2200" dirty="0">
                <a:latin typeface="Arial" panose="020B0604020202020204" pitchFamily="34" charset="0"/>
                <a:ea typeface="微軟正黑體" panose="020B0604030504040204" pitchFamily="34" charset="-120"/>
                <a:cs typeface="Arial" panose="020B0604020202020204" pitchFamily="34" charset="0"/>
              </a:rPr>
              <a:t>認列年度的標準</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latin typeface="Arial" panose="020B0604020202020204" pitchFamily="34" charset="0"/>
                <a:ea typeface="微軟正黑體" panose="020B0604030504040204" pitchFamily="34" charset="-120"/>
                <a:cs typeface="Arial" panose="020B0604020202020204" pitchFamily="34" charset="0"/>
              </a:rPr>
              <a:t>同一專利授權</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微軟正黑體" panose="020B0604030504040204" pitchFamily="34" charset="-120"/>
                <a:ea typeface="微軟正黑體" panose="020B0604030504040204" pitchFamily="34" charset="-120"/>
              </a:rPr>
              <a:t>皆為</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非</a:t>
            </a:r>
            <a:r>
              <a:rPr lang="zh-TW" altLang="zh-TW" sz="2200" dirty="0">
                <a:latin typeface="Arial" panose="020B0604020202020204" pitchFamily="34" charset="0"/>
                <a:ea typeface="微軟正黑體" panose="020B0604030504040204" pitchFamily="34" charset="-120"/>
                <a:cs typeface="Arial" panose="020B0604020202020204" pitchFamily="34" charset="0"/>
              </a:rPr>
              <a:t>專屬</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授權</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或</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不同時期的專屬授權</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二間公司</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二個合約</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，僅可認列</a:t>
            </a:r>
            <a:r>
              <a:rPr lang="en-US" altLang="zh-TW" sz="2200" dirty="0">
                <a:latin typeface="Arial" panose="020B0604020202020204" pitchFamily="34" charset="0"/>
                <a:ea typeface="微軟正黑體" panose="020B0604030504040204" pitchFamily="34" charset="-120"/>
                <a:cs typeface="Arial" panose="020B0604020202020204" pitchFamily="34" charset="0"/>
              </a:rPr>
              <a:t>1</a:t>
            </a:r>
            <a:r>
              <a:rPr lang="zh-TW" altLang="zh-TW" sz="2200" dirty="0">
                <a:latin typeface="Arial" panose="020B0604020202020204" pitchFamily="34" charset="0"/>
                <a:ea typeface="微軟正黑體" panose="020B0604030504040204" pitchFamily="34" charset="-120"/>
                <a:cs typeface="Arial" panose="020B0604020202020204" pitchFamily="34" charset="0"/>
              </a:rPr>
              <a:t>件。</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專利、新品種、授權件數表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183444"/>
              </p:ext>
            </p:extLst>
          </p:nvPr>
        </p:nvGraphicFramePr>
        <p:xfrm>
          <a:off x="207818" y="1147207"/>
          <a:ext cx="8728362" cy="548640"/>
        </p:xfrm>
        <a:graphic>
          <a:graphicData uri="http://schemas.openxmlformats.org/drawingml/2006/table">
            <a:tbl>
              <a:tblPr firstRow="1" firstCol="1" bandRow="1"/>
              <a:tblGrid>
                <a:gridCol w="1735652">
                  <a:extLst>
                    <a:ext uri="{9D8B030D-6E8A-4147-A177-3AD203B41FA5}">
                      <a16:colId xmlns:a16="http://schemas.microsoft.com/office/drawing/2014/main" xmlns="" val="2589961992"/>
                    </a:ext>
                  </a:extLst>
                </a:gridCol>
                <a:gridCol w="996062">
                  <a:extLst>
                    <a:ext uri="{9D8B030D-6E8A-4147-A177-3AD203B41FA5}">
                      <a16:colId xmlns:a16="http://schemas.microsoft.com/office/drawing/2014/main" xmlns="" val="3562312832"/>
                    </a:ext>
                  </a:extLst>
                </a:gridCol>
                <a:gridCol w="996062">
                  <a:extLst>
                    <a:ext uri="{9D8B030D-6E8A-4147-A177-3AD203B41FA5}">
                      <a16:colId xmlns:a16="http://schemas.microsoft.com/office/drawing/2014/main" xmlns="" val="1298955078"/>
                    </a:ext>
                  </a:extLst>
                </a:gridCol>
                <a:gridCol w="1511389">
                  <a:extLst>
                    <a:ext uri="{9D8B030D-6E8A-4147-A177-3AD203B41FA5}">
                      <a16:colId xmlns:a16="http://schemas.microsoft.com/office/drawing/2014/main" xmlns="" val="2553085582"/>
                    </a:ext>
                  </a:extLst>
                </a:gridCol>
                <a:gridCol w="880352">
                  <a:extLst>
                    <a:ext uri="{9D8B030D-6E8A-4147-A177-3AD203B41FA5}">
                      <a16:colId xmlns:a16="http://schemas.microsoft.com/office/drawing/2014/main" xmlns="" val="4061759740"/>
                    </a:ext>
                  </a:extLst>
                </a:gridCol>
                <a:gridCol w="866037">
                  <a:extLst>
                    <a:ext uri="{9D8B030D-6E8A-4147-A177-3AD203B41FA5}">
                      <a16:colId xmlns:a16="http://schemas.microsoft.com/office/drawing/2014/main" xmlns="" val="1588093613"/>
                    </a:ext>
                  </a:extLst>
                </a:gridCol>
                <a:gridCol w="871404">
                  <a:extLst>
                    <a:ext uri="{9D8B030D-6E8A-4147-A177-3AD203B41FA5}">
                      <a16:colId xmlns:a16="http://schemas.microsoft.com/office/drawing/2014/main" xmlns="" val="2743944638"/>
                    </a:ext>
                  </a:extLst>
                </a:gridCol>
                <a:gridCol w="871404">
                  <a:extLst>
                    <a:ext uri="{9D8B030D-6E8A-4147-A177-3AD203B41FA5}">
                      <a16:colId xmlns:a16="http://schemas.microsoft.com/office/drawing/2014/main" xmlns="" val="4108641966"/>
                    </a:ext>
                  </a:extLst>
                </a:gridCol>
              </a:tblGrid>
              <a:tr h="310424">
                <a:tc rowSpan="2">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中華民國有實體審查</a:t>
                      </a:r>
                    </a:p>
                    <a:p>
                      <a:pPr algn="ct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106.03</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新增區分</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美國專利公告數合計</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其他國家有實體審查</a:t>
                      </a:r>
                    </a:p>
                    <a:p>
                      <a:pPr algn="ctr">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106.03</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新增區分</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已授權</a:t>
                      </a:r>
                    </a:p>
                    <a:p>
                      <a:pPr algn="ctr">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106.03</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新增區分</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309962608"/>
                  </a:ext>
                </a:extLst>
              </a:tr>
              <a:tr h="161960">
                <a:tc vMerge="1">
                  <a:txBody>
                    <a:bodyPr/>
                    <a:lstStyle/>
                    <a:p>
                      <a:endParaRPr lang="zh-TW" altLang="en-US"/>
                    </a:p>
                  </a:txBody>
                  <a:tcPr/>
                </a:tc>
                <a:tc>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專利數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0735" marR="60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774447262"/>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18226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818" y="1903042"/>
            <a:ext cx="8670175" cy="4662815"/>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b="1" dirty="0" smtClean="0">
                <a:solidFill>
                  <a:srgbClr val="000000"/>
                </a:solidFill>
                <a:ea typeface="微軟正黑體" panose="020B0604030504040204" pitchFamily="34" charset="-120"/>
                <a:cs typeface="Arial" panose="020B0604020202020204" pitchFamily="34" charset="0"/>
              </a:rPr>
              <a:t>【</a:t>
            </a:r>
            <a:r>
              <a:rPr lang="zh-TW" altLang="en-US" sz="2200" b="1" dirty="0">
                <a:solidFill>
                  <a:srgbClr val="000000"/>
                </a:solidFill>
                <a:ea typeface="微軟正黑體" panose="020B0604030504040204" pitchFamily="34" charset="-120"/>
                <a:cs typeface="Arial" panose="020B0604020202020204" pitchFamily="34" charset="0"/>
              </a:rPr>
              <a:t>欄位修正說明</a:t>
            </a:r>
            <a:r>
              <a:rPr lang="en-US" altLang="zh-TW" sz="2200" b="1" dirty="0" smtClean="0">
                <a:solidFill>
                  <a:srgbClr val="000000"/>
                </a:solidFill>
                <a:ea typeface="微軟正黑體" panose="020B0604030504040204" pitchFamily="34" charset="-120"/>
                <a:cs typeface="Arial" panose="020B0604020202020204" pitchFamily="34" charset="0"/>
              </a:rPr>
              <a:t>】</a:t>
            </a: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智慧財產權衍生</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運用金額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係指學校各種智慧財產權衍生運用收入之總和</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包括須繳交科發基金類與不須繳交科發基金類</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，包括但不限於簽約金、授權金、權利金、衍生利益金、股權</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優先認定市場公開價值，其次為面值</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及先期技轉金、技術移轉金（</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a:t>
            </a:r>
            <a:r>
              <a:rPr lang="zh-TW" altLang="en-US" sz="2200" dirty="0">
                <a:latin typeface="Arial" panose="020B0604020202020204" pitchFamily="34" charset="0"/>
                <a:ea typeface="微軟正黑體" panose="020B0604030504040204" pitchFamily="34" charset="-120"/>
                <a:cs typeface="Arial" panose="020B0604020202020204" pitchFamily="34" charset="0"/>
              </a:rPr>
              <a:t>先</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以</a:t>
            </a:r>
            <a:r>
              <a:rPr lang="zh-TW" altLang="zh-TW" sz="2200" strike="dblStrike" dirty="0">
                <a:latin typeface="微軟正黑體" panose="020B0604030504040204" pitchFamily="34" charset="-120"/>
                <a:ea typeface="微軟正黑體" panose="020B0604030504040204" pitchFamily="34" charset="-120"/>
              </a:rPr>
              <a:t>簽約</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合約生效</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為</a:t>
            </a:r>
            <a:r>
              <a:rPr lang="zh-TW" altLang="zh-TW" sz="2200" dirty="0">
                <a:latin typeface="Arial" panose="020B0604020202020204" pitchFamily="34" charset="0"/>
                <a:ea typeface="微軟正黑體" panose="020B0604030504040204" pitchFamily="34" charset="-120"/>
                <a:cs typeface="Arial" panose="020B0604020202020204" pitchFamily="34" charset="0"/>
              </a:rPr>
              <a:t>認列年度填報基準，</a:t>
            </a:r>
            <a:r>
              <a:rPr lang="zh-TW" altLang="zh-TW" sz="22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若合約生效日尚無法確認非現金項目</a:t>
            </a:r>
            <a:r>
              <a:rPr lang="en-US" altLang="zh-TW" sz="2200" u="sng" dirty="0">
                <a:latin typeface="Arial" panose="020B0604020202020204" pitchFamily="34" charset="0"/>
                <a:ea typeface="微軟正黑體" panose="020B0604030504040204" pitchFamily="34" charset="-120"/>
                <a:cs typeface="Arial" panose="020B0604020202020204" pitchFamily="34" charset="0"/>
              </a:rPr>
              <a:t>(</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包含但不限於股票、土地、產品</a:t>
            </a:r>
            <a:r>
              <a:rPr lang="en-US" altLang="zh-TW" sz="2200" u="sng" dirty="0">
                <a:latin typeface="Arial" panose="020B0604020202020204" pitchFamily="34" charset="0"/>
                <a:ea typeface="微軟正黑體" panose="020B0604030504040204" pitchFamily="34" charset="-120"/>
                <a:cs typeface="Arial" panose="020B0604020202020204" pitchFamily="34" charset="0"/>
              </a:rPr>
              <a:t>)</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的數量及其價值，則</a:t>
            </a:r>
            <a:r>
              <a:rPr lang="zh-TW" altLang="zh-TW" sz="22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以</a:t>
            </a:r>
            <a:r>
              <a:rPr lang="zh-TW" altLang="zh-TW" sz="22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合約期間內取得該項目可確認價值之文件日期</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為認列年度填報基準</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填報金額以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合約金額</a:t>
            </a:r>
            <a:r>
              <a:rPr lang="zh-TW" altLang="zh-TW" sz="2200" dirty="0">
                <a:latin typeface="Arial" panose="020B0604020202020204" pitchFamily="34" charset="0"/>
                <a:ea typeface="微軟正黑體" panose="020B0604030504040204" pitchFamily="34" charset="-120"/>
                <a:cs typeface="Arial" panose="020B0604020202020204" pitchFamily="34" charset="0"/>
              </a:rPr>
              <a:t>為基準，如合約註明未稅價請以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含稅價</a:t>
            </a:r>
            <a:r>
              <a:rPr lang="zh-TW" altLang="zh-TW" sz="2200" dirty="0">
                <a:latin typeface="Arial" panose="020B0604020202020204" pitchFamily="34" charset="0"/>
                <a:ea typeface="微軟正黑體" panose="020B0604030504040204" pitchFamily="34" charset="-120"/>
                <a:cs typeface="Arial" panose="020B0604020202020204" pitchFamily="34" charset="0"/>
              </a:rPr>
              <a:t>填報。</a:t>
            </a: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各種智慧財產權衍生運用總金額表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nvPr>
        </p:nvGraphicFramePr>
        <p:xfrm>
          <a:off x="207818" y="1099505"/>
          <a:ext cx="8828115" cy="666994"/>
        </p:xfrm>
        <a:graphic>
          <a:graphicData uri="http://schemas.openxmlformats.org/drawingml/2006/table">
            <a:tbl>
              <a:tblPr firstRow="1" firstCol="1" bandRow="1"/>
              <a:tblGrid>
                <a:gridCol w="487504">
                  <a:extLst>
                    <a:ext uri="{9D8B030D-6E8A-4147-A177-3AD203B41FA5}">
                      <a16:colId xmlns:a16="http://schemas.microsoft.com/office/drawing/2014/main" xmlns="" val="826285493"/>
                    </a:ext>
                  </a:extLst>
                </a:gridCol>
                <a:gridCol w="505863">
                  <a:extLst>
                    <a:ext uri="{9D8B030D-6E8A-4147-A177-3AD203B41FA5}">
                      <a16:colId xmlns:a16="http://schemas.microsoft.com/office/drawing/2014/main" xmlns="" val="3755655091"/>
                    </a:ext>
                  </a:extLst>
                </a:gridCol>
                <a:gridCol w="505863">
                  <a:extLst>
                    <a:ext uri="{9D8B030D-6E8A-4147-A177-3AD203B41FA5}">
                      <a16:colId xmlns:a16="http://schemas.microsoft.com/office/drawing/2014/main" xmlns="" val="2813666710"/>
                    </a:ext>
                  </a:extLst>
                </a:gridCol>
                <a:gridCol w="506372">
                  <a:extLst>
                    <a:ext uri="{9D8B030D-6E8A-4147-A177-3AD203B41FA5}">
                      <a16:colId xmlns:a16="http://schemas.microsoft.com/office/drawing/2014/main" xmlns="" val="2315481516"/>
                    </a:ext>
                  </a:extLst>
                </a:gridCol>
                <a:gridCol w="795000">
                  <a:extLst>
                    <a:ext uri="{9D8B030D-6E8A-4147-A177-3AD203B41FA5}">
                      <a16:colId xmlns:a16="http://schemas.microsoft.com/office/drawing/2014/main" xmlns="" val="3149645421"/>
                    </a:ext>
                  </a:extLst>
                </a:gridCol>
                <a:gridCol w="864351">
                  <a:extLst>
                    <a:ext uri="{9D8B030D-6E8A-4147-A177-3AD203B41FA5}">
                      <a16:colId xmlns:a16="http://schemas.microsoft.com/office/drawing/2014/main" xmlns="" val="1492814851"/>
                    </a:ext>
                  </a:extLst>
                </a:gridCol>
                <a:gridCol w="864351">
                  <a:extLst>
                    <a:ext uri="{9D8B030D-6E8A-4147-A177-3AD203B41FA5}">
                      <a16:colId xmlns:a16="http://schemas.microsoft.com/office/drawing/2014/main" xmlns="" val="3877715733"/>
                    </a:ext>
                  </a:extLst>
                </a:gridCol>
                <a:gridCol w="566035">
                  <a:extLst>
                    <a:ext uri="{9D8B030D-6E8A-4147-A177-3AD203B41FA5}">
                      <a16:colId xmlns:a16="http://schemas.microsoft.com/office/drawing/2014/main" xmlns="" val="1485885907"/>
                    </a:ext>
                  </a:extLst>
                </a:gridCol>
                <a:gridCol w="747065">
                  <a:extLst>
                    <a:ext uri="{9D8B030D-6E8A-4147-A177-3AD203B41FA5}">
                      <a16:colId xmlns:a16="http://schemas.microsoft.com/office/drawing/2014/main" xmlns="" val="1876336628"/>
                    </a:ext>
                  </a:extLst>
                </a:gridCol>
                <a:gridCol w="747065">
                  <a:extLst>
                    <a:ext uri="{9D8B030D-6E8A-4147-A177-3AD203B41FA5}">
                      <a16:colId xmlns:a16="http://schemas.microsoft.com/office/drawing/2014/main" xmlns="" val="3932813465"/>
                    </a:ext>
                  </a:extLst>
                </a:gridCol>
                <a:gridCol w="1119323">
                  <a:extLst>
                    <a:ext uri="{9D8B030D-6E8A-4147-A177-3AD203B41FA5}">
                      <a16:colId xmlns:a16="http://schemas.microsoft.com/office/drawing/2014/main" xmlns="" val="680531396"/>
                    </a:ext>
                  </a:extLst>
                </a:gridCol>
                <a:gridCol w="1119323">
                  <a:extLst>
                    <a:ext uri="{9D8B030D-6E8A-4147-A177-3AD203B41FA5}">
                      <a16:colId xmlns:a16="http://schemas.microsoft.com/office/drawing/2014/main" xmlns="" val="2528458639"/>
                    </a:ext>
                  </a:extLst>
                </a:gridCol>
              </a:tblGrid>
              <a:tr h="333497">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須繳交科發基金</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不須繳交科發基金</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5394103"/>
                  </a:ext>
                </a:extLst>
              </a:tr>
              <a:tr h="333497">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科技部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經濟部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農委會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內政部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衛生福利部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原子能委員會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勞動部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中研院</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故宮博物院</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其他部會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7625303"/>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3.2.14</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38870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818" y="2019424"/>
            <a:ext cx="8541665" cy="4652364"/>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ea typeface="微軟正黑體" panose="020B0604030504040204" pitchFamily="34" charset="-120"/>
                <a:cs typeface="Arial" panose="020B0604020202020204" pitchFamily="34" charset="0"/>
              </a:rPr>
              <a:t>【</a:t>
            </a:r>
            <a:r>
              <a:rPr lang="zh-TW" altLang="en-US" sz="2000" b="1" dirty="0">
                <a:solidFill>
                  <a:srgbClr val="000000"/>
                </a:solidFill>
                <a:ea typeface="微軟正黑體" panose="020B0604030504040204" pitchFamily="34" charset="-120"/>
                <a:cs typeface="Arial" panose="020B0604020202020204" pitchFamily="34" charset="0"/>
              </a:rPr>
              <a:t>欄位修正說明</a:t>
            </a:r>
            <a:r>
              <a:rPr lang="en-US" altLang="zh-TW" sz="2000" b="1" dirty="0" smtClean="0">
                <a:solidFill>
                  <a:srgbClr val="000000"/>
                </a:solidFill>
                <a:ea typeface="微軟正黑體" panose="020B0604030504040204" pitchFamily="34" charset="-120"/>
                <a:cs typeface="Arial" panose="020B0604020202020204" pitchFamily="34" charset="0"/>
              </a:rPr>
              <a:t>】</a:t>
            </a:r>
          </a:p>
          <a:p>
            <a:pPr marL="914400" lvl="1"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簽約</a:t>
            </a:r>
            <a:r>
              <a:rPr lang="zh-TW" altLang="zh-TW" sz="2000" b="1" dirty="0">
                <a:latin typeface="Arial" panose="020B0604020202020204" pitchFamily="34" charset="0"/>
                <a:ea typeface="微軟正黑體" panose="020B0604030504040204" pitchFamily="34" charset="-120"/>
                <a:cs typeface="Arial" panose="020B0604020202020204" pitchFamily="34" charset="0"/>
              </a:rPr>
              <a:t>金</a:t>
            </a:r>
            <a:r>
              <a:rPr lang="en-US" altLang="zh-TW" sz="2000" b="1" dirty="0">
                <a:latin typeface="Arial" panose="020B0604020202020204" pitchFamily="34" charset="0"/>
                <a:ea typeface="微軟正黑體" panose="020B0604030504040204" pitchFamily="34" charset="-120"/>
                <a:cs typeface="Arial" panose="020B0604020202020204" pitchFamily="34" charset="0"/>
              </a:rPr>
              <a:t>(Licensing fee)</a:t>
            </a:r>
            <a:r>
              <a:rPr lang="zh-TW" altLang="zh-TW" sz="2000" dirty="0">
                <a:latin typeface="Arial" panose="020B0604020202020204" pitchFamily="34" charset="0"/>
                <a:ea typeface="微軟正黑體" panose="020B0604030504040204" pitchFamily="34" charset="-120"/>
                <a:cs typeface="Arial" panose="020B0604020202020204" pitchFamily="34" charset="0"/>
              </a:rPr>
              <a:t>：或稱授權金、技術使用費、研發獎金或獎勵金等，亦即凡屬學校將研發成果移轉</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授權</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讓與</a:t>
            </a:r>
            <a:r>
              <a:rPr lang="zh-TW" altLang="zh-TW" sz="2000" dirty="0">
                <a:latin typeface="Arial" panose="020B0604020202020204" pitchFamily="34" charset="0"/>
                <a:ea typeface="微軟正黑體" panose="020B0604030504040204" pitchFamily="34" charset="-120"/>
                <a:cs typeface="Arial" panose="020B0604020202020204" pitchFamily="34" charset="0"/>
              </a:rPr>
              <a:t>予外界使用，而獲取一次性收益</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現金、證券</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而言</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strike="dblStrike" dirty="0">
                <a:latin typeface="微軟正黑體" panose="020B0604030504040204" pitchFamily="34" charset="-120"/>
                <a:ea typeface="微軟正黑體" panose="020B0604030504040204" pitchFamily="34" charset="-120"/>
              </a:rPr>
              <a:t>簽約</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生效</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期</a:t>
            </a:r>
            <a:r>
              <a:rPr lang="zh-TW" altLang="zh-TW" sz="2000" dirty="0">
                <a:latin typeface="Arial" panose="020B0604020202020204" pitchFamily="34" charset="0"/>
                <a:ea typeface="微軟正黑體" panose="020B0604030504040204" pitchFamily="34" charset="-120"/>
                <a:cs typeface="Arial" panose="020B0604020202020204" pitchFamily="34" charset="0"/>
              </a:rPr>
              <a:t>落於統計期間，即可列入統計</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衍生利益金</a:t>
            </a:r>
            <a:r>
              <a:rPr lang="en-US" altLang="zh-TW" sz="2000" b="1" dirty="0">
                <a:latin typeface="Arial" panose="020B0604020202020204" pitchFamily="34" charset="0"/>
                <a:ea typeface="微軟正黑體" panose="020B0604030504040204" pitchFamily="34" charset="-120"/>
                <a:cs typeface="Arial" panose="020B0604020202020204" pitchFamily="34" charset="0"/>
              </a:rPr>
              <a:t>(Royalty)</a:t>
            </a:r>
            <a:r>
              <a:rPr lang="zh-TW" altLang="zh-TW" sz="2000" dirty="0">
                <a:latin typeface="Arial" panose="020B0604020202020204" pitchFamily="34" charset="0"/>
                <a:ea typeface="微軟正黑體" panose="020B0604030504040204" pitchFamily="34" charset="-120"/>
                <a:cs typeface="Arial" panose="020B0604020202020204" pitchFamily="34" charset="0"/>
              </a:rPr>
              <a:t>：或稱權利金，係指學校研發成果經有償移轉</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授權後，被授權人據以運用於商品化後，</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依合約內容</a:t>
            </a:r>
            <a:r>
              <a:rPr lang="zh-TW" altLang="zh-TW" sz="2000" dirty="0">
                <a:latin typeface="Arial" panose="020B0604020202020204" pitchFamily="34" charset="0"/>
                <a:ea typeface="微軟正黑體" panose="020B0604030504040204" pitchFamily="34" charset="-120"/>
                <a:cs typeface="Arial" panose="020B0604020202020204" pitchFamily="34" charset="0"/>
              </a:rPr>
              <a:t>按該產品銷售額</a:t>
            </a:r>
            <a:r>
              <a:rPr lang="zh-TW" altLang="zh-TW" sz="2000" strike="dblStrike" dirty="0">
                <a:latin typeface="Arial" panose="020B0604020202020204" pitchFamily="34" charset="0"/>
                <a:ea typeface="微軟正黑體" panose="020B0604030504040204" pitchFamily="34" charset="-120"/>
                <a:cs typeface="Arial" panose="020B0604020202020204" pitchFamily="34" charset="0"/>
              </a:rPr>
              <a:t>依合約內容</a:t>
            </a:r>
            <a:r>
              <a:rPr lang="zh-TW" altLang="zh-TW" sz="2000" dirty="0">
                <a:latin typeface="Arial" panose="020B0604020202020204" pitchFamily="34" charset="0"/>
                <a:ea typeface="微軟正黑體" panose="020B0604030504040204" pitchFamily="34" charset="-120"/>
                <a:cs typeface="Arial" panose="020B0604020202020204" pitchFamily="34" charset="0"/>
              </a:rPr>
              <a:t>，每月、季或年支付學校之一定比例收益，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或達成特定條件所獲得的收益</a:t>
            </a:r>
            <a:r>
              <a:rPr lang="zh-TW" altLang="zh-TW" sz="2000" strike="dblStrike" dirty="0">
                <a:latin typeface="Arial" panose="020B0604020202020204" pitchFamily="34" charset="0"/>
                <a:ea typeface="微軟正黑體" panose="020B0604030504040204" pitchFamily="34" charset="-120"/>
                <a:cs typeface="Arial" panose="020B0604020202020204" pitchFamily="34" charset="0"/>
              </a:rPr>
              <a:t>而言</a:t>
            </a:r>
            <a:r>
              <a:rPr lang="zh-TW" altLang="zh-TW" sz="2000" dirty="0">
                <a:latin typeface="Arial" panose="020B0604020202020204" pitchFamily="34" charset="0"/>
                <a:ea typeface="微軟正黑體" panose="020B0604030504040204" pitchFamily="34" charset="-120"/>
                <a:cs typeface="Arial" panose="020B0604020202020204" pitchFamily="34" charset="0"/>
              </a:rPr>
              <a:t>。衍生利益金收入的入帳日期落於統計期間，則可列入統計。</a:t>
            </a: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各種智慧財產權衍生運用總金額表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18953206"/>
              </p:ext>
            </p:extLst>
          </p:nvPr>
        </p:nvGraphicFramePr>
        <p:xfrm>
          <a:off x="207818" y="1099505"/>
          <a:ext cx="8828115" cy="666994"/>
        </p:xfrm>
        <a:graphic>
          <a:graphicData uri="http://schemas.openxmlformats.org/drawingml/2006/table">
            <a:tbl>
              <a:tblPr firstRow="1" firstCol="1" bandRow="1"/>
              <a:tblGrid>
                <a:gridCol w="487504">
                  <a:extLst>
                    <a:ext uri="{9D8B030D-6E8A-4147-A177-3AD203B41FA5}">
                      <a16:colId xmlns:a16="http://schemas.microsoft.com/office/drawing/2014/main" xmlns="" val="826285493"/>
                    </a:ext>
                  </a:extLst>
                </a:gridCol>
                <a:gridCol w="505863">
                  <a:extLst>
                    <a:ext uri="{9D8B030D-6E8A-4147-A177-3AD203B41FA5}">
                      <a16:colId xmlns:a16="http://schemas.microsoft.com/office/drawing/2014/main" xmlns="" val="3755655091"/>
                    </a:ext>
                  </a:extLst>
                </a:gridCol>
                <a:gridCol w="505863">
                  <a:extLst>
                    <a:ext uri="{9D8B030D-6E8A-4147-A177-3AD203B41FA5}">
                      <a16:colId xmlns:a16="http://schemas.microsoft.com/office/drawing/2014/main" xmlns="" val="2813666710"/>
                    </a:ext>
                  </a:extLst>
                </a:gridCol>
                <a:gridCol w="506372">
                  <a:extLst>
                    <a:ext uri="{9D8B030D-6E8A-4147-A177-3AD203B41FA5}">
                      <a16:colId xmlns:a16="http://schemas.microsoft.com/office/drawing/2014/main" xmlns="" val="2315481516"/>
                    </a:ext>
                  </a:extLst>
                </a:gridCol>
                <a:gridCol w="795000">
                  <a:extLst>
                    <a:ext uri="{9D8B030D-6E8A-4147-A177-3AD203B41FA5}">
                      <a16:colId xmlns:a16="http://schemas.microsoft.com/office/drawing/2014/main" xmlns="" val="3149645421"/>
                    </a:ext>
                  </a:extLst>
                </a:gridCol>
                <a:gridCol w="864351">
                  <a:extLst>
                    <a:ext uri="{9D8B030D-6E8A-4147-A177-3AD203B41FA5}">
                      <a16:colId xmlns:a16="http://schemas.microsoft.com/office/drawing/2014/main" xmlns="" val="1492814851"/>
                    </a:ext>
                  </a:extLst>
                </a:gridCol>
                <a:gridCol w="864351">
                  <a:extLst>
                    <a:ext uri="{9D8B030D-6E8A-4147-A177-3AD203B41FA5}">
                      <a16:colId xmlns:a16="http://schemas.microsoft.com/office/drawing/2014/main" xmlns="" val="3877715733"/>
                    </a:ext>
                  </a:extLst>
                </a:gridCol>
                <a:gridCol w="566035">
                  <a:extLst>
                    <a:ext uri="{9D8B030D-6E8A-4147-A177-3AD203B41FA5}">
                      <a16:colId xmlns:a16="http://schemas.microsoft.com/office/drawing/2014/main" xmlns="" val="1485885907"/>
                    </a:ext>
                  </a:extLst>
                </a:gridCol>
                <a:gridCol w="747065">
                  <a:extLst>
                    <a:ext uri="{9D8B030D-6E8A-4147-A177-3AD203B41FA5}">
                      <a16:colId xmlns:a16="http://schemas.microsoft.com/office/drawing/2014/main" xmlns="" val="1876336628"/>
                    </a:ext>
                  </a:extLst>
                </a:gridCol>
                <a:gridCol w="747065">
                  <a:extLst>
                    <a:ext uri="{9D8B030D-6E8A-4147-A177-3AD203B41FA5}">
                      <a16:colId xmlns:a16="http://schemas.microsoft.com/office/drawing/2014/main" xmlns="" val="3932813465"/>
                    </a:ext>
                  </a:extLst>
                </a:gridCol>
                <a:gridCol w="1119323">
                  <a:extLst>
                    <a:ext uri="{9D8B030D-6E8A-4147-A177-3AD203B41FA5}">
                      <a16:colId xmlns:a16="http://schemas.microsoft.com/office/drawing/2014/main" xmlns="" val="680531396"/>
                    </a:ext>
                  </a:extLst>
                </a:gridCol>
                <a:gridCol w="1119323">
                  <a:extLst>
                    <a:ext uri="{9D8B030D-6E8A-4147-A177-3AD203B41FA5}">
                      <a16:colId xmlns:a16="http://schemas.microsoft.com/office/drawing/2014/main" xmlns="" val="2528458639"/>
                    </a:ext>
                  </a:extLst>
                </a:gridCol>
              </a:tblGrid>
              <a:tr h="333497">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須繳交科發基金</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不須繳交科發基金</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5394103"/>
                  </a:ext>
                </a:extLst>
              </a:tr>
              <a:tr h="333497">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科技部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經濟部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農委會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內政部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衛生福利部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原子能委員會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勞動部</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中研院</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故宮博物院</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其他部會</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0030" marR="6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7625303"/>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3.2.15</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70477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5351" y="2277739"/>
            <a:ext cx="8810368" cy="4521751"/>
          </a:xfrm>
          <a:prstGeom prst="rect">
            <a:avLst/>
          </a:prstGeom>
        </p:spPr>
        <p:txBody>
          <a:bodyPr wrap="square">
            <a:spAutoFit/>
          </a:bodyPr>
          <a:lstStyle/>
          <a:p>
            <a:pPr algn="just">
              <a:lnSpc>
                <a:spcPct val="150000"/>
              </a:lnSpc>
              <a:spcBef>
                <a:spcPts val="600"/>
              </a:spcBef>
              <a:spcAft>
                <a:spcPts val="6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spcBef>
                <a:spcPts val="600"/>
              </a:spcBef>
              <a:spcAft>
                <a:spcPts val="600"/>
              </a:spcAft>
              <a:buFont typeface="Wingdings" panose="05000000000000000000" pitchFamily="2" charset="2"/>
              <a:buChar char="l"/>
            </a:pPr>
            <a:r>
              <a:rPr lang="zh-TW" altLang="zh-TW" sz="1700" dirty="0">
                <a:latin typeface="Arial" panose="020B0604020202020204" pitchFamily="34" charset="0"/>
                <a:ea typeface="微軟正黑體" panose="020B0604030504040204" pitchFamily="34" charset="-120"/>
                <a:cs typeface="Arial" panose="020B0604020202020204" pitchFamily="34" charset="0"/>
              </a:rPr>
              <a:t>有關學校教師發表期刊</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學報論文之合作作者認列，</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請</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確依</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專科以上學校學術倫理案件處理原則</a:t>
            </a:r>
            <a:r>
              <a:rPr lang="zh-TW" altLang="zh-TW" sz="1700" dirty="0">
                <a:latin typeface="Arial" panose="020B0604020202020204" pitchFamily="34" charset="0"/>
                <a:ea typeface="微軟正黑體" panose="020B0604030504040204" pitchFamily="34" charset="-120"/>
                <a:cs typeface="Arial" panose="020B0604020202020204" pitchFamily="34" charset="0"/>
              </a:rPr>
              <a:t>」規定辦理，亦即</a:t>
            </a:r>
            <a:r>
              <a:rPr lang="zh-TW" altLang="zh-TW" sz="1700" b="1" dirty="0">
                <a:latin typeface="Arial" panose="020B0604020202020204" pitchFamily="34" charset="0"/>
                <a:ea typeface="微軟正黑體" panose="020B0604030504040204" pitchFamily="34" charset="-120"/>
                <a:cs typeface="Arial" panose="020B0604020202020204" pitchFamily="34" charset="0"/>
              </a:rPr>
              <a:t>對所發表著作具實質貢獻</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方</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得</a:t>
            </a:r>
            <a:r>
              <a:rPr lang="zh-TW" altLang="zh-TW" sz="1700" b="1" dirty="0">
                <a:latin typeface="Arial" panose="020B0604020202020204" pitchFamily="34" charset="0"/>
                <a:ea typeface="微軟正黑體" panose="020B0604030504040204" pitchFamily="34" charset="-120"/>
                <a:cs typeface="Arial" panose="020B0604020202020204" pitchFamily="34" charset="0"/>
              </a:rPr>
              <a:t>列名為作者</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b="1" dirty="0" smtClean="0">
              <a:latin typeface="Arial" panose="020B0604020202020204" pitchFamily="34" charset="0"/>
              <a:ea typeface="微軟正黑體" panose="020B0604030504040204" pitchFamily="34" charset="-120"/>
              <a:cs typeface="Arial" panose="020B0604020202020204" pitchFamily="34" charset="0"/>
            </a:endParaRPr>
          </a:p>
          <a:p>
            <a:pPr marL="342900" lvl="0" indent="-342900">
              <a:spcBef>
                <a:spcPts val="600"/>
              </a:spcBef>
              <a:spcAft>
                <a:spcPts val="600"/>
              </a:spcAft>
              <a:buFont typeface="Wingdings" panose="05000000000000000000" pitchFamily="2" charset="2"/>
              <a:buChar char="l"/>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期刊</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學報是否為跨國</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地區</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可複選</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學校專任教師發表於「專業學術期刊或學報」【是</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與跨國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；是</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與大陸、港澳地區合作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；否】為跨國</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合作之著作，且其合作學者之任職機構為境外</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國家</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學術機構、大學、研究中心</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是</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跨國合作</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：係指學校專任教師之「專業學術期刊或學報」之發表有與其他學者合作</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著</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，且該學者之「服務</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任職</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機構」為境外國家之機構者，始能填報，本欄</a:t>
            </a:r>
            <a:r>
              <a:rPr lang="zh-TW" altLang="zh-TW" sz="17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服務於大陸、港澳地區之學者</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是</a:t>
            </a:r>
            <a:r>
              <a:rPr lang="en-US" altLang="zh-TW" sz="17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大陸</a:t>
            </a:r>
            <a:r>
              <a:rPr lang="zh-TW" altLang="zh-TW" sz="1700" b="1" dirty="0">
                <a:latin typeface="Arial" panose="020B0604020202020204" pitchFamily="34" charset="0"/>
                <a:ea typeface="微軟正黑體" panose="020B0604030504040204" pitchFamily="34" charset="-120"/>
                <a:cs typeface="Arial" panose="020B0604020202020204" pitchFamily="34" charset="0"/>
              </a:rPr>
              <a:t>、港澳地區合作</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：係指學校專任教師之「專業學術期刊或學報」之發表有與其他學者合作</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著</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，且該學者之「服務</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任職</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機構」為大陸、港澳地區者，始得填報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否</a:t>
            </a:r>
            <a:r>
              <a:rPr lang="zh-TW" altLang="zh-TW" sz="1700" dirty="0">
                <a:latin typeface="Arial" panose="020B0604020202020204" pitchFamily="34" charset="0"/>
                <a:ea typeface="微軟正黑體" panose="020B0604030504040204" pitchFamily="34" charset="-120"/>
                <a:cs typeface="Arial" panose="020B0604020202020204" pitchFamily="34" charset="0"/>
              </a:rPr>
              <a:t>：學校專任教師之「專業學術期刊或學報」未與跨國</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機構之學者合作</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7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4" y="228283"/>
            <a:ext cx="8676456" cy="791315"/>
          </a:xfrm>
        </p:spPr>
        <p:txBody>
          <a:bodyPr/>
          <a:lstStyle/>
          <a:p>
            <a:r>
              <a:rPr lang="zh-TW" altLang="en-US" sz="2400" dirty="0">
                <a:latin typeface="Arial" panose="020B0604020202020204" pitchFamily="34" charset="0"/>
                <a:ea typeface="微軟正黑體" panose="020B0604030504040204" pitchFamily="34" charset="-120"/>
                <a:cs typeface="Arial" panose="020B0604020202020204" pitchFamily="34" charset="0"/>
              </a:rPr>
              <a:t>研</a:t>
            </a:r>
            <a:r>
              <a:rPr lang="en-US" altLang="zh-TW" sz="2400" dirty="0">
                <a:latin typeface="Arial" panose="020B0604020202020204" pitchFamily="34" charset="0"/>
                <a:ea typeface="微軟正黑體" panose="020B0604030504040204" pitchFamily="34" charset="-120"/>
                <a:cs typeface="Arial" panose="020B0604020202020204" pitchFamily="34" charset="0"/>
              </a:rPr>
              <a:t>16.</a:t>
            </a:r>
            <a:r>
              <a:rPr lang="zh-TW" altLang="zh-TW" sz="2400" dirty="0">
                <a:latin typeface="Arial" panose="020B0604020202020204" pitchFamily="34" charset="0"/>
                <a:ea typeface="微軟正黑體" panose="020B0604030504040204" pitchFamily="34" charset="-120"/>
                <a:cs typeface="Arial" panose="020B0604020202020204" pitchFamily="34" charset="0"/>
              </a:rPr>
              <a:t>專任教師發表專業學術期刊或學報論文明細表</a:t>
            </a:r>
            <a:r>
              <a:rPr lang="en-US" altLang="zh-TW" sz="2400" i="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3.2.16</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13154208"/>
              </p:ext>
            </p:extLst>
          </p:nvPr>
        </p:nvGraphicFramePr>
        <p:xfrm>
          <a:off x="108064" y="1060449"/>
          <a:ext cx="8887653" cy="1295400"/>
        </p:xfrm>
        <a:graphic>
          <a:graphicData uri="http://schemas.openxmlformats.org/drawingml/2006/table">
            <a:tbl>
              <a:tblPr firstRow="1" firstCol="1" bandRow="1"/>
              <a:tblGrid>
                <a:gridCol w="517181">
                  <a:extLst>
                    <a:ext uri="{9D8B030D-6E8A-4147-A177-3AD203B41FA5}">
                      <a16:colId xmlns:a16="http://schemas.microsoft.com/office/drawing/2014/main" xmlns="" val="2011199589"/>
                    </a:ext>
                  </a:extLst>
                </a:gridCol>
                <a:gridCol w="453200">
                  <a:extLst>
                    <a:ext uri="{9D8B030D-6E8A-4147-A177-3AD203B41FA5}">
                      <a16:colId xmlns:a16="http://schemas.microsoft.com/office/drawing/2014/main" xmlns="" val="2065704366"/>
                    </a:ext>
                  </a:extLst>
                </a:gridCol>
                <a:gridCol w="367970">
                  <a:extLst>
                    <a:ext uri="{9D8B030D-6E8A-4147-A177-3AD203B41FA5}">
                      <a16:colId xmlns:a16="http://schemas.microsoft.com/office/drawing/2014/main" xmlns="" val="4233931716"/>
                    </a:ext>
                  </a:extLst>
                </a:gridCol>
                <a:gridCol w="538430">
                  <a:extLst>
                    <a:ext uri="{9D8B030D-6E8A-4147-A177-3AD203B41FA5}">
                      <a16:colId xmlns:a16="http://schemas.microsoft.com/office/drawing/2014/main" xmlns="" val="2241638714"/>
                    </a:ext>
                  </a:extLst>
                </a:gridCol>
                <a:gridCol w="693129">
                  <a:extLst>
                    <a:ext uri="{9D8B030D-6E8A-4147-A177-3AD203B41FA5}">
                      <a16:colId xmlns:a16="http://schemas.microsoft.com/office/drawing/2014/main" xmlns="" val="2519012959"/>
                    </a:ext>
                  </a:extLst>
                </a:gridCol>
                <a:gridCol w="462085">
                  <a:extLst>
                    <a:ext uri="{9D8B030D-6E8A-4147-A177-3AD203B41FA5}">
                      <a16:colId xmlns:a16="http://schemas.microsoft.com/office/drawing/2014/main" xmlns="" val="3211601913"/>
                    </a:ext>
                  </a:extLst>
                </a:gridCol>
                <a:gridCol w="462085">
                  <a:extLst>
                    <a:ext uri="{9D8B030D-6E8A-4147-A177-3AD203B41FA5}">
                      <a16:colId xmlns:a16="http://schemas.microsoft.com/office/drawing/2014/main" xmlns="" val="1030857844"/>
                    </a:ext>
                  </a:extLst>
                </a:gridCol>
                <a:gridCol w="462085">
                  <a:extLst>
                    <a:ext uri="{9D8B030D-6E8A-4147-A177-3AD203B41FA5}">
                      <a16:colId xmlns:a16="http://schemas.microsoft.com/office/drawing/2014/main" xmlns="" val="75044312"/>
                    </a:ext>
                  </a:extLst>
                </a:gridCol>
                <a:gridCol w="517181">
                  <a:extLst>
                    <a:ext uri="{9D8B030D-6E8A-4147-A177-3AD203B41FA5}">
                      <a16:colId xmlns:a16="http://schemas.microsoft.com/office/drawing/2014/main" xmlns="" val="3757673628"/>
                    </a:ext>
                  </a:extLst>
                </a:gridCol>
                <a:gridCol w="431873">
                  <a:extLst>
                    <a:ext uri="{9D8B030D-6E8A-4147-A177-3AD203B41FA5}">
                      <a16:colId xmlns:a16="http://schemas.microsoft.com/office/drawing/2014/main" xmlns="" val="2139739360"/>
                    </a:ext>
                  </a:extLst>
                </a:gridCol>
                <a:gridCol w="518957">
                  <a:extLst>
                    <a:ext uri="{9D8B030D-6E8A-4147-A177-3AD203B41FA5}">
                      <a16:colId xmlns:a16="http://schemas.microsoft.com/office/drawing/2014/main" xmlns="" val="2668965973"/>
                    </a:ext>
                  </a:extLst>
                </a:gridCol>
                <a:gridCol w="778437">
                  <a:extLst>
                    <a:ext uri="{9D8B030D-6E8A-4147-A177-3AD203B41FA5}">
                      <a16:colId xmlns:a16="http://schemas.microsoft.com/office/drawing/2014/main" xmlns="" val="598351206"/>
                    </a:ext>
                  </a:extLst>
                </a:gridCol>
                <a:gridCol w="497896">
                  <a:extLst>
                    <a:ext uri="{9D8B030D-6E8A-4147-A177-3AD203B41FA5}">
                      <a16:colId xmlns:a16="http://schemas.microsoft.com/office/drawing/2014/main" xmlns="" val="622707853"/>
                    </a:ext>
                  </a:extLst>
                </a:gridCol>
                <a:gridCol w="457200">
                  <a:extLst>
                    <a:ext uri="{9D8B030D-6E8A-4147-A177-3AD203B41FA5}">
                      <a16:colId xmlns:a16="http://schemas.microsoft.com/office/drawing/2014/main" xmlns="" val="213325595"/>
                    </a:ext>
                  </a:extLst>
                </a:gridCol>
                <a:gridCol w="1554385">
                  <a:extLst>
                    <a:ext uri="{9D8B030D-6E8A-4147-A177-3AD203B41FA5}">
                      <a16:colId xmlns:a16="http://schemas.microsoft.com/office/drawing/2014/main" xmlns="" val="3781802523"/>
                    </a:ext>
                  </a:extLst>
                </a:gridCol>
                <a:gridCol w="175559">
                  <a:extLst>
                    <a:ext uri="{9D8B030D-6E8A-4147-A177-3AD203B41FA5}">
                      <a16:colId xmlns:a16="http://schemas.microsoft.com/office/drawing/2014/main" xmlns="" val="3904067323"/>
                    </a:ext>
                  </a:extLst>
                </a:gridCol>
              </a:tblGrid>
              <a:tr h="238313">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作者順序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學報之論文名稱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學報卷數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學報期數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學報發表年月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論文發表型式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論文期刊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學報出版地國別</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地區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教師是否為通訊作者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學報是否具審稿制度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期刊</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學報是否為跨國</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地區</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a:t>
                      </a:r>
                      <a:r>
                        <a:rPr lang="en-US"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可複選</a:t>
                      </a:r>
                      <a:r>
                        <a:rPr lang="en-US"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6496214"/>
                  </a:ext>
                </a:extLst>
              </a:tr>
              <a:tr h="27090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發表年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發表月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020593814"/>
                  </a:ext>
                </a:extLst>
              </a:tr>
              <a:tr h="475266">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跨國合作</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a:t>
                      </a:r>
                      <a:r>
                        <a:rPr 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大陸</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港澳合作</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7562543"/>
                  </a:ext>
                </a:extLst>
              </a:tr>
            </a:tbl>
          </a:graphicData>
        </a:graphic>
      </p:graphicFrame>
    </p:spTree>
    <p:extLst>
      <p:ext uri="{BB962C8B-B14F-4D97-AF65-F5344CB8AC3E}">
        <p14:creationId xmlns:p14="http://schemas.microsoft.com/office/powerpoint/2010/main" val="289895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228283"/>
            <a:ext cx="8676456" cy="791315"/>
          </a:xfrm>
        </p:spPr>
        <p:txBody>
          <a:bodyPr/>
          <a:lstStyle/>
          <a:p>
            <a:r>
              <a:rPr lang="zh-TW" altLang="en-US" sz="2400" dirty="0">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18.</a:t>
            </a:r>
            <a:r>
              <a:rPr lang="zh-TW" altLang="zh-TW" sz="2400" dirty="0">
                <a:latin typeface="Arial" panose="020B0604020202020204" pitchFamily="34" charset="0"/>
                <a:ea typeface="微軟正黑體" panose="020B0604030504040204" pitchFamily="34" charset="-120"/>
                <a:cs typeface="Arial" panose="020B0604020202020204" pitchFamily="34" charset="0"/>
              </a:rPr>
              <a:t>專任教師發表專書</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資料明細表</a:t>
            </a:r>
            <a:r>
              <a:rPr lang="en-US" altLang="zh-TW" sz="2400" dirty="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3.2.17</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438595392"/>
              </p:ext>
            </p:extLst>
          </p:nvPr>
        </p:nvGraphicFramePr>
        <p:xfrm>
          <a:off x="185351" y="1067360"/>
          <a:ext cx="8810369" cy="1245713"/>
        </p:xfrm>
        <a:graphic>
          <a:graphicData uri="http://schemas.openxmlformats.org/drawingml/2006/table">
            <a:tbl>
              <a:tblPr firstRow="1" firstCol="1" bandRow="1"/>
              <a:tblGrid>
                <a:gridCol w="380175">
                  <a:extLst>
                    <a:ext uri="{9D8B030D-6E8A-4147-A177-3AD203B41FA5}">
                      <a16:colId xmlns:a16="http://schemas.microsoft.com/office/drawing/2014/main" xmlns="" val="4124897596"/>
                    </a:ext>
                  </a:extLst>
                </a:gridCol>
                <a:gridCol w="453699">
                  <a:extLst>
                    <a:ext uri="{9D8B030D-6E8A-4147-A177-3AD203B41FA5}">
                      <a16:colId xmlns:a16="http://schemas.microsoft.com/office/drawing/2014/main" xmlns="" val="2996084521"/>
                    </a:ext>
                  </a:extLst>
                </a:gridCol>
                <a:gridCol w="453699">
                  <a:extLst>
                    <a:ext uri="{9D8B030D-6E8A-4147-A177-3AD203B41FA5}">
                      <a16:colId xmlns:a16="http://schemas.microsoft.com/office/drawing/2014/main" xmlns="" val="1170929819"/>
                    </a:ext>
                  </a:extLst>
                </a:gridCol>
                <a:gridCol w="454297">
                  <a:extLst>
                    <a:ext uri="{9D8B030D-6E8A-4147-A177-3AD203B41FA5}">
                      <a16:colId xmlns:a16="http://schemas.microsoft.com/office/drawing/2014/main" xmlns="" val="3662546969"/>
                    </a:ext>
                  </a:extLst>
                </a:gridCol>
                <a:gridCol w="454297">
                  <a:extLst>
                    <a:ext uri="{9D8B030D-6E8A-4147-A177-3AD203B41FA5}">
                      <a16:colId xmlns:a16="http://schemas.microsoft.com/office/drawing/2014/main" xmlns="" val="3385082939"/>
                    </a:ext>
                  </a:extLst>
                </a:gridCol>
                <a:gridCol w="586126">
                  <a:extLst>
                    <a:ext uri="{9D8B030D-6E8A-4147-A177-3AD203B41FA5}">
                      <a16:colId xmlns:a16="http://schemas.microsoft.com/office/drawing/2014/main" xmlns="" val="3930999600"/>
                    </a:ext>
                  </a:extLst>
                </a:gridCol>
                <a:gridCol w="781546">
                  <a:extLst>
                    <a:ext uri="{9D8B030D-6E8A-4147-A177-3AD203B41FA5}">
                      <a16:colId xmlns:a16="http://schemas.microsoft.com/office/drawing/2014/main" xmlns="" val="3719253640"/>
                    </a:ext>
                  </a:extLst>
                </a:gridCol>
                <a:gridCol w="380175">
                  <a:extLst>
                    <a:ext uri="{9D8B030D-6E8A-4147-A177-3AD203B41FA5}">
                      <a16:colId xmlns:a16="http://schemas.microsoft.com/office/drawing/2014/main" xmlns="" val="3160116202"/>
                    </a:ext>
                  </a:extLst>
                </a:gridCol>
                <a:gridCol w="380175">
                  <a:extLst>
                    <a:ext uri="{9D8B030D-6E8A-4147-A177-3AD203B41FA5}">
                      <a16:colId xmlns:a16="http://schemas.microsoft.com/office/drawing/2014/main" xmlns="" val="3355962231"/>
                    </a:ext>
                  </a:extLst>
                </a:gridCol>
                <a:gridCol w="674272">
                  <a:extLst>
                    <a:ext uri="{9D8B030D-6E8A-4147-A177-3AD203B41FA5}">
                      <a16:colId xmlns:a16="http://schemas.microsoft.com/office/drawing/2014/main" xmlns="" val="3389651241"/>
                    </a:ext>
                  </a:extLst>
                </a:gridCol>
                <a:gridCol w="592977">
                  <a:extLst>
                    <a:ext uri="{9D8B030D-6E8A-4147-A177-3AD203B41FA5}">
                      <a16:colId xmlns:a16="http://schemas.microsoft.com/office/drawing/2014/main" xmlns="" val="2497368868"/>
                    </a:ext>
                  </a:extLst>
                </a:gridCol>
                <a:gridCol w="589988">
                  <a:extLst>
                    <a:ext uri="{9D8B030D-6E8A-4147-A177-3AD203B41FA5}">
                      <a16:colId xmlns:a16="http://schemas.microsoft.com/office/drawing/2014/main" xmlns="" val="2232513737"/>
                    </a:ext>
                  </a:extLst>
                </a:gridCol>
                <a:gridCol w="782168">
                  <a:extLst>
                    <a:ext uri="{9D8B030D-6E8A-4147-A177-3AD203B41FA5}">
                      <a16:colId xmlns:a16="http://schemas.microsoft.com/office/drawing/2014/main" xmlns="" val="2460637291"/>
                    </a:ext>
                  </a:extLst>
                </a:gridCol>
                <a:gridCol w="1574197">
                  <a:extLst>
                    <a:ext uri="{9D8B030D-6E8A-4147-A177-3AD203B41FA5}">
                      <a16:colId xmlns:a16="http://schemas.microsoft.com/office/drawing/2014/main" xmlns="" val="830648578"/>
                    </a:ext>
                  </a:extLst>
                </a:gridCol>
                <a:gridCol w="272578">
                  <a:extLst>
                    <a:ext uri="{9D8B030D-6E8A-4147-A177-3AD203B41FA5}">
                      <a16:colId xmlns:a16="http://schemas.microsoft.com/office/drawing/2014/main" xmlns="" val="1163229940"/>
                    </a:ext>
                  </a:extLst>
                </a:gridCol>
              </a:tblGrid>
              <a:tr h="196147">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教師姓名</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專書名稱</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作者順序</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專書類別</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使用語文</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出版年月</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出版社</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發表處所名稱</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是否有</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ISBN</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號</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教師是否為通訊作者</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專書是否經外部審稿程序或公開發行出版</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專書是否為跨國</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地區</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a:t>
                      </a:r>
                      <a:r>
                        <a:rPr lang="en-US"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可複選</a:t>
                      </a:r>
                      <a:r>
                        <a:rPr lang="en-US" altLang="zh-TW" sz="1200" b="1" kern="120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just" defTabSz="914400" rtl="0" eaLnBrk="1" latinLnBrk="0" hangingPunct="1">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347452"/>
                  </a:ext>
                </a:extLst>
              </a:tr>
              <a:tr h="4439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出版年</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出版月</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261388106"/>
                  </a:ext>
                </a:extLst>
              </a:tr>
              <a:tr h="534513">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□紙本</a:t>
                      </a:r>
                    </a:p>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□電子書</a:t>
                      </a:r>
                    </a:p>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□中文</a:t>
                      </a:r>
                    </a:p>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□外文</a:t>
                      </a:r>
                    </a:p>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□中文及外文</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a:t>
                      </a:r>
                    </a:p>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□否</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跨國合作</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just">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a:t>
                      </a:r>
                      <a:r>
                        <a:rPr 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大陸</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港澳合作</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just">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□否</a:t>
                      </a: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400"/>
                        </a:lnSpc>
                        <a:spcAft>
                          <a:spcPts val="0"/>
                        </a:spcAft>
                      </a:pPr>
                      <a:r>
                        <a:rPr lang="en-US" sz="11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302" marR="60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9611081"/>
                  </a:ext>
                </a:extLst>
              </a:tr>
            </a:tbl>
          </a:graphicData>
        </a:graphic>
      </p:graphicFrame>
      <p:sp>
        <p:nvSpPr>
          <p:cNvPr id="10" name="矩形 9"/>
          <p:cNvSpPr/>
          <p:nvPr/>
        </p:nvSpPr>
        <p:spPr>
          <a:xfrm>
            <a:off x="177038" y="2410741"/>
            <a:ext cx="8810368" cy="4262705"/>
          </a:xfrm>
          <a:prstGeom prst="rect">
            <a:avLst/>
          </a:prstGeom>
        </p:spPr>
        <p:txBody>
          <a:bodyPr wrap="square">
            <a:spAutoFit/>
          </a:bodyPr>
          <a:lstStyle/>
          <a:p>
            <a:pPr algn="just">
              <a:spcBef>
                <a:spcPts val="600"/>
              </a:spcBef>
              <a:spcAft>
                <a:spcPts val="6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spcBef>
                <a:spcPts val="600"/>
              </a:spcBef>
              <a:spcAft>
                <a:spcPts val="600"/>
              </a:spcAft>
              <a:buFont typeface="Wingdings" panose="05000000000000000000" pitchFamily="2" charset="2"/>
              <a:buChar char="l"/>
            </a:pPr>
            <a:r>
              <a:rPr lang="zh-TW" altLang="zh-TW" sz="1700" dirty="0">
                <a:latin typeface="Arial" panose="020B0604020202020204" pitchFamily="34" charset="0"/>
                <a:ea typeface="微軟正黑體" panose="020B0604030504040204" pitchFamily="34" charset="-120"/>
                <a:cs typeface="Arial" panose="020B0604020202020204" pitchFamily="34" charset="0"/>
              </a:rPr>
              <a:t>有關學校教師</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發表</a:t>
            </a:r>
            <a:r>
              <a:rPr lang="zh-TW" altLang="en-US" sz="1700" dirty="0">
                <a:latin typeface="Arial" panose="020B0604020202020204" pitchFamily="34" charset="0"/>
                <a:ea typeface="微軟正黑體" panose="020B0604030504040204" pitchFamily="34" charset="-120"/>
                <a:cs typeface="Arial" panose="020B0604020202020204" pitchFamily="34" charset="0"/>
              </a:rPr>
              <a:t>專書</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之</a:t>
            </a:r>
            <a:r>
              <a:rPr lang="zh-TW" altLang="zh-TW" sz="1700" dirty="0">
                <a:latin typeface="Arial" panose="020B0604020202020204" pitchFamily="34" charset="0"/>
                <a:ea typeface="微軟正黑體" panose="020B0604030504040204" pitchFamily="34" charset="-120"/>
                <a:cs typeface="Arial" panose="020B0604020202020204" pitchFamily="34" charset="0"/>
              </a:rPr>
              <a:t>合作作者認列，</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請</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確依</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專科以上學校學術倫理案件處理原則</a:t>
            </a:r>
            <a:r>
              <a:rPr lang="zh-TW" altLang="zh-TW" sz="1700" dirty="0">
                <a:latin typeface="Arial" panose="020B0604020202020204" pitchFamily="34" charset="0"/>
                <a:ea typeface="微軟正黑體" panose="020B0604030504040204" pitchFamily="34" charset="-120"/>
                <a:cs typeface="Arial" panose="020B0604020202020204" pitchFamily="34" charset="0"/>
              </a:rPr>
              <a:t>」規定辦理，亦即</a:t>
            </a:r>
            <a:r>
              <a:rPr lang="zh-TW" altLang="zh-TW" sz="1700" b="1" dirty="0">
                <a:latin typeface="Arial" panose="020B0604020202020204" pitchFamily="34" charset="0"/>
                <a:ea typeface="微軟正黑體" panose="020B0604030504040204" pitchFamily="34" charset="-120"/>
                <a:cs typeface="Arial" panose="020B0604020202020204" pitchFamily="34" charset="0"/>
              </a:rPr>
              <a:t>對所發表著作具實質貢獻</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方</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得</a:t>
            </a:r>
            <a:r>
              <a:rPr lang="zh-TW" altLang="zh-TW" sz="1700" b="1" dirty="0">
                <a:latin typeface="Arial" panose="020B0604020202020204" pitchFamily="34" charset="0"/>
                <a:ea typeface="微軟正黑體" panose="020B0604030504040204" pitchFamily="34" charset="-120"/>
                <a:cs typeface="Arial" panose="020B0604020202020204" pitchFamily="34" charset="0"/>
              </a:rPr>
              <a:t>列名為作者</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b="1" dirty="0" smtClean="0">
              <a:latin typeface="Arial" panose="020B0604020202020204" pitchFamily="34" charset="0"/>
              <a:ea typeface="微軟正黑體" panose="020B0604030504040204" pitchFamily="34" charset="-120"/>
              <a:cs typeface="Arial" panose="020B0604020202020204" pitchFamily="34" charset="0"/>
            </a:endParaRPr>
          </a:p>
          <a:p>
            <a:pPr marL="342900" lvl="0" indent="-342900">
              <a:spcBef>
                <a:spcPts val="600"/>
              </a:spcBef>
              <a:spcAft>
                <a:spcPts val="600"/>
              </a:spcAft>
              <a:buFont typeface="Wingdings" panose="05000000000000000000" pitchFamily="2" charset="2"/>
              <a:buChar char="l"/>
            </a:pP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專書</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是否</a:t>
            </a:r>
            <a:r>
              <a:rPr lang="zh-TW" altLang="zh-TW" sz="1700" b="1" dirty="0">
                <a:latin typeface="Arial" panose="020B0604020202020204" pitchFamily="34" charset="0"/>
                <a:ea typeface="微軟正黑體" panose="020B0604030504040204" pitchFamily="34" charset="-120"/>
                <a:cs typeface="Arial" panose="020B0604020202020204" pitchFamily="34" charset="0"/>
              </a:rPr>
              <a:t>為跨國</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地區</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可複選</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學校專任教師</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發表「</a:t>
            </a:r>
            <a:r>
              <a:rPr lang="zh-TW" altLang="en-US"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專書</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【是</a:t>
            </a:r>
            <a:r>
              <a:rPr lang="en-US"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與跨國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；是</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與大陸、港澳地區合作</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；否】為跨國</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合作之著作，且其合作學者之任職機構為境外</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國家</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學術機構、大學、研究中心</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是</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a:latin typeface="Arial" panose="020B0604020202020204" pitchFamily="34" charset="0"/>
                <a:ea typeface="微軟正黑體" panose="020B0604030504040204" pitchFamily="34" charset="-120"/>
                <a:cs typeface="Arial" panose="020B0604020202020204" pitchFamily="34" charset="0"/>
              </a:rPr>
              <a:t>跨國合作</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：係指學校專任教師之</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專書</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1700" dirty="0">
                <a:latin typeface="Arial" panose="020B0604020202020204" pitchFamily="34" charset="0"/>
                <a:ea typeface="微軟正黑體" panose="020B0604030504040204" pitchFamily="34" charset="-120"/>
                <a:cs typeface="Arial" panose="020B0604020202020204" pitchFamily="34" charset="0"/>
              </a:rPr>
              <a:t>) </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之發表有與其他學者合作</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著</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，且該學者之「服務</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任職</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機構」為境外國家之機構者，始能填報，本欄</a:t>
            </a:r>
            <a:r>
              <a:rPr lang="zh-TW" altLang="zh-TW" sz="17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服務於大陸、港澳地區之學者</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是</a:t>
            </a:r>
            <a:r>
              <a:rPr lang="en-US" altLang="zh-TW" sz="17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大陸</a:t>
            </a:r>
            <a:r>
              <a:rPr lang="zh-TW" altLang="zh-TW" sz="1700" b="1" dirty="0">
                <a:latin typeface="Arial" panose="020B0604020202020204" pitchFamily="34" charset="0"/>
                <a:ea typeface="微軟正黑體" panose="020B0604030504040204" pitchFamily="34" charset="-120"/>
                <a:cs typeface="Arial" panose="020B0604020202020204" pitchFamily="34" charset="0"/>
              </a:rPr>
              <a:t>、港澳地區合作</a:t>
            </a:r>
            <a:r>
              <a:rPr lang="en-US" altLang="zh-TW" sz="1700" b="1"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：係指學校專任教師之</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專書</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1700" dirty="0">
                <a:latin typeface="Arial" panose="020B0604020202020204" pitchFamily="34" charset="0"/>
                <a:ea typeface="微軟正黑體" panose="020B0604030504040204" pitchFamily="34" charset="-120"/>
                <a:cs typeface="Arial" panose="020B0604020202020204" pitchFamily="34" charset="0"/>
              </a:rPr>
              <a:t>) </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之發表有與其他學者合作</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著</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，且該學者之「服務</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任職</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機構」為大陸、港澳地區者，始得填報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600"/>
              </a:spcBef>
              <a:spcAft>
                <a:spcPts val="6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否</a:t>
            </a:r>
            <a:r>
              <a:rPr lang="zh-TW" altLang="zh-TW" sz="1700" dirty="0">
                <a:latin typeface="Arial" panose="020B0604020202020204" pitchFamily="34" charset="0"/>
                <a:ea typeface="微軟正黑體" panose="020B0604030504040204" pitchFamily="34" charset="-120"/>
                <a:cs typeface="Arial" panose="020B0604020202020204" pitchFamily="34" charset="0"/>
              </a:rPr>
              <a:t>：學校專任教師之</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dirty="0" smtClean="0">
                <a:latin typeface="Arial" panose="020B0604020202020204" pitchFamily="34" charset="0"/>
                <a:ea typeface="微軟正黑體" panose="020B0604030504040204" pitchFamily="34" charset="-120"/>
                <a:cs typeface="Arial" panose="020B0604020202020204" pitchFamily="34" charset="0"/>
              </a:rPr>
              <a:t>專</a:t>
            </a:r>
            <a:r>
              <a:rPr lang="zh-TW" altLang="en-US" sz="1700" dirty="0">
                <a:latin typeface="Arial" panose="020B0604020202020204" pitchFamily="34" charset="0"/>
                <a:ea typeface="微軟正黑體" panose="020B0604030504040204" pitchFamily="34" charset="-120"/>
                <a:cs typeface="Arial" panose="020B0604020202020204" pitchFamily="34" charset="0"/>
              </a:rPr>
              <a:t>書</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1700" dirty="0">
                <a:latin typeface="Arial" panose="020B0604020202020204" pitchFamily="34" charset="0"/>
                <a:ea typeface="微軟正黑體" panose="020B0604030504040204" pitchFamily="34" charset="-120"/>
                <a:cs typeface="Arial" panose="020B0604020202020204" pitchFamily="34" charset="0"/>
              </a:rPr>
              <a:t>) </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未與跨國</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地區</a:t>
            </a:r>
            <a:r>
              <a:rPr lang="en-US" altLang="zh-TW"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機構之學者合作</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700"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19013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911" y="3492236"/>
            <a:ext cx="8844833" cy="3076996"/>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b="1" dirty="0" smtClean="0">
                <a:solidFill>
                  <a:srgbClr val="000000"/>
                </a:solidFill>
                <a:ea typeface="微軟正黑體" panose="020B0604030504040204" pitchFamily="34" charset="-120"/>
                <a:cs typeface="Arial" panose="020B0604020202020204" pitchFamily="34" charset="0"/>
              </a:rPr>
              <a:t>【</a:t>
            </a:r>
            <a:r>
              <a:rPr lang="zh-TW" altLang="en-US" sz="2200" b="1" dirty="0">
                <a:solidFill>
                  <a:srgbClr val="000000"/>
                </a:solidFill>
                <a:ea typeface="微軟正黑體" panose="020B0604030504040204" pitchFamily="34" charset="-120"/>
                <a:cs typeface="Arial" panose="020B0604020202020204" pitchFamily="34" charset="0"/>
              </a:rPr>
              <a:t>欄位修正說明</a:t>
            </a:r>
            <a:r>
              <a:rPr lang="en-US" altLang="zh-TW" sz="2200" b="1" dirty="0" smtClean="0">
                <a:solidFill>
                  <a:srgbClr val="000000"/>
                </a:solidFill>
                <a:ea typeface="微軟正黑體" panose="020B0604030504040204" pitchFamily="34" charset="-120"/>
                <a:cs typeface="Arial" panose="020B0604020202020204" pitchFamily="34" charset="0"/>
              </a:rPr>
              <a:t>】</a:t>
            </a:r>
          </a:p>
          <a:p>
            <a:pPr marL="342900" lvl="2"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學校與企業技術移轉</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成果</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所稱技術移轉，請分別依據【進駐企業及合約企業】於進駐期間【有技術移轉；無技術移轉】事實之【家數；金額</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無技術移轉者，僅需填報家數</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】填報，其中【金額】請以</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微軟正黑體" panose="020B0604030504040204" pitchFamily="34" charset="-120"/>
                <a:ea typeface="微軟正黑體" panose="020B0604030504040204" pitchFamily="34" charset="-120"/>
              </a:rPr>
              <a:t>簽約</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合約生</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效</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200" dirty="0">
                <a:latin typeface="Arial" panose="020B0604020202020204" pitchFamily="34" charset="0"/>
                <a:ea typeface="微軟正黑體" panose="020B0604030504040204" pitchFamily="34" charset="-120"/>
                <a:cs typeface="Arial" panose="020B0604020202020204" pitchFamily="34" charset="0"/>
              </a:rPr>
              <a:t>」之「合約金額（包括應付未付金額）」填報，且不含先期技術移轉金</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大學校院推動創新育成及技術移轉績效表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7913059"/>
              </p:ext>
            </p:extLst>
          </p:nvPr>
        </p:nvGraphicFramePr>
        <p:xfrm>
          <a:off x="132911" y="1115754"/>
          <a:ext cx="8844833" cy="2013374"/>
        </p:xfrm>
        <a:graphic>
          <a:graphicData uri="http://schemas.openxmlformats.org/drawingml/2006/table">
            <a:tbl>
              <a:tblPr firstRow="1" firstCol="1" bandRow="1"/>
              <a:tblGrid>
                <a:gridCol w="404086">
                  <a:extLst>
                    <a:ext uri="{9D8B030D-6E8A-4147-A177-3AD203B41FA5}">
                      <a16:colId xmlns:a16="http://schemas.microsoft.com/office/drawing/2014/main" xmlns="" val="2139719686"/>
                    </a:ext>
                  </a:extLst>
                </a:gridCol>
                <a:gridCol w="728707">
                  <a:extLst>
                    <a:ext uri="{9D8B030D-6E8A-4147-A177-3AD203B41FA5}">
                      <a16:colId xmlns:a16="http://schemas.microsoft.com/office/drawing/2014/main" xmlns="" val="1540641633"/>
                    </a:ext>
                  </a:extLst>
                </a:gridCol>
                <a:gridCol w="485241">
                  <a:extLst>
                    <a:ext uri="{9D8B030D-6E8A-4147-A177-3AD203B41FA5}">
                      <a16:colId xmlns:a16="http://schemas.microsoft.com/office/drawing/2014/main" xmlns="" val="295133801"/>
                    </a:ext>
                  </a:extLst>
                </a:gridCol>
                <a:gridCol w="728707">
                  <a:extLst>
                    <a:ext uri="{9D8B030D-6E8A-4147-A177-3AD203B41FA5}">
                      <a16:colId xmlns:a16="http://schemas.microsoft.com/office/drawing/2014/main" xmlns="" val="2772360034"/>
                    </a:ext>
                  </a:extLst>
                </a:gridCol>
                <a:gridCol w="672913">
                  <a:extLst>
                    <a:ext uri="{9D8B030D-6E8A-4147-A177-3AD203B41FA5}">
                      <a16:colId xmlns:a16="http://schemas.microsoft.com/office/drawing/2014/main" xmlns="" val="184255586"/>
                    </a:ext>
                  </a:extLst>
                </a:gridCol>
                <a:gridCol w="564706">
                  <a:extLst>
                    <a:ext uri="{9D8B030D-6E8A-4147-A177-3AD203B41FA5}">
                      <a16:colId xmlns:a16="http://schemas.microsoft.com/office/drawing/2014/main" xmlns="" val="2167856538"/>
                    </a:ext>
                  </a:extLst>
                </a:gridCol>
                <a:gridCol w="580409">
                  <a:extLst>
                    <a:ext uri="{9D8B030D-6E8A-4147-A177-3AD203B41FA5}">
                      <a16:colId xmlns:a16="http://schemas.microsoft.com/office/drawing/2014/main" xmlns="" val="1348438091"/>
                    </a:ext>
                  </a:extLst>
                </a:gridCol>
                <a:gridCol w="658901">
                  <a:extLst>
                    <a:ext uri="{9D8B030D-6E8A-4147-A177-3AD203B41FA5}">
                      <a16:colId xmlns:a16="http://schemas.microsoft.com/office/drawing/2014/main" xmlns="" val="3467179978"/>
                    </a:ext>
                  </a:extLst>
                </a:gridCol>
                <a:gridCol w="566397">
                  <a:extLst>
                    <a:ext uri="{9D8B030D-6E8A-4147-A177-3AD203B41FA5}">
                      <a16:colId xmlns:a16="http://schemas.microsoft.com/office/drawing/2014/main" xmlns="" val="3255814466"/>
                    </a:ext>
                  </a:extLst>
                </a:gridCol>
                <a:gridCol w="483551">
                  <a:extLst>
                    <a:ext uri="{9D8B030D-6E8A-4147-A177-3AD203B41FA5}">
                      <a16:colId xmlns:a16="http://schemas.microsoft.com/office/drawing/2014/main" xmlns="" val="2211852753"/>
                    </a:ext>
                  </a:extLst>
                </a:gridCol>
                <a:gridCol w="566397">
                  <a:extLst>
                    <a:ext uri="{9D8B030D-6E8A-4147-A177-3AD203B41FA5}">
                      <a16:colId xmlns:a16="http://schemas.microsoft.com/office/drawing/2014/main" xmlns="" val="3760918900"/>
                    </a:ext>
                  </a:extLst>
                </a:gridCol>
                <a:gridCol w="476787">
                  <a:extLst>
                    <a:ext uri="{9D8B030D-6E8A-4147-A177-3AD203B41FA5}">
                      <a16:colId xmlns:a16="http://schemas.microsoft.com/office/drawing/2014/main" xmlns="" val="2332884708"/>
                    </a:ext>
                  </a:extLst>
                </a:gridCol>
                <a:gridCol w="476787">
                  <a:extLst>
                    <a:ext uri="{9D8B030D-6E8A-4147-A177-3AD203B41FA5}">
                      <a16:colId xmlns:a16="http://schemas.microsoft.com/office/drawing/2014/main" xmlns="" val="3089688301"/>
                    </a:ext>
                  </a:extLst>
                </a:gridCol>
                <a:gridCol w="517366">
                  <a:extLst>
                    <a:ext uri="{9D8B030D-6E8A-4147-A177-3AD203B41FA5}">
                      <a16:colId xmlns:a16="http://schemas.microsoft.com/office/drawing/2014/main" xmlns="" val="3994641997"/>
                    </a:ext>
                  </a:extLst>
                </a:gridCol>
                <a:gridCol w="410849">
                  <a:extLst>
                    <a:ext uri="{9D8B030D-6E8A-4147-A177-3AD203B41FA5}">
                      <a16:colId xmlns:a16="http://schemas.microsoft.com/office/drawing/2014/main" xmlns="" val="2502084589"/>
                    </a:ext>
                  </a:extLst>
                </a:gridCol>
                <a:gridCol w="174343">
                  <a:extLst>
                    <a:ext uri="{9D8B030D-6E8A-4147-A177-3AD203B41FA5}">
                      <a16:colId xmlns:a16="http://schemas.microsoft.com/office/drawing/2014/main" xmlns="" val="228673989"/>
                    </a:ext>
                  </a:extLst>
                </a:gridCol>
                <a:gridCol w="174343">
                  <a:extLst>
                    <a:ext uri="{9D8B030D-6E8A-4147-A177-3AD203B41FA5}">
                      <a16:colId xmlns:a16="http://schemas.microsoft.com/office/drawing/2014/main" xmlns="" val="1271745216"/>
                    </a:ext>
                  </a:extLst>
                </a:gridCol>
                <a:gridCol w="174343">
                  <a:extLst>
                    <a:ext uri="{9D8B030D-6E8A-4147-A177-3AD203B41FA5}">
                      <a16:colId xmlns:a16="http://schemas.microsoft.com/office/drawing/2014/main" xmlns="" val="3863157437"/>
                    </a:ext>
                  </a:extLst>
                </a:gridCol>
              </a:tblGrid>
              <a:tr h="116123">
                <a:tc rowSpan="5">
                  <a:txBody>
                    <a:bodyPr/>
                    <a:lstStyle/>
                    <a:p>
                      <a:pPr marL="0" indent="0" algn="ctr" defTabSz="914400" rtl="0" eaLnBrk="1" latinLnBrk="0" hangingPunct="1">
                        <a:lnSpc>
                          <a:spcPts val="1500"/>
                        </a:lnSpc>
                        <a:spcAft>
                          <a:spcPts val="0"/>
                        </a:spcAft>
                      </a:pP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indent="45720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學校與企業技術移轉成果</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5">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自育成中心畢業之企業家數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至校內育成中心培育之企業進行實習、參訪及觀摩之學生人次及時數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zh-TW" altLang="en-US"/>
                    </a:p>
                  </a:txBody>
                  <a:tcPr/>
                </a:tc>
                <a:tc gridSpan="6">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育成中心收入（元）</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996436899"/>
                  </a:ext>
                </a:extLst>
              </a:tr>
              <a:tr h="124417">
                <a:tc vMerge="1">
                  <a:txBody>
                    <a:bodyPr/>
                    <a:lstStyle/>
                    <a:p>
                      <a:endParaRPr lang="zh-TW" altLang="en-US"/>
                    </a:p>
                  </a:txBody>
                  <a:tcPr/>
                </a:tc>
                <a:tc gridSpan="6">
                  <a:txBody>
                    <a:bodyPr/>
                    <a:lstStyle/>
                    <a:p>
                      <a:pPr marL="0" indent="15240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學校育成中心培育之企業</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非學校育成中心培育之企業有技術移轉之企業</a:t>
                      </a:r>
                    </a:p>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不限新創公司</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h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3"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獲得政府補助（含委辦）計畫</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zh-TW" altLang="en-US"/>
                    </a:p>
                  </a:txBody>
                  <a:tcPr/>
                </a:tc>
                <a:tc rowSpan="4">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學校自籌款</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企業配合款</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zh-TW" altLang="en-US"/>
                    </a:p>
                  </a:txBody>
                  <a:tcPr/>
                </a:tc>
                <a:tc rowSpan="4">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4785285"/>
                  </a:ext>
                </a:extLst>
              </a:tr>
              <a:tr h="489374">
                <a:tc v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進駐企業</a:t>
                      </a:r>
                    </a:p>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（實體進駐）</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合約企業</a:t>
                      </a:r>
                    </a:p>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（虛擬進駐）</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118659454"/>
                  </a:ext>
                </a:extLst>
              </a:tr>
              <a:tr h="481743">
                <a:tc vMerge="1">
                  <a:txBody>
                    <a:bodyPr/>
                    <a:lstStyle/>
                    <a:p>
                      <a:endParaRPr lang="zh-TW" altLang="en-US"/>
                    </a:p>
                  </a:txBody>
                  <a:tcPr/>
                </a:tc>
                <a:tc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有技術移轉</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無技術移轉家數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有技術移轉</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無技術移轉家數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進駐收入</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其他收入</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147179432"/>
                  </a:ext>
                </a:extLst>
              </a:tr>
              <a:tr h="232909">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學生人次</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時數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計畫名稱</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272553401"/>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3.2.18</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890625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911" y="3492236"/>
            <a:ext cx="8844833" cy="2949846"/>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solidFill>
                  <a:srgbClr val="000000"/>
                </a:solidFill>
                <a:ea typeface="微軟正黑體" panose="020B0604030504040204" pitchFamily="34" charset="-120"/>
                <a:cs typeface="Arial" panose="020B0604020202020204" pitchFamily="34" charset="0"/>
              </a:rPr>
              <a:t>【</a:t>
            </a:r>
            <a:r>
              <a:rPr lang="zh-TW" altLang="en-US" sz="1800" b="1" dirty="0">
                <a:solidFill>
                  <a:srgbClr val="000000"/>
                </a:solidFill>
                <a:ea typeface="微軟正黑體" panose="020B0604030504040204" pitchFamily="34" charset="-120"/>
                <a:cs typeface="Arial" panose="020B0604020202020204" pitchFamily="34" charset="0"/>
              </a:rPr>
              <a:t>欄位修正說明</a:t>
            </a:r>
            <a:r>
              <a:rPr lang="en-US" altLang="zh-TW" sz="1800" b="1" dirty="0" smtClean="0">
                <a:solidFill>
                  <a:srgbClr val="000000"/>
                </a:solidFill>
                <a:ea typeface="微軟正黑體" panose="020B0604030504040204" pitchFamily="34" charset="-120"/>
                <a:cs typeface="Arial" panose="020B0604020202020204" pitchFamily="34" charset="0"/>
              </a:rPr>
              <a:t>】</a:t>
            </a:r>
          </a:p>
          <a:p>
            <a:pPr marL="342900" lvl="2"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非</a:t>
            </a:r>
            <a:r>
              <a:rPr lang="zh-TW" altLang="zh-TW" sz="1800" b="1" dirty="0">
                <a:latin typeface="Arial" panose="020B0604020202020204" pitchFamily="34" charset="0"/>
                <a:ea typeface="微軟正黑體" panose="020B0604030504040204" pitchFamily="34" charset="-120"/>
                <a:cs typeface="Arial" panose="020B0604020202020204" pitchFamily="34" charset="0"/>
              </a:rPr>
              <a:t>學校育成中心培育之企業有技術移轉之企業</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：係指非由學校培育之企業與學校簽訂合作技術移轉合約，且有技術移轉之事實之【家數；金額】，其中【家數】請以簽訂技術移轉合約日期為填報基準；【金額】則以</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strike="dblStrike" dirty="0">
                <a:latin typeface="微軟正黑體" panose="020B0604030504040204" pitchFamily="34" charset="-120"/>
                <a:ea typeface="微軟正黑體" panose="020B0604030504040204" pitchFamily="34" charset="-120"/>
              </a:rPr>
              <a:t>簽約</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合約生效</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1800" dirty="0">
                <a:latin typeface="Arial" panose="020B0604020202020204" pitchFamily="34" charset="0"/>
                <a:ea typeface="微軟正黑體" panose="020B0604030504040204" pitchFamily="34" charset="-120"/>
                <a:cs typeface="Arial" panose="020B0604020202020204" pitchFamily="34" charset="0"/>
              </a:rPr>
              <a:t>」之「合約金額（包括應付未付金額）」填報。</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lvl="2"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企業配合</a:t>
            </a:r>
            <a:r>
              <a:rPr lang="zh-TW" altLang="en-US" sz="1800" b="1" dirty="0">
                <a:latin typeface="Arial" panose="020B0604020202020204" pitchFamily="34" charset="0"/>
                <a:ea typeface="微軟正黑體" panose="020B0604030504040204" pitchFamily="34" charset="-120"/>
                <a:cs typeface="Arial" panose="020B0604020202020204" pitchFamily="34" charset="0"/>
              </a:rPr>
              <a:t>款</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：契約若為「</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一次簽訂多年者</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」，請統一以「</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合約生效日</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」為認列年度來填報；</a:t>
            </a:r>
            <a:r>
              <a:rPr lang="zh-TW" altLang="en-US" sz="1800" u="sng" dirty="0" smtClean="0">
                <a:latin typeface="Arial" panose="020B0604020202020204" pitchFamily="34" charset="0"/>
                <a:ea typeface="微軟正黑體" panose="020B0604030504040204" pitchFamily="34" charset="-120"/>
                <a:cs typeface="Arial" panose="020B0604020202020204" pitchFamily="34" charset="0"/>
              </a:rPr>
              <a:t>若為「</a:t>
            </a:r>
            <a:r>
              <a:rPr lang="zh-TW" altLang="en-US" sz="18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逐年簽訂者</a:t>
            </a:r>
            <a:r>
              <a:rPr lang="zh-TW" altLang="en-US" sz="1800" u="sng" dirty="0" smtClean="0">
                <a:latin typeface="Arial" panose="020B0604020202020204" pitchFamily="34" charset="0"/>
                <a:ea typeface="微軟正黑體" panose="020B0604030504040204" pitchFamily="34" charset="-120"/>
                <a:cs typeface="Arial" panose="020B0604020202020204" pitchFamily="34" charset="0"/>
              </a:rPr>
              <a:t>」，請依各年度簽訂金額，</a:t>
            </a:r>
            <a:r>
              <a:rPr lang="zh-TW" altLang="en-US" sz="18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分別認列於各年度</a:t>
            </a:r>
            <a:r>
              <a:rPr lang="zh-TW" altLang="en-US" sz="1800" u="sng" dirty="0" smtClean="0">
                <a:latin typeface="Arial" panose="020B0604020202020204" pitchFamily="34" charset="0"/>
                <a:ea typeface="微軟正黑體" panose="020B0604030504040204" pitchFamily="34" charset="-120"/>
                <a:cs typeface="Arial" panose="020B0604020202020204" pitchFamily="34" charset="0"/>
              </a:rPr>
              <a:t>來填報</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大學校院推動創新育成及技術移轉績效表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911575288"/>
              </p:ext>
            </p:extLst>
          </p:nvPr>
        </p:nvGraphicFramePr>
        <p:xfrm>
          <a:off x="132911" y="1115754"/>
          <a:ext cx="8844833" cy="2286000"/>
        </p:xfrm>
        <a:graphic>
          <a:graphicData uri="http://schemas.openxmlformats.org/drawingml/2006/table">
            <a:tbl>
              <a:tblPr firstRow="1" firstCol="1" bandRow="1"/>
              <a:tblGrid>
                <a:gridCol w="404086">
                  <a:extLst>
                    <a:ext uri="{9D8B030D-6E8A-4147-A177-3AD203B41FA5}">
                      <a16:colId xmlns:a16="http://schemas.microsoft.com/office/drawing/2014/main" xmlns="" val="2139719686"/>
                    </a:ext>
                  </a:extLst>
                </a:gridCol>
                <a:gridCol w="728707">
                  <a:extLst>
                    <a:ext uri="{9D8B030D-6E8A-4147-A177-3AD203B41FA5}">
                      <a16:colId xmlns:a16="http://schemas.microsoft.com/office/drawing/2014/main" xmlns="" val="1540641633"/>
                    </a:ext>
                  </a:extLst>
                </a:gridCol>
                <a:gridCol w="485241">
                  <a:extLst>
                    <a:ext uri="{9D8B030D-6E8A-4147-A177-3AD203B41FA5}">
                      <a16:colId xmlns:a16="http://schemas.microsoft.com/office/drawing/2014/main" xmlns="" val="295133801"/>
                    </a:ext>
                  </a:extLst>
                </a:gridCol>
                <a:gridCol w="728707">
                  <a:extLst>
                    <a:ext uri="{9D8B030D-6E8A-4147-A177-3AD203B41FA5}">
                      <a16:colId xmlns:a16="http://schemas.microsoft.com/office/drawing/2014/main" xmlns="" val="2772360034"/>
                    </a:ext>
                  </a:extLst>
                </a:gridCol>
                <a:gridCol w="672913">
                  <a:extLst>
                    <a:ext uri="{9D8B030D-6E8A-4147-A177-3AD203B41FA5}">
                      <a16:colId xmlns:a16="http://schemas.microsoft.com/office/drawing/2014/main" xmlns="" val="184255586"/>
                    </a:ext>
                  </a:extLst>
                </a:gridCol>
                <a:gridCol w="564706">
                  <a:extLst>
                    <a:ext uri="{9D8B030D-6E8A-4147-A177-3AD203B41FA5}">
                      <a16:colId xmlns:a16="http://schemas.microsoft.com/office/drawing/2014/main" xmlns="" val="2167856538"/>
                    </a:ext>
                  </a:extLst>
                </a:gridCol>
                <a:gridCol w="580409">
                  <a:extLst>
                    <a:ext uri="{9D8B030D-6E8A-4147-A177-3AD203B41FA5}">
                      <a16:colId xmlns:a16="http://schemas.microsoft.com/office/drawing/2014/main" xmlns="" val="1348438091"/>
                    </a:ext>
                  </a:extLst>
                </a:gridCol>
                <a:gridCol w="658901">
                  <a:extLst>
                    <a:ext uri="{9D8B030D-6E8A-4147-A177-3AD203B41FA5}">
                      <a16:colId xmlns:a16="http://schemas.microsoft.com/office/drawing/2014/main" xmlns="" val="3467179978"/>
                    </a:ext>
                  </a:extLst>
                </a:gridCol>
                <a:gridCol w="566397">
                  <a:extLst>
                    <a:ext uri="{9D8B030D-6E8A-4147-A177-3AD203B41FA5}">
                      <a16:colId xmlns:a16="http://schemas.microsoft.com/office/drawing/2014/main" xmlns="" val="3255814466"/>
                    </a:ext>
                  </a:extLst>
                </a:gridCol>
                <a:gridCol w="483551">
                  <a:extLst>
                    <a:ext uri="{9D8B030D-6E8A-4147-A177-3AD203B41FA5}">
                      <a16:colId xmlns:a16="http://schemas.microsoft.com/office/drawing/2014/main" xmlns="" val="2211852753"/>
                    </a:ext>
                  </a:extLst>
                </a:gridCol>
                <a:gridCol w="566397">
                  <a:extLst>
                    <a:ext uri="{9D8B030D-6E8A-4147-A177-3AD203B41FA5}">
                      <a16:colId xmlns:a16="http://schemas.microsoft.com/office/drawing/2014/main" xmlns="" val="3760918900"/>
                    </a:ext>
                  </a:extLst>
                </a:gridCol>
                <a:gridCol w="476787">
                  <a:extLst>
                    <a:ext uri="{9D8B030D-6E8A-4147-A177-3AD203B41FA5}">
                      <a16:colId xmlns:a16="http://schemas.microsoft.com/office/drawing/2014/main" xmlns="" val="2332884708"/>
                    </a:ext>
                  </a:extLst>
                </a:gridCol>
                <a:gridCol w="476787">
                  <a:extLst>
                    <a:ext uri="{9D8B030D-6E8A-4147-A177-3AD203B41FA5}">
                      <a16:colId xmlns:a16="http://schemas.microsoft.com/office/drawing/2014/main" xmlns="" val="3089688301"/>
                    </a:ext>
                  </a:extLst>
                </a:gridCol>
                <a:gridCol w="517366">
                  <a:extLst>
                    <a:ext uri="{9D8B030D-6E8A-4147-A177-3AD203B41FA5}">
                      <a16:colId xmlns:a16="http://schemas.microsoft.com/office/drawing/2014/main" xmlns="" val="3994641997"/>
                    </a:ext>
                  </a:extLst>
                </a:gridCol>
                <a:gridCol w="410849">
                  <a:extLst>
                    <a:ext uri="{9D8B030D-6E8A-4147-A177-3AD203B41FA5}">
                      <a16:colId xmlns:a16="http://schemas.microsoft.com/office/drawing/2014/main" xmlns="" val="2502084589"/>
                    </a:ext>
                  </a:extLst>
                </a:gridCol>
                <a:gridCol w="174343">
                  <a:extLst>
                    <a:ext uri="{9D8B030D-6E8A-4147-A177-3AD203B41FA5}">
                      <a16:colId xmlns:a16="http://schemas.microsoft.com/office/drawing/2014/main" xmlns="" val="228673989"/>
                    </a:ext>
                  </a:extLst>
                </a:gridCol>
                <a:gridCol w="174343">
                  <a:extLst>
                    <a:ext uri="{9D8B030D-6E8A-4147-A177-3AD203B41FA5}">
                      <a16:colId xmlns:a16="http://schemas.microsoft.com/office/drawing/2014/main" xmlns="" val="1271745216"/>
                    </a:ext>
                  </a:extLst>
                </a:gridCol>
                <a:gridCol w="174343">
                  <a:extLst>
                    <a:ext uri="{9D8B030D-6E8A-4147-A177-3AD203B41FA5}">
                      <a16:colId xmlns:a16="http://schemas.microsoft.com/office/drawing/2014/main" xmlns="" val="3863157437"/>
                    </a:ext>
                  </a:extLst>
                </a:gridCol>
              </a:tblGrid>
              <a:tr h="116123">
                <a:tc rowSpan="5">
                  <a:txBody>
                    <a:bodyPr/>
                    <a:lstStyle/>
                    <a:p>
                      <a:pPr marL="0" indent="0" algn="ctr" defTabSz="914400" rtl="0" eaLnBrk="1" latinLnBrk="0" hangingPunct="1">
                        <a:lnSpc>
                          <a:spcPts val="1500"/>
                        </a:lnSpc>
                        <a:spcAft>
                          <a:spcPts val="0"/>
                        </a:spcAft>
                      </a:pP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indent="45720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學校與企業技術移轉成果</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5">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自育成中心畢業之企業家數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至校內育成中心培育之企業進行實習、參訪及觀摩之學生人次及時數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zh-TW" altLang="en-US"/>
                    </a:p>
                  </a:txBody>
                  <a:tcPr/>
                </a:tc>
                <a:tc gridSpan="6">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育成中心收入（元）</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996436899"/>
                  </a:ext>
                </a:extLst>
              </a:tr>
              <a:tr h="124417">
                <a:tc vMerge="1">
                  <a:txBody>
                    <a:bodyPr/>
                    <a:lstStyle/>
                    <a:p>
                      <a:endParaRPr lang="zh-TW" altLang="en-US"/>
                    </a:p>
                  </a:txBody>
                  <a:tcPr/>
                </a:tc>
                <a:tc gridSpan="6">
                  <a:txBody>
                    <a:bodyPr/>
                    <a:lstStyle/>
                    <a:p>
                      <a:pPr marL="0" indent="15240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學校育成中心培育之企業</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grid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非學校育成中心培育之企業有技術移轉之企業</a:t>
                      </a:r>
                    </a:p>
                    <a:p>
                      <a:pPr marL="0" algn="ctr" defTabSz="914400" rtl="0" eaLnBrk="1" latinLnBrk="0" hangingPunct="1">
                        <a:lnSpc>
                          <a:spcPts val="1500"/>
                        </a:lnSpc>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不限新創公司</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3" h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3" grid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獲得政府補助（含委辦）計畫</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zh-TW" altLang="en-US"/>
                    </a:p>
                  </a:txBody>
                  <a:tcPr/>
                </a:tc>
                <a:tc rowSpan="4">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學校自籌款</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企業配合款</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hMerge="1">
                  <a:txBody>
                    <a:bodyPr/>
                    <a:lstStyle/>
                    <a:p>
                      <a:endParaRPr lang="zh-TW" altLang="en-US"/>
                    </a:p>
                  </a:txBody>
                  <a:tcPr/>
                </a:tc>
                <a:tc rowSpan="4">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4785285"/>
                  </a:ext>
                </a:extLst>
              </a:tr>
              <a:tr h="489374">
                <a:tc v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進駐企業</a:t>
                      </a:r>
                    </a:p>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（實體進駐）</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合約企業</a:t>
                      </a:r>
                    </a:p>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（虛擬進駐）</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118659454"/>
                  </a:ext>
                </a:extLst>
              </a:tr>
              <a:tr h="481743">
                <a:tc vMerge="1">
                  <a:txBody>
                    <a:bodyPr/>
                    <a:lstStyle/>
                    <a:p>
                      <a:endParaRPr lang="zh-TW" altLang="en-US"/>
                    </a:p>
                  </a:txBody>
                  <a:tcPr/>
                </a:tc>
                <a:tc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有技術移轉</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無技術移轉家數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有技術移轉</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無技術移轉家數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進駐收入</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其他收入</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147179432"/>
                  </a:ext>
                </a:extLst>
              </a:tr>
              <a:tr h="232909">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家數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學生人次</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時數</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計畫名稱</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金額</a:t>
                      </a: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410" marR="68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272553401"/>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3.2.19</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4238533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ea typeface="Gulim" panose="020B0600000101010101" pitchFamily="34" charset="-127"/>
              </a:rPr>
              <a:t>https://hedb.moe.edu.tw/</a:t>
            </a:r>
            <a:endParaRPr lang="en-US" altLang="ko-KR" sz="1600" b="1" dirty="0">
              <a:solidFill>
                <a:srgbClr val="0000FF"/>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 name="Rectangle 4"/>
          <p:cNvSpPr txBox="1">
            <a:spLocks noChangeArrowheads="1"/>
          </p:cNvSpPr>
          <p:nvPr/>
        </p:nvSpPr>
        <p:spPr bwMode="gray">
          <a:xfrm>
            <a:off x="45720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04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28" y="2455596"/>
            <a:ext cx="8919806" cy="4154984"/>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smtClean="0">
                <a:solidFill>
                  <a:srgbClr val="000000"/>
                </a:solidFill>
                <a:ea typeface="微軟正黑體" panose="020B0604030504040204" pitchFamily="34" charset="-120"/>
                <a:cs typeface="Arial" panose="020B0604020202020204" pitchFamily="34" charset="0"/>
              </a:rPr>
              <a:t>【</a:t>
            </a:r>
            <a:r>
              <a:rPr lang="zh-TW" altLang="en-US" sz="1600" b="1" dirty="0">
                <a:solidFill>
                  <a:srgbClr val="000000"/>
                </a:solidFill>
                <a:ea typeface="微軟正黑體" panose="020B0604030504040204" pitchFamily="34" charset="-120"/>
                <a:cs typeface="Arial" panose="020B0604020202020204" pitchFamily="34" charset="0"/>
              </a:rPr>
              <a:t>欄位修正說明</a:t>
            </a:r>
            <a:r>
              <a:rPr lang="en-US" altLang="zh-TW" sz="1600" b="1" dirty="0" smtClean="0">
                <a:solidFill>
                  <a:srgbClr val="000000"/>
                </a:solidFill>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公司基本資料</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本調查之「衍生企業」，係指該企業在成立時運用學校擁有</a:t>
            </a:r>
            <a:r>
              <a:rPr lang="en-US" altLang="zh-TW" sz="1600" dirty="0">
                <a:latin typeface="Arial" panose="020B0604020202020204" pitchFamily="34" charset="0"/>
                <a:ea typeface="微軟正黑體" panose="020B0604030504040204" pitchFamily="34" charset="-120"/>
                <a:cs typeface="Arial" panose="020B0604020202020204" pitchFamily="34" charset="0"/>
              </a:rPr>
              <a:t>know-how</a:t>
            </a:r>
            <a:r>
              <a:rPr lang="zh-TW" altLang="zh-TW" sz="1600" dirty="0">
                <a:latin typeface="Arial" panose="020B0604020202020204" pitchFamily="34" charset="0"/>
                <a:ea typeface="微軟正黑體" panose="020B0604030504040204" pitchFamily="34" charset="-120"/>
                <a:cs typeface="Arial" panose="020B0604020202020204" pitchFamily="34" charset="0"/>
              </a:rPr>
              <a:t>或專利權之研發成果作為公司運作所需之技術，並依公司法規定所成立之公司，</a:t>
            </a:r>
            <a:r>
              <a:rPr lang="zh-TW" altLang="zh-TW" sz="1600" strike="dbl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且學校亦擁有該公司股權</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latin typeface="Arial" panose="020B0604020202020204" pitchFamily="34" charset="0"/>
                <a:ea typeface="微軟正黑體" panose="020B0604030504040204" pitchFamily="34" charset="-120"/>
                <a:cs typeface="Arial" panose="020B0604020202020204" pitchFamily="34" charset="0"/>
              </a:rPr>
              <a:t>單純教師持股公司不列入校方衍生企業</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，並於調查期間無解散事實者（亦即該公司於</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12</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31</a:t>
            </a:r>
            <a:r>
              <a:rPr lang="zh-TW" altLang="zh-TW" sz="1600" dirty="0">
                <a:latin typeface="Arial" panose="020B0604020202020204" pitchFamily="34" charset="0"/>
                <a:ea typeface="微軟正黑體" panose="020B0604030504040204" pitchFamily="34" charset="-120"/>
                <a:cs typeface="Arial" panose="020B0604020202020204" pitchFamily="34" charset="0"/>
              </a:rPr>
              <a:t>日止仍登記在案者</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ct val="150000"/>
              </a:lnSpc>
              <a:buFont typeface="Wingdings" panose="05000000000000000000" pitchFamily="2" charset="2"/>
              <a:buChar char="l"/>
            </a:pP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資本額組成</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b="1" u="sng" dirty="0" smtClean="0">
                <a:solidFill>
                  <a:srgbClr val="FF0000"/>
                </a:solidFill>
                <a:latin typeface="微軟正黑體" panose="020B0604030504040204" pitchFamily="34" charset="-120"/>
                <a:ea typeface="微軟正黑體" panose="020B0604030504040204" pitchFamily="34" charset="-120"/>
              </a:rPr>
              <a:t>請填報公司</a:t>
            </a:r>
            <a:r>
              <a:rPr lang="zh-TW" altLang="zh-TW" sz="1700" b="1" u="sng" dirty="0">
                <a:solidFill>
                  <a:srgbClr val="FF0000"/>
                </a:solidFill>
                <a:latin typeface="微軟正黑體" panose="020B0604030504040204" pitchFamily="34" charset="-120"/>
                <a:ea typeface="微軟正黑體" panose="020B0604030504040204" pitchFamily="34" charset="-120"/>
              </a:rPr>
              <a:t>設立至</a:t>
            </a:r>
            <a:r>
              <a:rPr lang="en-US" altLang="zh-TW" sz="1700" b="1" u="sng" dirty="0">
                <a:solidFill>
                  <a:srgbClr val="FF0000"/>
                </a:solidFill>
                <a:latin typeface="微軟正黑體" panose="020B0604030504040204" pitchFamily="34" charset="-120"/>
                <a:ea typeface="微軟正黑體" panose="020B0604030504040204" pitchFamily="34" charset="-120"/>
              </a:rPr>
              <a:t>107</a:t>
            </a:r>
            <a:r>
              <a:rPr lang="zh-TW" altLang="zh-TW" sz="1700" b="1" u="sng" dirty="0">
                <a:solidFill>
                  <a:srgbClr val="FF0000"/>
                </a:solidFill>
                <a:latin typeface="微軟正黑體" panose="020B0604030504040204" pitchFamily="34" charset="-120"/>
                <a:ea typeface="微軟正黑體" panose="020B0604030504040204" pitchFamily="34" charset="-120"/>
              </a:rPr>
              <a:t>年</a:t>
            </a:r>
            <a:r>
              <a:rPr lang="en-US" altLang="zh-TW" sz="1700" b="1" u="sng" dirty="0">
                <a:solidFill>
                  <a:srgbClr val="FF0000"/>
                </a:solidFill>
                <a:latin typeface="微軟正黑體" panose="020B0604030504040204" pitchFamily="34" charset="-120"/>
                <a:ea typeface="微軟正黑體" panose="020B0604030504040204" pitchFamily="34" charset="-120"/>
              </a:rPr>
              <a:t>12</a:t>
            </a:r>
            <a:r>
              <a:rPr lang="zh-TW" altLang="zh-TW" sz="1700" b="1" u="sng" dirty="0">
                <a:solidFill>
                  <a:srgbClr val="FF0000"/>
                </a:solidFill>
                <a:latin typeface="微軟正黑體" panose="020B0604030504040204" pitchFamily="34" charset="-120"/>
                <a:ea typeface="微軟正黑體" panose="020B0604030504040204" pitchFamily="34" charset="-120"/>
              </a:rPr>
              <a:t>月</a:t>
            </a:r>
            <a:r>
              <a:rPr lang="en-US" altLang="zh-TW" sz="1700" b="1" u="sng" dirty="0">
                <a:solidFill>
                  <a:srgbClr val="FF0000"/>
                </a:solidFill>
                <a:latin typeface="微軟正黑體" panose="020B0604030504040204" pitchFamily="34" charset="-120"/>
                <a:ea typeface="微軟正黑體" panose="020B0604030504040204" pitchFamily="34" charset="-120"/>
              </a:rPr>
              <a:t>31</a:t>
            </a:r>
            <a:r>
              <a:rPr lang="zh-TW" altLang="zh-TW" sz="1700" b="1" u="sng" dirty="0">
                <a:solidFill>
                  <a:srgbClr val="FF0000"/>
                </a:solidFill>
                <a:latin typeface="微軟正黑體" panose="020B0604030504040204" pitchFamily="34" charset="-120"/>
                <a:ea typeface="微軟正黑體" panose="020B0604030504040204" pitchFamily="34" charset="-120"/>
              </a:rPr>
              <a:t>日止</a:t>
            </a:r>
            <a:r>
              <a:rPr lang="zh-TW" altLang="zh-TW" sz="1700" dirty="0" smtClean="0">
                <a:latin typeface="微軟正黑體" panose="020B0604030504040204" pitchFamily="34" charset="-120"/>
                <a:ea typeface="微軟正黑體" panose="020B0604030504040204" pitchFamily="34" charset="-120"/>
              </a:rPr>
              <a:t>之</a:t>
            </a:r>
            <a:r>
              <a:rPr lang="zh-TW" altLang="en-US" sz="1700" dirty="0" smtClean="0">
                <a:latin typeface="微軟正黑體" panose="020B0604030504040204" pitchFamily="34" charset="-120"/>
                <a:ea typeface="微軟正黑體" panose="020B0604030504040204" pitchFamily="34" charset="-120"/>
              </a:rPr>
              <a:t>各項</a:t>
            </a:r>
            <a:r>
              <a:rPr lang="zh-TW" altLang="zh-TW" sz="1700" dirty="0" smtClean="0">
                <a:latin typeface="微軟正黑體" panose="020B0604030504040204" pitchFamily="34" charset="-120"/>
                <a:ea typeface="微軟正黑體" panose="020B0604030504040204" pitchFamily="34" charset="-120"/>
              </a:rPr>
              <a:t>金額</a:t>
            </a:r>
            <a:r>
              <a:rPr lang="zh-TW" altLang="zh-TW" sz="1700" dirty="0">
                <a:latin typeface="微軟正黑體" panose="020B0604030504040204" pitchFamily="34" charset="-120"/>
                <a:ea typeface="微軟正黑體" panose="020B0604030504040204" pitchFamily="34" charset="-120"/>
              </a:rPr>
              <a:t>。</a:t>
            </a:r>
            <a:endParaRPr lang="en-US" altLang="zh-TW" sz="1700" dirty="0" smtClean="0">
              <a:latin typeface="微軟正黑體" panose="020B0604030504040204" pitchFamily="34" charset="-120"/>
              <a:ea typeface="微軟正黑體" panose="020B0604030504040204" pitchFamily="34" charset="-120"/>
              <a:cs typeface="Arial" panose="020B0604020202020204" pitchFamily="34" charset="0"/>
            </a:endParaRPr>
          </a:p>
          <a:p>
            <a:pPr marL="800100" lvl="1" indent="-342900">
              <a:lnSpc>
                <a:spcPct val="150000"/>
              </a:lnSpc>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latin typeface="Arial" panose="020B0604020202020204" pitchFamily="34" charset="0"/>
                <a:ea typeface="微軟正黑體" panose="020B0604030504040204" pitchFamily="34" charset="-120"/>
                <a:cs typeface="Arial" panose="020B0604020202020204" pitchFamily="34" charset="0"/>
              </a:rPr>
              <a:t>資金投入：請填報學校以「資金」方式投資之</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累積</a:t>
            </a:r>
            <a:r>
              <a:rPr lang="zh-TW" altLang="zh-TW" sz="1600" dirty="0">
                <a:latin typeface="Arial" panose="020B0604020202020204" pitchFamily="34" charset="0"/>
                <a:ea typeface="微軟正黑體" panose="020B0604030504040204" pitchFamily="34" charset="-120"/>
                <a:cs typeface="Arial" panose="020B0604020202020204" pitchFamily="34" charset="0"/>
              </a:rPr>
              <a:t>總額</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latin typeface="Arial" panose="020B0604020202020204" pitchFamily="34" charset="0"/>
                <a:ea typeface="微軟正黑體" panose="020B0604030504040204" pitchFamily="34" charset="-120"/>
                <a:cs typeface="Arial" panose="020B0604020202020204" pitchFamily="34" charset="0"/>
              </a:rPr>
              <a:t>技術入股：請填報學校以「技術入股」方式投資之</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累積</a:t>
            </a:r>
            <a:r>
              <a:rPr lang="zh-TW" altLang="zh-TW" sz="1600" dirty="0">
                <a:latin typeface="Arial" panose="020B0604020202020204" pitchFamily="34" charset="0"/>
                <a:ea typeface="微軟正黑體" panose="020B0604030504040204" pitchFamily="34" charset="-120"/>
                <a:cs typeface="Arial" panose="020B0604020202020204" pitchFamily="34" charset="0"/>
              </a:rPr>
              <a:t>作價金額，並優先以「認定市場公開價值（以填報當日股價金額）」填報，其次則以股票面值（額）填報</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非</a:t>
            </a:r>
            <a:r>
              <a:rPr lang="zh-TW" altLang="zh-TW" sz="1600" dirty="0">
                <a:latin typeface="Arial" panose="020B0604020202020204" pitchFamily="34" charset="0"/>
                <a:ea typeface="微軟正黑體" panose="020B0604030504040204" pitchFamily="34" charset="-120"/>
                <a:cs typeface="Arial" panose="020B0604020202020204" pitchFamily="34" charset="0"/>
              </a:rPr>
              <a:t>本校資金投入：請填報非屬學校資金投入及學校技術入股之非本校資金投入金額，</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應為資本總額減掉學校資金投入金額、學校技術入股金額</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學校衍生企業明細表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3.2.20</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972813319"/>
              </p:ext>
            </p:extLst>
          </p:nvPr>
        </p:nvGraphicFramePr>
        <p:xfrm>
          <a:off x="116128" y="1084135"/>
          <a:ext cx="8919809" cy="1143000"/>
        </p:xfrm>
        <a:graphic>
          <a:graphicData uri="http://schemas.openxmlformats.org/drawingml/2006/table">
            <a:tbl>
              <a:tblPr firstRow="1" firstCol="1" bandRow="1"/>
              <a:tblGrid>
                <a:gridCol w="282883">
                  <a:extLst>
                    <a:ext uri="{9D8B030D-6E8A-4147-A177-3AD203B41FA5}">
                      <a16:colId xmlns:a16="http://schemas.microsoft.com/office/drawing/2014/main" xmlns="" val="3960583983"/>
                    </a:ext>
                  </a:extLst>
                </a:gridCol>
                <a:gridCol w="407324">
                  <a:extLst>
                    <a:ext uri="{9D8B030D-6E8A-4147-A177-3AD203B41FA5}">
                      <a16:colId xmlns:a16="http://schemas.microsoft.com/office/drawing/2014/main" xmlns="" val="1864589824"/>
                    </a:ext>
                  </a:extLst>
                </a:gridCol>
                <a:gridCol w="299258">
                  <a:extLst>
                    <a:ext uri="{9D8B030D-6E8A-4147-A177-3AD203B41FA5}">
                      <a16:colId xmlns:a16="http://schemas.microsoft.com/office/drawing/2014/main" xmlns="" val="1215529094"/>
                    </a:ext>
                  </a:extLst>
                </a:gridCol>
                <a:gridCol w="332509">
                  <a:extLst>
                    <a:ext uri="{9D8B030D-6E8A-4147-A177-3AD203B41FA5}">
                      <a16:colId xmlns:a16="http://schemas.microsoft.com/office/drawing/2014/main" xmlns="" val="3608408166"/>
                    </a:ext>
                  </a:extLst>
                </a:gridCol>
                <a:gridCol w="432262">
                  <a:extLst>
                    <a:ext uri="{9D8B030D-6E8A-4147-A177-3AD203B41FA5}">
                      <a16:colId xmlns:a16="http://schemas.microsoft.com/office/drawing/2014/main" xmlns="" val="1681769567"/>
                    </a:ext>
                  </a:extLst>
                </a:gridCol>
                <a:gridCol w="689956">
                  <a:extLst>
                    <a:ext uri="{9D8B030D-6E8A-4147-A177-3AD203B41FA5}">
                      <a16:colId xmlns:a16="http://schemas.microsoft.com/office/drawing/2014/main" xmlns="" val="3810140384"/>
                    </a:ext>
                  </a:extLst>
                </a:gridCol>
                <a:gridCol w="731520">
                  <a:extLst>
                    <a:ext uri="{9D8B030D-6E8A-4147-A177-3AD203B41FA5}">
                      <a16:colId xmlns:a16="http://schemas.microsoft.com/office/drawing/2014/main" xmlns="" val="3207695412"/>
                    </a:ext>
                  </a:extLst>
                </a:gridCol>
                <a:gridCol w="290945">
                  <a:extLst>
                    <a:ext uri="{9D8B030D-6E8A-4147-A177-3AD203B41FA5}">
                      <a16:colId xmlns:a16="http://schemas.microsoft.com/office/drawing/2014/main" xmlns="" val="168349832"/>
                    </a:ext>
                  </a:extLst>
                </a:gridCol>
                <a:gridCol w="249382">
                  <a:extLst>
                    <a:ext uri="{9D8B030D-6E8A-4147-A177-3AD203B41FA5}">
                      <a16:colId xmlns:a16="http://schemas.microsoft.com/office/drawing/2014/main" xmlns="" val="2712150990"/>
                    </a:ext>
                  </a:extLst>
                </a:gridCol>
                <a:gridCol w="457200">
                  <a:extLst>
                    <a:ext uri="{9D8B030D-6E8A-4147-A177-3AD203B41FA5}">
                      <a16:colId xmlns:a16="http://schemas.microsoft.com/office/drawing/2014/main" xmlns="" val="2012394058"/>
                    </a:ext>
                  </a:extLst>
                </a:gridCol>
                <a:gridCol w="482138">
                  <a:extLst>
                    <a:ext uri="{9D8B030D-6E8A-4147-A177-3AD203B41FA5}">
                      <a16:colId xmlns:a16="http://schemas.microsoft.com/office/drawing/2014/main" xmlns="" val="943609212"/>
                    </a:ext>
                  </a:extLst>
                </a:gridCol>
                <a:gridCol w="290946">
                  <a:extLst>
                    <a:ext uri="{9D8B030D-6E8A-4147-A177-3AD203B41FA5}">
                      <a16:colId xmlns:a16="http://schemas.microsoft.com/office/drawing/2014/main" xmlns="" val="2291057379"/>
                    </a:ext>
                  </a:extLst>
                </a:gridCol>
                <a:gridCol w="523702">
                  <a:extLst>
                    <a:ext uri="{9D8B030D-6E8A-4147-A177-3AD203B41FA5}">
                      <a16:colId xmlns:a16="http://schemas.microsoft.com/office/drawing/2014/main" xmlns="" val="3248964607"/>
                    </a:ext>
                  </a:extLst>
                </a:gridCol>
                <a:gridCol w="498763">
                  <a:extLst>
                    <a:ext uri="{9D8B030D-6E8A-4147-A177-3AD203B41FA5}">
                      <a16:colId xmlns:a16="http://schemas.microsoft.com/office/drawing/2014/main" xmlns="" val="1948028247"/>
                    </a:ext>
                  </a:extLst>
                </a:gridCol>
                <a:gridCol w="748146">
                  <a:extLst>
                    <a:ext uri="{9D8B030D-6E8A-4147-A177-3AD203B41FA5}">
                      <a16:colId xmlns:a16="http://schemas.microsoft.com/office/drawing/2014/main" xmlns="" val="3745788323"/>
                    </a:ext>
                  </a:extLst>
                </a:gridCol>
                <a:gridCol w="556953">
                  <a:extLst>
                    <a:ext uri="{9D8B030D-6E8A-4147-A177-3AD203B41FA5}">
                      <a16:colId xmlns:a16="http://schemas.microsoft.com/office/drawing/2014/main" xmlns="" val="1513571714"/>
                    </a:ext>
                  </a:extLst>
                </a:gridCol>
                <a:gridCol w="565265">
                  <a:extLst>
                    <a:ext uri="{9D8B030D-6E8A-4147-A177-3AD203B41FA5}">
                      <a16:colId xmlns:a16="http://schemas.microsoft.com/office/drawing/2014/main" xmlns="" val="3788098875"/>
                    </a:ext>
                  </a:extLst>
                </a:gridCol>
                <a:gridCol w="332509">
                  <a:extLst>
                    <a:ext uri="{9D8B030D-6E8A-4147-A177-3AD203B41FA5}">
                      <a16:colId xmlns:a16="http://schemas.microsoft.com/office/drawing/2014/main" xmlns="" val="2148121705"/>
                    </a:ext>
                  </a:extLst>
                </a:gridCol>
                <a:gridCol w="748148">
                  <a:extLst>
                    <a:ext uri="{9D8B030D-6E8A-4147-A177-3AD203B41FA5}">
                      <a16:colId xmlns:a16="http://schemas.microsoft.com/office/drawing/2014/main" xmlns="" val="2853494611"/>
                    </a:ext>
                  </a:extLst>
                </a:gridCol>
              </a:tblGrid>
              <a:tr h="125950">
                <a:tc row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公司基本資料</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gridSpan="7">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公司組成人員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年營業額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資本額組成</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1827321"/>
                  </a:ext>
                </a:extLst>
              </a:tr>
              <a:tr h="125950">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公司名稱</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成立時間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學校技術入股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非本校資金投入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06496430"/>
                  </a:ext>
                </a:extLst>
              </a:tr>
              <a:tr h="5592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現職為專任教師並兼職公司職務者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現職專任教師借調至公司擔任職務者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近</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5</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968178682"/>
                  </a:ext>
                </a:extLst>
              </a:tr>
            </a:tbl>
          </a:graphicData>
        </a:graphic>
      </p:graphicFrame>
    </p:spTree>
    <p:extLst>
      <p:ext uri="{BB962C8B-B14F-4D97-AF65-F5344CB8AC3E}">
        <p14:creationId xmlns:p14="http://schemas.microsoft.com/office/powerpoint/2010/main" val="377968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28" y="2239466"/>
            <a:ext cx="8919806" cy="4385816"/>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108.03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回饋學校之金額</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latin typeface="Arial" panose="020B0604020202020204" pitchFamily="34" charset="0"/>
                <a:ea typeface="微軟正黑體" panose="020B0604030504040204" pitchFamily="34" charset="-120"/>
                <a:cs typeface="Arial" panose="020B0604020202020204" pitchFamily="34" charset="0"/>
              </a:rPr>
              <a:t>以「</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簽約合約生效日</a:t>
            </a:r>
            <a:r>
              <a:rPr lang="zh-TW" altLang="zh-TW" sz="1800" dirty="0">
                <a:latin typeface="Arial" panose="020B0604020202020204" pitchFamily="34" charset="0"/>
                <a:ea typeface="微軟正黑體" panose="020B0604030504040204" pitchFamily="34" charset="-120"/>
                <a:cs typeface="Arial" panose="020B0604020202020204" pitchFamily="34" charset="0"/>
              </a:rPr>
              <a:t>」為認列年度基準日，填報公司</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截至每年</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12</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31</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a:t>
            </a:r>
            <a:r>
              <a:rPr lang="zh-TW" altLang="zh-TW" sz="1800" dirty="0">
                <a:latin typeface="Arial" panose="020B0604020202020204" pitchFamily="34" charset="0"/>
                <a:ea typeface="微軟正黑體" panose="020B0604030504040204" pitchFamily="34" charset="-120"/>
                <a:cs typeface="Arial" panose="020B0604020202020204" pitchFamily="34" charset="0"/>
              </a:rPr>
              <a:t>依雙方簽訂合約之內容以「股份比例或其他方式（如權利金、衍生利益金）」回饋學校之</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技轉金額】</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：係指合約中述及有關</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學校</a:t>
            </a:r>
            <a:r>
              <a:rPr lang="zh-TW" altLang="zh-TW" sz="18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技術授權、技術入股</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等項目</a:t>
            </a:r>
            <a:r>
              <a:rPr lang="zh-TW" altLang="zh-TW" sz="1800" dirty="0">
                <a:latin typeface="Arial" panose="020B0604020202020204" pitchFamily="34" charset="0"/>
                <a:ea typeface="微軟正黑體" panose="020B0604030504040204" pitchFamily="34" charset="-120"/>
                <a:cs typeface="Arial" panose="020B0604020202020204" pitchFamily="34" charset="0"/>
              </a:rPr>
              <a:t>可獲得之公司回饋金額</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其他</a:t>
            </a:r>
            <a:r>
              <a:rPr lang="zh-TW" altLang="zh-TW" sz="1800" b="1" dirty="0">
                <a:latin typeface="Arial" panose="020B0604020202020204" pitchFamily="34" charset="0"/>
                <a:ea typeface="微軟正黑體" panose="020B0604030504040204" pitchFamily="34" charset="-120"/>
                <a:cs typeface="Arial" panose="020B0604020202020204" pitchFamily="34" charset="0"/>
              </a:rPr>
              <a:t>【項目說明】與【合計金額】</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：係指合約中述及「非關學校技術移轉」之其他【項目說明】（</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兩項以上請</a:t>
            </a:r>
            <a:r>
              <a:rPr lang="zh-TW" altLang="zh-TW" sz="1800" b="1" u="sng" dirty="0">
                <a:latin typeface="Arial" panose="020B0604020202020204" pitchFamily="34" charset="0"/>
                <a:ea typeface="微軟正黑體" panose="020B0604030504040204" pitchFamily="34" charset="-120"/>
                <a:cs typeface="Arial" panose="020B0604020202020204" pitchFamily="34" charset="0"/>
              </a:rPr>
              <a:t>合併說明</a:t>
            </a:r>
            <a:r>
              <a:rPr lang="zh-TW" altLang="zh-TW" sz="1800" dirty="0">
                <a:latin typeface="Arial" panose="020B0604020202020204" pitchFamily="34" charset="0"/>
                <a:ea typeface="微軟正黑體" panose="020B0604030504040204" pitchFamily="34" charset="-120"/>
                <a:cs typeface="Arial" panose="020B0604020202020204" pitchFamily="34" charset="0"/>
              </a:rPr>
              <a:t>）與公司回饋之【合計金額】（</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兩項以上請</a:t>
            </a:r>
            <a:r>
              <a:rPr lang="zh-TW" altLang="zh-TW" sz="1800" b="1" u="sng" dirty="0">
                <a:latin typeface="Arial" panose="020B0604020202020204" pitchFamily="34" charset="0"/>
                <a:ea typeface="微軟正黑體" panose="020B0604030504040204" pitchFamily="34" charset="-120"/>
                <a:cs typeface="Arial" panose="020B0604020202020204" pitchFamily="34" charset="0"/>
              </a:rPr>
              <a:t>合計</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填寫</a:t>
            </a:r>
            <a:r>
              <a:rPr lang="zh-TW" altLang="zh-TW" sz="1800" b="1" u="sng" dirty="0">
                <a:latin typeface="Arial" panose="020B0604020202020204" pitchFamily="34" charset="0"/>
                <a:ea typeface="微軟正黑體" panose="020B0604030504040204" pitchFamily="34" charset="-120"/>
                <a:cs typeface="Arial" panose="020B0604020202020204" pitchFamily="34" charset="0"/>
              </a:rPr>
              <a:t>金額</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p>
          <a:p>
            <a:pPr marL="342900" indent="-342900">
              <a:buClr>
                <a:schemeClr val="tx1"/>
              </a:buClr>
              <a:buFont typeface="Wingdings" panose="05000000000000000000" pitchFamily="2" charset="2"/>
              <a:buChar char="l"/>
            </a:pP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填報金額包括「應付未付金額」</a:t>
            </a:r>
            <a:r>
              <a:rPr lang="zh-TW" altLang="zh-TW" sz="1800" dirty="0">
                <a:latin typeface="Arial" panose="020B0604020202020204" pitchFamily="34" charset="0"/>
                <a:ea typeface="微軟正黑體" panose="020B0604030504040204" pitchFamily="34" charset="-120"/>
                <a:cs typeface="Arial" panose="020B0604020202020204" pitchFamily="34" charset="0"/>
              </a:rPr>
              <a:t>，例如：公司</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107</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年度</a:t>
            </a:r>
            <a:r>
              <a:rPr lang="zh-TW" altLang="zh-TW" sz="1800" dirty="0">
                <a:latin typeface="Arial" panose="020B0604020202020204" pitchFamily="34" charset="0"/>
                <a:ea typeface="微軟正黑體" panose="020B0604030504040204" pitchFamily="34" charset="-120"/>
                <a:cs typeface="Arial" panose="020B0604020202020204" pitchFamily="34" charset="0"/>
              </a:rPr>
              <a:t>依雙方合約規範，應回饋學校金額為新臺幣</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萬元，但截至</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107</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12</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31</a:t>
            </a:r>
            <a:r>
              <a:rPr lang="zh-TW" altLang="zh-TW" sz="1800" dirty="0">
                <a:latin typeface="Arial" panose="020B0604020202020204" pitchFamily="34" charset="0"/>
                <a:ea typeface="微軟正黑體" panose="020B0604030504040204" pitchFamily="34" charset="-120"/>
                <a:cs typeface="Arial" panose="020B0604020202020204" pitchFamily="34" charset="0"/>
              </a:rPr>
              <a:t>日止僅支付</a:t>
            </a:r>
            <a:r>
              <a:rPr lang="en-US" altLang="zh-TW" sz="1800" dirty="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萬元，故填報【</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萬元】。</a:t>
            </a: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學校衍生企業明細表</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3.2.21</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873163550"/>
              </p:ext>
            </p:extLst>
          </p:nvPr>
        </p:nvGraphicFramePr>
        <p:xfrm>
          <a:off x="116128" y="1084135"/>
          <a:ext cx="8919809" cy="1143000"/>
        </p:xfrm>
        <a:graphic>
          <a:graphicData uri="http://schemas.openxmlformats.org/drawingml/2006/table">
            <a:tbl>
              <a:tblPr firstRow="1" firstCol="1" bandRow="1"/>
              <a:tblGrid>
                <a:gridCol w="282883">
                  <a:extLst>
                    <a:ext uri="{9D8B030D-6E8A-4147-A177-3AD203B41FA5}">
                      <a16:colId xmlns:a16="http://schemas.microsoft.com/office/drawing/2014/main" xmlns="" val="3960583983"/>
                    </a:ext>
                  </a:extLst>
                </a:gridCol>
                <a:gridCol w="407324">
                  <a:extLst>
                    <a:ext uri="{9D8B030D-6E8A-4147-A177-3AD203B41FA5}">
                      <a16:colId xmlns:a16="http://schemas.microsoft.com/office/drawing/2014/main" xmlns="" val="1864589824"/>
                    </a:ext>
                  </a:extLst>
                </a:gridCol>
                <a:gridCol w="299258">
                  <a:extLst>
                    <a:ext uri="{9D8B030D-6E8A-4147-A177-3AD203B41FA5}">
                      <a16:colId xmlns:a16="http://schemas.microsoft.com/office/drawing/2014/main" xmlns="" val="1215529094"/>
                    </a:ext>
                  </a:extLst>
                </a:gridCol>
                <a:gridCol w="332509">
                  <a:extLst>
                    <a:ext uri="{9D8B030D-6E8A-4147-A177-3AD203B41FA5}">
                      <a16:colId xmlns:a16="http://schemas.microsoft.com/office/drawing/2014/main" xmlns="" val="3608408166"/>
                    </a:ext>
                  </a:extLst>
                </a:gridCol>
                <a:gridCol w="432262">
                  <a:extLst>
                    <a:ext uri="{9D8B030D-6E8A-4147-A177-3AD203B41FA5}">
                      <a16:colId xmlns:a16="http://schemas.microsoft.com/office/drawing/2014/main" xmlns="" val="1681769567"/>
                    </a:ext>
                  </a:extLst>
                </a:gridCol>
                <a:gridCol w="689956">
                  <a:extLst>
                    <a:ext uri="{9D8B030D-6E8A-4147-A177-3AD203B41FA5}">
                      <a16:colId xmlns:a16="http://schemas.microsoft.com/office/drawing/2014/main" xmlns="" val="3810140384"/>
                    </a:ext>
                  </a:extLst>
                </a:gridCol>
                <a:gridCol w="731520">
                  <a:extLst>
                    <a:ext uri="{9D8B030D-6E8A-4147-A177-3AD203B41FA5}">
                      <a16:colId xmlns:a16="http://schemas.microsoft.com/office/drawing/2014/main" xmlns="" val="3207695412"/>
                    </a:ext>
                  </a:extLst>
                </a:gridCol>
                <a:gridCol w="290945">
                  <a:extLst>
                    <a:ext uri="{9D8B030D-6E8A-4147-A177-3AD203B41FA5}">
                      <a16:colId xmlns:a16="http://schemas.microsoft.com/office/drawing/2014/main" xmlns="" val="168349832"/>
                    </a:ext>
                  </a:extLst>
                </a:gridCol>
                <a:gridCol w="249382">
                  <a:extLst>
                    <a:ext uri="{9D8B030D-6E8A-4147-A177-3AD203B41FA5}">
                      <a16:colId xmlns:a16="http://schemas.microsoft.com/office/drawing/2014/main" xmlns="" val="2712150990"/>
                    </a:ext>
                  </a:extLst>
                </a:gridCol>
                <a:gridCol w="457200">
                  <a:extLst>
                    <a:ext uri="{9D8B030D-6E8A-4147-A177-3AD203B41FA5}">
                      <a16:colId xmlns:a16="http://schemas.microsoft.com/office/drawing/2014/main" xmlns="" val="2012394058"/>
                    </a:ext>
                  </a:extLst>
                </a:gridCol>
                <a:gridCol w="482138">
                  <a:extLst>
                    <a:ext uri="{9D8B030D-6E8A-4147-A177-3AD203B41FA5}">
                      <a16:colId xmlns:a16="http://schemas.microsoft.com/office/drawing/2014/main" xmlns="" val="943609212"/>
                    </a:ext>
                  </a:extLst>
                </a:gridCol>
                <a:gridCol w="290946">
                  <a:extLst>
                    <a:ext uri="{9D8B030D-6E8A-4147-A177-3AD203B41FA5}">
                      <a16:colId xmlns:a16="http://schemas.microsoft.com/office/drawing/2014/main" xmlns="" val="2291057379"/>
                    </a:ext>
                  </a:extLst>
                </a:gridCol>
                <a:gridCol w="523702">
                  <a:extLst>
                    <a:ext uri="{9D8B030D-6E8A-4147-A177-3AD203B41FA5}">
                      <a16:colId xmlns:a16="http://schemas.microsoft.com/office/drawing/2014/main" xmlns="" val="3248964607"/>
                    </a:ext>
                  </a:extLst>
                </a:gridCol>
                <a:gridCol w="498763">
                  <a:extLst>
                    <a:ext uri="{9D8B030D-6E8A-4147-A177-3AD203B41FA5}">
                      <a16:colId xmlns:a16="http://schemas.microsoft.com/office/drawing/2014/main" xmlns="" val="1948028247"/>
                    </a:ext>
                  </a:extLst>
                </a:gridCol>
                <a:gridCol w="748146">
                  <a:extLst>
                    <a:ext uri="{9D8B030D-6E8A-4147-A177-3AD203B41FA5}">
                      <a16:colId xmlns:a16="http://schemas.microsoft.com/office/drawing/2014/main" xmlns="" val="3745788323"/>
                    </a:ext>
                  </a:extLst>
                </a:gridCol>
                <a:gridCol w="473825">
                  <a:extLst>
                    <a:ext uri="{9D8B030D-6E8A-4147-A177-3AD203B41FA5}">
                      <a16:colId xmlns:a16="http://schemas.microsoft.com/office/drawing/2014/main" xmlns="" val="1513571714"/>
                    </a:ext>
                  </a:extLst>
                </a:gridCol>
                <a:gridCol w="490451">
                  <a:extLst>
                    <a:ext uri="{9D8B030D-6E8A-4147-A177-3AD203B41FA5}">
                      <a16:colId xmlns:a16="http://schemas.microsoft.com/office/drawing/2014/main" xmlns="" val="3788098875"/>
                    </a:ext>
                  </a:extLst>
                </a:gridCol>
                <a:gridCol w="490451">
                  <a:extLst>
                    <a:ext uri="{9D8B030D-6E8A-4147-A177-3AD203B41FA5}">
                      <a16:colId xmlns:a16="http://schemas.microsoft.com/office/drawing/2014/main" xmlns="" val="2148121705"/>
                    </a:ext>
                  </a:extLst>
                </a:gridCol>
                <a:gridCol w="748148">
                  <a:extLst>
                    <a:ext uri="{9D8B030D-6E8A-4147-A177-3AD203B41FA5}">
                      <a16:colId xmlns:a16="http://schemas.microsoft.com/office/drawing/2014/main" xmlns="" val="2853494611"/>
                    </a:ext>
                  </a:extLst>
                </a:gridCol>
              </a:tblGrid>
              <a:tr h="125950">
                <a:tc row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公司基本資料</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公司組成人員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年營業額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資本額組成</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1827321"/>
                  </a:ext>
                </a:extLst>
              </a:tr>
              <a:tr h="125950">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公司名稱</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成立時間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marL="0" indent="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學校技術入股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非本校資金投入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06496430"/>
                  </a:ext>
                </a:extLst>
              </a:tr>
              <a:tr h="5592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現職為專任教師並兼職公司職務者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現職專任教師借調至公司擔任職務者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近</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5</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2968178682"/>
                  </a:ext>
                </a:extLst>
              </a:tr>
            </a:tbl>
          </a:graphicData>
        </a:graphic>
      </p:graphicFrame>
    </p:spTree>
    <p:extLst>
      <p:ext uri="{BB962C8B-B14F-4D97-AF65-F5344CB8AC3E}">
        <p14:creationId xmlns:p14="http://schemas.microsoft.com/office/powerpoint/2010/main" val="345205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4691" y="2074053"/>
            <a:ext cx="8911243" cy="4616648"/>
          </a:xfrm>
          <a:prstGeom prst="rect">
            <a:avLst/>
          </a:prstGeom>
        </p:spPr>
        <p:txBody>
          <a:bodyPr wrap="square">
            <a:spAutoFit/>
          </a:bodyPr>
          <a:lstStyle/>
          <a:p>
            <a:pPr algn="just">
              <a:spcBef>
                <a:spcPts val="600"/>
              </a:spcBef>
              <a:spcAft>
                <a:spcPts val="6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smtClean="0">
                <a:solidFill>
                  <a:srgbClr val="000000"/>
                </a:solidFill>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108.03</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b="1" dirty="0" smtClean="0">
                <a:solidFill>
                  <a:srgbClr val="000000"/>
                </a:solidFill>
                <a:ea typeface="微軟正黑體" panose="020B0604030504040204" pitchFamily="34" charset="-120"/>
                <a:cs typeface="Arial" panose="020B0604020202020204" pitchFamily="34" charset="0"/>
              </a:rPr>
              <a:t>】</a:t>
            </a:r>
          </a:p>
          <a:p>
            <a:pPr marL="342900" indent="-34290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a:latin typeface="Arial" panose="020B0604020202020204" pitchFamily="34" charset="0"/>
                <a:ea typeface="微軟正黑體" panose="020B0604030504040204" pitchFamily="34" charset="-120"/>
                <a:cs typeface="Arial" panose="020B0604020202020204" pitchFamily="34" charset="0"/>
              </a:rPr>
              <a:t>本表各項金額，例如學校以資金投資金額、技術入股之作價金額及回饋學校金額等，請</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以合約或列帳於會計帳務資料中可稽核之金額填報</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年度</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學校</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每年</a:t>
            </a:r>
            <a:r>
              <a:rPr lang="en-US" altLang="zh-TW" sz="16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月填報前一年度資料</a:t>
            </a:r>
            <a:r>
              <a:rPr lang="zh-TW" altLang="zh-TW" sz="1600" dirty="0">
                <a:latin typeface="Arial" panose="020B0604020202020204" pitchFamily="34" charset="0"/>
                <a:ea typeface="微軟正黑體" panose="020B0604030504040204" pitchFamily="34" charset="-120"/>
                <a:cs typeface="Arial" panose="020B0604020202020204" pitchFamily="34" charset="0"/>
              </a:rPr>
              <a:t>，例如：</a:t>
            </a:r>
            <a:r>
              <a:rPr lang="en-US" altLang="zh-TW" sz="1600" dirty="0">
                <a:latin typeface="Arial" panose="020B0604020202020204" pitchFamily="34" charset="0"/>
                <a:ea typeface="微軟正黑體" panose="020B0604030504040204" pitchFamily="34" charset="-120"/>
                <a:cs typeface="Arial" panose="020B0604020202020204" pitchFamily="34" charset="0"/>
              </a:rPr>
              <a:t>108</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3</a:t>
            </a:r>
            <a:r>
              <a:rPr lang="zh-TW" altLang="zh-TW" sz="16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年度（</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日至</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12</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31</a:t>
            </a:r>
            <a:r>
              <a:rPr lang="zh-TW" altLang="zh-TW" sz="1600" dirty="0">
                <a:latin typeface="Arial" panose="020B0604020202020204" pitchFamily="34" charset="0"/>
                <a:ea typeface="微軟正黑體" panose="020B0604030504040204" pitchFamily="34" charset="-120"/>
                <a:cs typeface="Arial" panose="020B0604020202020204" pitchFamily="34" charset="0"/>
              </a:rPr>
              <a:t>日）之統計資料</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合作</a:t>
            </a:r>
            <a:r>
              <a:rPr lang="zh-TW" altLang="zh-TW" sz="1600" b="1" dirty="0">
                <a:latin typeface="Arial" panose="020B0604020202020204" pitchFamily="34" charset="0"/>
                <a:ea typeface="微軟正黑體" panose="020B0604030504040204" pitchFamily="34" charset="-120"/>
                <a:cs typeface="Arial" panose="020B0604020202020204" pitchFamily="34" charset="0"/>
              </a:rPr>
              <a:t>企業基本資料</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本調查之「合作企業新事業部門（</a:t>
            </a:r>
            <a:r>
              <a:rPr lang="en-US" altLang="zh-TW" sz="1600" dirty="0">
                <a:latin typeface="Arial" panose="020B0604020202020204" pitchFamily="34" charset="0"/>
                <a:ea typeface="微軟正黑體" panose="020B0604030504040204" pitchFamily="34" charset="-120"/>
                <a:cs typeface="Arial" panose="020B0604020202020204" pitchFamily="34" charset="0"/>
              </a:rPr>
              <a:t>Spin in</a:t>
            </a:r>
            <a:r>
              <a:rPr lang="zh-TW" altLang="zh-TW" sz="1600" dirty="0">
                <a:latin typeface="Arial" panose="020B0604020202020204" pitchFamily="34" charset="0"/>
                <a:ea typeface="微軟正黑體" panose="020B0604030504040204" pitchFamily="34" charset="-120"/>
                <a:cs typeface="Arial" panose="020B0604020202020204" pitchFamily="34" charset="0"/>
              </a:rPr>
              <a:t>）」係指該</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學校師生團隊運用研發成果，與企業共同進行技術商業化開發，</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成立新事業部門</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單純教師持股合作企業</a:t>
            </a:r>
            <a:r>
              <a:rPr lang="en-US" altLang="zh-TW" sz="16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新事業部</a:t>
            </a:r>
            <a:r>
              <a:rPr lang="en-US" altLang="zh-TW" sz="16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不列計</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，並於調查期間無解散事實者</a:t>
            </a:r>
            <a:r>
              <a:rPr lang="zh-TW" altLang="zh-TW" sz="1600" dirty="0">
                <a:latin typeface="Arial" panose="020B0604020202020204" pitchFamily="34" charset="0"/>
                <a:ea typeface="微軟正黑體" panose="020B0604030504040204" pitchFamily="34" charset="-120"/>
                <a:cs typeface="Arial" panose="020B0604020202020204" pitchFamily="34" charset="0"/>
              </a:rPr>
              <a:t>（亦即該公司於</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12</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31</a:t>
            </a:r>
            <a:r>
              <a:rPr lang="zh-TW" altLang="zh-TW" sz="1600" dirty="0">
                <a:latin typeface="Arial" panose="020B0604020202020204" pitchFamily="34" charset="0"/>
                <a:ea typeface="微軟正黑體" panose="020B0604030504040204" pitchFamily="34" charset="-120"/>
                <a:cs typeface="Arial" panose="020B0604020202020204" pitchFamily="34" charset="0"/>
              </a:rPr>
              <a:t>日止仍登記在案者）</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spcBef>
                <a:spcPts val="600"/>
              </a:spcBef>
              <a:spcAft>
                <a:spcPts val="6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600" dirty="0">
                <a:latin typeface="Arial" panose="020B0604020202020204" pitchFamily="34" charset="0"/>
                <a:ea typeface="微軟正黑體" panose="020B0604030504040204" pitchFamily="34" charset="-120"/>
                <a:cs typeface="Arial" panose="020B0604020202020204" pitchFamily="34" charset="0"/>
              </a:rPr>
              <a:t>填報合作企業新事業部門之基本資料，包括【合作企業及部門名稱、統一編號、部門成立時間】等</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600"/>
              </a:spcBef>
              <a:spcAft>
                <a:spcPts val="6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合作</a:t>
            </a:r>
            <a:r>
              <a:rPr lang="zh-TW" altLang="zh-TW" sz="1600" b="1" dirty="0">
                <a:latin typeface="Arial" panose="020B0604020202020204" pitchFamily="34" charset="0"/>
                <a:ea typeface="微軟正黑體" panose="020B0604030504040204" pitchFamily="34" charset="-120"/>
                <a:cs typeface="Arial" panose="020B0604020202020204" pitchFamily="34" charset="0"/>
              </a:rPr>
              <a:t>企業及部門名稱</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：請填寫合作企業營利事業登記名稱及新事業部門名稱</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600"/>
              </a:spcBef>
              <a:spcAft>
                <a:spcPts val="6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統一編號</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：請填寫合作企業登記之統一編號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600"/>
              </a:spcBef>
              <a:spcAft>
                <a:spcPts val="6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部門</a:t>
            </a:r>
            <a:r>
              <a:rPr lang="zh-TW" altLang="zh-TW" sz="1600" b="1" dirty="0">
                <a:latin typeface="Arial" panose="020B0604020202020204" pitchFamily="34" charset="0"/>
                <a:ea typeface="微軟正黑體" panose="020B0604030504040204" pitchFamily="34" charset="-120"/>
                <a:cs typeface="Arial" panose="020B0604020202020204" pitchFamily="34" charset="0"/>
              </a:rPr>
              <a:t>成立時間</a:t>
            </a:r>
            <a:r>
              <a:rPr lang="zh-TW" altLang="zh-TW" sz="1600" dirty="0">
                <a:latin typeface="Arial" panose="020B0604020202020204" pitchFamily="34" charset="0"/>
                <a:ea typeface="微軟正黑體" panose="020B0604030504040204" pitchFamily="34" charset="-120"/>
                <a:cs typeface="Arial" panose="020B0604020202020204" pitchFamily="34" charset="0"/>
              </a:rPr>
              <a:t>：合作企業新事業部門成立日期，請填寫年月日（例如</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2</a:t>
            </a:r>
            <a:r>
              <a:rPr lang="zh-TW" altLang="zh-TW" sz="1600" dirty="0">
                <a:latin typeface="Arial" panose="020B0604020202020204" pitchFamily="34" charset="0"/>
                <a:ea typeface="微軟正黑體" panose="020B0604030504040204" pitchFamily="34" charset="-120"/>
                <a:cs typeface="Arial" panose="020B0604020202020204" pitchFamily="34" charset="0"/>
              </a:rPr>
              <a:t>日成立，即填寫</a:t>
            </a:r>
            <a:r>
              <a:rPr lang="en-US" altLang="zh-TW" sz="1600" dirty="0">
                <a:latin typeface="Arial" panose="020B0604020202020204" pitchFamily="34" charset="0"/>
                <a:ea typeface="微軟正黑體" panose="020B0604030504040204" pitchFamily="34" charset="-120"/>
                <a:cs typeface="Arial" panose="020B0604020202020204" pitchFamily="34" charset="0"/>
              </a:rPr>
              <a:t>1070102</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學校合作</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企業新事業部門明細</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3.2.22</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56429008"/>
              </p:ext>
            </p:extLst>
          </p:nvPr>
        </p:nvGraphicFramePr>
        <p:xfrm>
          <a:off x="66499" y="1019597"/>
          <a:ext cx="9019306" cy="1071493"/>
        </p:xfrm>
        <a:graphic>
          <a:graphicData uri="http://schemas.openxmlformats.org/drawingml/2006/table">
            <a:tbl>
              <a:tblPr firstRow="1" firstCol="1" bandRow="1"/>
              <a:tblGrid>
                <a:gridCol w="368972">
                  <a:extLst>
                    <a:ext uri="{9D8B030D-6E8A-4147-A177-3AD203B41FA5}">
                      <a16:colId xmlns:a16="http://schemas.microsoft.com/office/drawing/2014/main" xmlns="" val="1055660274"/>
                    </a:ext>
                  </a:extLst>
                </a:gridCol>
                <a:gridCol w="860934">
                  <a:extLst>
                    <a:ext uri="{9D8B030D-6E8A-4147-A177-3AD203B41FA5}">
                      <a16:colId xmlns:a16="http://schemas.microsoft.com/office/drawing/2014/main" xmlns="" val="808333079"/>
                    </a:ext>
                  </a:extLst>
                </a:gridCol>
                <a:gridCol w="385370">
                  <a:extLst>
                    <a:ext uri="{9D8B030D-6E8A-4147-A177-3AD203B41FA5}">
                      <a16:colId xmlns:a16="http://schemas.microsoft.com/office/drawing/2014/main" xmlns="" val="1140734714"/>
                    </a:ext>
                  </a:extLst>
                </a:gridCol>
                <a:gridCol w="516561">
                  <a:extLst>
                    <a:ext uri="{9D8B030D-6E8A-4147-A177-3AD203B41FA5}">
                      <a16:colId xmlns:a16="http://schemas.microsoft.com/office/drawing/2014/main" xmlns="" val="375264762"/>
                    </a:ext>
                  </a:extLst>
                </a:gridCol>
                <a:gridCol w="659042">
                  <a:extLst>
                    <a:ext uri="{9D8B030D-6E8A-4147-A177-3AD203B41FA5}">
                      <a16:colId xmlns:a16="http://schemas.microsoft.com/office/drawing/2014/main" xmlns="" val="1288367718"/>
                    </a:ext>
                  </a:extLst>
                </a:gridCol>
                <a:gridCol w="1075081">
                  <a:extLst>
                    <a:ext uri="{9D8B030D-6E8A-4147-A177-3AD203B41FA5}">
                      <a16:colId xmlns:a16="http://schemas.microsoft.com/office/drawing/2014/main" xmlns="" val="4046013156"/>
                    </a:ext>
                  </a:extLst>
                </a:gridCol>
                <a:gridCol w="1074540">
                  <a:extLst>
                    <a:ext uri="{9D8B030D-6E8A-4147-A177-3AD203B41FA5}">
                      <a16:colId xmlns:a16="http://schemas.microsoft.com/office/drawing/2014/main" xmlns="" val="1760664107"/>
                    </a:ext>
                  </a:extLst>
                </a:gridCol>
                <a:gridCol w="383996">
                  <a:extLst>
                    <a:ext uri="{9D8B030D-6E8A-4147-A177-3AD203B41FA5}">
                      <a16:colId xmlns:a16="http://schemas.microsoft.com/office/drawing/2014/main" xmlns="" val="2668526176"/>
                    </a:ext>
                  </a:extLst>
                </a:gridCol>
                <a:gridCol w="537269">
                  <a:extLst>
                    <a:ext uri="{9D8B030D-6E8A-4147-A177-3AD203B41FA5}">
                      <a16:colId xmlns:a16="http://schemas.microsoft.com/office/drawing/2014/main" xmlns="" val="42085256"/>
                    </a:ext>
                  </a:extLst>
                </a:gridCol>
                <a:gridCol w="537269">
                  <a:extLst>
                    <a:ext uri="{9D8B030D-6E8A-4147-A177-3AD203B41FA5}">
                      <a16:colId xmlns:a16="http://schemas.microsoft.com/office/drawing/2014/main" xmlns="" val="2222588683"/>
                    </a:ext>
                  </a:extLst>
                </a:gridCol>
                <a:gridCol w="308713">
                  <a:extLst>
                    <a:ext uri="{9D8B030D-6E8A-4147-A177-3AD203B41FA5}">
                      <a16:colId xmlns:a16="http://schemas.microsoft.com/office/drawing/2014/main" xmlns="" val="1149648133"/>
                    </a:ext>
                  </a:extLst>
                </a:gridCol>
                <a:gridCol w="617427">
                  <a:extLst>
                    <a:ext uri="{9D8B030D-6E8A-4147-A177-3AD203B41FA5}">
                      <a16:colId xmlns:a16="http://schemas.microsoft.com/office/drawing/2014/main" xmlns="" val="2109109187"/>
                    </a:ext>
                  </a:extLst>
                </a:gridCol>
                <a:gridCol w="308713">
                  <a:extLst>
                    <a:ext uri="{9D8B030D-6E8A-4147-A177-3AD203B41FA5}">
                      <a16:colId xmlns:a16="http://schemas.microsoft.com/office/drawing/2014/main" xmlns="" val="2624401999"/>
                    </a:ext>
                  </a:extLst>
                </a:gridCol>
                <a:gridCol w="383996">
                  <a:extLst>
                    <a:ext uri="{9D8B030D-6E8A-4147-A177-3AD203B41FA5}">
                      <a16:colId xmlns:a16="http://schemas.microsoft.com/office/drawing/2014/main" xmlns="" val="3231638192"/>
                    </a:ext>
                  </a:extLst>
                </a:gridCol>
                <a:gridCol w="383996">
                  <a:extLst>
                    <a:ext uri="{9D8B030D-6E8A-4147-A177-3AD203B41FA5}">
                      <a16:colId xmlns:a16="http://schemas.microsoft.com/office/drawing/2014/main" xmlns="" val="2438690925"/>
                    </a:ext>
                  </a:extLst>
                </a:gridCol>
                <a:gridCol w="617427">
                  <a:extLst>
                    <a:ext uri="{9D8B030D-6E8A-4147-A177-3AD203B41FA5}">
                      <a16:colId xmlns:a16="http://schemas.microsoft.com/office/drawing/2014/main" xmlns="" val="1352530377"/>
                    </a:ext>
                  </a:extLst>
                </a:gridCol>
              </a:tblGrid>
              <a:tr h="258693">
                <a:tc rowSpan="3">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07170"/>
                  </a:ext>
                </a:extLst>
              </a:tr>
              <a:tr h="166129">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54995256"/>
                  </a:ext>
                </a:extLst>
              </a:tr>
              <a:tr h="51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a:t>
                      </a:r>
                      <a:r>
                        <a:rPr lang="zh-TW" altLang="en-US"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為</a:t>
                      </a: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專任</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近</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5</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4094041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566" y="2265252"/>
            <a:ext cx="9035934" cy="4408899"/>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b="1" dirty="0">
                <a:latin typeface="Arial" panose="020B0604020202020204" pitchFamily="34" charset="0"/>
                <a:ea typeface="微軟正黑體" panose="020B0604030504040204" pitchFamily="34" charset="-120"/>
                <a:cs typeface="Arial" panose="020B0604020202020204" pitchFamily="34" charset="0"/>
              </a:rPr>
              <a:t> 108.03</a:t>
            </a:r>
            <a:r>
              <a:rPr lang="zh-TW" altLang="en-US" sz="17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700" b="1" dirty="0">
                <a:latin typeface="Arial" panose="020B0604020202020204" pitchFamily="34" charset="0"/>
                <a:ea typeface="微軟正黑體" panose="020B0604030504040204" pitchFamily="34" charset="-120"/>
                <a:cs typeface="Arial" panose="020B0604020202020204" pitchFamily="34" charset="0"/>
              </a:rPr>
              <a:t>合作企業新事業部門組成人員</a:t>
            </a:r>
            <a:r>
              <a:rPr lang="zh-TW" altLang="en-US" sz="1700" dirty="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請填報截至</a:t>
            </a:r>
            <a:r>
              <a:rPr lang="en-US" altLang="zh-TW" sz="1700" dirty="0">
                <a:latin typeface="Arial" panose="020B0604020202020204" pitchFamily="34" charset="0"/>
                <a:ea typeface="微軟正黑體" panose="020B0604030504040204" pitchFamily="34" charset="-120"/>
                <a:cs typeface="Arial" panose="020B0604020202020204" pitchFamily="34" charset="0"/>
              </a:rPr>
              <a:t>107</a:t>
            </a:r>
            <a:r>
              <a:rPr lang="zh-TW" altLang="zh-TW" sz="1700" dirty="0">
                <a:latin typeface="Arial" panose="020B0604020202020204" pitchFamily="34" charset="0"/>
                <a:ea typeface="微軟正黑體" panose="020B0604030504040204" pitchFamily="34" charset="-120"/>
                <a:cs typeface="Arial" panose="020B0604020202020204" pitchFamily="34" charset="0"/>
              </a:rPr>
              <a:t>年</a:t>
            </a:r>
            <a:r>
              <a:rPr lang="en-US" altLang="zh-TW" sz="1700" dirty="0">
                <a:latin typeface="Arial" panose="020B0604020202020204" pitchFamily="34" charset="0"/>
                <a:ea typeface="微軟正黑體" panose="020B0604030504040204" pitchFamily="34" charset="-120"/>
                <a:cs typeface="Arial" panose="020B0604020202020204" pitchFamily="34" charset="0"/>
              </a:rPr>
              <a:t>12</a:t>
            </a:r>
            <a:r>
              <a:rPr lang="zh-TW" altLang="zh-TW" sz="1700" dirty="0">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latin typeface="Arial" panose="020B0604020202020204" pitchFamily="34" charset="0"/>
                <a:ea typeface="微軟正黑體" panose="020B0604030504040204" pitchFamily="34" charset="-120"/>
                <a:cs typeface="Arial" panose="020B0604020202020204" pitchFamily="34" charset="0"/>
              </a:rPr>
              <a:t>31</a:t>
            </a:r>
            <a:r>
              <a:rPr lang="zh-TW" altLang="zh-TW" sz="1700" dirty="0">
                <a:latin typeface="Arial" panose="020B0604020202020204" pitchFamily="34" charset="0"/>
                <a:ea typeface="微軟正黑體" panose="020B0604030504040204" pitchFamily="34" charset="-120"/>
                <a:cs typeface="Arial" panose="020B0604020202020204" pitchFamily="34" charset="0"/>
              </a:rPr>
              <a:t>日止合作企業新事業部門組成人員，並依【教師數；學生數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700" dirty="0">
                <a:latin typeface="Arial" panose="020B0604020202020204" pitchFamily="34" charset="0"/>
                <a:ea typeface="微軟正黑體" panose="020B0604030504040204" pitchFamily="34" charset="-120"/>
                <a:cs typeface="Arial" panose="020B0604020202020204" pitchFamily="34" charset="0"/>
              </a:rPr>
              <a:t>其他</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700" dirty="0">
                <a:latin typeface="Arial" panose="020B0604020202020204" pitchFamily="34" charset="0"/>
                <a:ea typeface="微軟正黑體" panose="020B0604030504040204" pitchFamily="34" charset="-120"/>
                <a:cs typeface="Arial" panose="020B0604020202020204" pitchFamily="34" charset="0"/>
              </a:rPr>
              <a:t>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ct val="150000"/>
              </a:lnSpc>
              <a:buFont typeface="Wingdings" panose="05000000000000000000" pitchFamily="2" charset="2"/>
              <a:buChar char="l"/>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教師</a:t>
            </a:r>
            <a:r>
              <a:rPr lang="zh-TW" altLang="zh-TW" sz="1700" b="1" dirty="0">
                <a:latin typeface="Arial" panose="020B0604020202020204" pitchFamily="34" charset="0"/>
                <a:ea typeface="微軟正黑體" panose="020B0604030504040204" pitchFamily="34" charset="-120"/>
                <a:cs typeface="Arial" panose="020B0604020202020204" pitchFamily="34" charset="0"/>
              </a:rPr>
              <a:t>數</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：係指合作企業新事業部門組成人員</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受「聘任」為本校（校內）專任教師者</a:t>
            </a:r>
            <a:r>
              <a:rPr lang="zh-TW" altLang="zh-TW" sz="1700" dirty="0">
                <a:latin typeface="Arial" panose="020B0604020202020204" pitchFamily="34" charset="0"/>
                <a:ea typeface="微軟正黑體" panose="020B0604030504040204" pitchFamily="34" charset="-120"/>
                <a:cs typeface="Arial" panose="020B0604020202020204" pitchFamily="34" charset="0"/>
              </a:rPr>
              <a:t>（包括教授、副教授、助理教授、講師、軍訓教官、護理教師等），並依【曾任職於學校之專任教師；現職為專任教師並兼職合作企業新事業部門職務者；現職為專任教師借調至合作企業新事業部門擔任職務者】等類別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曾</a:t>
            </a:r>
            <a:r>
              <a:rPr lang="zh-TW" altLang="zh-TW" sz="1700" b="1" dirty="0">
                <a:latin typeface="Arial" panose="020B0604020202020204" pitchFamily="34" charset="0"/>
                <a:ea typeface="微軟正黑體" panose="020B0604030504040204" pitchFamily="34" charset="-120"/>
                <a:cs typeface="Arial" panose="020B0604020202020204" pitchFamily="34" charset="0"/>
              </a:rPr>
              <a:t>任職於學校之專任教師</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a:t>
            </a:r>
            <a:r>
              <a:rPr lang="zh-TW" altLang="zh-TW" sz="17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前二年度</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106</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17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曾任職於校內</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專任教師，但</a:t>
            </a:r>
            <a:r>
              <a:rPr lang="zh-TW" altLang="zh-TW" sz="17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於調查截止日</a:t>
            </a:r>
            <a:r>
              <a:rPr lang="zh-TW" altLang="zh-TW" sz="17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已無教師職務</a:t>
            </a:r>
            <a:r>
              <a:rPr lang="zh-TW" altLang="zh-TW" sz="17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且為合作企業新事業部門負責人或參與經營之合夥人</a:t>
            </a:r>
            <a:r>
              <a:rPr lang="zh-TW" altLang="zh-TW" sz="1700" dirty="0">
                <a:latin typeface="Arial" panose="020B0604020202020204" pitchFamily="34" charset="0"/>
                <a:ea typeface="微軟正黑體" panose="020B0604030504040204" pitchFamily="34" charset="-120"/>
                <a:cs typeface="Arial" panose="020B0604020202020204" pitchFamily="34" charset="0"/>
              </a:rPr>
              <a:t>。例如</a:t>
            </a:r>
            <a:r>
              <a:rPr lang="en-US" altLang="zh-TW" sz="1700" dirty="0">
                <a:latin typeface="Arial" panose="020B0604020202020204" pitchFamily="34" charset="0"/>
                <a:ea typeface="微軟正黑體" panose="020B0604030504040204" pitchFamily="34" charset="-120"/>
                <a:cs typeface="Arial" panose="020B0604020202020204" pitchFamily="34" charset="0"/>
              </a:rPr>
              <a:t>A</a:t>
            </a:r>
            <a:r>
              <a:rPr lang="zh-TW" altLang="zh-TW" sz="1700" dirty="0">
                <a:latin typeface="Arial" panose="020B0604020202020204" pitchFamily="34" charset="0"/>
                <a:ea typeface="微軟正黑體" panose="020B0604030504040204" pitchFamily="34" charset="-120"/>
                <a:cs typeface="Arial" panose="020B0604020202020204" pitchFamily="34" charset="0"/>
              </a:rPr>
              <a:t>專任教師於</a:t>
            </a:r>
            <a:r>
              <a:rPr lang="en-US" altLang="zh-TW" sz="1700" dirty="0">
                <a:latin typeface="Arial" panose="020B0604020202020204" pitchFamily="34" charset="0"/>
                <a:ea typeface="微軟正黑體" panose="020B0604030504040204" pitchFamily="34" charset="-120"/>
                <a:cs typeface="Arial" panose="020B0604020202020204" pitchFamily="34" charset="0"/>
              </a:rPr>
              <a:t>106</a:t>
            </a:r>
            <a:r>
              <a:rPr lang="zh-TW" altLang="zh-TW" sz="1700" dirty="0">
                <a:latin typeface="Arial" panose="020B0604020202020204" pitchFamily="34" charset="0"/>
                <a:ea typeface="微軟正黑體" panose="020B0604030504040204" pitchFamily="34" charset="-120"/>
                <a:cs typeface="Arial" panose="020B0604020202020204" pitchFamily="34" charset="0"/>
              </a:rPr>
              <a:t>年於</a:t>
            </a:r>
            <a:r>
              <a:rPr lang="en-US" altLang="zh-TW" sz="1700" dirty="0">
                <a:latin typeface="Arial" panose="020B0604020202020204" pitchFamily="34" charset="0"/>
                <a:ea typeface="微軟正黑體" panose="020B0604030504040204" pitchFamily="34" charset="-120"/>
                <a:cs typeface="Arial" panose="020B0604020202020204" pitchFamily="34" charset="0"/>
              </a:rPr>
              <a:t>5</a:t>
            </a:r>
            <a:r>
              <a:rPr lang="zh-TW" altLang="zh-TW" sz="1700" dirty="0">
                <a:latin typeface="Arial" panose="020B0604020202020204" pitchFamily="34" charset="0"/>
                <a:ea typeface="微軟正黑體" panose="020B0604030504040204" pitchFamily="34" charset="-120"/>
                <a:cs typeface="Arial" panose="020B0604020202020204" pitchFamily="34" charset="0"/>
              </a:rPr>
              <a:t>月辭去校內專任教師職務，並於</a:t>
            </a:r>
            <a:r>
              <a:rPr lang="en-US" altLang="zh-TW" sz="1700" dirty="0">
                <a:latin typeface="Arial" panose="020B0604020202020204" pitchFamily="34" charset="0"/>
                <a:ea typeface="微軟正黑體" panose="020B0604030504040204" pitchFamily="34" charset="-120"/>
                <a:cs typeface="Arial" panose="020B0604020202020204" pitchFamily="34" charset="0"/>
              </a:rPr>
              <a:t>107</a:t>
            </a:r>
            <a:r>
              <a:rPr lang="zh-TW" altLang="zh-TW" sz="1700" dirty="0">
                <a:latin typeface="Arial" panose="020B0604020202020204" pitchFamily="34" charset="0"/>
                <a:ea typeface="微軟正黑體" panose="020B0604030504040204" pitchFamily="34" charset="-120"/>
                <a:cs typeface="Arial" panose="020B0604020202020204" pitchFamily="34" charset="0"/>
              </a:rPr>
              <a:t>年</a:t>
            </a:r>
            <a:r>
              <a:rPr lang="en-US" altLang="zh-TW" sz="1700" dirty="0">
                <a:latin typeface="Arial" panose="020B0604020202020204" pitchFamily="34" charset="0"/>
                <a:ea typeface="微軟正黑體" panose="020B0604030504040204" pitchFamily="34" charset="-120"/>
                <a:cs typeface="Arial" panose="020B0604020202020204" pitchFamily="34" charset="0"/>
              </a:rPr>
              <a:t>3</a:t>
            </a:r>
            <a:r>
              <a:rPr lang="zh-TW" altLang="zh-TW" sz="1700" dirty="0">
                <a:latin typeface="Arial" panose="020B0604020202020204" pitchFamily="34" charset="0"/>
                <a:ea typeface="微軟正黑體" panose="020B0604030504040204" pitchFamily="34" charset="-120"/>
                <a:cs typeface="Arial" panose="020B0604020202020204" pitchFamily="34" charset="0"/>
              </a:rPr>
              <a:t>月任職於該合作企業新事業部門，故</a:t>
            </a:r>
            <a:r>
              <a:rPr lang="en-US" altLang="zh-TW" sz="1700" dirty="0">
                <a:latin typeface="Arial" panose="020B0604020202020204" pitchFamily="34" charset="0"/>
                <a:ea typeface="微軟正黑體" panose="020B0604030504040204" pitchFamily="34" charset="-120"/>
                <a:cs typeface="Arial" panose="020B0604020202020204" pitchFamily="34" charset="0"/>
              </a:rPr>
              <a:t>A</a:t>
            </a:r>
            <a:r>
              <a:rPr lang="zh-TW" altLang="zh-TW" sz="1700" dirty="0">
                <a:latin typeface="Arial" panose="020B0604020202020204" pitchFamily="34" charset="0"/>
                <a:ea typeface="微軟正黑體" panose="020B0604030504040204" pitchFamily="34" charset="-120"/>
                <a:cs typeface="Arial" panose="020B0604020202020204" pitchFamily="34" charset="0"/>
              </a:rPr>
              <a:t>教師即屬於【曾任職於</a:t>
            </a:r>
            <a:r>
              <a:rPr lang="en-US" altLang="zh-TW" sz="1700" dirty="0">
                <a:latin typeface="Arial" panose="020B0604020202020204" pitchFamily="34" charset="0"/>
                <a:ea typeface="微軟正黑體" panose="020B0604030504040204" pitchFamily="34" charset="-120"/>
                <a:cs typeface="Arial" panose="020B0604020202020204" pitchFamily="34" charset="0"/>
              </a:rPr>
              <a:t>A</a:t>
            </a:r>
            <a:r>
              <a:rPr lang="zh-TW" altLang="zh-TW" sz="1700" dirty="0">
                <a:latin typeface="Arial" panose="020B0604020202020204" pitchFamily="34" charset="0"/>
                <a:ea typeface="微軟正黑體" panose="020B0604030504040204" pitchFamily="34" charset="-120"/>
                <a:cs typeface="Arial" panose="020B0604020202020204" pitchFamily="34" charset="0"/>
              </a:rPr>
              <a:t>學校之專任教師】</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學校合作</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企業新事業部門明細</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7089448"/>
              </p:ext>
            </p:extLst>
          </p:nvPr>
        </p:nvGraphicFramePr>
        <p:xfrm>
          <a:off x="0" y="1019597"/>
          <a:ext cx="9143998" cy="1274693"/>
        </p:xfrm>
        <a:graphic>
          <a:graphicData uri="http://schemas.openxmlformats.org/drawingml/2006/table">
            <a:tbl>
              <a:tblPr firstRow="1" firstCol="1" bandRow="1"/>
              <a:tblGrid>
                <a:gridCol w="579290">
                  <a:extLst>
                    <a:ext uri="{9D8B030D-6E8A-4147-A177-3AD203B41FA5}">
                      <a16:colId xmlns:a16="http://schemas.microsoft.com/office/drawing/2014/main" xmlns="" val="1055660274"/>
                    </a:ext>
                  </a:extLst>
                </a:gridCol>
                <a:gridCol w="461784">
                  <a:extLst>
                    <a:ext uri="{9D8B030D-6E8A-4147-A177-3AD203B41FA5}">
                      <a16:colId xmlns:a16="http://schemas.microsoft.com/office/drawing/2014/main" xmlns="" val="808333079"/>
                    </a:ext>
                  </a:extLst>
                </a:gridCol>
                <a:gridCol w="349222">
                  <a:extLst>
                    <a:ext uri="{9D8B030D-6E8A-4147-A177-3AD203B41FA5}">
                      <a16:colId xmlns:a16="http://schemas.microsoft.com/office/drawing/2014/main" xmlns="" val="1140734714"/>
                    </a:ext>
                  </a:extLst>
                </a:gridCol>
                <a:gridCol w="349222">
                  <a:extLst>
                    <a:ext uri="{9D8B030D-6E8A-4147-A177-3AD203B41FA5}">
                      <a16:colId xmlns:a16="http://schemas.microsoft.com/office/drawing/2014/main" xmlns="" val="375264762"/>
                    </a:ext>
                  </a:extLst>
                </a:gridCol>
                <a:gridCol w="1089944">
                  <a:extLst>
                    <a:ext uri="{9D8B030D-6E8A-4147-A177-3AD203B41FA5}">
                      <a16:colId xmlns:a16="http://schemas.microsoft.com/office/drawing/2014/main" xmlns="" val="1288367718"/>
                    </a:ext>
                  </a:extLst>
                </a:gridCol>
                <a:gridCol w="1089944">
                  <a:extLst>
                    <a:ext uri="{9D8B030D-6E8A-4147-A177-3AD203B41FA5}">
                      <a16:colId xmlns:a16="http://schemas.microsoft.com/office/drawing/2014/main" xmlns="" val="4046013156"/>
                    </a:ext>
                  </a:extLst>
                </a:gridCol>
                <a:gridCol w="1089395">
                  <a:extLst>
                    <a:ext uri="{9D8B030D-6E8A-4147-A177-3AD203B41FA5}">
                      <a16:colId xmlns:a16="http://schemas.microsoft.com/office/drawing/2014/main" xmlns="" val="1760664107"/>
                    </a:ext>
                  </a:extLst>
                </a:gridCol>
                <a:gridCol w="389305">
                  <a:extLst>
                    <a:ext uri="{9D8B030D-6E8A-4147-A177-3AD203B41FA5}">
                      <a16:colId xmlns:a16="http://schemas.microsoft.com/office/drawing/2014/main" xmlns="" val="2668526176"/>
                    </a:ext>
                  </a:extLst>
                </a:gridCol>
                <a:gridCol w="544697">
                  <a:extLst>
                    <a:ext uri="{9D8B030D-6E8A-4147-A177-3AD203B41FA5}">
                      <a16:colId xmlns:a16="http://schemas.microsoft.com/office/drawing/2014/main" xmlns="" val="42085256"/>
                    </a:ext>
                  </a:extLst>
                </a:gridCol>
                <a:gridCol w="544697">
                  <a:extLst>
                    <a:ext uri="{9D8B030D-6E8A-4147-A177-3AD203B41FA5}">
                      <a16:colId xmlns:a16="http://schemas.microsoft.com/office/drawing/2014/main" xmlns="" val="2222588683"/>
                    </a:ext>
                  </a:extLst>
                </a:gridCol>
                <a:gridCol w="312981">
                  <a:extLst>
                    <a:ext uri="{9D8B030D-6E8A-4147-A177-3AD203B41FA5}">
                      <a16:colId xmlns:a16="http://schemas.microsoft.com/office/drawing/2014/main" xmlns="" val="1149648133"/>
                    </a:ext>
                  </a:extLst>
                </a:gridCol>
                <a:gridCol w="625963">
                  <a:extLst>
                    <a:ext uri="{9D8B030D-6E8A-4147-A177-3AD203B41FA5}">
                      <a16:colId xmlns:a16="http://schemas.microsoft.com/office/drawing/2014/main" xmlns="" val="2109109187"/>
                    </a:ext>
                  </a:extLst>
                </a:gridCol>
                <a:gridCol w="312981">
                  <a:extLst>
                    <a:ext uri="{9D8B030D-6E8A-4147-A177-3AD203B41FA5}">
                      <a16:colId xmlns:a16="http://schemas.microsoft.com/office/drawing/2014/main" xmlns="" val="2624401999"/>
                    </a:ext>
                  </a:extLst>
                </a:gridCol>
                <a:gridCol w="389305">
                  <a:extLst>
                    <a:ext uri="{9D8B030D-6E8A-4147-A177-3AD203B41FA5}">
                      <a16:colId xmlns:a16="http://schemas.microsoft.com/office/drawing/2014/main" xmlns="" val="3231638192"/>
                    </a:ext>
                  </a:extLst>
                </a:gridCol>
                <a:gridCol w="389305">
                  <a:extLst>
                    <a:ext uri="{9D8B030D-6E8A-4147-A177-3AD203B41FA5}">
                      <a16:colId xmlns:a16="http://schemas.microsoft.com/office/drawing/2014/main" xmlns="" val="2438690925"/>
                    </a:ext>
                  </a:extLst>
                </a:gridCol>
                <a:gridCol w="625963">
                  <a:extLst>
                    <a:ext uri="{9D8B030D-6E8A-4147-A177-3AD203B41FA5}">
                      <a16:colId xmlns:a16="http://schemas.microsoft.com/office/drawing/2014/main" xmlns="" val="1352530377"/>
                    </a:ext>
                  </a:extLst>
                </a:gridCol>
              </a:tblGrid>
              <a:tr h="258693">
                <a:tc row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07170"/>
                  </a:ext>
                </a:extLst>
              </a:tr>
              <a:tr h="166129">
                <a:tc vMerge="1">
                  <a:txBody>
                    <a:bodyPr/>
                    <a:lstStyle/>
                    <a:p>
                      <a:endParaRPr lang="zh-TW" altLang="en-US"/>
                    </a:p>
                  </a:txBody>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54995256"/>
                  </a:ext>
                </a:extLst>
              </a:tr>
              <a:tr h="51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現職</a:t>
                      </a:r>
                      <a:r>
                        <a:rPr lang="zh-TW"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為</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專任</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近</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5</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136869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4691" y="2306811"/>
            <a:ext cx="8911243" cy="4524315"/>
          </a:xfrm>
          <a:prstGeom prst="rect">
            <a:avLst/>
          </a:prstGeom>
        </p:spPr>
        <p:txBody>
          <a:bodyPr wrap="square">
            <a:spAutoFit/>
          </a:bodyPr>
          <a:lstStyle/>
          <a:p>
            <a:pPr algn="just">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b="1" dirty="0">
                <a:latin typeface="Arial" panose="020B0604020202020204" pitchFamily="34" charset="0"/>
                <a:ea typeface="微軟正黑體" panose="020B0604030504040204" pitchFamily="34" charset="-120"/>
                <a:cs typeface="Arial" panose="020B0604020202020204" pitchFamily="34" charset="0"/>
              </a:rPr>
              <a:t> 108.03</a:t>
            </a:r>
            <a:r>
              <a:rPr lang="zh-TW" altLang="en-US" sz="17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spcBef>
                <a:spcPts val="500"/>
              </a:spcBef>
              <a:spcAft>
                <a:spcPts val="500"/>
              </a:spcAft>
              <a:buFont typeface="Wingdings" panose="05000000000000000000" pitchFamily="2" charset="2"/>
              <a:buChar char="l"/>
            </a:pP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教師</a:t>
            </a:r>
            <a:r>
              <a:rPr lang="zh-TW" altLang="zh-TW" sz="1700" dirty="0">
                <a:latin typeface="Arial" panose="020B0604020202020204" pitchFamily="34" charset="0"/>
                <a:ea typeface="微軟正黑體" panose="020B0604030504040204" pitchFamily="34" charset="-120"/>
                <a:cs typeface="Arial" panose="020B0604020202020204" pitchFamily="34" charset="0"/>
              </a:rPr>
              <a:t>數</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startAt="2"/>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現職</a:t>
            </a:r>
            <a:r>
              <a:rPr lang="zh-TW" altLang="zh-TW" sz="1700" b="1" dirty="0">
                <a:latin typeface="Arial" panose="020B0604020202020204" pitchFamily="34" charset="0"/>
                <a:ea typeface="微軟正黑體" panose="020B0604030504040204" pitchFamily="34" charset="-120"/>
                <a:cs typeface="Arial" panose="020B0604020202020204" pitchFamily="34" charset="0"/>
              </a:rPr>
              <a:t>為專任教師並兼職合作企業新事業部門職務者</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：係指任職於校內專任教師且</a:t>
            </a:r>
            <a:r>
              <a:rPr lang="zh-TW" altLang="zh-TW" sz="1700" b="1" dirty="0">
                <a:latin typeface="Arial" panose="020B0604020202020204" pitchFamily="34" charset="0"/>
                <a:ea typeface="微軟正黑體" panose="020B0604030504040204" pitchFamily="34" charset="-120"/>
                <a:cs typeface="Arial" panose="020B0604020202020204" pitchFamily="34" charset="0"/>
              </a:rPr>
              <a:t>同時兼任</a:t>
            </a:r>
            <a:r>
              <a:rPr lang="zh-TW" altLang="zh-TW" sz="1700" dirty="0">
                <a:latin typeface="Arial" panose="020B0604020202020204" pitchFamily="34" charset="0"/>
                <a:ea typeface="微軟正黑體" panose="020B0604030504040204" pitchFamily="34" charset="-120"/>
                <a:cs typeface="Arial" panose="020B0604020202020204" pitchFamily="34" charset="0"/>
              </a:rPr>
              <a:t>為合作企業新事業部門員工者，其中專職於公立大學教師應依「</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公立各級學校專任教師兼職處理原則</a:t>
            </a:r>
            <a:r>
              <a:rPr lang="zh-TW" altLang="zh-TW" sz="1700" dirty="0">
                <a:latin typeface="Arial" panose="020B0604020202020204" pitchFamily="34" charset="0"/>
                <a:ea typeface="微軟正黑體" panose="020B0604030504040204" pitchFamily="34" charset="-120"/>
                <a:cs typeface="Arial" panose="020B0604020202020204" pitchFamily="34" charset="0"/>
              </a:rPr>
              <a:t>」規定，由</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學校同意專任教師至合作企業新事業部門兼任職務者</a:t>
            </a:r>
            <a:r>
              <a:rPr lang="zh-TW" altLang="zh-TW" sz="1700" dirty="0">
                <a:latin typeface="Arial" panose="020B0604020202020204" pitchFamily="34" charset="0"/>
                <a:ea typeface="微軟正黑體" panose="020B0604030504040204" pitchFamily="34" charset="-120"/>
                <a:cs typeface="Arial" panose="020B0604020202020204" pitchFamily="34" charset="0"/>
              </a:rPr>
              <a:t>，方可列計；另任職於私立大學專任教師則應</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依學校相關規定及本部</a:t>
            </a:r>
            <a:r>
              <a:rPr lang="en-US" altLang="zh-TW" sz="1700" u="sng" dirty="0">
                <a:latin typeface="Arial" panose="020B0604020202020204" pitchFamily="34" charset="0"/>
                <a:ea typeface="微軟正黑體" panose="020B0604030504040204" pitchFamily="34" charset="-120"/>
                <a:cs typeface="Arial" panose="020B0604020202020204" pitchFamily="34" charset="0"/>
              </a:rPr>
              <a:t>99</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年</a:t>
            </a:r>
            <a:r>
              <a:rPr lang="en-US" altLang="zh-TW" sz="1700" u="sng" dirty="0">
                <a:latin typeface="Arial" panose="020B0604020202020204" pitchFamily="34" charset="0"/>
                <a:ea typeface="微軟正黑體" panose="020B0604030504040204" pitchFamily="34" charset="-120"/>
                <a:cs typeface="Arial" panose="020B0604020202020204" pitchFamily="34" charset="0"/>
              </a:rPr>
              <a:t>5</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700" u="sng" dirty="0">
                <a:latin typeface="Arial" panose="020B0604020202020204" pitchFamily="34" charset="0"/>
                <a:ea typeface="微軟正黑體" panose="020B0604030504040204" pitchFamily="34" charset="-120"/>
                <a:cs typeface="Arial" panose="020B0604020202020204" pitchFamily="34" charset="0"/>
              </a:rPr>
              <a:t>13</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日台高字第</a:t>
            </a:r>
            <a:r>
              <a:rPr lang="en-US" altLang="zh-TW" sz="1700" u="sng" dirty="0">
                <a:latin typeface="Arial" panose="020B0604020202020204" pitchFamily="34" charset="0"/>
                <a:ea typeface="微軟正黑體" panose="020B0604030504040204" pitchFamily="34" charset="-120"/>
                <a:cs typeface="Arial" panose="020B0604020202020204" pitchFamily="34" charset="0"/>
              </a:rPr>
              <a:t>0990081723</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號函</a:t>
            </a:r>
            <a:r>
              <a:rPr lang="zh-TW" altLang="zh-TW" sz="1700" dirty="0">
                <a:latin typeface="Arial" panose="020B0604020202020204" pitchFamily="34" charset="0"/>
                <a:ea typeface="微軟正黑體" panose="020B0604030504040204" pitchFamily="34" charset="-120"/>
                <a:cs typeface="Arial" panose="020B0604020202020204" pitchFamily="34" charset="0"/>
              </a:rPr>
              <a:t>示辦理</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startAt="2"/>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現職</a:t>
            </a:r>
            <a:r>
              <a:rPr lang="zh-TW" altLang="en-US" sz="1700" b="1" dirty="0" smtClean="0">
                <a:latin typeface="Arial" panose="020B0604020202020204" pitchFamily="34" charset="0"/>
                <a:ea typeface="微軟正黑體" panose="020B0604030504040204" pitchFamily="34" charset="-120"/>
                <a:cs typeface="Arial" panose="020B0604020202020204" pitchFamily="34" charset="0"/>
              </a:rPr>
              <a:t>為</a:t>
            </a: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專任</a:t>
            </a:r>
            <a:r>
              <a:rPr lang="zh-TW" altLang="zh-TW" sz="1700" b="1" dirty="0">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：係指屬於校內教師依據「</a:t>
            </a:r>
            <a:r>
              <a:rPr lang="zh-TW" altLang="zh-TW" sz="1700" u="sng" dirty="0">
                <a:latin typeface="Arial" panose="020B0604020202020204" pitchFamily="34" charset="0"/>
                <a:ea typeface="微軟正黑體" panose="020B0604030504040204" pitchFamily="34" charset="-120"/>
                <a:cs typeface="Arial" panose="020B0604020202020204" pitchFamily="34" charset="0"/>
              </a:rPr>
              <a:t>教師借調處理原則</a:t>
            </a:r>
            <a:r>
              <a:rPr lang="zh-TW" altLang="zh-TW" sz="1700" dirty="0">
                <a:latin typeface="Arial" panose="020B0604020202020204" pitchFamily="34" charset="0"/>
                <a:ea typeface="微軟正黑體" panose="020B0604030504040204" pitchFamily="34" charset="-120"/>
                <a:cs typeface="Arial" panose="020B0604020202020204" pitchFamily="34" charset="0"/>
              </a:rPr>
              <a:t>」規定，</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經學校同意借調</a:t>
            </a:r>
            <a:r>
              <a:rPr lang="zh-TW" altLang="zh-TW" sz="1700" dirty="0">
                <a:latin typeface="Arial" panose="020B0604020202020204" pitchFamily="34" charset="0"/>
                <a:ea typeface="微軟正黑體" panose="020B0604030504040204" pitchFamily="34" charset="-120"/>
                <a:cs typeface="Arial" panose="020B0604020202020204" pitchFamily="34" charset="0"/>
              </a:rPr>
              <a:t>至合作企業新事業部門擔任職務者（請以調查基準日為統計）</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285750" lvl="1" indent="-285750">
              <a:spcBef>
                <a:spcPts val="500"/>
              </a:spcBef>
              <a:spcAft>
                <a:spcPts val="500"/>
              </a:spcAft>
              <a:buFont typeface="Wingdings" panose="05000000000000000000" pitchFamily="2" charset="2"/>
              <a:buChar char="l"/>
            </a:pPr>
            <a:r>
              <a:rPr lang="zh-TW" altLang="zh-TW" sz="1700" b="1" dirty="0">
                <a:latin typeface="Arial" panose="020B0604020202020204" pitchFamily="34" charset="0"/>
                <a:ea typeface="微軟正黑體" panose="020B0604030504040204" pitchFamily="34" charset="-120"/>
                <a:cs typeface="Arial" panose="020B0604020202020204" pitchFamily="34" charset="0"/>
              </a:rPr>
              <a:t>學生數</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擔任合作企業</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新事業部門負責人或參與經營之合夥人</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之本校學生數</a:t>
            </a:r>
            <a:r>
              <a:rPr lang="zh-TW" altLang="zh-TW" sz="1700" dirty="0">
                <a:latin typeface="Arial" panose="020B0604020202020204" pitchFamily="34" charset="0"/>
                <a:ea typeface="微軟正黑體" panose="020B0604030504040204" pitchFamily="34" charset="-120"/>
                <a:cs typeface="Arial" panose="020B0604020202020204" pitchFamily="34" charset="0"/>
              </a:rPr>
              <a:t>，並依【在學學生數；休、退學生數；近</a:t>
            </a:r>
            <a:r>
              <a:rPr lang="en-US" altLang="zh-TW" sz="1700" dirty="0">
                <a:latin typeface="Arial" panose="020B0604020202020204" pitchFamily="34" charset="0"/>
                <a:ea typeface="微軟正黑體" panose="020B0604030504040204" pitchFamily="34" charset="-120"/>
                <a:cs typeface="Arial" panose="020B0604020202020204" pitchFamily="34" charset="0"/>
              </a:rPr>
              <a:t>5</a:t>
            </a:r>
            <a:r>
              <a:rPr lang="zh-TW" altLang="zh-TW" sz="1700" dirty="0">
                <a:latin typeface="Arial" panose="020B0604020202020204" pitchFamily="34" charset="0"/>
                <a:ea typeface="微軟正黑體" panose="020B0604030504040204" pitchFamily="34" charset="-120"/>
                <a:cs typeface="Arial" panose="020B0604020202020204" pitchFamily="34" charset="0"/>
              </a:rPr>
              <a:t>學年度畢業學生數】等類別填報</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smtClean="0">
              <a:latin typeface="Arial" panose="020B0604020202020204" pitchFamily="34" charset="0"/>
              <a:ea typeface="微軟正黑體" panose="020B0604030504040204" pitchFamily="34" charset="-120"/>
              <a:cs typeface="Arial" panose="020B0604020202020204" pitchFamily="34" charset="0"/>
            </a:endParaRPr>
          </a:p>
          <a:p>
            <a:pPr marL="800100" lvl="2" indent="-342900">
              <a:spcBef>
                <a:spcPts val="500"/>
              </a:spcBef>
              <a:spcAft>
                <a:spcPts val="500"/>
              </a:spcAft>
              <a:buFont typeface="+mj-lt"/>
              <a:buAutoNum type="arabicPeriod"/>
            </a:pPr>
            <a:r>
              <a:rPr lang="zh-TW" altLang="zh-TW" sz="1700" b="1" dirty="0" smtClean="0">
                <a:latin typeface="Arial" panose="020B0604020202020204" pitchFamily="34" charset="0"/>
                <a:ea typeface="微軟正黑體" panose="020B0604030504040204" pitchFamily="34" charset="-120"/>
                <a:cs typeface="Arial" panose="020B0604020202020204" pitchFamily="34" charset="0"/>
              </a:rPr>
              <a:t>在學</a:t>
            </a:r>
            <a:r>
              <a:rPr lang="zh-TW" altLang="zh-TW" sz="1700" b="1" dirty="0">
                <a:latin typeface="Arial" panose="020B0604020202020204" pitchFamily="34" charset="0"/>
                <a:ea typeface="微軟正黑體" panose="020B0604030504040204" pitchFamily="34" charset="-120"/>
                <a:cs typeface="Arial" panose="020B0604020202020204" pitchFamily="34" charset="0"/>
              </a:rPr>
              <a:t>學生數</a:t>
            </a:r>
            <a:r>
              <a:rPr lang="zh-TW" altLang="zh-TW" sz="1700" dirty="0">
                <a:latin typeface="Arial" panose="020B0604020202020204" pitchFamily="34" charset="0"/>
                <a:ea typeface="微軟正黑體" panose="020B0604030504040204" pitchFamily="34" charset="-120"/>
                <a:cs typeface="Arial" panose="020B0604020202020204" pitchFamily="34" charset="0"/>
              </a:rPr>
              <a:t>：係指</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具有正式學籍之學生並擔任合作企業新事業部門職務者</a:t>
            </a:r>
            <a:r>
              <a:rPr lang="zh-TW" altLang="zh-TW" sz="1700" dirty="0">
                <a:latin typeface="Arial" panose="020B0604020202020204" pitchFamily="34" charset="0"/>
                <a:ea typeface="微軟正黑體" panose="020B0604030504040204" pitchFamily="34" charset="-120"/>
                <a:cs typeface="Arial" panose="020B0604020202020204" pitchFamily="34" charset="0"/>
              </a:rPr>
              <a:t>，但</a:t>
            </a:r>
            <a:r>
              <a:rPr lang="zh-TW" altLang="zh-TW" sz="1700" b="1" u="heavy" dirty="0">
                <a:latin typeface="Arial" panose="020B0604020202020204" pitchFamily="34" charset="0"/>
                <a:ea typeface="微軟正黑體" panose="020B0604030504040204" pitchFamily="34" charset="-120"/>
                <a:cs typeface="Arial" panose="020B0604020202020204" pitchFamily="34" charset="0"/>
              </a:rPr>
              <a:t>不包括</a:t>
            </a:r>
            <a:r>
              <a:rPr lang="zh-TW" altLang="zh-TW" sz="1700" dirty="0">
                <a:latin typeface="Arial" panose="020B0604020202020204" pitchFamily="34" charset="0"/>
                <a:ea typeface="微軟正黑體" panose="020B0604030504040204" pitchFamily="34" charset="-120"/>
                <a:cs typeface="Arial" panose="020B0604020202020204" pitchFamily="34" charset="0"/>
              </a:rPr>
              <a:t>選讀生、休退學生、學分班、保留入學資格或無學籍</a:t>
            </a:r>
            <a:r>
              <a:rPr lang="zh-TW" altLang="zh-TW" sz="1700" dirty="0" smtClean="0">
                <a:latin typeface="Arial" panose="020B0604020202020204" pitchFamily="34" charset="0"/>
                <a:ea typeface="微軟正黑體" panose="020B0604030504040204" pitchFamily="34" charset="-120"/>
                <a:cs typeface="Arial" panose="020B0604020202020204" pitchFamily="34" charset="0"/>
              </a:rPr>
              <a:t>學生</a:t>
            </a:r>
            <a:endParaRPr lang="en-US" altLang="zh-TW" sz="17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學校合作</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企業新事業部門明細</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3.2.24</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548519956"/>
              </p:ext>
            </p:extLst>
          </p:nvPr>
        </p:nvGraphicFramePr>
        <p:xfrm>
          <a:off x="0" y="1019597"/>
          <a:ext cx="9143998" cy="1274693"/>
        </p:xfrm>
        <a:graphic>
          <a:graphicData uri="http://schemas.openxmlformats.org/drawingml/2006/table">
            <a:tbl>
              <a:tblPr firstRow="1" firstCol="1" bandRow="1"/>
              <a:tblGrid>
                <a:gridCol w="579290">
                  <a:extLst>
                    <a:ext uri="{9D8B030D-6E8A-4147-A177-3AD203B41FA5}">
                      <a16:colId xmlns:a16="http://schemas.microsoft.com/office/drawing/2014/main" xmlns="" val="1055660274"/>
                    </a:ext>
                  </a:extLst>
                </a:gridCol>
                <a:gridCol w="461784">
                  <a:extLst>
                    <a:ext uri="{9D8B030D-6E8A-4147-A177-3AD203B41FA5}">
                      <a16:colId xmlns:a16="http://schemas.microsoft.com/office/drawing/2014/main" xmlns="" val="808333079"/>
                    </a:ext>
                  </a:extLst>
                </a:gridCol>
                <a:gridCol w="349222">
                  <a:extLst>
                    <a:ext uri="{9D8B030D-6E8A-4147-A177-3AD203B41FA5}">
                      <a16:colId xmlns:a16="http://schemas.microsoft.com/office/drawing/2014/main" xmlns="" val="1140734714"/>
                    </a:ext>
                  </a:extLst>
                </a:gridCol>
                <a:gridCol w="349222">
                  <a:extLst>
                    <a:ext uri="{9D8B030D-6E8A-4147-A177-3AD203B41FA5}">
                      <a16:colId xmlns:a16="http://schemas.microsoft.com/office/drawing/2014/main" xmlns="" val="375264762"/>
                    </a:ext>
                  </a:extLst>
                </a:gridCol>
                <a:gridCol w="1089944">
                  <a:extLst>
                    <a:ext uri="{9D8B030D-6E8A-4147-A177-3AD203B41FA5}">
                      <a16:colId xmlns:a16="http://schemas.microsoft.com/office/drawing/2014/main" xmlns="" val="1288367718"/>
                    </a:ext>
                  </a:extLst>
                </a:gridCol>
                <a:gridCol w="1089944">
                  <a:extLst>
                    <a:ext uri="{9D8B030D-6E8A-4147-A177-3AD203B41FA5}">
                      <a16:colId xmlns:a16="http://schemas.microsoft.com/office/drawing/2014/main" xmlns="" val="4046013156"/>
                    </a:ext>
                  </a:extLst>
                </a:gridCol>
                <a:gridCol w="1089395">
                  <a:extLst>
                    <a:ext uri="{9D8B030D-6E8A-4147-A177-3AD203B41FA5}">
                      <a16:colId xmlns:a16="http://schemas.microsoft.com/office/drawing/2014/main" xmlns="" val="1760664107"/>
                    </a:ext>
                  </a:extLst>
                </a:gridCol>
                <a:gridCol w="389305">
                  <a:extLst>
                    <a:ext uri="{9D8B030D-6E8A-4147-A177-3AD203B41FA5}">
                      <a16:colId xmlns:a16="http://schemas.microsoft.com/office/drawing/2014/main" xmlns="" val="2668526176"/>
                    </a:ext>
                  </a:extLst>
                </a:gridCol>
                <a:gridCol w="544697">
                  <a:extLst>
                    <a:ext uri="{9D8B030D-6E8A-4147-A177-3AD203B41FA5}">
                      <a16:colId xmlns:a16="http://schemas.microsoft.com/office/drawing/2014/main" xmlns="" val="42085256"/>
                    </a:ext>
                  </a:extLst>
                </a:gridCol>
                <a:gridCol w="544697">
                  <a:extLst>
                    <a:ext uri="{9D8B030D-6E8A-4147-A177-3AD203B41FA5}">
                      <a16:colId xmlns:a16="http://schemas.microsoft.com/office/drawing/2014/main" xmlns="" val="2222588683"/>
                    </a:ext>
                  </a:extLst>
                </a:gridCol>
                <a:gridCol w="312981">
                  <a:extLst>
                    <a:ext uri="{9D8B030D-6E8A-4147-A177-3AD203B41FA5}">
                      <a16:colId xmlns:a16="http://schemas.microsoft.com/office/drawing/2014/main" xmlns="" val="1149648133"/>
                    </a:ext>
                  </a:extLst>
                </a:gridCol>
                <a:gridCol w="625963">
                  <a:extLst>
                    <a:ext uri="{9D8B030D-6E8A-4147-A177-3AD203B41FA5}">
                      <a16:colId xmlns:a16="http://schemas.microsoft.com/office/drawing/2014/main" xmlns="" val="2109109187"/>
                    </a:ext>
                  </a:extLst>
                </a:gridCol>
                <a:gridCol w="312981">
                  <a:extLst>
                    <a:ext uri="{9D8B030D-6E8A-4147-A177-3AD203B41FA5}">
                      <a16:colId xmlns:a16="http://schemas.microsoft.com/office/drawing/2014/main" xmlns="" val="2624401999"/>
                    </a:ext>
                  </a:extLst>
                </a:gridCol>
                <a:gridCol w="389305">
                  <a:extLst>
                    <a:ext uri="{9D8B030D-6E8A-4147-A177-3AD203B41FA5}">
                      <a16:colId xmlns:a16="http://schemas.microsoft.com/office/drawing/2014/main" xmlns="" val="3231638192"/>
                    </a:ext>
                  </a:extLst>
                </a:gridCol>
                <a:gridCol w="389305">
                  <a:extLst>
                    <a:ext uri="{9D8B030D-6E8A-4147-A177-3AD203B41FA5}">
                      <a16:colId xmlns:a16="http://schemas.microsoft.com/office/drawing/2014/main" xmlns="" val="2438690925"/>
                    </a:ext>
                  </a:extLst>
                </a:gridCol>
                <a:gridCol w="625963">
                  <a:extLst>
                    <a:ext uri="{9D8B030D-6E8A-4147-A177-3AD203B41FA5}">
                      <a16:colId xmlns:a16="http://schemas.microsoft.com/office/drawing/2014/main" xmlns="" val="1352530377"/>
                    </a:ext>
                  </a:extLst>
                </a:gridCol>
              </a:tblGrid>
              <a:tr h="258693">
                <a:tc row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07170"/>
                  </a:ext>
                </a:extLst>
              </a:tr>
              <a:tr h="166129">
                <a:tc vMerge="1">
                  <a:txBody>
                    <a:bodyPr/>
                    <a:lstStyle/>
                    <a:p>
                      <a:endParaRPr lang="zh-TW" altLang="en-US"/>
                    </a:p>
                  </a:txBody>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54995256"/>
                  </a:ext>
                </a:extLst>
              </a:tr>
              <a:tr h="51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現職</a:t>
                      </a:r>
                      <a:r>
                        <a:rPr lang="zh-TW" alt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為</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專任</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近</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406638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4691" y="2115618"/>
            <a:ext cx="8911243" cy="4662815"/>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latin typeface="Arial" panose="020B0604020202020204" pitchFamily="34" charset="0"/>
                <a:ea typeface="微軟正黑體" panose="020B0604030504040204" pitchFamily="34" charset="-120"/>
                <a:cs typeface="Arial" panose="020B0604020202020204" pitchFamily="34" charset="0"/>
              </a:rPr>
              <a:t> 108.03</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1" indent="-285750">
              <a:lnSpc>
                <a:spcPct val="150000"/>
              </a:lnSpc>
              <a:buFont typeface="Wingdings" panose="05000000000000000000" pitchFamily="2" charset="2"/>
              <a:buChar char="l"/>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zh-TW" sz="1800" dirty="0">
                <a:latin typeface="Arial" panose="020B0604020202020204" pitchFamily="34" charset="0"/>
                <a:ea typeface="微軟正黑體" panose="020B0604030504040204" pitchFamily="34" charset="-120"/>
                <a:cs typeface="Arial" panose="020B0604020202020204" pitchFamily="34" charset="0"/>
              </a:rPr>
              <a:t>數</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800100" lvl="2" indent="-342900">
              <a:lnSpc>
                <a:spcPct val="150000"/>
              </a:lnSpc>
              <a:buFont typeface="+mj-lt"/>
              <a:buAutoNum type="arabicPeriod" startAt="2"/>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休</a:t>
            </a:r>
            <a:r>
              <a:rPr lang="zh-TW" altLang="zh-TW" sz="1800" b="1" dirty="0">
                <a:latin typeface="Arial" panose="020B0604020202020204" pitchFamily="34" charset="0"/>
                <a:ea typeface="微軟正黑體" panose="020B0604030504040204" pitchFamily="34" charset="-120"/>
                <a:cs typeface="Arial" panose="020B0604020202020204" pitchFamily="34" charset="0"/>
              </a:rPr>
              <a:t>、退學生數</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前一年度</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a:latin typeface="Arial" panose="020B0604020202020204" pitchFamily="34" charset="0"/>
                <a:ea typeface="微軟正黑體" panose="020B0604030504040204" pitchFamily="34" charset="-120"/>
                <a:cs typeface="Arial" panose="020B0604020202020204" pitchFamily="34" charset="0"/>
              </a:rPr>
              <a:t>107</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a:latin typeface="Arial" panose="020B0604020202020204" pitchFamily="34" charset="0"/>
                <a:ea typeface="微軟正黑體" panose="020B0604030504040204" pitchFamily="34" charset="-120"/>
                <a:cs typeface="Arial" panose="020B0604020202020204" pitchFamily="34" charset="0"/>
              </a:rPr>
              <a:t>107</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12</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31</a:t>
            </a:r>
            <a:r>
              <a:rPr lang="zh-TW" altLang="zh-TW" sz="1800" dirty="0">
                <a:latin typeface="Arial" panose="020B0604020202020204" pitchFamily="34" charset="0"/>
                <a:ea typeface="微軟正黑體" panose="020B0604030504040204" pitchFamily="34" charset="-120"/>
                <a:cs typeface="Arial" panose="020B0604020202020204" pitchFamily="34" charset="0"/>
              </a:rPr>
              <a:t>日）</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因擔任合作企業新事業部門職務</a:t>
            </a:r>
            <a:r>
              <a:rPr lang="zh-TW" altLang="zh-TW" sz="1800" dirty="0">
                <a:latin typeface="Arial" panose="020B0604020202020204" pitchFamily="34" charset="0"/>
                <a:ea typeface="微軟正黑體" panose="020B0604030504040204" pitchFamily="34" charset="-120"/>
                <a:cs typeface="Arial" panose="020B0604020202020204" pitchFamily="34" charset="0"/>
              </a:rPr>
              <a:t>而休學或退學者</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800100" lvl="2" indent="-342900">
              <a:lnSpc>
                <a:spcPct val="150000"/>
              </a:lnSpc>
              <a:buFont typeface="+mj-lt"/>
              <a:buAutoNum type="arabicPeriod" startAt="2"/>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近</a:t>
            </a:r>
            <a:r>
              <a:rPr lang="en-US" altLang="zh-TW" sz="1800" b="1" dirty="0">
                <a:latin typeface="Arial" panose="020B0604020202020204" pitchFamily="34" charset="0"/>
                <a:ea typeface="微軟正黑體" panose="020B0604030504040204" pitchFamily="34" charset="-120"/>
                <a:cs typeface="Arial" panose="020B0604020202020204" pitchFamily="34" charset="0"/>
              </a:rPr>
              <a:t>5</a:t>
            </a:r>
            <a:r>
              <a:rPr lang="zh-TW" altLang="zh-TW" sz="1800" b="1" dirty="0">
                <a:latin typeface="Arial" panose="020B0604020202020204" pitchFamily="34" charset="0"/>
                <a:ea typeface="微軟正黑體" panose="020B0604030504040204" pitchFamily="34" charset="-120"/>
                <a:cs typeface="Arial" panose="020B0604020202020204" pitchFamily="34" charset="0"/>
              </a:rPr>
              <a:t>學年度畢業學生數</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：係指畢業於近</a:t>
            </a:r>
            <a:r>
              <a:rPr lang="en-US" altLang="zh-TW" sz="1800" dirty="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學年度（</a:t>
            </a:r>
            <a:r>
              <a:rPr lang="en-US" altLang="zh-TW" sz="1800" dirty="0">
                <a:latin typeface="Arial" panose="020B0604020202020204" pitchFamily="34" charset="0"/>
                <a:ea typeface="微軟正黑體" panose="020B0604030504040204" pitchFamily="34" charset="-120"/>
                <a:cs typeface="Arial" panose="020B0604020202020204" pitchFamily="34" charset="0"/>
              </a:rPr>
              <a:t>102</a:t>
            </a:r>
            <a:r>
              <a:rPr lang="zh-TW" altLang="zh-TW" sz="1800" dirty="0">
                <a:latin typeface="Arial" panose="020B0604020202020204" pitchFamily="34" charset="0"/>
                <a:ea typeface="微軟正黑體" panose="020B0604030504040204" pitchFamily="34" charset="-120"/>
                <a:cs typeface="Arial" panose="020B0604020202020204" pitchFamily="34" charset="0"/>
              </a:rPr>
              <a:t>至</a:t>
            </a:r>
            <a:r>
              <a:rPr lang="en-US" altLang="zh-TW" sz="1800" dirty="0">
                <a:latin typeface="Arial" panose="020B0604020202020204" pitchFamily="34" charset="0"/>
                <a:ea typeface="微軟正黑體" panose="020B0604030504040204" pitchFamily="34" charset="-120"/>
                <a:cs typeface="Arial" panose="020B0604020202020204" pitchFamily="34" charset="0"/>
              </a:rPr>
              <a:t>106</a:t>
            </a:r>
            <a:r>
              <a:rPr lang="zh-TW" altLang="zh-TW" sz="1800" dirty="0">
                <a:latin typeface="Arial" panose="020B0604020202020204" pitchFamily="34" charset="0"/>
                <a:ea typeface="微軟正黑體" panose="020B0604030504040204" pitchFamily="34" charset="-120"/>
                <a:cs typeface="Arial" panose="020B0604020202020204" pitchFamily="34" charset="0"/>
              </a:rPr>
              <a:t>學年度）之畢業學生擔任合作企業新事業部門職務者</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285750" lvl="2"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其他</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請填寫非屬前揭【教師及學生】之合作企業新事業部門成員數，包括正職、兼職、聘僱及派遣人員，惟</a:t>
            </a:r>
            <a:r>
              <a:rPr lang="zh-TW" altLang="zh-TW" sz="1800" b="1" u="heavy" dirty="0">
                <a:latin typeface="Arial" panose="020B0604020202020204" pitchFamily="34" charset="0"/>
                <a:ea typeface="微軟正黑體" panose="020B0604030504040204" pitchFamily="34" charset="-120"/>
                <a:cs typeface="Arial" panose="020B0604020202020204" pitchFamily="34" charset="0"/>
              </a:rPr>
              <a:t>不包含</a:t>
            </a:r>
            <a:r>
              <a:rPr lang="zh-TW" altLang="zh-TW" sz="1800" dirty="0">
                <a:latin typeface="Arial" panose="020B0604020202020204" pitchFamily="34" charset="0"/>
                <a:ea typeface="微軟正黑體" panose="020B0604030504040204" pitchFamily="34" charset="-120"/>
                <a:cs typeface="Arial" panose="020B0604020202020204" pitchFamily="34" charset="0"/>
              </a:rPr>
              <a:t>工讀</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人員</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285750" lvl="2"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合作企業新事業部門年營業額</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元</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請填報合作企業新事業部門【年營業額</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】，亦即填報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合作企業新事業部門從事商業活動所獲得之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年度總收入</a:t>
            </a:r>
            <a:r>
              <a:rPr lang="zh-TW" altLang="zh-TW" sz="1800" dirty="0">
                <a:latin typeface="Arial" panose="020B0604020202020204" pitchFamily="34" charset="0"/>
                <a:ea typeface="微軟正黑體" panose="020B0604030504040204" pitchFamily="34" charset="-120"/>
                <a:cs typeface="Arial" panose="020B0604020202020204" pitchFamily="34" charset="0"/>
              </a:rPr>
              <a:t>，惟若屬</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新創未滿</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年</a:t>
            </a:r>
            <a:r>
              <a:rPr lang="zh-TW" altLang="zh-TW" sz="1800" dirty="0">
                <a:latin typeface="Arial" panose="020B0604020202020204" pitchFamily="34" charset="0"/>
                <a:ea typeface="微軟正黑體" panose="020B0604030504040204" pitchFamily="34" charset="-120"/>
                <a:cs typeface="Arial" panose="020B0604020202020204" pitchFamily="34" charset="0"/>
              </a:rPr>
              <a:t>之合作企業新事業部門，則請</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最近一期</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「銷售額總計」填報</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學校合作</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企業新事業部門明細</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3.2.25</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22109177"/>
              </p:ext>
            </p:extLst>
          </p:nvPr>
        </p:nvGraphicFramePr>
        <p:xfrm>
          <a:off x="0" y="1019597"/>
          <a:ext cx="9143998" cy="1071493"/>
        </p:xfrm>
        <a:graphic>
          <a:graphicData uri="http://schemas.openxmlformats.org/drawingml/2006/table">
            <a:tbl>
              <a:tblPr firstRow="1" firstCol="1" bandRow="1"/>
              <a:tblGrid>
                <a:gridCol w="579290">
                  <a:extLst>
                    <a:ext uri="{9D8B030D-6E8A-4147-A177-3AD203B41FA5}">
                      <a16:colId xmlns:a16="http://schemas.microsoft.com/office/drawing/2014/main" xmlns="" val="1055660274"/>
                    </a:ext>
                  </a:extLst>
                </a:gridCol>
                <a:gridCol w="461784">
                  <a:extLst>
                    <a:ext uri="{9D8B030D-6E8A-4147-A177-3AD203B41FA5}">
                      <a16:colId xmlns:a16="http://schemas.microsoft.com/office/drawing/2014/main" xmlns="" val="808333079"/>
                    </a:ext>
                  </a:extLst>
                </a:gridCol>
                <a:gridCol w="349222">
                  <a:extLst>
                    <a:ext uri="{9D8B030D-6E8A-4147-A177-3AD203B41FA5}">
                      <a16:colId xmlns:a16="http://schemas.microsoft.com/office/drawing/2014/main" xmlns="" val="1140734714"/>
                    </a:ext>
                  </a:extLst>
                </a:gridCol>
                <a:gridCol w="349222">
                  <a:extLst>
                    <a:ext uri="{9D8B030D-6E8A-4147-A177-3AD203B41FA5}">
                      <a16:colId xmlns:a16="http://schemas.microsoft.com/office/drawing/2014/main" xmlns="" val="375264762"/>
                    </a:ext>
                  </a:extLst>
                </a:gridCol>
                <a:gridCol w="1089944">
                  <a:extLst>
                    <a:ext uri="{9D8B030D-6E8A-4147-A177-3AD203B41FA5}">
                      <a16:colId xmlns:a16="http://schemas.microsoft.com/office/drawing/2014/main" xmlns="" val="1288367718"/>
                    </a:ext>
                  </a:extLst>
                </a:gridCol>
                <a:gridCol w="1089944">
                  <a:extLst>
                    <a:ext uri="{9D8B030D-6E8A-4147-A177-3AD203B41FA5}">
                      <a16:colId xmlns:a16="http://schemas.microsoft.com/office/drawing/2014/main" xmlns="" val="4046013156"/>
                    </a:ext>
                  </a:extLst>
                </a:gridCol>
                <a:gridCol w="1089395">
                  <a:extLst>
                    <a:ext uri="{9D8B030D-6E8A-4147-A177-3AD203B41FA5}">
                      <a16:colId xmlns:a16="http://schemas.microsoft.com/office/drawing/2014/main" xmlns="" val="1760664107"/>
                    </a:ext>
                  </a:extLst>
                </a:gridCol>
                <a:gridCol w="389305">
                  <a:extLst>
                    <a:ext uri="{9D8B030D-6E8A-4147-A177-3AD203B41FA5}">
                      <a16:colId xmlns:a16="http://schemas.microsoft.com/office/drawing/2014/main" xmlns="" val="2668526176"/>
                    </a:ext>
                  </a:extLst>
                </a:gridCol>
                <a:gridCol w="544697">
                  <a:extLst>
                    <a:ext uri="{9D8B030D-6E8A-4147-A177-3AD203B41FA5}">
                      <a16:colId xmlns:a16="http://schemas.microsoft.com/office/drawing/2014/main" xmlns="" val="42085256"/>
                    </a:ext>
                  </a:extLst>
                </a:gridCol>
                <a:gridCol w="544697">
                  <a:extLst>
                    <a:ext uri="{9D8B030D-6E8A-4147-A177-3AD203B41FA5}">
                      <a16:colId xmlns:a16="http://schemas.microsoft.com/office/drawing/2014/main" xmlns="" val="2222588683"/>
                    </a:ext>
                  </a:extLst>
                </a:gridCol>
                <a:gridCol w="245809">
                  <a:extLst>
                    <a:ext uri="{9D8B030D-6E8A-4147-A177-3AD203B41FA5}">
                      <a16:colId xmlns:a16="http://schemas.microsoft.com/office/drawing/2014/main" xmlns="" val="1149648133"/>
                    </a:ext>
                  </a:extLst>
                </a:gridCol>
                <a:gridCol w="806335">
                  <a:extLst>
                    <a:ext uri="{9D8B030D-6E8A-4147-A177-3AD203B41FA5}">
                      <a16:colId xmlns:a16="http://schemas.microsoft.com/office/drawing/2014/main" xmlns="" val="2109109187"/>
                    </a:ext>
                  </a:extLst>
                </a:gridCol>
                <a:gridCol w="199781">
                  <a:extLst>
                    <a:ext uri="{9D8B030D-6E8A-4147-A177-3AD203B41FA5}">
                      <a16:colId xmlns:a16="http://schemas.microsoft.com/office/drawing/2014/main" xmlns="" val="2624401999"/>
                    </a:ext>
                  </a:extLst>
                </a:gridCol>
                <a:gridCol w="389305">
                  <a:extLst>
                    <a:ext uri="{9D8B030D-6E8A-4147-A177-3AD203B41FA5}">
                      <a16:colId xmlns:a16="http://schemas.microsoft.com/office/drawing/2014/main" xmlns="" val="3231638192"/>
                    </a:ext>
                  </a:extLst>
                </a:gridCol>
                <a:gridCol w="389305">
                  <a:extLst>
                    <a:ext uri="{9D8B030D-6E8A-4147-A177-3AD203B41FA5}">
                      <a16:colId xmlns:a16="http://schemas.microsoft.com/office/drawing/2014/main" xmlns="" val="2438690925"/>
                    </a:ext>
                  </a:extLst>
                </a:gridCol>
                <a:gridCol w="625963">
                  <a:extLst>
                    <a:ext uri="{9D8B030D-6E8A-4147-A177-3AD203B41FA5}">
                      <a16:colId xmlns:a16="http://schemas.microsoft.com/office/drawing/2014/main" xmlns="" val="1352530377"/>
                    </a:ext>
                  </a:extLst>
                </a:gridCol>
              </a:tblGrid>
              <a:tr h="258693">
                <a:tc row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07170"/>
                  </a:ext>
                </a:extLst>
              </a:tr>
              <a:tr h="166129">
                <a:tc vMerge="1">
                  <a:txBody>
                    <a:bodyPr/>
                    <a:lstStyle/>
                    <a:p>
                      <a:endParaRPr lang="zh-TW" altLang="en-US"/>
                    </a:p>
                  </a:txBody>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54995256"/>
                  </a:ext>
                </a:extLst>
              </a:tr>
              <a:tr h="51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a:t>
                      </a:r>
                      <a:r>
                        <a:rPr lang="zh-TW" altLang="en-US"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為</a:t>
                      </a: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專任</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近</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102579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378" y="2107305"/>
            <a:ext cx="8911243" cy="4549964"/>
          </a:xfrm>
          <a:prstGeom prst="rect">
            <a:avLst/>
          </a:prstGeom>
        </p:spPr>
        <p:txBody>
          <a:bodyPr wrap="square">
            <a:spAutoFit/>
          </a:bodyPr>
          <a:lstStyle/>
          <a:p>
            <a:pPr algn="just">
              <a:lnSpc>
                <a:spcPct val="150000"/>
              </a:lnSpc>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smtClean="0">
                <a:solidFill>
                  <a:srgbClr val="000000"/>
                </a:solidFill>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108.03</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b="1" dirty="0" smtClean="0">
                <a:solidFill>
                  <a:srgbClr val="000000"/>
                </a:solidFill>
                <a:ea typeface="微軟正黑體" panose="020B0604030504040204" pitchFamily="34" charset="-120"/>
                <a:cs typeface="Arial" panose="020B0604020202020204" pitchFamily="34" charset="0"/>
              </a:rPr>
              <a:t>】</a:t>
            </a:r>
          </a:p>
          <a:p>
            <a:pPr marL="285750" lvl="0" indent="-285750">
              <a:spcBef>
                <a:spcPts val="500"/>
              </a:spcBef>
              <a:spcAft>
                <a:spcPts val="500"/>
              </a:spcAft>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回饋學校之金額</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請以「</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簽約合約生效日</a:t>
            </a:r>
            <a:r>
              <a:rPr lang="zh-TW" altLang="zh-TW" sz="1600" dirty="0">
                <a:latin typeface="Arial" panose="020B0604020202020204" pitchFamily="34" charset="0"/>
                <a:ea typeface="微軟正黑體" panose="020B0604030504040204" pitchFamily="34" charset="-120"/>
                <a:cs typeface="Arial" panose="020B0604020202020204" pitchFamily="34" charset="0"/>
              </a:rPr>
              <a:t>」為認列年度基準日，填報合作企業新事業部門</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截至每年</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12</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31</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日</a:t>
            </a:r>
            <a:r>
              <a:rPr lang="zh-TW" altLang="zh-TW" sz="1600" dirty="0">
                <a:latin typeface="Arial" panose="020B0604020202020204" pitchFamily="34" charset="0"/>
                <a:ea typeface="微軟正黑體" panose="020B0604030504040204" pitchFamily="34" charset="-120"/>
                <a:cs typeface="Arial" panose="020B0604020202020204" pitchFamily="34" charset="0"/>
              </a:rPr>
              <a:t>依雙方簽訂合約之內容以「股份比例或其他方式（如權利金、衍生利益金）」回饋學校之</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技轉金額】：係指合約中述及有關</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學校</a:t>
            </a:r>
            <a:r>
              <a:rPr lang="zh-TW" altLang="zh-TW" sz="1600"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技術授權、技術入股</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等項目</a:t>
            </a:r>
            <a:r>
              <a:rPr lang="zh-TW" altLang="zh-TW" sz="1600" dirty="0">
                <a:latin typeface="Arial" panose="020B0604020202020204" pitchFamily="34" charset="0"/>
                <a:ea typeface="微軟正黑體" panose="020B0604030504040204" pitchFamily="34" charset="-120"/>
                <a:cs typeface="Arial" panose="020B0604020202020204" pitchFamily="34" charset="0"/>
              </a:rPr>
              <a:t>可獲得之合作企業新事業部門回饋金額</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其他</a:t>
            </a:r>
            <a:r>
              <a:rPr lang="zh-TW" altLang="zh-TW" sz="1600" dirty="0">
                <a:latin typeface="Arial" panose="020B0604020202020204" pitchFamily="34" charset="0"/>
                <a:ea typeface="微軟正黑體" panose="020B0604030504040204" pitchFamily="34" charset="-120"/>
                <a:cs typeface="Arial" panose="020B0604020202020204" pitchFamily="34" charset="0"/>
              </a:rPr>
              <a:t>【項目說明】與【合計金額】：係指合約中述及「非關學校技術移轉」之其他【項目說明】（</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兩項以上請合併說明</a:t>
            </a:r>
            <a:r>
              <a:rPr lang="zh-TW" altLang="zh-TW" sz="1600" dirty="0">
                <a:latin typeface="Arial" panose="020B0604020202020204" pitchFamily="34" charset="0"/>
                <a:ea typeface="微軟正黑體" panose="020B0604030504040204" pitchFamily="34" charset="-120"/>
                <a:cs typeface="Arial" panose="020B0604020202020204" pitchFamily="34" charset="0"/>
              </a:rPr>
              <a:t>）與合作企業新事業部門回饋之【合計金額】（</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兩項以上請合計填寫金額</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p>
          <a:p>
            <a:pPr marL="285750" indent="-285750">
              <a:spcBef>
                <a:spcPts val="500"/>
              </a:spcBef>
              <a:spcAft>
                <a:spcPts val="500"/>
              </a:spcAft>
              <a:buClr>
                <a:schemeClr val="tx1"/>
              </a:buClr>
              <a:buFont typeface="Wingdings" panose="05000000000000000000" pitchFamily="2" charset="2"/>
              <a:buChar char="l"/>
            </a:pP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填報金額包括「應付未付金額」</a:t>
            </a:r>
            <a:r>
              <a:rPr lang="zh-TW" altLang="zh-TW" sz="1600" dirty="0">
                <a:latin typeface="Arial" panose="020B0604020202020204" pitchFamily="34" charset="0"/>
                <a:ea typeface="微軟正黑體" panose="020B0604030504040204" pitchFamily="34" charset="-120"/>
                <a:cs typeface="Arial" panose="020B0604020202020204" pitchFamily="34" charset="0"/>
              </a:rPr>
              <a:t>，例如：公司</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年度依雙方合約規範，應回饋學校金額為新臺幣</a:t>
            </a:r>
            <a:r>
              <a:rPr lang="en-US" altLang="zh-TW" sz="1600" dirty="0">
                <a:latin typeface="Arial" panose="020B0604020202020204" pitchFamily="34" charset="0"/>
                <a:ea typeface="微軟正黑體" panose="020B0604030504040204" pitchFamily="34" charset="-120"/>
                <a:cs typeface="Arial" panose="020B0604020202020204" pitchFamily="34" charset="0"/>
              </a:rPr>
              <a:t>10</a:t>
            </a:r>
            <a:r>
              <a:rPr lang="zh-TW" altLang="zh-TW" sz="1600" dirty="0">
                <a:latin typeface="Arial" panose="020B0604020202020204" pitchFamily="34" charset="0"/>
                <a:ea typeface="微軟正黑體" panose="020B0604030504040204" pitchFamily="34" charset="-120"/>
                <a:cs typeface="Arial" panose="020B0604020202020204" pitchFamily="34" charset="0"/>
              </a:rPr>
              <a:t>萬元，但截至</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12</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31</a:t>
            </a:r>
            <a:r>
              <a:rPr lang="zh-TW" altLang="zh-TW" sz="1600" dirty="0">
                <a:latin typeface="Arial" panose="020B0604020202020204" pitchFamily="34" charset="0"/>
                <a:ea typeface="微軟正黑體" panose="020B0604030504040204" pitchFamily="34" charset="-120"/>
                <a:cs typeface="Arial" panose="020B0604020202020204" pitchFamily="34" charset="0"/>
              </a:rPr>
              <a:t>日止僅支付</a:t>
            </a:r>
            <a:r>
              <a:rPr lang="en-US" altLang="zh-TW" sz="1600" dirty="0">
                <a:latin typeface="Arial" panose="020B0604020202020204" pitchFamily="34" charset="0"/>
                <a:ea typeface="微軟正黑體" panose="020B0604030504040204" pitchFamily="34" charset="-120"/>
                <a:cs typeface="Arial" panose="020B0604020202020204" pitchFamily="34" charset="0"/>
              </a:rPr>
              <a:t>5</a:t>
            </a:r>
            <a:r>
              <a:rPr lang="zh-TW" altLang="zh-TW" sz="1600" dirty="0">
                <a:latin typeface="Arial" panose="020B0604020202020204" pitchFamily="34" charset="0"/>
                <a:ea typeface="微軟正黑體" panose="020B0604030504040204" pitchFamily="34" charset="-120"/>
                <a:cs typeface="Arial" panose="020B0604020202020204" pitchFamily="34" charset="0"/>
              </a:rPr>
              <a:t>萬元，故填報【</a:t>
            </a:r>
            <a:r>
              <a:rPr lang="en-US" altLang="zh-TW" sz="1600" dirty="0">
                <a:latin typeface="Arial" panose="020B0604020202020204" pitchFamily="34" charset="0"/>
                <a:ea typeface="微軟正黑體" panose="020B0604030504040204" pitchFamily="34" charset="-120"/>
                <a:cs typeface="Arial" panose="020B0604020202020204" pitchFamily="34" charset="0"/>
              </a:rPr>
              <a:t>10</a:t>
            </a:r>
            <a:r>
              <a:rPr lang="zh-TW" altLang="zh-TW" sz="1600" dirty="0">
                <a:latin typeface="Arial" panose="020B0604020202020204" pitchFamily="34" charset="0"/>
                <a:ea typeface="微軟正黑體" panose="020B0604030504040204" pitchFamily="34" charset="-120"/>
                <a:cs typeface="Arial" panose="020B0604020202020204" pitchFamily="34" charset="0"/>
              </a:rPr>
              <a:t>萬元】。</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spcBef>
                <a:spcPts val="500"/>
              </a:spcBef>
              <a:spcAft>
                <a:spcPts val="500"/>
              </a:spcAft>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是否曾進駐育成單位及其進駐期間</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公司成立新事業部門</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成立後</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至</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日止，【是、否】曾進駐本校（校內）育成單位接受育成輔導（</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不限進駐天數</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，若【是】者，請填報進駐起迄</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日</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；例如：</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進駐</a:t>
            </a:r>
            <a:r>
              <a:rPr lang="zh-TW" altLang="zh-TW" sz="1600" dirty="0">
                <a:latin typeface="Arial" panose="020B0604020202020204" pitchFamily="34" charset="0"/>
                <a:ea typeface="微軟正黑體" panose="020B0604030504040204" pitchFamily="34" charset="-120"/>
                <a:cs typeface="Arial" panose="020B0604020202020204" pitchFamily="34" charset="0"/>
              </a:rPr>
              <a:t>期間，若為</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日至</a:t>
            </a:r>
            <a:r>
              <a:rPr lang="en-US" altLang="zh-TW" sz="1600" dirty="0">
                <a:latin typeface="Arial" panose="020B0604020202020204" pitchFamily="34" charset="0"/>
                <a:ea typeface="微軟正黑體" panose="020B0604030504040204" pitchFamily="34" charset="-120"/>
                <a:cs typeface="Arial" panose="020B0604020202020204" pitchFamily="34" charset="0"/>
              </a:rPr>
              <a:t>107</a:t>
            </a:r>
            <a:r>
              <a:rPr lang="zh-TW" altLang="zh-TW" sz="1600" dirty="0">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latin typeface="Arial" panose="020B0604020202020204" pitchFamily="34" charset="0"/>
                <a:ea typeface="微軟正黑體" panose="020B0604030504040204" pitchFamily="34" charset="-120"/>
                <a:cs typeface="Arial" panose="020B0604020202020204" pitchFamily="34" charset="0"/>
              </a:rPr>
              <a:t>3</a:t>
            </a:r>
            <a:r>
              <a:rPr lang="zh-TW" altLang="zh-TW" sz="1600" dirty="0">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latin typeface="Arial" panose="020B0604020202020204" pitchFamily="34" charset="0"/>
                <a:ea typeface="微軟正黑體" panose="020B0604030504040204" pitchFamily="34" charset="-120"/>
                <a:cs typeface="Arial" panose="020B0604020202020204" pitchFamily="34" charset="0"/>
              </a:rPr>
              <a:t>31</a:t>
            </a:r>
            <a:r>
              <a:rPr lang="zh-TW" altLang="zh-TW" sz="1600" dirty="0">
                <a:latin typeface="Arial" panose="020B0604020202020204" pitchFamily="34" charset="0"/>
                <a:ea typeface="微軟正黑體" panose="020B0604030504040204" pitchFamily="34" charset="-120"/>
                <a:cs typeface="Arial" panose="020B0604020202020204" pitchFamily="34" charset="0"/>
              </a:rPr>
              <a:t>日止，請填【</a:t>
            </a:r>
            <a:r>
              <a:rPr lang="en-US" altLang="zh-TW" sz="1600" dirty="0">
                <a:latin typeface="Arial" panose="020B0604020202020204" pitchFamily="34" charset="0"/>
                <a:ea typeface="微軟正黑體" panose="020B0604030504040204" pitchFamily="34" charset="-120"/>
                <a:cs typeface="Arial" panose="020B0604020202020204" pitchFamily="34" charset="0"/>
              </a:rPr>
              <a:t>1070101</a:t>
            </a:r>
            <a:r>
              <a:rPr lang="zh-TW" altLang="zh-TW" sz="1600" dirty="0">
                <a:latin typeface="Arial" panose="020B0604020202020204" pitchFamily="34" charset="0"/>
                <a:ea typeface="微軟正黑體" panose="020B0604030504040204" pitchFamily="34" charset="-120"/>
                <a:cs typeface="Arial" panose="020B0604020202020204" pitchFamily="34" charset="0"/>
              </a:rPr>
              <a:t>至</a:t>
            </a:r>
            <a:r>
              <a:rPr lang="en-US" altLang="zh-TW" sz="1600" dirty="0">
                <a:latin typeface="Arial" panose="020B0604020202020204" pitchFamily="34" charset="0"/>
                <a:ea typeface="微軟正黑體" panose="020B0604030504040204" pitchFamily="34" charset="-120"/>
                <a:cs typeface="Arial" panose="020B0604020202020204" pitchFamily="34" charset="0"/>
              </a:rPr>
              <a:t>1070331</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2"/>
          <p:cNvSpPr>
            <a:spLocks noGrp="1" noChangeArrowheads="1"/>
          </p:cNvSpPr>
          <p:nvPr>
            <p:ph type="title"/>
          </p:nvPr>
        </p:nvSpPr>
        <p:spPr>
          <a:xfrm>
            <a:off x="332509" y="266009"/>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學校合作</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企業新事業部門明細</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a:latin typeface="Arial" panose="020B0604020202020204" pitchFamily="34" charset="0"/>
                <a:ea typeface="微軟正黑體" panose="020B0604030504040204" pitchFamily="34" charset="-120"/>
                <a:cs typeface="Arial" panose="020B0604020202020204" pitchFamily="34" charset="0"/>
              </a:rPr>
              <a:t>，</a:t>
            </a:r>
            <a:r>
              <a:rPr lang="en-US" altLang="zh-TW" sz="2400" dirty="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3.2.26</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93028533"/>
              </p:ext>
            </p:extLst>
          </p:nvPr>
        </p:nvGraphicFramePr>
        <p:xfrm>
          <a:off x="0" y="1019597"/>
          <a:ext cx="9143998" cy="1071493"/>
        </p:xfrm>
        <a:graphic>
          <a:graphicData uri="http://schemas.openxmlformats.org/drawingml/2006/table">
            <a:tbl>
              <a:tblPr firstRow="1" firstCol="1" bandRow="1"/>
              <a:tblGrid>
                <a:gridCol w="579290">
                  <a:extLst>
                    <a:ext uri="{9D8B030D-6E8A-4147-A177-3AD203B41FA5}">
                      <a16:colId xmlns:a16="http://schemas.microsoft.com/office/drawing/2014/main" xmlns="" val="1055660274"/>
                    </a:ext>
                  </a:extLst>
                </a:gridCol>
                <a:gridCol w="461784">
                  <a:extLst>
                    <a:ext uri="{9D8B030D-6E8A-4147-A177-3AD203B41FA5}">
                      <a16:colId xmlns:a16="http://schemas.microsoft.com/office/drawing/2014/main" xmlns="" val="808333079"/>
                    </a:ext>
                  </a:extLst>
                </a:gridCol>
                <a:gridCol w="349222">
                  <a:extLst>
                    <a:ext uri="{9D8B030D-6E8A-4147-A177-3AD203B41FA5}">
                      <a16:colId xmlns:a16="http://schemas.microsoft.com/office/drawing/2014/main" xmlns="" val="1140734714"/>
                    </a:ext>
                  </a:extLst>
                </a:gridCol>
                <a:gridCol w="349222">
                  <a:extLst>
                    <a:ext uri="{9D8B030D-6E8A-4147-A177-3AD203B41FA5}">
                      <a16:colId xmlns:a16="http://schemas.microsoft.com/office/drawing/2014/main" xmlns="" val="375264762"/>
                    </a:ext>
                  </a:extLst>
                </a:gridCol>
                <a:gridCol w="1089944">
                  <a:extLst>
                    <a:ext uri="{9D8B030D-6E8A-4147-A177-3AD203B41FA5}">
                      <a16:colId xmlns:a16="http://schemas.microsoft.com/office/drawing/2014/main" xmlns="" val="1288367718"/>
                    </a:ext>
                  </a:extLst>
                </a:gridCol>
                <a:gridCol w="1089944">
                  <a:extLst>
                    <a:ext uri="{9D8B030D-6E8A-4147-A177-3AD203B41FA5}">
                      <a16:colId xmlns:a16="http://schemas.microsoft.com/office/drawing/2014/main" xmlns="" val="4046013156"/>
                    </a:ext>
                  </a:extLst>
                </a:gridCol>
                <a:gridCol w="1089395">
                  <a:extLst>
                    <a:ext uri="{9D8B030D-6E8A-4147-A177-3AD203B41FA5}">
                      <a16:colId xmlns:a16="http://schemas.microsoft.com/office/drawing/2014/main" xmlns="" val="1760664107"/>
                    </a:ext>
                  </a:extLst>
                </a:gridCol>
                <a:gridCol w="389305">
                  <a:extLst>
                    <a:ext uri="{9D8B030D-6E8A-4147-A177-3AD203B41FA5}">
                      <a16:colId xmlns:a16="http://schemas.microsoft.com/office/drawing/2014/main" xmlns="" val="2668526176"/>
                    </a:ext>
                  </a:extLst>
                </a:gridCol>
                <a:gridCol w="544697">
                  <a:extLst>
                    <a:ext uri="{9D8B030D-6E8A-4147-A177-3AD203B41FA5}">
                      <a16:colId xmlns:a16="http://schemas.microsoft.com/office/drawing/2014/main" xmlns="" val="42085256"/>
                    </a:ext>
                  </a:extLst>
                </a:gridCol>
                <a:gridCol w="544697">
                  <a:extLst>
                    <a:ext uri="{9D8B030D-6E8A-4147-A177-3AD203B41FA5}">
                      <a16:colId xmlns:a16="http://schemas.microsoft.com/office/drawing/2014/main" xmlns="" val="2222588683"/>
                    </a:ext>
                  </a:extLst>
                </a:gridCol>
                <a:gridCol w="312981">
                  <a:extLst>
                    <a:ext uri="{9D8B030D-6E8A-4147-A177-3AD203B41FA5}">
                      <a16:colId xmlns:a16="http://schemas.microsoft.com/office/drawing/2014/main" xmlns="" val="1149648133"/>
                    </a:ext>
                  </a:extLst>
                </a:gridCol>
                <a:gridCol w="531344">
                  <a:extLst>
                    <a:ext uri="{9D8B030D-6E8A-4147-A177-3AD203B41FA5}">
                      <a16:colId xmlns:a16="http://schemas.microsoft.com/office/drawing/2014/main" xmlns="" val="2109109187"/>
                    </a:ext>
                  </a:extLst>
                </a:gridCol>
                <a:gridCol w="407600">
                  <a:extLst>
                    <a:ext uri="{9D8B030D-6E8A-4147-A177-3AD203B41FA5}">
                      <a16:colId xmlns:a16="http://schemas.microsoft.com/office/drawing/2014/main" xmlns="" val="2624401999"/>
                    </a:ext>
                  </a:extLst>
                </a:gridCol>
                <a:gridCol w="389305">
                  <a:extLst>
                    <a:ext uri="{9D8B030D-6E8A-4147-A177-3AD203B41FA5}">
                      <a16:colId xmlns:a16="http://schemas.microsoft.com/office/drawing/2014/main" xmlns="" val="3231638192"/>
                    </a:ext>
                  </a:extLst>
                </a:gridCol>
                <a:gridCol w="389305">
                  <a:extLst>
                    <a:ext uri="{9D8B030D-6E8A-4147-A177-3AD203B41FA5}">
                      <a16:colId xmlns:a16="http://schemas.microsoft.com/office/drawing/2014/main" xmlns="" val="2438690925"/>
                    </a:ext>
                  </a:extLst>
                </a:gridCol>
                <a:gridCol w="625963">
                  <a:extLst>
                    <a:ext uri="{9D8B030D-6E8A-4147-A177-3AD203B41FA5}">
                      <a16:colId xmlns:a16="http://schemas.microsoft.com/office/drawing/2014/main" xmlns="" val="1352530377"/>
                    </a:ext>
                  </a:extLst>
                </a:gridCol>
              </a:tblGrid>
              <a:tr h="258693">
                <a:tc row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99607170"/>
                  </a:ext>
                </a:extLst>
              </a:tr>
              <a:tr h="166129">
                <a:tc vMerge="1">
                  <a:txBody>
                    <a:bodyPr/>
                    <a:lstStyle/>
                    <a:p>
                      <a:endParaRPr lang="zh-TW" altLang="en-US"/>
                    </a:p>
                  </a:txBody>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54995256"/>
                  </a:ext>
                </a:extLst>
              </a:tr>
              <a:tr h="51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現職</a:t>
                      </a:r>
                      <a:r>
                        <a:rPr lang="zh-TW" altLang="en-US"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為</a:t>
                      </a:r>
                      <a:r>
                        <a:rPr lang="zh-TW" sz="800" b="1" kern="120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專任</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近</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5</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2189722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687827"/>
            <a:ext cx="8969435" cy="4078039"/>
          </a:xfrm>
          <a:prstGeom prst="rect">
            <a:avLst/>
          </a:prstGeom>
        </p:spPr>
        <p:txBody>
          <a:bodyPr wrap="square">
            <a:spAutoFit/>
          </a:bodyPr>
          <a:lstStyle/>
          <a:p>
            <a:pPr algn="just">
              <a:lnSpc>
                <a:spcPct val="150000"/>
              </a:lnSpc>
              <a:spcBef>
                <a:spcPts val="100"/>
              </a:spcBef>
              <a:spcAft>
                <a:spcPts val="1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100"/>
              </a:spcBef>
              <a:spcAft>
                <a:spcPts val="1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b="1" u="sng"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校</a:t>
            </a:r>
            <a:r>
              <a:rPr lang="en-US" altLang="zh-TW" sz="1600" b="1" u="sng"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b="1" u="sng"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欄位</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dirty="0" smtClean="0">
                <a:latin typeface="微軟正黑體" panose="020B0604030504040204" pitchFamily="34" charset="-120"/>
                <a:ea typeface="微軟正黑體" panose="020B0604030504040204" pitchFamily="34" charset="-120"/>
                <a:cs typeface="Arial" panose="020B0604020202020204" pitchFamily="34" charset="0"/>
              </a:rPr>
              <a:t>租賃</a:t>
            </a:r>
            <a:r>
              <a:rPr lang="zh-TW" altLang="zh-TW" sz="1600" b="1" dirty="0">
                <a:latin typeface="微軟正黑體" panose="020B0604030504040204" pitchFamily="34" charset="-120"/>
                <a:ea typeface="微軟正黑體" panose="020B0604030504040204" pitchFamily="34" charset="-120"/>
                <a:cs typeface="Arial" panose="020B0604020202020204" pitchFamily="34" charset="0"/>
              </a:rPr>
              <a:t>宿舍是否符合土地使用分區管制規定、消防法及建築管理等規定</a:t>
            </a:r>
            <a:r>
              <a:rPr lang="zh-TW" altLang="en-US" sz="16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600" dirty="0" smtClean="0">
              <a:latin typeface="微軟正黑體" panose="020B0604030504040204" pitchFamily="34" charset="-120"/>
              <a:ea typeface="微軟正黑體" panose="020B0604030504040204" pitchFamily="34" charset="-120"/>
              <a:cs typeface="Arial" panose="020B0604020202020204" pitchFamily="34" charset="0"/>
            </a:endParaRPr>
          </a:p>
          <a:p>
            <a:pPr marL="342900" lvl="0" indent="-342900">
              <a:spcBef>
                <a:spcPts val="100"/>
              </a:spcBef>
              <a:spcAft>
                <a:spcPts val="100"/>
              </a:spcAft>
              <a:buFont typeface="+mj-lt"/>
              <a:buAutoNum type="arabicPeriod"/>
            </a:pPr>
            <a:r>
              <a:rPr lang="zh-TW" altLang="zh-TW" sz="1600" dirty="0">
                <a:latin typeface="Arial" panose="020B0604020202020204" pitchFamily="34" charset="0"/>
                <a:ea typeface="微軟正黑體" panose="020B0604030504040204" pitchFamily="34" charset="-120"/>
                <a:cs typeface="Arial" panose="020B0604020202020204" pitchFamily="34" charset="0"/>
              </a:rPr>
              <a:t>請填報學校租賃學生或教師宿舍【是、否】符合學校所在縣、市政府所訂定之土地使用分區管制規定</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例如：依臺北市土地使用分區管理自治條例規定，「第二種住宅區」建築不允許作「第三組寄宿住宅」使用</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、相關消防法規及建築管理等規定，</a:t>
            </a:r>
            <a:r>
              <a:rPr lang="zh-TW" altLang="zh-TW" sz="16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全數規定符合者，始能填報【是】</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；若填報【否】者，請敘明理由</a:t>
            </a:r>
            <a:r>
              <a:rPr lang="zh-TW" altLang="zh-TW" sz="16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42900" lvl="0" indent="-342900">
              <a:spcBef>
                <a:spcPts val="100"/>
              </a:spcBef>
              <a:spcAft>
                <a:spcPts val="100"/>
              </a:spcAft>
              <a:buFont typeface="+mj-lt"/>
              <a:buAutoNum type="arabicPeriod"/>
            </a:pPr>
            <a:r>
              <a:rPr lang="zh-TW" altLang="zh-TW" sz="1600" dirty="0">
                <a:latin typeface="Arial" panose="020B0604020202020204" pitchFamily="34" charset="0"/>
                <a:ea typeface="微軟正黑體" panose="020B0604030504040204" pitchFamily="34" charset="-120"/>
                <a:cs typeface="Arial" panose="020B0604020202020204" pitchFamily="34" charset="0"/>
              </a:rPr>
              <a:t>本欄請學校應詳實填報租賃學生或教師宿舍資料【是、否】符合所在地之土地使用分區使用管制規則、相關消防法規及建築管理等規定。另凡前揭</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「建築證明文件類別」填報為具【使用執照；建築結構安全鑑定書載明無安全問題，且具消防安全設備檢修申報合格證明】者，應符合土地使用分區管制規定、消防法及建築管理等規定</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266700" lvl="1" indent="-266700" algn="just">
              <a:lnSpc>
                <a:spcPts val="2400"/>
              </a:lnSpc>
              <a:spcBef>
                <a:spcPts val="100"/>
              </a:spcBef>
              <a:spcAft>
                <a:spcPts val="1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b="1" u="sng"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校</a:t>
            </a:r>
            <a:r>
              <a:rPr lang="en-US" altLang="zh-TW" sz="1600" b="1" u="sng"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4</a:t>
            </a:r>
            <a:r>
              <a:rPr lang="zh-TW" altLang="en-US" sz="1600" b="1" u="sng"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欄位</a:t>
            </a:r>
            <a:r>
              <a:rPr lang="zh-TW" altLang="en-US" sz="16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dirty="0">
                <a:latin typeface="微軟正黑體" panose="020B0604030504040204" pitchFamily="34" charset="-120"/>
                <a:ea typeface="微軟正黑體" panose="020B0604030504040204" pitchFamily="34" charset="-120"/>
              </a:rPr>
              <a:t>租賃宿舍是否符合土地使用分區管制規定、消防法及建築管理等</a:t>
            </a:r>
            <a:r>
              <a:rPr lang="zh-TW" altLang="zh-TW" sz="1600" b="1" dirty="0" smtClean="0">
                <a:latin typeface="微軟正黑體" panose="020B0604030504040204" pitchFamily="34" charset="-120"/>
                <a:ea typeface="微軟正黑體" panose="020B0604030504040204" pitchFamily="34" charset="-120"/>
              </a:rPr>
              <a:t>規定</a:t>
            </a:r>
            <a:r>
              <a:rPr lang="zh-TW" altLang="en-US" sz="16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600" dirty="0" smtClean="0">
              <a:latin typeface="微軟正黑體" panose="020B0604030504040204" pitchFamily="34" charset="-120"/>
              <a:ea typeface="微軟正黑體" panose="020B0604030504040204" pitchFamily="34" charset="-120"/>
              <a:cs typeface="Arial" panose="020B0604020202020204" pitchFamily="34" charset="0"/>
            </a:endParaRPr>
          </a:p>
          <a:p>
            <a:pPr marL="177800" lvl="1" indent="-177800" algn="just">
              <a:lnSpc>
                <a:spcPct val="150000"/>
              </a:lnSpc>
              <a:spcBef>
                <a:spcPts val="100"/>
              </a:spcBef>
              <a:spcAft>
                <a:spcPts val="1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    </a:t>
            </a:r>
            <a:r>
              <a:rPr lang="zh-TW" altLang="zh-TW" sz="1600" dirty="0" smtClean="0">
                <a:latin typeface="微軟正黑體" panose="020B0604030504040204" pitchFamily="34" charset="-120"/>
                <a:ea typeface="微軟正黑體" panose="020B0604030504040204" pitchFamily="34" charset="-120"/>
              </a:rPr>
              <a:t>本</a:t>
            </a:r>
            <a:r>
              <a:rPr lang="zh-TW" altLang="zh-TW" sz="1600" dirty="0">
                <a:latin typeface="微軟正黑體" panose="020B0604030504040204" pitchFamily="34" charset="-120"/>
                <a:ea typeface="微軟正黑體" panose="020B0604030504040204" pitchFamily="34" charset="-120"/>
              </a:rPr>
              <a:t>欄免填，</a:t>
            </a:r>
            <a:r>
              <a:rPr lang="zh-TW" altLang="zh-TW" sz="1600" b="1" dirty="0">
                <a:solidFill>
                  <a:srgbClr val="FF0000"/>
                </a:solidFill>
                <a:latin typeface="微軟正黑體" panose="020B0604030504040204" pitchFamily="34" charset="-120"/>
                <a:ea typeface="微軟正黑體" panose="020B0604030504040204" pitchFamily="34" charset="-120"/>
              </a:rPr>
              <a:t>由學校填報「校</a:t>
            </a:r>
            <a:r>
              <a:rPr lang="en-US" altLang="zh-TW" sz="1600" b="1" dirty="0">
                <a:solidFill>
                  <a:srgbClr val="FF0000"/>
                </a:solidFill>
                <a:latin typeface="微軟正黑體" panose="020B0604030504040204" pitchFamily="34" charset="-120"/>
                <a:ea typeface="微軟正黑體" panose="020B0604030504040204" pitchFamily="34" charset="-120"/>
              </a:rPr>
              <a:t>1. </a:t>
            </a:r>
            <a:r>
              <a:rPr lang="zh-TW" altLang="zh-TW" sz="1600" b="1" dirty="0">
                <a:solidFill>
                  <a:srgbClr val="FF0000"/>
                </a:solidFill>
                <a:latin typeface="微軟正黑體" panose="020B0604030504040204" pitchFamily="34" charset="-120"/>
                <a:ea typeface="微軟正黑體" panose="020B0604030504040204" pitchFamily="34" charset="-120"/>
              </a:rPr>
              <a:t>校舍建築物面積統計表」之「租賃宿舍是否符合土地使用分區</a:t>
            </a:r>
            <a:r>
              <a:rPr lang="zh-TW" altLang="zh-TW" sz="1600" b="1" dirty="0" smtClean="0">
                <a:solidFill>
                  <a:srgbClr val="FF0000"/>
                </a:solidFill>
                <a:latin typeface="微軟正黑體" panose="020B0604030504040204" pitchFamily="34" charset="-120"/>
                <a:ea typeface="微軟正黑體" panose="020B0604030504040204" pitchFamily="34" charset="-120"/>
              </a:rPr>
              <a:t>管</a:t>
            </a:r>
            <a:r>
              <a:rPr lang="en-US" altLang="zh-TW" sz="1600" b="1" dirty="0" smtClean="0">
                <a:solidFill>
                  <a:srgbClr val="FF0000"/>
                </a:solidFill>
                <a:latin typeface="微軟正黑體" panose="020B0604030504040204" pitchFamily="34" charset="-120"/>
                <a:ea typeface="微軟正黑體" panose="020B0604030504040204" pitchFamily="34" charset="-120"/>
              </a:rPr>
              <a:t>   </a:t>
            </a:r>
          </a:p>
          <a:p>
            <a:pPr marL="177800" lvl="1" indent="-177800" algn="just">
              <a:lnSpc>
                <a:spcPct val="150000"/>
              </a:lnSpc>
              <a:spcBef>
                <a:spcPts val="100"/>
              </a:spcBef>
              <a:spcAft>
                <a:spcPts val="1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a:solidFill>
                  <a:srgbClr val="FF0000"/>
                </a:solidFill>
                <a:latin typeface="微軟正黑體" panose="020B0604030504040204" pitchFamily="34" charset="-120"/>
                <a:ea typeface="微軟正黑體" panose="020B0604030504040204" pitchFamily="34" charset="-120"/>
              </a:rPr>
              <a:t> </a:t>
            </a:r>
            <a:r>
              <a:rPr lang="en-US" altLang="zh-TW" sz="1600" b="1" dirty="0" smtClean="0">
                <a:solidFill>
                  <a:srgbClr val="FF0000"/>
                </a:solidFill>
                <a:latin typeface="微軟正黑體" panose="020B0604030504040204" pitchFamily="34" charset="-120"/>
                <a:ea typeface="微軟正黑體" panose="020B0604030504040204" pitchFamily="34" charset="-120"/>
              </a:rPr>
              <a:t>    </a:t>
            </a:r>
            <a:r>
              <a:rPr lang="zh-TW" altLang="zh-TW" sz="1600" b="1" dirty="0" smtClean="0">
                <a:solidFill>
                  <a:srgbClr val="FF0000"/>
                </a:solidFill>
                <a:latin typeface="微軟正黑體" panose="020B0604030504040204" pitchFamily="34" charset="-120"/>
                <a:ea typeface="微軟正黑體" panose="020B0604030504040204" pitchFamily="34" charset="-120"/>
              </a:rPr>
              <a:t>制</a:t>
            </a:r>
            <a:r>
              <a:rPr lang="zh-TW" altLang="zh-TW" sz="1600" b="1" dirty="0">
                <a:solidFill>
                  <a:srgbClr val="FF0000"/>
                </a:solidFill>
                <a:latin typeface="微軟正黑體" panose="020B0604030504040204" pitchFamily="34" charset="-120"/>
                <a:ea typeface="微軟正黑體" panose="020B0604030504040204" pitchFamily="34" charset="-120"/>
              </a:rPr>
              <a:t>規定、消防法及建築管理等規定」資料匯入，請確認資料</a:t>
            </a:r>
            <a:r>
              <a:rPr lang="zh-TW" altLang="zh-TW" sz="1600" b="1" dirty="0" smtClean="0">
                <a:solidFill>
                  <a:srgbClr val="FF0000"/>
                </a:solidFill>
                <a:latin typeface="微軟正黑體" panose="020B0604030504040204" pitchFamily="34" charset="-120"/>
                <a:ea typeface="微軟正黑體" panose="020B0604030504040204" pitchFamily="34" charset="-120"/>
              </a:rPr>
              <a:t>是否</a:t>
            </a:r>
            <a:r>
              <a:rPr lang="zh-TW" altLang="en-US" sz="1600" b="1" dirty="0" smtClean="0">
                <a:solidFill>
                  <a:srgbClr val="FF0000"/>
                </a:solidFill>
                <a:latin typeface="微軟正黑體" panose="020B0604030504040204" pitchFamily="34" charset="-120"/>
                <a:ea typeface="微軟正黑體" panose="020B0604030504040204" pitchFamily="34" charset="-120"/>
              </a:rPr>
              <a:t>正</a:t>
            </a:r>
            <a:r>
              <a:rPr lang="zh-TW" altLang="en-US" sz="1600" b="1" dirty="0">
                <a:solidFill>
                  <a:srgbClr val="FF0000"/>
                </a:solidFill>
                <a:latin typeface="微軟正黑體" panose="020B0604030504040204" pitchFamily="34" charset="-120"/>
                <a:ea typeface="微軟正黑體" panose="020B0604030504040204" pitchFamily="34" charset="-120"/>
              </a:rPr>
              <a:t>確</a:t>
            </a:r>
            <a:r>
              <a:rPr lang="zh-TW" altLang="zh-TW" sz="1600" dirty="0" smtClean="0">
                <a:latin typeface="微軟正黑體" panose="020B0604030504040204" pitchFamily="34" charset="-120"/>
                <a:ea typeface="微軟正黑體" panose="020B0604030504040204" pitchFamily="34" charset="-120"/>
              </a:rPr>
              <a:t>。</a:t>
            </a:r>
            <a:endPar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67515" y="266987"/>
            <a:ext cx="8703425" cy="753587"/>
          </a:xfrm>
        </p:spPr>
        <p:txBody>
          <a:bodyPr/>
          <a:lstStyle/>
          <a:p>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校</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1</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校舍建築物面積統計表</a:t>
            </a:r>
            <a:r>
              <a:rPr lang="en-US" altLang="zh-TW" sz="2400" dirty="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r>
            <a:br>
              <a:rPr lang="en-US" altLang="zh-TW" sz="2400" dirty="0" smtClean="0">
                <a:latin typeface="Arial" panose="020B0604020202020204" pitchFamily="34" charset="0"/>
                <a:ea typeface="微軟正黑體" panose="020B0604030504040204" pitchFamily="34" charset="-120"/>
                <a:cs typeface="Arial" panose="020B0604020202020204" pitchFamily="34" charset="0"/>
              </a:rPr>
            </a:br>
            <a:r>
              <a:rPr lang="zh-TW" altLang="zh-TW" sz="2400" dirty="0">
                <a:latin typeface="Arial" panose="020B0604020202020204" pitchFamily="34" charset="0"/>
                <a:ea typeface="微軟正黑體" panose="020B0604030504040204" pitchFamily="34" charset="-120"/>
                <a:cs typeface="Arial" panose="020B0604020202020204" pitchFamily="34" charset="0"/>
              </a:rPr>
              <a:t>校</a:t>
            </a:r>
            <a:r>
              <a:rPr lang="en-US" altLang="zh-TW" sz="2400" dirty="0">
                <a:latin typeface="Arial" panose="020B0604020202020204" pitchFamily="34" charset="0"/>
                <a:ea typeface="微軟正黑體" panose="020B0604030504040204" pitchFamily="34" charset="-120"/>
                <a:cs typeface="Arial" panose="020B0604020202020204" pitchFamily="34" charset="0"/>
              </a:rPr>
              <a:t>4. </a:t>
            </a:r>
            <a:r>
              <a:rPr lang="zh-TW" altLang="zh-TW" sz="2400" dirty="0">
                <a:latin typeface="Arial" panose="020B0604020202020204" pitchFamily="34" charset="0"/>
                <a:ea typeface="微軟正黑體" panose="020B0604030504040204" pitchFamily="34" charset="-120"/>
                <a:cs typeface="Arial" panose="020B0604020202020204" pitchFamily="34" charset="0"/>
              </a:rPr>
              <a:t>學校租用學生宿舍</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表</a:t>
            </a:r>
            <a:r>
              <a:rPr lang="en-US" altLang="zh-TW" sz="2400" dirty="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endParaRPr lang="zh-TW" altLang="zh-TW" sz="2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3.2.27</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41166932"/>
              </p:ext>
            </p:extLst>
          </p:nvPr>
        </p:nvGraphicFramePr>
        <p:xfrm>
          <a:off x="0" y="1078766"/>
          <a:ext cx="8969435" cy="1664179"/>
        </p:xfrm>
        <a:graphic>
          <a:graphicData uri="http://schemas.openxmlformats.org/drawingml/2006/table">
            <a:tbl>
              <a:tblPr firstRow="1" firstCol="1" bandRow="1" bandCol="1"/>
              <a:tblGrid>
                <a:gridCol w="216133">
                  <a:extLst>
                    <a:ext uri="{9D8B030D-6E8A-4147-A177-3AD203B41FA5}">
                      <a16:colId xmlns:a16="http://schemas.microsoft.com/office/drawing/2014/main" xmlns="" val="1704668352"/>
                    </a:ext>
                  </a:extLst>
                </a:gridCol>
                <a:gridCol w="249382">
                  <a:extLst>
                    <a:ext uri="{9D8B030D-6E8A-4147-A177-3AD203B41FA5}">
                      <a16:colId xmlns:a16="http://schemas.microsoft.com/office/drawing/2014/main" xmlns="" val="97841125"/>
                    </a:ext>
                  </a:extLst>
                </a:gridCol>
                <a:gridCol w="282632">
                  <a:extLst>
                    <a:ext uri="{9D8B030D-6E8A-4147-A177-3AD203B41FA5}">
                      <a16:colId xmlns:a16="http://schemas.microsoft.com/office/drawing/2014/main" xmlns="" val="1895786744"/>
                    </a:ext>
                  </a:extLst>
                </a:gridCol>
                <a:gridCol w="423949">
                  <a:extLst>
                    <a:ext uri="{9D8B030D-6E8A-4147-A177-3AD203B41FA5}">
                      <a16:colId xmlns:a16="http://schemas.microsoft.com/office/drawing/2014/main" xmlns="" val="787777344"/>
                    </a:ext>
                  </a:extLst>
                </a:gridCol>
                <a:gridCol w="232757">
                  <a:extLst>
                    <a:ext uri="{9D8B030D-6E8A-4147-A177-3AD203B41FA5}">
                      <a16:colId xmlns:a16="http://schemas.microsoft.com/office/drawing/2014/main" xmlns="" val="2107562106"/>
                    </a:ext>
                  </a:extLst>
                </a:gridCol>
                <a:gridCol w="739832">
                  <a:extLst>
                    <a:ext uri="{9D8B030D-6E8A-4147-A177-3AD203B41FA5}">
                      <a16:colId xmlns:a16="http://schemas.microsoft.com/office/drawing/2014/main" xmlns="" val="1150031110"/>
                    </a:ext>
                  </a:extLst>
                </a:gridCol>
                <a:gridCol w="897775">
                  <a:extLst>
                    <a:ext uri="{9D8B030D-6E8A-4147-A177-3AD203B41FA5}">
                      <a16:colId xmlns:a16="http://schemas.microsoft.com/office/drawing/2014/main" xmlns="" val="3190847518"/>
                    </a:ext>
                  </a:extLst>
                </a:gridCol>
                <a:gridCol w="1155469">
                  <a:extLst>
                    <a:ext uri="{9D8B030D-6E8A-4147-A177-3AD203B41FA5}">
                      <a16:colId xmlns:a16="http://schemas.microsoft.com/office/drawing/2014/main" xmlns="" val="811439088"/>
                    </a:ext>
                  </a:extLst>
                </a:gridCol>
                <a:gridCol w="498764">
                  <a:extLst>
                    <a:ext uri="{9D8B030D-6E8A-4147-A177-3AD203B41FA5}">
                      <a16:colId xmlns:a16="http://schemas.microsoft.com/office/drawing/2014/main" xmlns="" val="3545385979"/>
                    </a:ext>
                  </a:extLst>
                </a:gridCol>
                <a:gridCol w="540327">
                  <a:extLst>
                    <a:ext uri="{9D8B030D-6E8A-4147-A177-3AD203B41FA5}">
                      <a16:colId xmlns:a16="http://schemas.microsoft.com/office/drawing/2014/main" xmlns="" val="3996038026"/>
                    </a:ext>
                  </a:extLst>
                </a:gridCol>
                <a:gridCol w="482138">
                  <a:extLst>
                    <a:ext uri="{9D8B030D-6E8A-4147-A177-3AD203B41FA5}">
                      <a16:colId xmlns:a16="http://schemas.microsoft.com/office/drawing/2014/main" xmlns="" val="1754998880"/>
                    </a:ext>
                  </a:extLst>
                </a:gridCol>
                <a:gridCol w="407324">
                  <a:extLst>
                    <a:ext uri="{9D8B030D-6E8A-4147-A177-3AD203B41FA5}">
                      <a16:colId xmlns:a16="http://schemas.microsoft.com/office/drawing/2014/main" xmlns="" val="3052611557"/>
                    </a:ext>
                  </a:extLst>
                </a:gridCol>
                <a:gridCol w="357447">
                  <a:extLst>
                    <a:ext uri="{9D8B030D-6E8A-4147-A177-3AD203B41FA5}">
                      <a16:colId xmlns:a16="http://schemas.microsoft.com/office/drawing/2014/main" xmlns="" val="3171062545"/>
                    </a:ext>
                  </a:extLst>
                </a:gridCol>
                <a:gridCol w="573578">
                  <a:extLst>
                    <a:ext uri="{9D8B030D-6E8A-4147-A177-3AD203B41FA5}">
                      <a16:colId xmlns:a16="http://schemas.microsoft.com/office/drawing/2014/main" xmlns="" val="633930467"/>
                    </a:ext>
                  </a:extLst>
                </a:gridCol>
                <a:gridCol w="523702">
                  <a:extLst>
                    <a:ext uri="{9D8B030D-6E8A-4147-A177-3AD203B41FA5}">
                      <a16:colId xmlns:a16="http://schemas.microsoft.com/office/drawing/2014/main" xmlns="" val="3162060191"/>
                    </a:ext>
                  </a:extLst>
                </a:gridCol>
                <a:gridCol w="723207">
                  <a:extLst>
                    <a:ext uri="{9D8B030D-6E8A-4147-A177-3AD203B41FA5}">
                      <a16:colId xmlns:a16="http://schemas.microsoft.com/office/drawing/2014/main" xmlns="" val="2844997880"/>
                    </a:ext>
                  </a:extLst>
                </a:gridCol>
                <a:gridCol w="665019">
                  <a:extLst>
                    <a:ext uri="{9D8B030D-6E8A-4147-A177-3AD203B41FA5}">
                      <a16:colId xmlns:a16="http://schemas.microsoft.com/office/drawing/2014/main" xmlns="" val="626677894"/>
                    </a:ext>
                  </a:extLst>
                </a:gridCol>
              </a:tblGrid>
              <a:tr h="122278">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建築</a:t>
                      </a:r>
                    </a:p>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地點</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權屬別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出租</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借</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情況</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建築類別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建築證明</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文件類別</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7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租賃宿舍是否符合土地使用分區管制規定、</a:t>
                      </a:r>
                      <a:r>
                        <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消防法及建築管理等規定</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建築名稱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建築樓層數</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不含地下樓層</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地下室建築樓層數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所有權狀面積</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平方公尺</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使用執照面積</a:t>
                      </a:r>
                    </a:p>
                    <a:p>
                      <a:pPr algn="just">
                        <a:lnSpc>
                          <a:spcPts val="14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平方公尺</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校舍建築物</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平方公尺</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5676360"/>
                  </a:ext>
                </a:extLst>
              </a:tr>
              <a:tr h="7266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提供正式學籍學生活動、教學研究使用之總面積</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4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提供推廣教育或對外營業使用之樓地板面積</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(B)</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(C)</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000"/>
                        </a:lnSpc>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xmlns="" val="1780730444"/>
                  </a:ext>
                </a:extLst>
              </a:tr>
              <a:tr h="584679">
                <a:tc>
                  <a:txBody>
                    <a:bodyPr/>
                    <a:lstStyle/>
                    <a:p>
                      <a:pPr algn="ct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是</a:t>
                      </a:r>
                    </a:p>
                    <a:p>
                      <a:pPr algn="l">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否</a:t>
                      </a:r>
                      <a:r>
                        <a:rPr lang="en-US"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___</a:t>
                      </a:r>
                      <a:endParaRPr lang="zh-TW" sz="1200" b="1"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p>
                      <a:pPr algn="l">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107.10</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6018226"/>
                  </a:ext>
                </a:extLst>
              </a:tr>
            </a:tbl>
          </a:graphicData>
        </a:graphic>
      </p:graphicFrame>
    </p:spTree>
    <p:extLst>
      <p:ext uri="{BB962C8B-B14F-4D97-AF65-F5344CB8AC3E}">
        <p14:creationId xmlns:p14="http://schemas.microsoft.com/office/powerpoint/2010/main" val="216655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4444" y="2454310"/>
            <a:ext cx="8678487" cy="3485570"/>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u="sng" dirty="0">
                <a:latin typeface="Arial" panose="020B0604020202020204" pitchFamily="34" charset="0"/>
                <a:ea typeface="微軟正黑體" panose="020B0604030504040204" pitchFamily="34" charset="-120"/>
                <a:cs typeface="Arial" panose="020B0604020202020204" pitchFamily="34" charset="0"/>
              </a:rPr>
              <a:t>配合國家能源轉型</a:t>
            </a:r>
            <a:r>
              <a:rPr lang="zh-TW" altLang="zh-TW" sz="1800" dirty="0">
                <a:latin typeface="Arial" panose="020B0604020202020204" pitchFamily="34" charset="0"/>
                <a:ea typeface="微軟正黑體" panose="020B0604030504040204" pitchFamily="34" charset="-120"/>
                <a:cs typeface="Arial" panose="020B0604020202020204" pitchFamily="34" charset="0"/>
              </a:rPr>
              <a:t>，再生能源發電占比預計提升至</a:t>
            </a:r>
            <a:r>
              <a:rPr lang="en-US" altLang="zh-TW" sz="1800" dirty="0">
                <a:latin typeface="Arial" panose="020B0604020202020204" pitchFamily="34" charset="0"/>
                <a:ea typeface="微軟正黑體" panose="020B0604030504040204" pitchFamily="34" charset="-120"/>
                <a:cs typeface="Arial" panose="020B0604020202020204" pitchFamily="34" charset="0"/>
              </a:rPr>
              <a:t>20%</a:t>
            </a:r>
            <a:r>
              <a:rPr lang="zh-TW" altLang="zh-TW" sz="1800" dirty="0">
                <a:latin typeface="Arial" panose="020B0604020202020204" pitchFamily="34" charset="0"/>
                <a:ea typeface="微軟正黑體" panose="020B0604030504040204" pitchFamily="34" charset="-120"/>
                <a:cs typeface="Arial" panose="020B0604020202020204" pitchFamily="34" charset="0"/>
              </a:rPr>
              <a:t>，依據行政院指示教育部需掌握各級學校設置太陽光電發電設備情形，並訂定「綠能指標」，故新增此表定期請學校填報相關設置</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情形</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學校每年</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月填報，並</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以</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3</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latin typeface="Arial" panose="020B0604020202020204" pitchFamily="34" charset="0"/>
                <a:ea typeface="微軟正黑體" panose="020B0604030504040204" pitchFamily="34" charset="-120"/>
                <a:cs typeface="Arial" panose="020B0604020202020204" pitchFamily="34" charset="0"/>
              </a:rPr>
              <a:t>，例如</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：而</a:t>
            </a:r>
            <a:r>
              <a:rPr lang="en-US" altLang="zh-TW" sz="1800" dirty="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1800" dirty="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15</a:t>
            </a:r>
            <a:r>
              <a:rPr lang="zh-TW" altLang="zh-TW" sz="1800" dirty="0">
                <a:latin typeface="Arial" panose="020B0604020202020204" pitchFamily="34" charset="0"/>
                <a:ea typeface="微軟正黑體" panose="020B0604030504040204" pitchFamily="34" charset="-120"/>
                <a:cs typeface="Arial" panose="020B0604020202020204" pitchFamily="34" charset="0"/>
              </a:rPr>
              <a:t>日之現有資料為填報基準</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校區名稱、</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校區別</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、縣市別</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將</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由「基本資料</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學校校區基本資料」匯入</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學校相關資</a:t>
            </a:r>
            <a:r>
              <a:rPr lang="zh-TW" altLang="en-US" sz="1800" dirty="0">
                <a:latin typeface="Arial" panose="020B0604020202020204" pitchFamily="34" charset="0"/>
                <a:ea typeface="微軟正黑體" panose="020B0604030504040204" pitchFamily="34" charset="-120"/>
                <a:cs typeface="Arial" panose="020B0604020202020204" pitchFamily="34" charset="0"/>
              </a:rPr>
              <a:t>訊</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a:latin typeface="Arial" panose="020B0604020202020204" pitchFamily="34" charset="0"/>
                <a:ea typeface="微軟正黑體" panose="020B0604030504040204" pitchFamily="34" charset="-120"/>
                <a:cs typeface="Arial" panose="020B0604020202020204" pitchFamily="34" charset="0"/>
              </a:rPr>
              <a:t>校</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27.</a:t>
            </a:r>
            <a:r>
              <a:rPr lang="zh-TW" altLang="zh-TW" sz="2400" dirty="0">
                <a:latin typeface="Arial" panose="020B0604020202020204" pitchFamily="34" charset="0"/>
                <a:ea typeface="微軟正黑體" panose="020B0604030504040204" pitchFamily="34" charset="-120"/>
                <a:cs typeface="Arial" panose="020B0604020202020204" pitchFamily="34" charset="0"/>
              </a:rPr>
              <a:t>學校設置太陽光電發電設備設置容量表</a:t>
            </a:r>
            <a:r>
              <a:rPr lang="en-US" altLang="zh-TW" sz="2400" dirty="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700001113"/>
              </p:ext>
            </p:extLst>
          </p:nvPr>
        </p:nvGraphicFramePr>
        <p:xfrm>
          <a:off x="124692" y="1085486"/>
          <a:ext cx="8911241" cy="1318004"/>
        </p:xfrm>
        <a:graphic>
          <a:graphicData uri="http://schemas.openxmlformats.org/drawingml/2006/table">
            <a:tbl>
              <a:tblPr firstRow="1" firstCol="1" bandRow="1"/>
              <a:tblGrid>
                <a:gridCol w="1734858">
                  <a:extLst>
                    <a:ext uri="{9D8B030D-6E8A-4147-A177-3AD203B41FA5}">
                      <a16:colId xmlns:a16="http://schemas.microsoft.com/office/drawing/2014/main" xmlns="" val="3495046894"/>
                    </a:ext>
                  </a:extLst>
                </a:gridCol>
                <a:gridCol w="560116">
                  <a:extLst>
                    <a:ext uri="{9D8B030D-6E8A-4147-A177-3AD203B41FA5}">
                      <a16:colId xmlns:a16="http://schemas.microsoft.com/office/drawing/2014/main" xmlns="" val="1313957269"/>
                    </a:ext>
                  </a:extLst>
                </a:gridCol>
                <a:gridCol w="942797">
                  <a:extLst>
                    <a:ext uri="{9D8B030D-6E8A-4147-A177-3AD203B41FA5}">
                      <a16:colId xmlns:a16="http://schemas.microsoft.com/office/drawing/2014/main" xmlns="" val="386349659"/>
                    </a:ext>
                  </a:extLst>
                </a:gridCol>
                <a:gridCol w="942797">
                  <a:extLst>
                    <a:ext uri="{9D8B030D-6E8A-4147-A177-3AD203B41FA5}">
                      <a16:colId xmlns:a16="http://schemas.microsoft.com/office/drawing/2014/main" xmlns="" val="1032352917"/>
                    </a:ext>
                  </a:extLst>
                </a:gridCol>
                <a:gridCol w="709183">
                  <a:extLst>
                    <a:ext uri="{9D8B030D-6E8A-4147-A177-3AD203B41FA5}">
                      <a16:colId xmlns:a16="http://schemas.microsoft.com/office/drawing/2014/main" xmlns="" val="754307401"/>
                    </a:ext>
                  </a:extLst>
                </a:gridCol>
                <a:gridCol w="1734858">
                  <a:extLst>
                    <a:ext uri="{9D8B030D-6E8A-4147-A177-3AD203B41FA5}">
                      <a16:colId xmlns:a16="http://schemas.microsoft.com/office/drawing/2014/main" xmlns="" val="1010741497"/>
                    </a:ext>
                  </a:extLst>
                </a:gridCol>
                <a:gridCol w="1576891">
                  <a:extLst>
                    <a:ext uri="{9D8B030D-6E8A-4147-A177-3AD203B41FA5}">
                      <a16:colId xmlns:a16="http://schemas.microsoft.com/office/drawing/2014/main" xmlns="" val="1383717464"/>
                    </a:ext>
                  </a:extLst>
                </a:gridCol>
                <a:gridCol w="709741">
                  <a:extLst>
                    <a:ext uri="{9D8B030D-6E8A-4147-A177-3AD203B41FA5}">
                      <a16:colId xmlns:a16="http://schemas.microsoft.com/office/drawing/2014/main" xmlns="" val="4177608467"/>
                    </a:ext>
                  </a:extLst>
                </a:gridCol>
              </a:tblGrid>
              <a:tr h="143001">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校區名稱</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校區別</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縣市別</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(kWp)</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2913519"/>
                  </a:ext>
                </a:extLst>
              </a:tr>
              <a:tr h="4290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已運作，累積至今之總容量</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尚未運作或未完成併聯發電者之預計設置容量</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890306006"/>
                  </a:ext>
                </a:extLst>
              </a:tr>
              <a:tr h="429004">
                <a:tc>
                  <a:txBody>
                    <a:bodyPr/>
                    <a:lstStyle/>
                    <a:p>
                      <a:pPr algn="ct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□校本部</a:t>
                      </a:r>
                    </a:p>
                    <a:p>
                      <a:pPr marL="0" algn="l" defTabSz="914400" rtl="0" eaLnBrk="1" latinLnBrk="0" hangingPunct="1">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□分部</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分校</a:t>
                      </a:r>
                    </a:p>
                    <a:p>
                      <a:pPr marL="0" algn="l" defTabSz="914400" rtl="0" eaLnBrk="1" latinLnBrk="0" hangingPunct="1">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□校區</a:t>
                      </a: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100" kern="100" dirty="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0951811"/>
                  </a:ext>
                </a:extLst>
              </a:tr>
            </a:tbl>
          </a:graphicData>
        </a:graphic>
      </p:graphicFrame>
      <p:sp>
        <p:nvSpPr>
          <p:cNvPr id="9"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3.2.28</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657536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554" y="2271435"/>
            <a:ext cx="9194554" cy="4421723"/>
          </a:xfrm>
          <a:prstGeom prst="rect">
            <a:avLst/>
          </a:prstGeom>
        </p:spPr>
        <p:txBody>
          <a:bodyPr wrap="square">
            <a:spAutoFit/>
          </a:bodyPr>
          <a:lstStyle/>
          <a:p>
            <a:pPr algn="just">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spcBef>
                <a:spcPts val="500"/>
              </a:spcBef>
              <a:spcAft>
                <a:spcPts val="5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設置太陽光電發電</a:t>
            </a: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設備</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總</a:t>
            </a: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設置</a:t>
            </a:r>
            <a:r>
              <a:rPr lang="zh-TW" altLang="zh-TW" sz="1600" b="1" dirty="0">
                <a:latin typeface="Arial" panose="020B0604020202020204" pitchFamily="34" charset="0"/>
                <a:ea typeface="微軟正黑體" panose="020B0604030504040204" pitchFamily="34" charset="-120"/>
                <a:cs typeface="Arial" panose="020B0604020202020204" pitchFamily="34" charset="0"/>
              </a:rPr>
              <a:t>容量</a:t>
            </a:r>
            <a:r>
              <a:rPr lang="en-US" altLang="zh-TW" sz="1600" b="1" dirty="0">
                <a:latin typeface="Arial" panose="020B0604020202020204" pitchFamily="34" charset="0"/>
                <a:ea typeface="微軟正黑體" panose="020B0604030504040204" pitchFamily="34" charset="-120"/>
                <a:cs typeface="Arial" panose="020B0604020202020204" pitchFamily="34" charset="0"/>
              </a:rPr>
              <a:t>(</a:t>
            </a:r>
            <a:r>
              <a:rPr lang="en-US" altLang="zh-TW" sz="1600" b="1" dirty="0" err="1">
                <a:latin typeface="Arial" panose="020B0604020202020204" pitchFamily="34" charset="0"/>
                <a:ea typeface="微軟正黑體" panose="020B0604030504040204" pitchFamily="34" charset="-120"/>
                <a:cs typeface="Arial" panose="020B0604020202020204" pitchFamily="34" charset="0"/>
              </a:rPr>
              <a:t>kWp</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b="1" dirty="0" smtClean="0">
              <a:latin typeface="Arial" panose="020B0604020202020204" pitchFamily="34" charset="0"/>
              <a:ea typeface="微軟正黑體" panose="020B0604030504040204" pitchFamily="34" charset="-120"/>
              <a:cs typeface="Arial" panose="020B0604020202020204" pitchFamily="34" charset="0"/>
            </a:endParaRPr>
          </a:p>
          <a:p>
            <a:pPr marL="541338" lvl="1" indent="-363538" algn="just">
              <a:lnSpc>
                <a:spcPts val="2200"/>
              </a:lnSpc>
              <a:spcBef>
                <a:spcPts val="500"/>
              </a:spcBef>
              <a:spcAft>
                <a:spcPts val="5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600" dirty="0">
                <a:latin typeface="Arial" panose="020B0604020202020204" pitchFamily="34" charset="0"/>
                <a:ea typeface="微軟正黑體" panose="020B0604030504040204" pitchFamily="34" charset="-120"/>
                <a:cs typeface="Arial" panose="020B0604020202020204" pitchFamily="34" charset="0"/>
              </a:rPr>
              <a:t>填寫學校自設置太陽光電發電設備【</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累計至今之總設置容量</a:t>
            </a:r>
            <a:r>
              <a:rPr lang="zh-TW" altLang="zh-TW" sz="1600" dirty="0">
                <a:latin typeface="Arial" panose="020B0604020202020204" pitchFamily="34" charset="0"/>
                <a:ea typeface="微軟正黑體" panose="020B0604030504040204" pitchFamily="34" charset="-120"/>
                <a:cs typeface="Arial" panose="020B0604020202020204" pitchFamily="34" charset="0"/>
              </a:rPr>
              <a:t>（單位：</a:t>
            </a:r>
            <a:r>
              <a:rPr lang="en-US" altLang="zh-TW" sz="1600" dirty="0" err="1">
                <a:latin typeface="Arial" panose="020B0604020202020204" pitchFamily="34" charset="0"/>
                <a:ea typeface="微軟正黑體" panose="020B0604030504040204" pitchFamily="34" charset="-120"/>
                <a:cs typeface="Arial" panose="020B0604020202020204" pitchFamily="34" charset="0"/>
              </a:rPr>
              <a:t>kWp</a:t>
            </a:r>
            <a:r>
              <a:rPr lang="zh-TW" altLang="zh-TW" sz="1600" dirty="0">
                <a:latin typeface="Arial" panose="020B0604020202020204" pitchFamily="34" charset="0"/>
                <a:ea typeface="微軟正黑體" panose="020B0604030504040204" pitchFamily="34" charset="-120"/>
                <a:cs typeface="Arial" panose="020B0604020202020204" pitchFamily="34" charset="0"/>
              </a:rPr>
              <a:t>峰瓩）】，</a:t>
            </a:r>
            <a:r>
              <a:rPr lang="zh-TW" altLang="zh-TW" sz="1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太陽能熱水器及至資料填報基準日，已停止運用之設備</a:t>
            </a:r>
            <a:r>
              <a:rPr lang="zh-TW" altLang="zh-TW" sz="1600" dirty="0">
                <a:latin typeface="Arial" panose="020B0604020202020204" pitchFamily="34" charset="0"/>
                <a:ea typeface="微軟正黑體" panose="020B0604030504040204" pitchFamily="34" charset="-120"/>
                <a:cs typeface="Arial" panose="020B0604020202020204" pitchFamily="34" charset="0"/>
              </a:rPr>
              <a:t>；其總設置容量包括以</a:t>
            </a:r>
            <a:r>
              <a:rPr lang="en-US" altLang="zh-TW" sz="1600" dirty="0">
                <a:latin typeface="Arial" panose="020B0604020202020204" pitchFamily="34" charset="0"/>
                <a:ea typeface="微軟正黑體" panose="020B0604030504040204" pitchFamily="34" charset="-120"/>
                <a:cs typeface="Arial" panose="020B0604020202020204" pitchFamily="34" charset="0"/>
              </a:rPr>
              <a:t>PV-ESCO(</a:t>
            </a:r>
            <a:r>
              <a:rPr lang="zh-TW" altLang="zh-TW" sz="1600" dirty="0">
                <a:latin typeface="Arial" panose="020B0604020202020204" pitchFamily="34" charset="0"/>
                <a:ea typeface="微軟正黑體" panose="020B0604030504040204" pitchFamily="34" charset="-120"/>
                <a:cs typeface="Arial" panose="020B0604020202020204" pitchFamily="34" charset="0"/>
              </a:rPr>
              <a:t>太陽光電能源技術服務業，即太陽光電設備標租案</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模式設置及學校自建</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541338" lvl="1" indent="-363538" algn="just">
              <a:lnSpc>
                <a:spcPts val="2200"/>
              </a:lnSpc>
              <a:spcBef>
                <a:spcPts val="500"/>
              </a:spcBef>
              <a:spcAft>
                <a:spcPts val="5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如</a:t>
            </a:r>
            <a:r>
              <a:rPr lang="zh-TW" altLang="zh-TW" sz="1600" dirty="0">
                <a:latin typeface="Arial" panose="020B0604020202020204" pitchFamily="34" charset="0"/>
                <a:ea typeface="微軟正黑體" panose="020B0604030504040204" pitchFamily="34" charset="-120"/>
                <a:cs typeface="Arial" panose="020B0604020202020204" pitchFamily="34" charset="0"/>
              </a:rPr>
              <a:t>以</a:t>
            </a:r>
            <a:r>
              <a:rPr lang="en-US" altLang="zh-TW" sz="1600" dirty="0">
                <a:latin typeface="Arial" panose="020B0604020202020204" pitchFamily="34" charset="0"/>
                <a:ea typeface="微軟正黑體" panose="020B0604030504040204" pitchFamily="34" charset="-120"/>
                <a:cs typeface="Arial" panose="020B0604020202020204" pitchFamily="34" charset="0"/>
              </a:rPr>
              <a:t>PV-ESCO</a:t>
            </a:r>
            <a:r>
              <a:rPr lang="zh-TW" altLang="zh-TW" sz="1600" dirty="0">
                <a:latin typeface="Arial" panose="020B0604020202020204" pitchFamily="34" charset="0"/>
                <a:ea typeface="微軟正黑體" panose="020B0604030504040204" pitchFamily="34" charset="-120"/>
                <a:cs typeface="Arial" panose="020B0604020202020204" pitchFamily="34" charset="0"/>
              </a:rPr>
              <a:t>模式設置且</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已和廠商完成簽約，惟太陽光電廠商</a:t>
            </a:r>
            <a:r>
              <a:rPr lang="zh-TW" altLang="zh-TW" sz="1600" b="1" u="heavy" dirty="0">
                <a:latin typeface="Arial" panose="020B0604020202020204" pitchFamily="34" charset="0"/>
                <a:ea typeface="微軟正黑體" panose="020B0604030504040204" pitchFamily="34" charset="-120"/>
                <a:cs typeface="Arial" panose="020B0604020202020204" pitchFamily="34" charset="0"/>
              </a:rPr>
              <a:t>尚未施作</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或太陽光電</a:t>
            </a:r>
            <a:r>
              <a:rPr lang="zh-TW" altLang="zh-TW" sz="1600" b="1" u="heavy" dirty="0">
                <a:latin typeface="Arial" panose="020B0604020202020204" pitchFamily="34" charset="0"/>
                <a:ea typeface="微軟正黑體" panose="020B0604030504040204" pitchFamily="34" charset="-120"/>
                <a:cs typeface="Arial" panose="020B0604020202020204" pitchFamily="34" charset="0"/>
              </a:rPr>
              <a:t>尚未完成併聯發電</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者</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，請填寫契約書內之「</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預計設置容量</a:t>
            </a:r>
            <a:r>
              <a:rPr lang="zh-TW" altLang="zh-TW" sz="1600" dirty="0">
                <a:latin typeface="Arial" panose="020B0604020202020204" pitchFamily="34" charset="0"/>
                <a:ea typeface="微軟正黑體" panose="020B0604030504040204" pitchFamily="34" charset="-120"/>
                <a:cs typeface="Arial" panose="020B0604020202020204" pitchFamily="34" charset="0"/>
              </a:rPr>
              <a:t>」；另</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學校自建，如已完成採購太陽能板或太陽光電尚未完成併聯發電者</a:t>
            </a:r>
            <a:r>
              <a:rPr lang="zh-TW" altLang="zh-TW" sz="1600" dirty="0">
                <a:latin typeface="Arial" panose="020B0604020202020204" pitchFamily="34" charset="0"/>
                <a:ea typeface="微軟正黑體" panose="020B0604030504040204" pitchFamily="34" charset="-120"/>
                <a:cs typeface="Arial" panose="020B0604020202020204" pitchFamily="34" charset="0"/>
              </a:rPr>
              <a:t>，請填寫「預計設置容量」</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541338" lvl="1" algn="just">
              <a:lnSpc>
                <a:spcPts val="2200"/>
              </a:lnSpc>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例如</a:t>
            </a:r>
            <a:r>
              <a:rPr lang="zh-TW" altLang="zh-TW" sz="1600" dirty="0">
                <a:latin typeface="Arial" panose="020B0604020202020204" pitchFamily="34" charset="0"/>
                <a:ea typeface="微軟正黑體" panose="020B0604030504040204" pitchFamily="34" charset="-120"/>
                <a:cs typeface="Arial" panose="020B0604020202020204" pitchFamily="34" charset="0"/>
              </a:rPr>
              <a:t>：學校統計</a:t>
            </a:r>
            <a:r>
              <a:rPr lang="zh-TW" altLang="zh-TW" sz="1600" b="1" u="sng" dirty="0">
                <a:latin typeface="Arial" panose="020B0604020202020204" pitchFamily="34" charset="0"/>
                <a:ea typeface="微軟正黑體" panose="020B0604030504040204" pitchFamily="34" charset="-120"/>
                <a:cs typeface="Arial" panose="020B0604020202020204" pitchFamily="34" charset="0"/>
              </a:rPr>
              <a:t>已運作累計至今</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資料填報基準日</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之總容量為於</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99</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年自行設置</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200kWp</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106</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年以</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PV-ESCO</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模式設置</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300kWp</a:t>
            </a:r>
            <a:r>
              <a:rPr lang="zh-TW" altLang="zh-TW" sz="1600" dirty="0">
                <a:latin typeface="Arial" panose="020B0604020202020204" pitchFamily="34" charset="0"/>
                <a:ea typeface="微軟正黑體" panose="020B0604030504040204" pitchFamily="34" charset="-120"/>
                <a:cs typeface="Arial" panose="020B0604020202020204" pitchFamily="34" charset="0"/>
              </a:rPr>
              <a:t>；但</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107</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年惟刻</a:t>
            </a:r>
            <a:r>
              <a:rPr lang="zh-TW" altLang="zh-TW" sz="1600" b="1" u="sng" dirty="0">
                <a:latin typeface="Arial" panose="020B0604020202020204" pitchFamily="34" charset="0"/>
                <a:ea typeface="微軟正黑體" panose="020B0604030504040204" pitchFamily="34" charset="-120"/>
                <a:cs typeface="Arial" panose="020B0604020202020204" pitchFamily="34" charset="0"/>
              </a:rPr>
              <a:t>正建置中</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，預計以</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PV-ESCO</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模式設置</a:t>
            </a:r>
            <a:r>
              <a:rPr lang="en-US" altLang="zh-TW" sz="1600" u="sng" dirty="0">
                <a:latin typeface="Arial" panose="020B0604020202020204" pitchFamily="34" charset="0"/>
                <a:ea typeface="微軟正黑體" panose="020B0604030504040204" pitchFamily="34" charset="-120"/>
                <a:cs typeface="Arial" panose="020B0604020202020204" pitchFamily="34" charset="0"/>
              </a:rPr>
              <a:t>400kWp</a:t>
            </a:r>
            <a:r>
              <a:rPr lang="zh-TW" altLang="zh-TW" sz="1600" dirty="0">
                <a:latin typeface="Arial" panose="020B0604020202020204" pitchFamily="34" charset="0"/>
                <a:ea typeface="微軟正黑體" panose="020B0604030504040204" pitchFamily="34" charset="-120"/>
                <a:cs typeface="Arial" panose="020B0604020202020204" pitchFamily="34" charset="0"/>
              </a:rPr>
              <a:t>。 </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541338" lvl="1" indent="-185738" algn="just">
              <a:lnSpc>
                <a:spcPts val="2200"/>
              </a:lnSpc>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學校應填報</a:t>
            </a:r>
            <a:r>
              <a:rPr lang="zh-TW" altLang="zh-TW" sz="1600" b="1" dirty="0">
                <a:latin typeface="Arial" panose="020B0604020202020204" pitchFamily="34" charset="0"/>
                <a:ea typeface="微軟正黑體" panose="020B0604030504040204" pitchFamily="34" charset="-120"/>
                <a:cs typeface="Arial" panose="020B0604020202020204" pitchFamily="34" charset="0"/>
              </a:rPr>
              <a:t>【已運作，累積至今之總容量</a:t>
            </a:r>
            <a:r>
              <a:rPr lang="en-US" altLang="zh-TW" sz="1600" b="1" dirty="0">
                <a:latin typeface="Arial" panose="020B0604020202020204" pitchFamily="34" charset="0"/>
                <a:ea typeface="微軟正黑體" panose="020B0604030504040204" pitchFamily="34" charset="-120"/>
                <a:cs typeface="Arial" panose="020B0604020202020204" pitchFamily="34" charset="0"/>
              </a:rPr>
              <a:t>500 </a:t>
            </a:r>
            <a:r>
              <a:rPr lang="en-US" altLang="zh-TW" sz="1600" b="1" dirty="0" err="1">
                <a:latin typeface="Arial" panose="020B0604020202020204" pitchFamily="34" charset="0"/>
                <a:ea typeface="微軟正黑體" panose="020B0604030504040204" pitchFamily="34" charset="-120"/>
                <a:cs typeface="Arial" panose="020B0604020202020204" pitchFamily="34" charset="0"/>
              </a:rPr>
              <a:t>kWp</a:t>
            </a:r>
            <a:r>
              <a:rPr lang="zh-TW" altLang="zh-TW" sz="1600" b="1"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及</a:t>
            </a:r>
            <a:r>
              <a:rPr lang="zh-TW" altLang="zh-TW" sz="1600" b="1" dirty="0">
                <a:latin typeface="Arial" panose="020B0604020202020204" pitchFamily="34" charset="0"/>
                <a:ea typeface="微軟正黑體" panose="020B0604030504040204" pitchFamily="34" charset="-120"/>
                <a:cs typeface="Arial" panose="020B0604020202020204" pitchFamily="34" charset="0"/>
              </a:rPr>
              <a:t>【尚未運作或未完成併聯發電者之預計設置容量</a:t>
            </a:r>
            <a:r>
              <a:rPr lang="en-US" altLang="zh-TW" sz="1600" b="1" dirty="0">
                <a:latin typeface="Arial" panose="020B0604020202020204" pitchFamily="34" charset="0"/>
                <a:ea typeface="微軟正黑體" panose="020B0604030504040204" pitchFamily="34" charset="-120"/>
                <a:cs typeface="Arial" panose="020B0604020202020204" pitchFamily="34" charset="0"/>
              </a:rPr>
              <a:t>400kWp</a:t>
            </a:r>
            <a:r>
              <a:rPr lang="zh-TW" altLang="zh-TW" sz="1600" b="1" dirty="0">
                <a:latin typeface="Arial" panose="020B0604020202020204" pitchFamily="34" charset="0"/>
                <a:ea typeface="微軟正黑體" panose="020B0604030504040204" pitchFamily="34" charset="-120"/>
                <a:cs typeface="Arial" panose="020B0604020202020204" pitchFamily="34" charset="0"/>
              </a:rPr>
              <a:t>】。</a:t>
            </a:r>
          </a:p>
          <a:p>
            <a:pPr marL="541338" indent="-363538">
              <a:spcBef>
                <a:spcPts val="500"/>
              </a:spcBef>
              <a:spcAft>
                <a:spcPts val="500"/>
              </a:spcAft>
              <a:buFont typeface="+mj-lt"/>
              <a:buAutoNum type="arabicPeriod" startAt="3"/>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本</a:t>
            </a:r>
            <a:r>
              <a:rPr lang="zh-TW" altLang="zh-TW" sz="1600" dirty="0">
                <a:latin typeface="Arial" panose="020B0604020202020204" pitchFamily="34" charset="0"/>
                <a:ea typeface="微軟正黑體" panose="020B0604030504040204" pitchFamily="34" charset="-120"/>
                <a:cs typeface="Arial" panose="020B0604020202020204" pitchFamily="34" charset="0"/>
              </a:rPr>
              <a:t>表容量請以阿拉伯數字填報，</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若學校</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尚未設置太陽光電設備，則請填寫「</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請勿空白</a:t>
            </a:r>
            <a:r>
              <a:rPr lang="zh-TW" altLang="en-US"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a:latin typeface="Arial" panose="020B0604020202020204" pitchFamily="34" charset="0"/>
                <a:ea typeface="微軟正黑體" panose="020B0604030504040204" pitchFamily="34" charset="-120"/>
                <a:cs typeface="Arial" panose="020B0604020202020204" pitchFamily="34" charset="0"/>
              </a:rPr>
              <a:t>校</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27.</a:t>
            </a:r>
            <a:r>
              <a:rPr lang="zh-TW" altLang="zh-TW" sz="2400" dirty="0">
                <a:latin typeface="Arial" panose="020B0604020202020204" pitchFamily="34" charset="0"/>
                <a:ea typeface="微軟正黑體" panose="020B0604030504040204" pitchFamily="34" charset="-120"/>
                <a:cs typeface="Arial" panose="020B0604020202020204" pitchFamily="34" charset="0"/>
              </a:rPr>
              <a:t>學校設置太陽光電發電設備設置容量表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780020363"/>
              </p:ext>
            </p:extLst>
          </p:nvPr>
        </p:nvGraphicFramePr>
        <p:xfrm>
          <a:off x="124692" y="1052235"/>
          <a:ext cx="8911241" cy="1219200"/>
        </p:xfrm>
        <a:graphic>
          <a:graphicData uri="http://schemas.openxmlformats.org/drawingml/2006/table">
            <a:tbl>
              <a:tblPr firstRow="1" firstCol="1" bandRow="1"/>
              <a:tblGrid>
                <a:gridCol w="1734858">
                  <a:extLst>
                    <a:ext uri="{9D8B030D-6E8A-4147-A177-3AD203B41FA5}">
                      <a16:colId xmlns:a16="http://schemas.microsoft.com/office/drawing/2014/main" xmlns="" val="3495046894"/>
                    </a:ext>
                  </a:extLst>
                </a:gridCol>
                <a:gridCol w="560116">
                  <a:extLst>
                    <a:ext uri="{9D8B030D-6E8A-4147-A177-3AD203B41FA5}">
                      <a16:colId xmlns:a16="http://schemas.microsoft.com/office/drawing/2014/main" xmlns="" val="1313957269"/>
                    </a:ext>
                  </a:extLst>
                </a:gridCol>
                <a:gridCol w="942797">
                  <a:extLst>
                    <a:ext uri="{9D8B030D-6E8A-4147-A177-3AD203B41FA5}">
                      <a16:colId xmlns:a16="http://schemas.microsoft.com/office/drawing/2014/main" xmlns="" val="386349659"/>
                    </a:ext>
                  </a:extLst>
                </a:gridCol>
                <a:gridCol w="942797">
                  <a:extLst>
                    <a:ext uri="{9D8B030D-6E8A-4147-A177-3AD203B41FA5}">
                      <a16:colId xmlns:a16="http://schemas.microsoft.com/office/drawing/2014/main" xmlns="" val="1032352917"/>
                    </a:ext>
                  </a:extLst>
                </a:gridCol>
                <a:gridCol w="709183">
                  <a:extLst>
                    <a:ext uri="{9D8B030D-6E8A-4147-A177-3AD203B41FA5}">
                      <a16:colId xmlns:a16="http://schemas.microsoft.com/office/drawing/2014/main" xmlns="" val="754307401"/>
                    </a:ext>
                  </a:extLst>
                </a:gridCol>
                <a:gridCol w="1535986">
                  <a:extLst>
                    <a:ext uri="{9D8B030D-6E8A-4147-A177-3AD203B41FA5}">
                      <a16:colId xmlns:a16="http://schemas.microsoft.com/office/drawing/2014/main" xmlns="" val="1010741497"/>
                    </a:ext>
                  </a:extLst>
                </a:gridCol>
                <a:gridCol w="1775763">
                  <a:extLst>
                    <a:ext uri="{9D8B030D-6E8A-4147-A177-3AD203B41FA5}">
                      <a16:colId xmlns:a16="http://schemas.microsoft.com/office/drawing/2014/main" xmlns="" val="1383717464"/>
                    </a:ext>
                  </a:extLst>
                </a:gridCol>
                <a:gridCol w="709741">
                  <a:extLst>
                    <a:ext uri="{9D8B030D-6E8A-4147-A177-3AD203B41FA5}">
                      <a16:colId xmlns:a16="http://schemas.microsoft.com/office/drawing/2014/main" xmlns="" val="4177608467"/>
                    </a:ext>
                  </a:extLst>
                </a:gridCol>
              </a:tblGrid>
              <a:tr h="132130">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校區名稱</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校區別</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縣市別</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200" b="1" kern="1200" dirty="0" err="1">
                          <a:solidFill>
                            <a:schemeClr val="tx1"/>
                          </a:solidFill>
                          <a:effectLst/>
                          <a:latin typeface="Arial" panose="020B0604020202020204" pitchFamily="34" charset="0"/>
                          <a:ea typeface="微軟正黑體" panose="020B0604030504040204" pitchFamily="34" charset="-120"/>
                          <a:cs typeface="Arial" panose="020B0604020202020204" pitchFamily="34" charset="0"/>
                        </a:rPr>
                        <a:t>kWp</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rowSpan="2">
                  <a:txBody>
                    <a:bodyPr/>
                    <a:lstStyle/>
                    <a:p>
                      <a:pPr marL="0" algn="ctr" defTabSz="914400" rtl="0" eaLnBrk="1" latinLnBrk="0" hangingPunct="1">
                        <a:lnSpc>
                          <a:spcPts val="1600"/>
                        </a:lnSpc>
                        <a:spcAft>
                          <a:spcPts val="0"/>
                        </a:spcAft>
                      </a:pPr>
                      <a:r>
                        <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2913519"/>
                  </a:ext>
                </a:extLst>
              </a:tr>
              <a:tr h="2754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已運作，累積至今之總容量</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尚未運作或未完成併聯發電者之預計設置容量</a:t>
                      </a: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3890306006"/>
                  </a:ext>
                </a:extLst>
              </a:tr>
              <a:tr h="410543">
                <a:tc>
                  <a:txBody>
                    <a:bodyPr/>
                    <a:lstStyle/>
                    <a:p>
                      <a:pPr algn="ct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120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□校本部</a:t>
                      </a:r>
                    </a:p>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□分部</a:t>
                      </a:r>
                      <a:r>
                        <a:rPr lang="en-US"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分校</a:t>
                      </a:r>
                    </a:p>
                    <a:p>
                      <a:pPr marL="0" algn="ctr" defTabSz="914400" rtl="0" eaLnBrk="1" latinLnBrk="0" hangingPunct="1">
                        <a:lnSpc>
                          <a:spcPts val="1600"/>
                        </a:lnSpc>
                        <a:spcAft>
                          <a:spcPts val="0"/>
                        </a:spcAft>
                      </a:pPr>
                      <a:r>
                        <a:rPr lang="zh-TW" sz="800" b="1" kern="120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□校區</a:t>
                      </a: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2000"/>
                        </a:lnSpc>
                        <a:spcAft>
                          <a:spcPts val="0"/>
                        </a:spcAft>
                      </a:pPr>
                      <a:r>
                        <a:rPr lang="en-US" sz="1100" kern="100" dirty="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100" kern="10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100" kern="100" dirty="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893" marR="6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0951811"/>
                  </a:ext>
                </a:extLst>
              </a:tr>
            </a:tbl>
          </a:graphicData>
        </a:graphic>
      </p:graphicFrame>
      <p:sp>
        <p:nvSpPr>
          <p:cNvPr id="1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3.2.29</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55852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2" y="236838"/>
            <a:ext cx="6096000"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1.1</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校庫定位</a:t>
            </a:r>
            <a:endParaRPr lang="zh-TW" altLang="en-US" sz="4400" i="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 name="文字方塊 12"/>
          <p:cNvSpPr txBox="1"/>
          <p:nvPr/>
        </p:nvSpPr>
        <p:spPr>
          <a:xfrm>
            <a:off x="467544" y="3050519"/>
            <a:ext cx="1512168" cy="523220"/>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75873" y="4925960"/>
            <a:ext cx="1503839" cy="523220"/>
          </a:xfrm>
          <a:prstGeom prst="rect">
            <a:avLst/>
          </a:prstGeom>
          <a:solidFill>
            <a:srgbClr val="92D050"/>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11840" y="2852111"/>
            <a:ext cx="487325" cy="2677656"/>
          </a:xfrm>
          <a:prstGeom prst="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15129" y="1117216"/>
            <a:ext cx="4218316" cy="36933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smtClean="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smtClean="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56228" y="3068573"/>
            <a:ext cx="1235075" cy="56673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9056" y="4925960"/>
            <a:ext cx="1333780" cy="56673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20508" y="3961084"/>
            <a:ext cx="1235075" cy="56673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9196" y="2615476"/>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21781" y="4435395"/>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35738" y="3083578"/>
            <a:ext cx="1235075" cy="56673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35738" y="4899163"/>
            <a:ext cx="1235075" cy="56673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804193" y="2555532"/>
            <a:ext cx="1366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85021" y="4452733"/>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13191" y="1574145"/>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658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大學校院校務資料庫作業小組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smtClean="0">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658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填表手冊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圖片 3"/>
          <p:cNvPicPr>
            <a:picLocks noChangeAspect="1"/>
          </p:cNvPicPr>
          <p:nvPr/>
        </p:nvPicPr>
        <p:blipFill>
          <a:blip r:embed="rId4"/>
          <a:stretch>
            <a:fillRect/>
          </a:stretch>
        </p:blipFill>
        <p:spPr>
          <a:xfrm>
            <a:off x="4466638" y="4000959"/>
            <a:ext cx="1501900" cy="2039076"/>
          </a:xfrm>
          <a:prstGeom prst="rect">
            <a:avLst/>
          </a:prstGeom>
          <a:noFill/>
          <a:ln w="19050" cmpd="sng">
            <a:solidFill>
              <a:srgbClr val="7030A0"/>
            </a:solidFill>
          </a:ln>
        </p:spPr>
      </p:pic>
    </p:spTree>
    <p:extLst>
      <p:ext uri="{BB962C8B-B14F-4D97-AF65-F5344CB8AC3E}">
        <p14:creationId xmlns:p14="http://schemas.microsoft.com/office/powerpoint/2010/main" val="317611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9106" y="1123946"/>
            <a:ext cx="8654891" cy="3831818"/>
          </a:xfrm>
          <a:prstGeom prst="rect">
            <a:avLst/>
          </a:prstGeom>
        </p:spPr>
        <p:txBody>
          <a:bodyPr wrap="square">
            <a:spAutoFit/>
          </a:bodyPr>
          <a:lstStyle/>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b="1" dirty="0" smtClean="0">
                <a:latin typeface="Arial" panose="020B0604020202020204" pitchFamily="34" charset="0"/>
                <a:ea typeface="微軟正黑體" panose="020B0604030504040204" pitchFamily="34" charset="-120"/>
                <a:cs typeface="Arial" panose="020B0604020202020204" pitchFamily="34" charset="0"/>
              </a:rPr>
              <a:t>期開始</a:t>
            </a:r>
            <a:r>
              <a:rPr lang="en-US" altLang="zh-TW"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填表系統表冊列印</a:t>
            </a:r>
            <a:r>
              <a:rPr lang="zh-TW" altLang="en-US"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新增統計處報表專區</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學校可提前瞭解統計處公務統計報表相關</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統計處報表專區內容如下</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lang="zh-TW" altLang="en-US"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學校免填，由系統自動產生相關報表</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endParaRPr lang="en-US" altLang="zh-TW" dirty="0" smtClean="0">
              <a:latin typeface="微軟正黑體" panose="020B0604030504040204" pitchFamily="34" charset="-120"/>
              <a:ea typeface="微軟正黑體" panose="020B0604030504040204" pitchFamily="34" charset="-120"/>
            </a:endParaRP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endParaRP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550671" y="254914"/>
            <a:ext cx="8593329" cy="791315"/>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填表系統介面新增專區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統計處相關報</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3.2.30</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86602988"/>
              </p:ext>
            </p:extLst>
          </p:nvPr>
        </p:nvGraphicFramePr>
        <p:xfrm>
          <a:off x="445883" y="2502271"/>
          <a:ext cx="8321335" cy="3956826"/>
        </p:xfrm>
        <a:graphic>
          <a:graphicData uri="http://schemas.openxmlformats.org/drawingml/2006/table">
            <a:tbl>
              <a:tblPr firstRow="1" bandRow="1">
                <a:tableStyleId>{9D7B26C5-4107-4FEC-AEDC-1716B250A1EF}</a:tableStyleId>
              </a:tblPr>
              <a:tblGrid>
                <a:gridCol w="1902781">
                  <a:extLst>
                    <a:ext uri="{9D8B030D-6E8A-4147-A177-3AD203B41FA5}">
                      <a16:colId xmlns:a16="http://schemas.microsoft.com/office/drawing/2014/main" xmlns="" val="20000"/>
                    </a:ext>
                  </a:extLst>
                </a:gridCol>
                <a:gridCol w="6418554">
                  <a:extLst>
                    <a:ext uri="{9D8B030D-6E8A-4147-A177-3AD203B41FA5}">
                      <a16:colId xmlns:a16="http://schemas.microsoft.com/office/drawing/2014/main" xmlns="" val="20001"/>
                    </a:ext>
                  </a:extLst>
                </a:gridCol>
              </a:tblGrid>
              <a:tr h="410148">
                <a:tc>
                  <a:txBody>
                    <a:bodyPr/>
                    <a:lstStyle/>
                    <a:p>
                      <a:pPr algn="ctr"/>
                      <a:r>
                        <a:rPr lang="zh-TW" altLang="en-US" dirty="0" smtClean="0"/>
                        <a:t>校庫表冊</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dirty="0" smtClean="0"/>
                        <a:t>統計處報表</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161323">
                <a:tc>
                  <a:txBody>
                    <a:bodyPr/>
                    <a:lstStyle/>
                    <a:p>
                      <a:pPr algn="ctr"/>
                      <a:r>
                        <a:rPr lang="zh-TW" altLang="en-US" dirty="0" smtClean="0"/>
                        <a:t>學</a:t>
                      </a:r>
                      <a:r>
                        <a:rPr lang="en-US" altLang="zh-TW" dirty="0" smtClean="0"/>
                        <a:t>1</a:t>
                      </a:r>
                      <a:r>
                        <a:rPr lang="zh-TW" altLang="en-US" dirty="0" smtClean="0"/>
                        <a:t>及學</a:t>
                      </a:r>
                      <a:r>
                        <a:rPr lang="en-US" altLang="zh-TW" dirty="0" smtClean="0"/>
                        <a:t>12</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1. </a:t>
                      </a:r>
                      <a:r>
                        <a:rPr lang="zh-TW" altLang="zh-TW" dirty="0" smtClean="0">
                          <a:latin typeface="微軟正黑體" panose="020B0604030504040204" pitchFamily="34" charset="-120"/>
                          <a:ea typeface="微軟正黑體" panose="020B0604030504040204" pitchFamily="34" charset="-120"/>
                        </a:rPr>
                        <a:t>休學及學生人數彙總表</a:t>
                      </a:r>
                      <a:endParaRPr lang="zh-TW" altLang="en-US" dirty="0"/>
                    </a:p>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1a. </a:t>
                      </a:r>
                      <a:r>
                        <a:rPr lang="zh-TW" altLang="zh-TW" dirty="0" smtClean="0">
                          <a:latin typeface="微軟正黑體" panose="020B0604030504040204" pitchFamily="34" charset="-120"/>
                          <a:ea typeface="微軟正黑體" panose="020B0604030504040204" pitchFamily="34" charset="-120"/>
                        </a:rPr>
                        <a:t>休學及學生人數明細表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有學生且有休學人數</a:t>
                      </a:r>
                      <a:endParaRPr lang="zh-TW" altLang="en-US" dirty="0"/>
                    </a:p>
                    <a:p>
                      <a:pPr>
                        <a:lnSpc>
                          <a:spcPct val="150000"/>
                        </a:lnSpc>
                        <a:spcBef>
                          <a:spcPts val="0"/>
                        </a:spcBef>
                        <a:spcAft>
                          <a:spcPts val="0"/>
                        </a:spcAft>
                      </a:pP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1b. </a:t>
                      </a:r>
                      <a:r>
                        <a:rPr lang="zh-TW" altLang="zh-TW" dirty="0" smtClean="0">
                          <a:latin typeface="微軟正黑體" panose="020B0604030504040204" pitchFamily="34" charset="-120"/>
                          <a:ea typeface="微軟正黑體" panose="020B0604030504040204" pitchFamily="34" charset="-120"/>
                        </a:rPr>
                        <a:t>休學及學生人數明細表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有學生但沒有休學人數</a:t>
                      </a:r>
                      <a:endParaRPr lang="zh-TW" altLang="en-US" dirty="0"/>
                    </a:p>
                    <a:p>
                      <a:pPr>
                        <a:lnSpc>
                          <a:spcPct val="150000"/>
                        </a:lnSpc>
                        <a:spcBef>
                          <a:spcPts val="0"/>
                        </a:spcBef>
                        <a:spcAft>
                          <a:spcPts val="0"/>
                        </a:spcAft>
                      </a:pPr>
                      <a:r>
                        <a:rPr lang="zh-TW" altLang="en-US" dirty="0" smtClean="0">
                          <a:latin typeface="微軟正黑體" panose="020B0604030504040204" pitchFamily="34" charset="-120"/>
                          <a:ea typeface="微軟正黑體" panose="020B0604030504040204" pitchFamily="34" charset="-120"/>
                        </a:rPr>
                        <a:t>統</a:t>
                      </a:r>
                      <a:r>
                        <a:rPr lang="zh-TW" altLang="zh-TW" dirty="0" smtClean="0">
                          <a:latin typeface="微軟正黑體" panose="020B0604030504040204" pitchFamily="34" charset="-120"/>
                          <a:ea typeface="微軟正黑體" panose="020B0604030504040204" pitchFamily="34" charset="-120"/>
                        </a:rPr>
                        <a:t>報</a:t>
                      </a:r>
                      <a:r>
                        <a:rPr lang="en-US" altLang="zh-TW" dirty="0" smtClean="0">
                          <a:latin typeface="微軟正黑體" panose="020B0604030504040204" pitchFamily="34" charset="-120"/>
                          <a:ea typeface="微軟正黑體" panose="020B0604030504040204" pitchFamily="34" charset="-120"/>
                        </a:rPr>
                        <a:t>1c. </a:t>
                      </a:r>
                      <a:r>
                        <a:rPr lang="zh-TW" altLang="zh-TW" dirty="0" smtClean="0">
                          <a:latin typeface="微軟正黑體" panose="020B0604030504040204" pitchFamily="34" charset="-120"/>
                          <a:ea typeface="微軟正黑體" panose="020B0604030504040204" pitchFamily="34" charset="-120"/>
                        </a:rPr>
                        <a:t>休學及學生人數明細表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沒有學生但有休學人數</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09318">
                <a:tc>
                  <a:txBody>
                    <a:bodyPr/>
                    <a:lstStyle/>
                    <a:p>
                      <a:pPr algn="ctr"/>
                      <a:r>
                        <a:rPr lang="zh-TW" altLang="en-US" dirty="0" smtClean="0"/>
                        <a:t>學</a:t>
                      </a:r>
                      <a:r>
                        <a:rPr lang="en-US" altLang="zh-TW" dirty="0" smtClean="0"/>
                        <a:t>1</a:t>
                      </a:r>
                      <a:r>
                        <a:rPr lang="zh-TW" altLang="en-US" dirty="0" smtClean="0"/>
                        <a:t>及學</a:t>
                      </a:r>
                      <a:r>
                        <a:rPr lang="en-US" altLang="zh-TW" dirty="0" smtClean="0"/>
                        <a:t>13</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2. </a:t>
                      </a:r>
                      <a:r>
                        <a:rPr lang="zh-TW" altLang="zh-TW" dirty="0" smtClean="0">
                          <a:latin typeface="微軟正黑體" panose="020B0604030504040204" pitchFamily="34" charset="-120"/>
                          <a:ea typeface="微軟正黑體" panose="020B0604030504040204" pitchFamily="34" charset="-120"/>
                        </a:rPr>
                        <a:t>退學及學生人數彙總表</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2a. </a:t>
                      </a:r>
                      <a:r>
                        <a:rPr lang="zh-TW" altLang="zh-TW" dirty="0" smtClean="0">
                          <a:latin typeface="微軟正黑體" panose="020B0604030504040204" pitchFamily="34" charset="-120"/>
                          <a:ea typeface="微軟正黑體" panose="020B0604030504040204" pitchFamily="34" charset="-120"/>
                        </a:rPr>
                        <a:t>退學及學生人數明細表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有學生且有退學人數</a:t>
                      </a:r>
                      <a:endParaRPr lang="en-US" altLang="zh-TW" b="1" dirty="0" smtClean="0">
                        <a:latin typeface="微軟正黑體" panose="020B0604030504040204" pitchFamily="34" charset="-120"/>
                        <a:ea typeface="微軟正黑體" panose="020B0604030504040204" pitchFamily="34" charset="-120"/>
                      </a:endParaRPr>
                    </a:p>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2b. </a:t>
                      </a:r>
                      <a:r>
                        <a:rPr lang="zh-TW" altLang="zh-TW" dirty="0" smtClean="0">
                          <a:latin typeface="微軟正黑體" panose="020B0604030504040204" pitchFamily="34" charset="-120"/>
                          <a:ea typeface="微軟正黑體" panose="020B0604030504040204" pitchFamily="34" charset="-120"/>
                        </a:rPr>
                        <a:t>退學及學生人數明細表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有學生但沒有退學人數</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zh-TW" dirty="0" smtClean="0">
                          <a:latin typeface="微軟正黑體" panose="020B0604030504040204" pitchFamily="34" charset="-120"/>
                          <a:ea typeface="微軟正黑體" panose="020B0604030504040204" pitchFamily="34" charset="-120"/>
                        </a:rPr>
                        <a:t>統報</a:t>
                      </a:r>
                      <a:r>
                        <a:rPr lang="en-US" altLang="zh-TW" dirty="0" smtClean="0">
                          <a:latin typeface="微軟正黑體" panose="020B0604030504040204" pitchFamily="34" charset="-120"/>
                          <a:ea typeface="微軟正黑體" panose="020B0604030504040204" pitchFamily="34" charset="-120"/>
                        </a:rPr>
                        <a:t>2c. </a:t>
                      </a:r>
                      <a:r>
                        <a:rPr lang="zh-TW" altLang="zh-TW" dirty="0" smtClean="0">
                          <a:latin typeface="微軟正黑體" panose="020B0604030504040204" pitchFamily="34" charset="-120"/>
                          <a:ea typeface="微軟正黑體" panose="020B0604030504040204" pitchFamily="34" charset="-120"/>
                        </a:rPr>
                        <a:t>退學及學生人數明細表</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沒有學生但有退學人數</a:t>
                      </a:r>
                      <a:endParaRPr lang="en-US"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9961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3760" y="1975951"/>
            <a:ext cx="8654891" cy="4670509"/>
          </a:xfrm>
          <a:prstGeom prst="rect">
            <a:avLst/>
          </a:prstGeom>
        </p:spPr>
        <p:txBody>
          <a:bodyPr wrap="square">
            <a:spAutoFit/>
          </a:bodyPr>
          <a:lstStyle/>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報</a:t>
            </a:r>
            <a:r>
              <a:rPr lang="zh-TW" altLang="en-US"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表內容</a:t>
            </a:r>
            <a:r>
              <a:rPr lang="zh-TW" altLang="en-US"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300"/>
              </a:spcBef>
              <a:spcAft>
                <a:spcPts val="3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本表學校</a:t>
            </a:r>
            <a:r>
              <a:rPr lang="zh-TW" altLang="en-US"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無須</a:t>
            </a:r>
            <a:r>
              <a:rPr lang="zh-TW" altLang="en-US"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填報</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300"/>
              </a:spcBef>
              <a:spcAft>
                <a:spcPts val="3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休學</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dirty="0">
                <a:latin typeface="Arial" panose="020B0604020202020204" pitchFamily="34" charset="0"/>
                <a:ea typeface="微軟正黑體" panose="020B0604030504040204" pitchFamily="34" charset="-120"/>
                <a:cs typeface="Arial" panose="020B0604020202020204" pitchFamily="34" charset="0"/>
              </a:rPr>
              <a:t>取自學校每年</a:t>
            </a:r>
            <a:r>
              <a:rPr lang="en-US" altLang="zh-TW" dirty="0">
                <a:latin typeface="Arial" panose="020B0604020202020204" pitchFamily="34" charset="0"/>
                <a:ea typeface="微軟正黑體" panose="020B0604030504040204" pitchFamily="34" charset="-120"/>
                <a:cs typeface="Arial" panose="020B0604020202020204" pitchFamily="34" charset="0"/>
              </a:rPr>
              <a:t>3</a:t>
            </a:r>
            <a:r>
              <a:rPr lang="zh-TW" altLang="zh-TW" dirty="0">
                <a:latin typeface="Arial" panose="020B0604020202020204" pitchFamily="34" charset="0"/>
                <a:ea typeface="微軟正黑體" panose="020B0604030504040204" pitchFamily="34" charset="-120"/>
                <a:cs typeface="Arial" panose="020B0604020202020204" pitchFamily="34" charset="0"/>
              </a:rPr>
              <a:t>、</a:t>
            </a:r>
            <a:r>
              <a:rPr lang="en-US" altLang="zh-TW" dirty="0">
                <a:latin typeface="Arial" panose="020B0604020202020204" pitchFamily="34" charset="0"/>
                <a:ea typeface="微軟正黑體" panose="020B0604030504040204" pitchFamily="34" charset="-120"/>
                <a:cs typeface="Arial" panose="020B0604020202020204" pitchFamily="34" charset="0"/>
              </a:rPr>
              <a:t>10</a:t>
            </a:r>
            <a:r>
              <a:rPr lang="zh-TW" altLang="zh-TW" dirty="0">
                <a:latin typeface="Arial" panose="020B0604020202020204" pitchFamily="34" charset="0"/>
                <a:ea typeface="微軟正黑體" panose="020B0604030504040204" pitchFamily="34" charset="-120"/>
                <a:cs typeface="Arial" panose="020B0604020202020204" pitchFamily="34" charset="0"/>
              </a:rPr>
              <a:t>月填報前一學期之休學資料</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期產出</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學期之學生休學人數資料；</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期產出</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學期之學生休學人數資料</a:t>
            </a:r>
            <a:r>
              <a:rPr lang="zh-TW"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lvl="1"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總人數</a:t>
            </a:r>
            <a:r>
              <a:rPr lang="en-US"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u="heavy" dirty="0">
                <a:latin typeface="Arial" panose="020B0604020202020204" pitchFamily="34" charset="0"/>
                <a:ea typeface="微軟正黑體" panose="020B0604030504040204" pitchFamily="34" charset="-120"/>
                <a:cs typeface="Arial" panose="020B0604020202020204" pitchFamily="34" charset="0"/>
              </a:rPr>
              <a:t>統一採計</a:t>
            </a:r>
            <a:r>
              <a:rPr lang="zh-TW" altLang="zh-TW" dirty="0">
                <a:latin typeface="Arial" panose="020B0604020202020204" pitchFamily="34" charset="0"/>
                <a:ea typeface="微軟正黑體" panose="020B0604030504040204" pitchFamily="34" charset="-120"/>
                <a:cs typeface="Arial" panose="020B0604020202020204" pitchFamily="34" charset="0"/>
              </a:rPr>
              <a:t>學校填報</a:t>
            </a:r>
            <a:r>
              <a:rPr lang="zh-TW" altLang="zh-TW"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zh-TW" altLang="zh-TW"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 </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正式學籍在學學生人數統計表</a:t>
            </a:r>
            <a:r>
              <a:rPr lang="zh-TW" altLang="zh-TW"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latin typeface="Arial" panose="020B0604020202020204" pitchFamily="34" charset="0"/>
                <a:ea typeface="微軟正黑體" panose="020B0604030504040204" pitchFamily="34" charset="-120"/>
                <a:cs typeface="Arial" panose="020B0604020202020204" pitchFamily="34" charset="0"/>
              </a:rPr>
              <a:t>之「</a:t>
            </a:r>
            <a:r>
              <a:rPr lang="zh-TW" altLang="en-US" b="1" dirty="0" smtClean="0">
                <a:latin typeface="Arial" panose="020B0604020202020204" pitchFamily="34" charset="0"/>
                <a:ea typeface="微軟正黑體" panose="020B0604030504040204" pitchFamily="34" charset="-120"/>
                <a:cs typeface="Arial" panose="020B0604020202020204" pitchFamily="34" charset="0"/>
              </a:rPr>
              <a:t>正式學籍在學學生總人數</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資料，例如：</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期均產出</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學期之學生人數資料。</a:t>
            </a:r>
            <a:endPar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學期內新辦理休學人數</a:t>
            </a:r>
            <a:r>
              <a:rPr lang="zh-TW" altLang="en-US"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學期內休學減少人數</a:t>
            </a:r>
            <a:r>
              <a:rPr lang="zh-TW" altLang="en-US"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至學期底總休學人數</a:t>
            </a:r>
            <a:r>
              <a:rPr lang="zh-TW" altLang="en-US"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dirty="0">
                <a:latin typeface="Arial" panose="020B0604020202020204" pitchFamily="34" charset="0"/>
                <a:ea typeface="微軟正黑體" panose="020B0604030504040204" pitchFamily="34" charset="-120"/>
                <a:cs typeface="Arial" panose="020B0604020202020204" pitchFamily="34" charset="0"/>
              </a:rPr>
              <a:t>資料取自學校填報</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學生休學人數統計表</a:t>
            </a:r>
            <a:r>
              <a:rPr lang="zh-TW" altLang="zh-TW"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latin typeface="Arial" panose="020B0604020202020204" pitchFamily="34" charset="0"/>
                <a:ea typeface="微軟正黑體" panose="020B0604030504040204" pitchFamily="34" charset="-120"/>
                <a:cs typeface="Arial" panose="020B0604020202020204" pitchFamily="34" charset="0"/>
              </a:rPr>
              <a:t>之該</a:t>
            </a:r>
            <a:r>
              <a:rPr lang="zh-TW" altLang="en-US" dirty="0">
                <a:latin typeface="Arial" panose="020B0604020202020204" pitchFamily="34" charset="0"/>
                <a:ea typeface="微軟正黑體" panose="020B0604030504040204" pitchFamily="34" charset="-120"/>
                <a:cs typeface="Arial" panose="020B0604020202020204" pitchFamily="34" charset="0"/>
              </a:rPr>
              <a:t>三</a:t>
            </a:r>
            <a:r>
              <a:rPr lang="zh-TW" altLang="en-US" dirty="0" smtClean="0">
                <a:latin typeface="Arial" panose="020B0604020202020204" pitchFamily="34" charset="0"/>
                <a:ea typeface="微軟正黑體" panose="020B0604030504040204" pitchFamily="34" charset="-120"/>
                <a:cs typeface="Arial" panose="020B0604020202020204" pitchFamily="34" charset="0"/>
              </a:rPr>
              <a:t>欄「</a:t>
            </a:r>
            <a:r>
              <a:rPr lang="zh-TW" altLang="en-US" b="1" dirty="0" smtClean="0">
                <a:latin typeface="Arial" panose="020B0604020202020204" pitchFamily="34" charset="0"/>
                <a:ea typeface="微軟正黑體" panose="020B0604030504040204" pitchFamily="34" charset="-120"/>
                <a:cs typeface="Arial" panose="020B0604020202020204" pitchFamily="34" charset="0"/>
              </a:rPr>
              <a:t>小計</a:t>
            </a:r>
            <a:r>
              <a:rPr lang="zh-TW" altLang="en-US" dirty="0" smtClean="0">
                <a:latin typeface="Arial" panose="020B0604020202020204" pitchFamily="34" charset="0"/>
                <a:ea typeface="微軟正黑體" panose="020B0604030504040204" pitchFamily="34" charset="-120"/>
                <a:cs typeface="Arial" panose="020B0604020202020204" pitchFamily="34" charset="0"/>
              </a:rPr>
              <a:t>」值</a:t>
            </a:r>
            <a:r>
              <a:rPr lang="zh-TW"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228281"/>
            <a:ext cx="8593329" cy="791315"/>
          </a:xfrm>
        </p:spPr>
        <p:txBody>
          <a:bodyPr/>
          <a:lstStyle/>
          <a:p>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a:t>
            </a:r>
            <a:r>
              <a:rPr lang="zh-TW" altLang="en-US"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專區</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休學及學生人數</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彙總表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nvPr>
        </p:nvGraphicFramePr>
        <p:xfrm>
          <a:off x="259492" y="1098759"/>
          <a:ext cx="8751958" cy="683260"/>
        </p:xfrm>
        <a:graphic>
          <a:graphicData uri="http://schemas.openxmlformats.org/drawingml/2006/table">
            <a:tbl>
              <a:tblPr firstRow="1" firstCol="1" bandRow="1"/>
              <a:tblGrid>
                <a:gridCol w="679622">
                  <a:extLst>
                    <a:ext uri="{9D8B030D-6E8A-4147-A177-3AD203B41FA5}">
                      <a16:colId xmlns:a16="http://schemas.microsoft.com/office/drawing/2014/main" xmlns="" val="2408633782"/>
                    </a:ext>
                  </a:extLst>
                </a:gridCol>
                <a:gridCol w="339310">
                  <a:extLst>
                    <a:ext uri="{9D8B030D-6E8A-4147-A177-3AD203B41FA5}">
                      <a16:colId xmlns:a16="http://schemas.microsoft.com/office/drawing/2014/main" xmlns="" val="1084028332"/>
                    </a:ext>
                  </a:extLst>
                </a:gridCol>
                <a:gridCol w="681039">
                  <a:extLst>
                    <a:ext uri="{9D8B030D-6E8A-4147-A177-3AD203B41FA5}">
                      <a16:colId xmlns:a16="http://schemas.microsoft.com/office/drawing/2014/main" xmlns="" val="327708560"/>
                    </a:ext>
                  </a:extLst>
                </a:gridCol>
                <a:gridCol w="586029">
                  <a:extLst>
                    <a:ext uri="{9D8B030D-6E8A-4147-A177-3AD203B41FA5}">
                      <a16:colId xmlns:a16="http://schemas.microsoft.com/office/drawing/2014/main" xmlns="" val="3195639834"/>
                    </a:ext>
                  </a:extLst>
                </a:gridCol>
                <a:gridCol w="753762">
                  <a:extLst>
                    <a:ext uri="{9D8B030D-6E8A-4147-A177-3AD203B41FA5}">
                      <a16:colId xmlns:a16="http://schemas.microsoft.com/office/drawing/2014/main" xmlns="" val="261239043"/>
                    </a:ext>
                  </a:extLst>
                </a:gridCol>
                <a:gridCol w="605481">
                  <a:extLst>
                    <a:ext uri="{9D8B030D-6E8A-4147-A177-3AD203B41FA5}">
                      <a16:colId xmlns:a16="http://schemas.microsoft.com/office/drawing/2014/main" xmlns="" val="1528596703"/>
                    </a:ext>
                  </a:extLst>
                </a:gridCol>
                <a:gridCol w="988541">
                  <a:extLst>
                    <a:ext uri="{9D8B030D-6E8A-4147-A177-3AD203B41FA5}">
                      <a16:colId xmlns:a16="http://schemas.microsoft.com/office/drawing/2014/main" xmlns="" val="1410464426"/>
                    </a:ext>
                  </a:extLst>
                </a:gridCol>
                <a:gridCol w="1482810">
                  <a:extLst>
                    <a:ext uri="{9D8B030D-6E8A-4147-A177-3AD203B41FA5}">
                      <a16:colId xmlns:a16="http://schemas.microsoft.com/office/drawing/2014/main" xmlns="" val="2321566341"/>
                    </a:ext>
                  </a:extLst>
                </a:gridCol>
                <a:gridCol w="1495168">
                  <a:extLst>
                    <a:ext uri="{9D8B030D-6E8A-4147-A177-3AD203B41FA5}">
                      <a16:colId xmlns:a16="http://schemas.microsoft.com/office/drawing/2014/main" xmlns="" val="3219251121"/>
                    </a:ext>
                  </a:extLst>
                </a:gridCol>
                <a:gridCol w="1140196">
                  <a:extLst>
                    <a:ext uri="{9D8B030D-6E8A-4147-A177-3AD203B41FA5}">
                      <a16:colId xmlns:a16="http://schemas.microsoft.com/office/drawing/2014/main" xmlns="" val="706115166"/>
                    </a:ext>
                  </a:extLst>
                </a:gridCol>
              </a:tblGrid>
              <a:tr h="683260">
                <a:tc>
                  <a:txBody>
                    <a:bodyPr/>
                    <a:lstStyle/>
                    <a:p>
                      <a:pPr algn="ctr">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學生總</a:t>
                      </a:r>
                      <a:r>
                        <a:rPr lang="zh-TW"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a:t>
                      </a:r>
                      <a:endParaRPr lang="en-US" altLang="zh-TW"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900"/>
                        </a:lnSpc>
                        <a:spcAft>
                          <a:spcPts val="0"/>
                        </a:spcAft>
                      </a:pPr>
                      <a:r>
                        <a:rPr lang="en-US"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第</a:t>
                      </a:r>
                      <a:r>
                        <a:rPr lang="en-US"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學期</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a:t>
                      </a:r>
                    </a:p>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新增</a:t>
                      </a:r>
                      <a:r>
                        <a:rPr lang="zh-TW"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辦理休學</a:t>
                      </a: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a:t>
                      </a:r>
                    </a:p>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休學</a:t>
                      </a:r>
                      <a:r>
                        <a:rPr lang="zh-TW"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減少人數</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至學期底</a:t>
                      </a:r>
                    </a:p>
                    <a:p>
                      <a:pPr marL="0" algn="ctr" defTabSz="914400" rtl="0" eaLnBrk="1" latinLnBrk="0" hangingPunct="1">
                        <a:lnSpc>
                          <a:spcPts val="19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總休學人數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71147611"/>
                  </a:ext>
                </a:extLst>
              </a:tr>
            </a:tbl>
          </a:graphicData>
        </a:graphic>
      </p:graphicFrame>
      <p:sp>
        <p:nvSpPr>
          <p:cNvPr id="1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3.2.31</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8470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7570" y="2949228"/>
            <a:ext cx="8512233" cy="3744615"/>
          </a:xfrm>
          <a:prstGeom prst="rect">
            <a:avLst/>
          </a:prstGeom>
        </p:spPr>
        <p:txBody>
          <a:bodyPr wrap="square">
            <a:spAutoFit/>
          </a:bodyPr>
          <a:lstStyle/>
          <a:p>
            <a:pPr algn="just">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報表內容</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spcBef>
                <a:spcPts val="500"/>
              </a:spcBef>
              <a:spcAft>
                <a:spcPts val="5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此三</a:t>
            </a:r>
            <a:r>
              <a:rPr lang="zh-TW" altLang="en-US" sz="1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張</a:t>
            </a:r>
            <a:r>
              <a:rPr lang="zh-TW" altLang="en-US" sz="1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表冊</a:t>
            </a:r>
            <a:r>
              <a:rPr lang="zh-TW" altLang="en-US" sz="1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無須</a:t>
            </a:r>
            <a:r>
              <a:rPr lang="zh-TW" altLang="en-US" sz="16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休學</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1600" dirty="0">
                <a:latin typeface="Arial" panose="020B0604020202020204" pitchFamily="34" charset="0"/>
                <a:ea typeface="微軟正黑體" panose="020B0604030504040204" pitchFamily="34" charset="-120"/>
                <a:cs typeface="Arial" panose="020B0604020202020204" pitchFamily="34" charset="0"/>
              </a:rPr>
              <a:t>取自學校每年</a:t>
            </a:r>
            <a:r>
              <a:rPr lang="en-US" altLang="zh-TW" sz="1600" dirty="0">
                <a:latin typeface="Arial" panose="020B0604020202020204" pitchFamily="34" charset="0"/>
                <a:ea typeface="微軟正黑體" panose="020B0604030504040204" pitchFamily="34" charset="-120"/>
                <a:cs typeface="Arial" panose="020B0604020202020204" pitchFamily="34" charset="0"/>
              </a:rPr>
              <a:t>3</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r>
              <a:rPr lang="en-US" altLang="zh-TW" sz="1600" dirty="0">
                <a:latin typeface="Arial" panose="020B0604020202020204" pitchFamily="34" charset="0"/>
                <a:ea typeface="微軟正黑體" panose="020B0604030504040204" pitchFamily="34" charset="-120"/>
                <a:cs typeface="Arial" panose="020B0604020202020204" pitchFamily="34" charset="0"/>
              </a:rPr>
              <a:t>10</a:t>
            </a:r>
            <a:r>
              <a:rPr lang="zh-TW" altLang="zh-TW" sz="1600" dirty="0">
                <a:latin typeface="Arial" panose="020B0604020202020204" pitchFamily="34" charset="0"/>
                <a:ea typeface="微軟正黑體" panose="020B0604030504040204" pitchFamily="34" charset="-120"/>
                <a:cs typeface="Arial" panose="020B0604020202020204" pitchFamily="34" charset="0"/>
              </a:rPr>
              <a:t>月填報前一</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休學人</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數統計表</a:t>
            </a:r>
            <a:r>
              <a:rPr lang="zh-TW"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；學生總人數</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取自學校前</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一</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之</a:t>
            </a:r>
            <a:r>
              <a:rPr lang="zh-TW" altLang="zh-TW" sz="1600" b="1" u="heavy"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1600" b="1"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600" b="1" u="heavy"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正式學籍在學學生人數統計表」</a:t>
            </a:r>
            <a:r>
              <a:rPr lang="zh-TW" altLang="en-US" sz="1600" dirty="0">
                <a:latin typeface="Arial" panose="020B0604020202020204" pitchFamily="34" charset="0"/>
                <a:ea typeface="微軟正黑體" panose="020B0604030504040204" pitchFamily="34" charset="-120"/>
                <a:cs typeface="Arial" panose="020B0604020202020204" pitchFamily="34" charset="0"/>
              </a:rPr>
              <a:t>之「</a:t>
            </a:r>
            <a:r>
              <a:rPr lang="zh-TW" altLang="en-US" sz="1600" b="1" dirty="0">
                <a:latin typeface="Arial" panose="020B0604020202020204" pitchFamily="34" charset="0"/>
                <a:ea typeface="微軟正黑體" panose="020B0604030504040204" pitchFamily="34" charset="-120"/>
                <a:cs typeface="Arial" panose="020B0604020202020204" pitchFamily="34" charset="0"/>
              </a:rPr>
              <a:t>正式學籍在學學生總人數</a:t>
            </a:r>
            <a:r>
              <a:rPr lang="zh-TW" altLang="en-US" sz="1600" dirty="0" smtClean="0">
                <a:latin typeface="Arial" panose="020B0604020202020204" pitchFamily="34" charset="0"/>
                <a:ea typeface="微軟正黑體" panose="020B0604030504040204" pitchFamily="34" charset="-120"/>
                <a:cs typeface="Arial" panose="020B0604020202020204" pitchFamily="34" charset="0"/>
              </a:rPr>
              <a:t>」資料</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，並分別產生如下</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種不同休學情況明細表：</a:t>
            </a:r>
            <a:endPar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500"/>
              </a:spcBef>
              <a:spcAft>
                <a:spcPts val="5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有學生且有休學</a:t>
            </a:r>
            <a:r>
              <a:rPr lang="zh-TW"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1600" b="1" u="sng" dirty="0">
                <a:solidFill>
                  <a:srgbClr val="7030A0"/>
                </a:solidFill>
                <a:latin typeface="微軟正黑體" panose="020B0604030504040204" pitchFamily="34" charset="-120"/>
                <a:ea typeface="微軟正黑體" panose="020B0604030504040204" pitchFamily="34" charset="-120"/>
              </a:rPr>
              <a:t>(</a:t>
            </a:r>
            <a:r>
              <a:rPr lang="zh-TW" altLang="zh-TW" sz="1600" b="1" u="sng"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含減少人數</a:t>
            </a:r>
            <a:r>
              <a:rPr lang="en-US" altLang="zh-TW" sz="1600" b="1" u="sng"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指</a:t>
            </a:r>
            <a:endPar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2" algn="just">
              <a:spcBef>
                <a:spcPts val="500"/>
              </a:spcBef>
              <a:spcAft>
                <a:spcPts val="50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、學期內新增</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 </a:t>
            </a:r>
            <a:r>
              <a:rPr lang="en-US"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or</a:t>
            </a:r>
            <a:r>
              <a:rPr lang="zh-TW" altLang="en-US"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減少</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 or</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至學期底總休學人數＞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科系</a:t>
            </a:r>
            <a:endParaRPr lang="en-US"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500"/>
              </a:spcBef>
              <a:spcAft>
                <a:spcPts val="5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但沒有</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休學人數</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指</a:t>
            </a:r>
            <a:endPar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2" algn="just">
              <a:spcBef>
                <a:spcPts val="500"/>
              </a:spcBef>
              <a:spcAft>
                <a:spcPts val="50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、學期內新增</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 </a:t>
            </a:r>
            <a:r>
              <a:rPr lang="en-US"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&amp;</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減少</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en-US"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&amp;</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至學期底總休學人數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科系</a:t>
            </a:r>
            <a:endParaRPr lang="en-US"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spcBef>
                <a:spcPts val="500"/>
              </a:spcBef>
              <a:spcAft>
                <a:spcPts val="5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沒有</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但有</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休學人數</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指</a:t>
            </a:r>
            <a:endPar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2" algn="just">
              <a:spcBef>
                <a:spcPts val="500"/>
              </a:spcBef>
              <a:spcAft>
                <a:spcPts val="50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、學期內新增</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 or</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減少</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 or</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至學期底總休學人數</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科系</a:t>
            </a:r>
            <a:endPar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228281"/>
            <a:ext cx="8593329" cy="791315"/>
          </a:xfrm>
        </p:spPr>
        <p:txBody>
          <a:bodyPr/>
          <a:lstStyle/>
          <a:p>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1a~1c.</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休學及學生</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明細</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學校免填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nvPr>
        </p:nvGraphicFramePr>
        <p:xfrm>
          <a:off x="98851" y="1069475"/>
          <a:ext cx="8962015" cy="1880468"/>
        </p:xfrm>
        <a:graphic>
          <a:graphicData uri="http://schemas.openxmlformats.org/drawingml/2006/table">
            <a:tbl>
              <a:tblPr firstRow="1" firstCol="1" bandRow="1" bandCol="1"/>
              <a:tblGrid>
                <a:gridCol w="205181">
                  <a:extLst>
                    <a:ext uri="{9D8B030D-6E8A-4147-A177-3AD203B41FA5}">
                      <a16:colId xmlns:a16="http://schemas.microsoft.com/office/drawing/2014/main" xmlns="" val="4227212528"/>
                    </a:ext>
                  </a:extLst>
                </a:gridCol>
                <a:gridCol w="196162">
                  <a:extLst>
                    <a:ext uri="{9D8B030D-6E8A-4147-A177-3AD203B41FA5}">
                      <a16:colId xmlns:a16="http://schemas.microsoft.com/office/drawing/2014/main" xmlns="" val="3223181791"/>
                    </a:ext>
                  </a:extLst>
                </a:gridCol>
                <a:gridCol w="196725">
                  <a:extLst>
                    <a:ext uri="{9D8B030D-6E8A-4147-A177-3AD203B41FA5}">
                      <a16:colId xmlns:a16="http://schemas.microsoft.com/office/drawing/2014/main" xmlns="" val="971434098"/>
                    </a:ext>
                  </a:extLst>
                </a:gridCol>
                <a:gridCol w="196162">
                  <a:extLst>
                    <a:ext uri="{9D8B030D-6E8A-4147-A177-3AD203B41FA5}">
                      <a16:colId xmlns:a16="http://schemas.microsoft.com/office/drawing/2014/main" xmlns="" val="820839550"/>
                    </a:ext>
                  </a:extLst>
                </a:gridCol>
                <a:gridCol w="196725">
                  <a:extLst>
                    <a:ext uri="{9D8B030D-6E8A-4147-A177-3AD203B41FA5}">
                      <a16:colId xmlns:a16="http://schemas.microsoft.com/office/drawing/2014/main" xmlns="" val="142081021"/>
                    </a:ext>
                  </a:extLst>
                </a:gridCol>
                <a:gridCol w="196162">
                  <a:extLst>
                    <a:ext uri="{9D8B030D-6E8A-4147-A177-3AD203B41FA5}">
                      <a16:colId xmlns:a16="http://schemas.microsoft.com/office/drawing/2014/main" xmlns="" val="2536135880"/>
                    </a:ext>
                  </a:extLst>
                </a:gridCol>
                <a:gridCol w="196725">
                  <a:extLst>
                    <a:ext uri="{9D8B030D-6E8A-4147-A177-3AD203B41FA5}">
                      <a16:colId xmlns:a16="http://schemas.microsoft.com/office/drawing/2014/main" xmlns="" val="403471627"/>
                    </a:ext>
                  </a:extLst>
                </a:gridCol>
                <a:gridCol w="205181">
                  <a:extLst>
                    <a:ext uri="{9D8B030D-6E8A-4147-A177-3AD203B41FA5}">
                      <a16:colId xmlns:a16="http://schemas.microsoft.com/office/drawing/2014/main" xmlns="" val="1062864727"/>
                    </a:ext>
                  </a:extLst>
                </a:gridCol>
                <a:gridCol w="205181">
                  <a:extLst>
                    <a:ext uri="{9D8B030D-6E8A-4147-A177-3AD203B41FA5}">
                      <a16:colId xmlns:a16="http://schemas.microsoft.com/office/drawing/2014/main" xmlns="" val="1778201971"/>
                    </a:ext>
                  </a:extLst>
                </a:gridCol>
                <a:gridCol w="205181">
                  <a:extLst>
                    <a:ext uri="{9D8B030D-6E8A-4147-A177-3AD203B41FA5}">
                      <a16:colId xmlns:a16="http://schemas.microsoft.com/office/drawing/2014/main" xmlns="" val="3949670760"/>
                    </a:ext>
                  </a:extLst>
                </a:gridCol>
                <a:gridCol w="205745">
                  <a:extLst>
                    <a:ext uri="{9D8B030D-6E8A-4147-A177-3AD203B41FA5}">
                      <a16:colId xmlns:a16="http://schemas.microsoft.com/office/drawing/2014/main" xmlns="" val="4205571079"/>
                    </a:ext>
                  </a:extLst>
                </a:gridCol>
                <a:gridCol w="205745">
                  <a:extLst>
                    <a:ext uri="{9D8B030D-6E8A-4147-A177-3AD203B41FA5}">
                      <a16:colId xmlns:a16="http://schemas.microsoft.com/office/drawing/2014/main" xmlns="" val="2322050714"/>
                    </a:ext>
                  </a:extLst>
                </a:gridCol>
                <a:gridCol w="205181">
                  <a:extLst>
                    <a:ext uri="{9D8B030D-6E8A-4147-A177-3AD203B41FA5}">
                      <a16:colId xmlns:a16="http://schemas.microsoft.com/office/drawing/2014/main" xmlns="" val="2058983666"/>
                    </a:ext>
                  </a:extLst>
                </a:gridCol>
                <a:gridCol w="205181">
                  <a:extLst>
                    <a:ext uri="{9D8B030D-6E8A-4147-A177-3AD203B41FA5}">
                      <a16:colId xmlns:a16="http://schemas.microsoft.com/office/drawing/2014/main" xmlns="" val="2934094184"/>
                    </a:ext>
                  </a:extLst>
                </a:gridCol>
                <a:gridCol w="205181">
                  <a:extLst>
                    <a:ext uri="{9D8B030D-6E8A-4147-A177-3AD203B41FA5}">
                      <a16:colId xmlns:a16="http://schemas.microsoft.com/office/drawing/2014/main" xmlns="" val="2471026760"/>
                    </a:ext>
                  </a:extLst>
                </a:gridCol>
                <a:gridCol w="205745">
                  <a:extLst>
                    <a:ext uri="{9D8B030D-6E8A-4147-A177-3AD203B41FA5}">
                      <a16:colId xmlns:a16="http://schemas.microsoft.com/office/drawing/2014/main" xmlns="" val="2027677364"/>
                    </a:ext>
                  </a:extLst>
                </a:gridCol>
                <a:gridCol w="205745">
                  <a:extLst>
                    <a:ext uri="{9D8B030D-6E8A-4147-A177-3AD203B41FA5}">
                      <a16:colId xmlns:a16="http://schemas.microsoft.com/office/drawing/2014/main" xmlns="" val="3625708170"/>
                    </a:ext>
                  </a:extLst>
                </a:gridCol>
                <a:gridCol w="205181">
                  <a:extLst>
                    <a:ext uri="{9D8B030D-6E8A-4147-A177-3AD203B41FA5}">
                      <a16:colId xmlns:a16="http://schemas.microsoft.com/office/drawing/2014/main" xmlns="" val="181812769"/>
                    </a:ext>
                  </a:extLst>
                </a:gridCol>
                <a:gridCol w="205181">
                  <a:extLst>
                    <a:ext uri="{9D8B030D-6E8A-4147-A177-3AD203B41FA5}">
                      <a16:colId xmlns:a16="http://schemas.microsoft.com/office/drawing/2014/main" xmlns="" val="3568485371"/>
                    </a:ext>
                  </a:extLst>
                </a:gridCol>
                <a:gridCol w="205745">
                  <a:extLst>
                    <a:ext uri="{9D8B030D-6E8A-4147-A177-3AD203B41FA5}">
                      <a16:colId xmlns:a16="http://schemas.microsoft.com/office/drawing/2014/main" xmlns="" val="1012203991"/>
                    </a:ext>
                  </a:extLst>
                </a:gridCol>
                <a:gridCol w="226038">
                  <a:extLst>
                    <a:ext uri="{9D8B030D-6E8A-4147-A177-3AD203B41FA5}">
                      <a16:colId xmlns:a16="http://schemas.microsoft.com/office/drawing/2014/main" xmlns="" val="3410895692"/>
                    </a:ext>
                  </a:extLst>
                </a:gridCol>
                <a:gridCol w="143220">
                  <a:extLst>
                    <a:ext uri="{9D8B030D-6E8A-4147-A177-3AD203B41FA5}">
                      <a16:colId xmlns:a16="http://schemas.microsoft.com/office/drawing/2014/main" xmlns="" val="1018674453"/>
                    </a:ext>
                  </a:extLst>
                </a:gridCol>
                <a:gridCol w="308856">
                  <a:extLst>
                    <a:ext uri="{9D8B030D-6E8A-4147-A177-3AD203B41FA5}">
                      <a16:colId xmlns:a16="http://schemas.microsoft.com/office/drawing/2014/main" xmlns="" val="2224950200"/>
                    </a:ext>
                  </a:extLst>
                </a:gridCol>
                <a:gridCol w="212508">
                  <a:extLst>
                    <a:ext uri="{9D8B030D-6E8A-4147-A177-3AD203B41FA5}">
                      <a16:colId xmlns:a16="http://schemas.microsoft.com/office/drawing/2014/main" xmlns="" val="3114692616"/>
                    </a:ext>
                  </a:extLst>
                </a:gridCol>
                <a:gridCol w="242385">
                  <a:extLst>
                    <a:ext uri="{9D8B030D-6E8A-4147-A177-3AD203B41FA5}">
                      <a16:colId xmlns:a16="http://schemas.microsoft.com/office/drawing/2014/main" xmlns="" val="3496614310"/>
                    </a:ext>
                  </a:extLst>
                </a:gridCol>
                <a:gridCol w="242385">
                  <a:extLst>
                    <a:ext uri="{9D8B030D-6E8A-4147-A177-3AD203B41FA5}">
                      <a16:colId xmlns:a16="http://schemas.microsoft.com/office/drawing/2014/main" xmlns="" val="4246094026"/>
                    </a:ext>
                  </a:extLst>
                </a:gridCol>
                <a:gridCol w="239565">
                  <a:extLst>
                    <a:ext uri="{9D8B030D-6E8A-4147-A177-3AD203B41FA5}">
                      <a16:colId xmlns:a16="http://schemas.microsoft.com/office/drawing/2014/main" xmlns="" val="1066233367"/>
                    </a:ext>
                  </a:extLst>
                </a:gridCol>
                <a:gridCol w="304899">
                  <a:extLst>
                    <a:ext uri="{9D8B030D-6E8A-4147-A177-3AD203B41FA5}">
                      <a16:colId xmlns:a16="http://schemas.microsoft.com/office/drawing/2014/main" xmlns="" val="3801782674"/>
                    </a:ext>
                  </a:extLst>
                </a:gridCol>
                <a:gridCol w="138156">
                  <a:extLst>
                    <a:ext uri="{9D8B030D-6E8A-4147-A177-3AD203B41FA5}">
                      <a16:colId xmlns:a16="http://schemas.microsoft.com/office/drawing/2014/main" xmlns="" val="1935864247"/>
                    </a:ext>
                  </a:extLst>
                </a:gridCol>
                <a:gridCol w="203490">
                  <a:extLst>
                    <a:ext uri="{9D8B030D-6E8A-4147-A177-3AD203B41FA5}">
                      <a16:colId xmlns:a16="http://schemas.microsoft.com/office/drawing/2014/main" xmlns="" val="2681586496"/>
                    </a:ext>
                  </a:extLst>
                </a:gridCol>
                <a:gridCol w="203490">
                  <a:extLst>
                    <a:ext uri="{9D8B030D-6E8A-4147-A177-3AD203B41FA5}">
                      <a16:colId xmlns:a16="http://schemas.microsoft.com/office/drawing/2014/main" xmlns="" val="1034483151"/>
                    </a:ext>
                  </a:extLst>
                </a:gridCol>
                <a:gridCol w="203490">
                  <a:extLst>
                    <a:ext uri="{9D8B030D-6E8A-4147-A177-3AD203B41FA5}">
                      <a16:colId xmlns:a16="http://schemas.microsoft.com/office/drawing/2014/main" xmlns="" val="2996181346"/>
                    </a:ext>
                  </a:extLst>
                </a:gridCol>
                <a:gridCol w="203490">
                  <a:extLst>
                    <a:ext uri="{9D8B030D-6E8A-4147-A177-3AD203B41FA5}">
                      <a16:colId xmlns:a16="http://schemas.microsoft.com/office/drawing/2014/main" xmlns="" val="3855446022"/>
                    </a:ext>
                  </a:extLst>
                </a:gridCol>
                <a:gridCol w="203490">
                  <a:extLst>
                    <a:ext uri="{9D8B030D-6E8A-4147-A177-3AD203B41FA5}">
                      <a16:colId xmlns:a16="http://schemas.microsoft.com/office/drawing/2014/main" xmlns="" val="3617890166"/>
                    </a:ext>
                  </a:extLst>
                </a:gridCol>
                <a:gridCol w="203490">
                  <a:extLst>
                    <a:ext uri="{9D8B030D-6E8A-4147-A177-3AD203B41FA5}">
                      <a16:colId xmlns:a16="http://schemas.microsoft.com/office/drawing/2014/main" xmlns="" val="1691588998"/>
                    </a:ext>
                  </a:extLst>
                </a:gridCol>
                <a:gridCol w="203490">
                  <a:extLst>
                    <a:ext uri="{9D8B030D-6E8A-4147-A177-3AD203B41FA5}">
                      <a16:colId xmlns:a16="http://schemas.microsoft.com/office/drawing/2014/main" xmlns="" val="351665969"/>
                    </a:ext>
                  </a:extLst>
                </a:gridCol>
                <a:gridCol w="203490">
                  <a:extLst>
                    <a:ext uri="{9D8B030D-6E8A-4147-A177-3AD203B41FA5}">
                      <a16:colId xmlns:a16="http://schemas.microsoft.com/office/drawing/2014/main" xmlns="" val="4241103029"/>
                    </a:ext>
                  </a:extLst>
                </a:gridCol>
                <a:gridCol w="203490">
                  <a:extLst>
                    <a:ext uri="{9D8B030D-6E8A-4147-A177-3AD203B41FA5}">
                      <a16:colId xmlns:a16="http://schemas.microsoft.com/office/drawing/2014/main" xmlns="" val="357945568"/>
                    </a:ext>
                  </a:extLst>
                </a:gridCol>
                <a:gridCol w="203490">
                  <a:extLst>
                    <a:ext uri="{9D8B030D-6E8A-4147-A177-3AD203B41FA5}">
                      <a16:colId xmlns:a16="http://schemas.microsoft.com/office/drawing/2014/main" xmlns="" val="3388564736"/>
                    </a:ext>
                  </a:extLst>
                </a:gridCol>
                <a:gridCol w="203490">
                  <a:extLst>
                    <a:ext uri="{9D8B030D-6E8A-4147-A177-3AD203B41FA5}">
                      <a16:colId xmlns:a16="http://schemas.microsoft.com/office/drawing/2014/main" xmlns="" val="1118082688"/>
                    </a:ext>
                  </a:extLst>
                </a:gridCol>
                <a:gridCol w="203490">
                  <a:extLst>
                    <a:ext uri="{9D8B030D-6E8A-4147-A177-3AD203B41FA5}">
                      <a16:colId xmlns:a16="http://schemas.microsoft.com/office/drawing/2014/main" xmlns="" val="1664493658"/>
                    </a:ext>
                  </a:extLst>
                </a:gridCol>
                <a:gridCol w="204054">
                  <a:extLst>
                    <a:ext uri="{9D8B030D-6E8A-4147-A177-3AD203B41FA5}">
                      <a16:colId xmlns:a16="http://schemas.microsoft.com/office/drawing/2014/main" xmlns="" val="164515952"/>
                    </a:ext>
                  </a:extLst>
                </a:gridCol>
                <a:gridCol w="204054">
                  <a:extLst>
                    <a:ext uri="{9D8B030D-6E8A-4147-A177-3AD203B41FA5}">
                      <a16:colId xmlns:a16="http://schemas.microsoft.com/office/drawing/2014/main" xmlns="" val="691983633"/>
                    </a:ext>
                  </a:extLst>
                </a:gridCol>
              </a:tblGrid>
              <a:tr h="277187">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a:t>
                      </a:r>
                    </a:p>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班別</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學生總</a:t>
                      </a:r>
                      <a:r>
                        <a:rPr 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a:t>
                      </a:r>
                      <a:r>
                        <a:rPr lang="zh-TW" sz="1200" b="1" kern="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第</a:t>
                      </a:r>
                      <a:r>
                        <a:rPr lang="en-US"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15">
                  <a:txBody>
                    <a:bodyPr/>
                    <a:lstStyle/>
                    <a:p>
                      <a:pPr marL="0" algn="ctr" defTabSz="914400" rtl="0" eaLnBrk="1" latinLnBrk="0" hangingPunct="1">
                        <a:lnSpc>
                          <a:spcPts val="12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學期內新辦理休學人數</a:t>
                      </a:r>
                    </a:p>
                  </a:txBody>
                  <a:tcPr marL="56378" marR="56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2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學期內休學減少人數</a:t>
                      </a:r>
                    </a:p>
                  </a:txBody>
                  <a:tcPr marL="56378" marR="56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5">
                  <a:txBody>
                    <a:bodyPr/>
                    <a:lstStyle/>
                    <a:p>
                      <a:pPr marL="0" algn="ctr" defTabSz="914400" rtl="0" eaLnBrk="1" latinLnBrk="0" hangingPunct="1">
                        <a:lnSpc>
                          <a:spcPts val="12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至學期底總休學人數</a:t>
                      </a:r>
                    </a:p>
                  </a:txBody>
                  <a:tcPr marL="56378" marR="56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481281116"/>
                  </a:ext>
                </a:extLst>
              </a:tr>
              <a:tr h="16032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因病因素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因經濟困難因素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因學業成績因素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因志趣不合因素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因工作需求因素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因懷孕因素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因育嬰因素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因兵役因素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因出國因素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因論文因素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因適應不良因素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因家人傷病因素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因考試訓練因素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2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因辦理復學</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因懷孕因素消失復學</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因育嬰因素消失復學</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因退學因素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2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因病因素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因經濟困難因素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因學業成績因素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因志趣不合因素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因工作需求因素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因懷孕因素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因育嬰因素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因兵役因素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因出國因素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因論文因素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因適應不良因素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因家人傷病因素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因考試訓練因素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其他因素</a:t>
                      </a: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2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56378" marR="56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3827025"/>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3.2.32</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27734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3760" y="1975951"/>
            <a:ext cx="8654891" cy="4024179"/>
          </a:xfrm>
          <a:prstGeom prst="rect">
            <a:avLst/>
          </a:prstGeom>
        </p:spPr>
        <p:txBody>
          <a:bodyPr wrap="square">
            <a:spAutoFit/>
          </a:bodyPr>
          <a:lstStyle/>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報表內容</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300"/>
              </a:spcBef>
              <a:spcAft>
                <a:spcPts val="3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本表學校</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無須</a:t>
            </a:r>
            <a:r>
              <a:rPr lang="zh-TW" altLang="en-US" sz="1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300"/>
              </a:spcBef>
              <a:spcAft>
                <a:spcPts val="3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1800" dirty="0">
                <a:latin typeface="Arial" panose="020B0604020202020204" pitchFamily="34" charset="0"/>
                <a:ea typeface="微軟正黑體" panose="020B0604030504040204" pitchFamily="34" charset="-120"/>
                <a:cs typeface="Arial" panose="020B0604020202020204" pitchFamily="34" charset="0"/>
              </a:rPr>
              <a:t>取自學校每年</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月填報前一學期</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之</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退</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a:t>
            </a:r>
            <a:r>
              <a:rPr lang="zh-TW" altLang="zh-TW" sz="1800" dirty="0">
                <a:latin typeface="Arial" panose="020B0604020202020204" pitchFamily="34" charset="0"/>
                <a:ea typeface="微軟正黑體" panose="020B0604030504040204" pitchFamily="34" charset="-120"/>
                <a:cs typeface="Arial" panose="020B0604020202020204" pitchFamily="34" charset="0"/>
              </a:rPr>
              <a:t>資料</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期產出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學人</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數資料；</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期產出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學人</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數資料</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66700" lvl="1" indent="-2667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總人數</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統一採計</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學校填報</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zh-TW" altLang="zh-TW" sz="1800" dirty="0">
                <a:latin typeface="Arial" panose="020B0604020202020204" pitchFamily="34" charset="0"/>
                <a:ea typeface="微軟正黑體" panose="020B0604030504040204" pitchFamily="34" charset="-120"/>
                <a:cs typeface="Arial" panose="020B0604020202020204" pitchFamily="34" charset="0"/>
              </a:rPr>
              <a:t>之</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正式學籍在學學生人數統計表」</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期均產出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107</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學期之學生人數資料</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內</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退學</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資料取自學校填報「學</a:t>
            </a:r>
            <a:r>
              <a:rPr lang="en-US"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學人</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數統計表」。</a:t>
            </a:r>
            <a:endPar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228281"/>
            <a:ext cx="8593329" cy="791315"/>
          </a:xfrm>
        </p:spPr>
        <p:txBody>
          <a:bodyPr/>
          <a:lstStyle/>
          <a:p>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及學生人數</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彙總表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nvPr>
        </p:nvGraphicFramePr>
        <p:xfrm>
          <a:off x="303760" y="1152333"/>
          <a:ext cx="8654890" cy="508000"/>
        </p:xfrm>
        <a:graphic>
          <a:graphicData uri="http://schemas.openxmlformats.org/drawingml/2006/table">
            <a:tbl>
              <a:tblPr firstRow="1" firstCol="1" bandRow="1" bandCol="1"/>
              <a:tblGrid>
                <a:gridCol w="710393">
                  <a:extLst>
                    <a:ext uri="{9D8B030D-6E8A-4147-A177-3AD203B41FA5}">
                      <a16:colId xmlns:a16="http://schemas.microsoft.com/office/drawing/2014/main" xmlns="" val="506594921"/>
                    </a:ext>
                  </a:extLst>
                </a:gridCol>
                <a:gridCol w="295506">
                  <a:extLst>
                    <a:ext uri="{9D8B030D-6E8A-4147-A177-3AD203B41FA5}">
                      <a16:colId xmlns:a16="http://schemas.microsoft.com/office/drawing/2014/main" xmlns="" val="2948600043"/>
                    </a:ext>
                  </a:extLst>
                </a:gridCol>
                <a:gridCol w="758320">
                  <a:extLst>
                    <a:ext uri="{9D8B030D-6E8A-4147-A177-3AD203B41FA5}">
                      <a16:colId xmlns:a16="http://schemas.microsoft.com/office/drawing/2014/main" xmlns="" val="293037025"/>
                    </a:ext>
                  </a:extLst>
                </a:gridCol>
                <a:gridCol w="1180763">
                  <a:extLst>
                    <a:ext uri="{9D8B030D-6E8A-4147-A177-3AD203B41FA5}">
                      <a16:colId xmlns:a16="http://schemas.microsoft.com/office/drawing/2014/main" xmlns="" val="2968628738"/>
                    </a:ext>
                  </a:extLst>
                </a:gridCol>
                <a:gridCol w="1089003">
                  <a:extLst>
                    <a:ext uri="{9D8B030D-6E8A-4147-A177-3AD203B41FA5}">
                      <a16:colId xmlns:a16="http://schemas.microsoft.com/office/drawing/2014/main" xmlns="" val="3201272360"/>
                    </a:ext>
                  </a:extLst>
                </a:gridCol>
                <a:gridCol w="438025">
                  <a:extLst>
                    <a:ext uri="{9D8B030D-6E8A-4147-A177-3AD203B41FA5}">
                      <a16:colId xmlns:a16="http://schemas.microsoft.com/office/drawing/2014/main" xmlns="" val="453100423"/>
                    </a:ext>
                  </a:extLst>
                </a:gridCol>
                <a:gridCol w="1591087">
                  <a:extLst>
                    <a:ext uri="{9D8B030D-6E8A-4147-A177-3AD203B41FA5}">
                      <a16:colId xmlns:a16="http://schemas.microsoft.com/office/drawing/2014/main" xmlns="" val="2390453093"/>
                    </a:ext>
                  </a:extLst>
                </a:gridCol>
                <a:gridCol w="2591793">
                  <a:extLst>
                    <a:ext uri="{9D8B030D-6E8A-4147-A177-3AD203B41FA5}">
                      <a16:colId xmlns:a16="http://schemas.microsoft.com/office/drawing/2014/main" xmlns="" val="2651397238"/>
                    </a:ext>
                  </a:extLst>
                </a:gridCol>
              </a:tblGrid>
              <a:tr h="436245">
                <a:tc>
                  <a:txBody>
                    <a:bodyPr/>
                    <a:lstStyle/>
                    <a:p>
                      <a:pPr algn="ctr">
                        <a:lnSpc>
                          <a:spcPts val="20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0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132080" algn="l"/>
                        </a:tabLs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學生總人數</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第</a:t>
                      </a:r>
                      <a:r>
                        <a:rPr lang="en-US"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學期</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000"/>
                        </a:lnSpc>
                        <a:spcAft>
                          <a:spcPts val="0"/>
                        </a:spcAft>
                        <a:tabLst>
                          <a:tab pos="132080" algn="l"/>
                        </a:tabLs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學期內退學人數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614537110"/>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87977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3760" y="2291839"/>
            <a:ext cx="8654891" cy="3724096"/>
          </a:xfrm>
          <a:prstGeom prst="rect">
            <a:avLst/>
          </a:prstGeom>
        </p:spPr>
        <p:txBody>
          <a:bodyPr wrap="square">
            <a:spAutoFit/>
          </a:bodyPr>
          <a:lstStyle/>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108.03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報表內</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容</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300"/>
              </a:spcBef>
              <a:spcAft>
                <a:spcPts val="3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此</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三</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張表冊，學校</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無須</a:t>
            </a:r>
            <a:r>
              <a:rPr lang="zh-TW" altLang="en-US" sz="1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，退學資料</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取</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自學校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月填報前一學期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學人數統計表</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總人數</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取自學校前一年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800" dirty="0">
                <a:latin typeface="Arial" panose="020B0604020202020204" pitchFamily="34" charset="0"/>
                <a:ea typeface="微軟正黑體" panose="020B0604030504040204" pitchFamily="34" charset="-120"/>
                <a:cs typeface="Arial" panose="020B0604020202020204" pitchFamily="34" charset="0"/>
              </a:rPr>
              <a:t>填報</a:t>
            </a:r>
            <a:r>
              <a:rPr lang="zh-TW" altLang="en-US" sz="1800" dirty="0">
                <a:latin typeface="Arial" panose="020B0604020202020204" pitchFamily="34" charset="0"/>
                <a:ea typeface="微軟正黑體" panose="020B0604030504040204" pitchFamily="34" charset="-120"/>
                <a:cs typeface="Arial" panose="020B0604020202020204" pitchFamily="34" charset="0"/>
              </a:rPr>
              <a:t>之</a:t>
            </a:r>
            <a:r>
              <a:rPr lang="zh-TW" altLang="zh-TW" sz="1800" b="1"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b="1"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b="1"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正式學籍在學學生人數統計表」</a:t>
            </a:r>
            <a:r>
              <a:rPr lang="zh-TW" altLang="en-US" sz="1800" dirty="0">
                <a:latin typeface="Arial" panose="020B0604020202020204" pitchFamily="34" charset="0"/>
                <a:ea typeface="微軟正黑體" panose="020B0604030504040204" pitchFamily="34" charset="-120"/>
                <a:cs typeface="Arial" panose="020B0604020202020204" pitchFamily="34" charset="0"/>
              </a:rPr>
              <a:t>之「</a:t>
            </a:r>
            <a:r>
              <a:rPr lang="zh-TW" altLang="en-US" sz="1800" b="1" dirty="0">
                <a:latin typeface="Arial" panose="020B0604020202020204" pitchFamily="34" charset="0"/>
                <a:ea typeface="微軟正黑體" panose="020B0604030504040204" pitchFamily="34" charset="-120"/>
                <a:cs typeface="Arial" panose="020B0604020202020204" pitchFamily="34" charset="0"/>
              </a:rPr>
              <a:t>正式學籍在學學生總人數</a:t>
            </a:r>
            <a:r>
              <a:rPr lang="zh-TW" altLang="en-US" sz="1800" dirty="0">
                <a:latin typeface="Arial" panose="020B0604020202020204" pitchFamily="34" charset="0"/>
                <a:ea typeface="微軟正黑體" panose="020B0604030504040204" pitchFamily="34" charset="-120"/>
                <a:cs typeface="Arial" panose="020B0604020202020204" pitchFamily="34" charset="0"/>
              </a:rPr>
              <a:t>」資料</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，並分別產生如下</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種</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不同</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情況明細表：</a:t>
            </a:r>
            <a:endPar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300"/>
              </a:spcBef>
              <a:spcAft>
                <a:spcPts val="3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且有退</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學人</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&gt;0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內</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學人</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科系</a:t>
            </a:r>
            <a:endPar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300"/>
              </a:spcBef>
              <a:spcAft>
                <a:spcPts val="3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但沒有退</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、學期內</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科系</a:t>
            </a:r>
            <a:endPar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300"/>
              </a:spcBef>
              <a:spcAft>
                <a:spcPts val="30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沒有</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但有退</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、學期內</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&gt;0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之科系</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467543" y="228281"/>
            <a:ext cx="8593329" cy="791315"/>
          </a:xfrm>
        </p:spPr>
        <p:txBody>
          <a:bodyPr/>
          <a:lstStyle/>
          <a:p>
            <a:r>
              <a:rPr lang="zh-TW" altLang="en-US"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2a~2c</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及學生</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明</a:t>
            </a:r>
            <a:r>
              <a:rPr lang="zh-TW" altLang="en-US"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細</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108.03</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96840035"/>
              </p:ext>
            </p:extLst>
          </p:nvPr>
        </p:nvGraphicFramePr>
        <p:xfrm>
          <a:off x="303760" y="1057099"/>
          <a:ext cx="8229606" cy="1016000"/>
        </p:xfrm>
        <a:graphic>
          <a:graphicData uri="http://schemas.openxmlformats.org/drawingml/2006/table">
            <a:tbl>
              <a:tblPr firstRow="1" firstCol="1" bandRow="1" bandCol="1"/>
              <a:tblGrid>
                <a:gridCol w="398313">
                  <a:extLst>
                    <a:ext uri="{9D8B030D-6E8A-4147-A177-3AD203B41FA5}">
                      <a16:colId xmlns:a16="http://schemas.microsoft.com/office/drawing/2014/main" xmlns="" val="3412841287"/>
                    </a:ext>
                  </a:extLst>
                </a:gridCol>
                <a:gridCol w="399959">
                  <a:extLst>
                    <a:ext uri="{9D8B030D-6E8A-4147-A177-3AD203B41FA5}">
                      <a16:colId xmlns:a16="http://schemas.microsoft.com/office/drawing/2014/main" xmlns="" val="1002536268"/>
                    </a:ext>
                  </a:extLst>
                </a:gridCol>
                <a:gridCol w="401604">
                  <a:extLst>
                    <a:ext uri="{9D8B030D-6E8A-4147-A177-3AD203B41FA5}">
                      <a16:colId xmlns:a16="http://schemas.microsoft.com/office/drawing/2014/main" xmlns="" val="3323129802"/>
                    </a:ext>
                  </a:extLst>
                </a:gridCol>
                <a:gridCol w="561259">
                  <a:extLst>
                    <a:ext uri="{9D8B030D-6E8A-4147-A177-3AD203B41FA5}">
                      <a16:colId xmlns:a16="http://schemas.microsoft.com/office/drawing/2014/main" xmlns="" val="4173350437"/>
                    </a:ext>
                  </a:extLst>
                </a:gridCol>
                <a:gridCol w="399959">
                  <a:extLst>
                    <a:ext uri="{9D8B030D-6E8A-4147-A177-3AD203B41FA5}">
                      <a16:colId xmlns:a16="http://schemas.microsoft.com/office/drawing/2014/main" xmlns="" val="1775258610"/>
                    </a:ext>
                  </a:extLst>
                </a:gridCol>
                <a:gridCol w="399959">
                  <a:extLst>
                    <a:ext uri="{9D8B030D-6E8A-4147-A177-3AD203B41FA5}">
                      <a16:colId xmlns:a16="http://schemas.microsoft.com/office/drawing/2014/main" xmlns="" val="2028953355"/>
                    </a:ext>
                  </a:extLst>
                </a:gridCol>
                <a:gridCol w="724204">
                  <a:extLst>
                    <a:ext uri="{9D8B030D-6E8A-4147-A177-3AD203B41FA5}">
                      <a16:colId xmlns:a16="http://schemas.microsoft.com/office/drawing/2014/main" xmlns="" val="1526337996"/>
                    </a:ext>
                  </a:extLst>
                </a:gridCol>
                <a:gridCol w="380208">
                  <a:extLst>
                    <a:ext uri="{9D8B030D-6E8A-4147-A177-3AD203B41FA5}">
                      <a16:colId xmlns:a16="http://schemas.microsoft.com/office/drawing/2014/main" xmlns="" val="3580068386"/>
                    </a:ext>
                  </a:extLst>
                </a:gridCol>
                <a:gridCol w="380208">
                  <a:extLst>
                    <a:ext uri="{9D8B030D-6E8A-4147-A177-3AD203B41FA5}">
                      <a16:colId xmlns:a16="http://schemas.microsoft.com/office/drawing/2014/main" xmlns="" val="1523424727"/>
                    </a:ext>
                  </a:extLst>
                </a:gridCol>
                <a:gridCol w="380208">
                  <a:extLst>
                    <a:ext uri="{9D8B030D-6E8A-4147-A177-3AD203B41FA5}">
                      <a16:colId xmlns:a16="http://schemas.microsoft.com/office/drawing/2014/main" xmlns="" val="729093191"/>
                    </a:ext>
                  </a:extLst>
                </a:gridCol>
                <a:gridCol w="380208">
                  <a:extLst>
                    <a:ext uri="{9D8B030D-6E8A-4147-A177-3AD203B41FA5}">
                      <a16:colId xmlns:a16="http://schemas.microsoft.com/office/drawing/2014/main" xmlns="" val="2790808653"/>
                    </a:ext>
                  </a:extLst>
                </a:gridCol>
                <a:gridCol w="380208">
                  <a:extLst>
                    <a:ext uri="{9D8B030D-6E8A-4147-A177-3AD203B41FA5}">
                      <a16:colId xmlns:a16="http://schemas.microsoft.com/office/drawing/2014/main" xmlns="" val="3411902319"/>
                    </a:ext>
                  </a:extLst>
                </a:gridCol>
                <a:gridCol w="380208">
                  <a:extLst>
                    <a:ext uri="{9D8B030D-6E8A-4147-A177-3AD203B41FA5}">
                      <a16:colId xmlns:a16="http://schemas.microsoft.com/office/drawing/2014/main" xmlns="" val="1410871338"/>
                    </a:ext>
                  </a:extLst>
                </a:gridCol>
                <a:gridCol w="380208">
                  <a:extLst>
                    <a:ext uri="{9D8B030D-6E8A-4147-A177-3AD203B41FA5}">
                      <a16:colId xmlns:a16="http://schemas.microsoft.com/office/drawing/2014/main" xmlns="" val="1068435840"/>
                    </a:ext>
                  </a:extLst>
                </a:gridCol>
                <a:gridCol w="380208">
                  <a:extLst>
                    <a:ext uri="{9D8B030D-6E8A-4147-A177-3AD203B41FA5}">
                      <a16:colId xmlns:a16="http://schemas.microsoft.com/office/drawing/2014/main" xmlns="" val="562552224"/>
                    </a:ext>
                  </a:extLst>
                </a:gridCol>
                <a:gridCol w="380208">
                  <a:extLst>
                    <a:ext uri="{9D8B030D-6E8A-4147-A177-3AD203B41FA5}">
                      <a16:colId xmlns:a16="http://schemas.microsoft.com/office/drawing/2014/main" xmlns="" val="3822069532"/>
                    </a:ext>
                  </a:extLst>
                </a:gridCol>
                <a:gridCol w="380208">
                  <a:extLst>
                    <a:ext uri="{9D8B030D-6E8A-4147-A177-3AD203B41FA5}">
                      <a16:colId xmlns:a16="http://schemas.microsoft.com/office/drawing/2014/main" xmlns="" val="119562236"/>
                    </a:ext>
                  </a:extLst>
                </a:gridCol>
                <a:gridCol w="380208">
                  <a:extLst>
                    <a:ext uri="{9D8B030D-6E8A-4147-A177-3AD203B41FA5}">
                      <a16:colId xmlns:a16="http://schemas.microsoft.com/office/drawing/2014/main" xmlns="" val="3789907374"/>
                    </a:ext>
                  </a:extLst>
                </a:gridCol>
                <a:gridCol w="381853">
                  <a:extLst>
                    <a:ext uri="{9D8B030D-6E8A-4147-A177-3AD203B41FA5}">
                      <a16:colId xmlns:a16="http://schemas.microsoft.com/office/drawing/2014/main" xmlns="" val="1513864033"/>
                    </a:ext>
                  </a:extLst>
                </a:gridCol>
                <a:gridCol w="380208">
                  <a:extLst>
                    <a:ext uri="{9D8B030D-6E8A-4147-A177-3AD203B41FA5}">
                      <a16:colId xmlns:a16="http://schemas.microsoft.com/office/drawing/2014/main" xmlns="" val="3870752563"/>
                    </a:ext>
                  </a:extLst>
                </a:gridCol>
              </a:tblGrid>
              <a:tr h="138807">
                <a:tc rowSpan="2">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tabLst>
                          <a:tab pos="132080" algn="l"/>
                        </a:tabLst>
                      </a:pPr>
                      <a:r>
                        <a:rPr 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學生總人數</a:t>
                      </a:r>
                      <a:r>
                        <a:rPr lang="en-US"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第</a:t>
                      </a:r>
                      <a:r>
                        <a:rPr lang="en-US"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學期</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13">
                  <a:txBody>
                    <a:bodyPr/>
                    <a:lstStyle/>
                    <a:p>
                      <a:pPr marL="0" algn="ctr" defTabSz="914400" rtl="0" eaLnBrk="1" latinLnBrk="0" hangingPunct="1">
                        <a:lnSpc>
                          <a:spcPts val="1600"/>
                        </a:lnSpc>
                        <a:spcAft>
                          <a:spcPts val="0"/>
                        </a:spcAft>
                        <a:tabLst>
                          <a:tab pos="132080" algn="l"/>
                        </a:tabLs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學期內退學人數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51803604"/>
                  </a:ext>
                </a:extLst>
              </a:tr>
              <a:tr h="79667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學業成績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操行成績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志趣不合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因逾期</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未註冊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因休學逾期未復學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懷</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育</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工作需求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經濟困難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因</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生涯規劃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其</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他</a:t>
                      </a:r>
                    </a:p>
                    <a:p>
                      <a:pPr marL="0" algn="ctr" defTabSz="914400" rtl="0" eaLnBrk="1" latinLnBrk="0" hangingPunct="1">
                        <a:lnSpc>
                          <a:spcPts val="1600"/>
                        </a:lnSpc>
                        <a:spcAft>
                          <a:spcPts val="0"/>
                        </a:spcAft>
                        <a:tabLst>
                          <a:tab pos="132080" algn="l"/>
                        </a:tabLs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不含</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死亡</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a:t>
                      </a:r>
                    </a:p>
                    <a:p>
                      <a:pPr marL="0" algn="ctr" defTabSz="914400" rtl="0" eaLnBrk="1" latinLnBrk="0" hangingPunct="1">
                        <a:lnSpc>
                          <a:spcPts val="1600"/>
                        </a:lnSpc>
                        <a:spcAft>
                          <a:spcPts val="0"/>
                        </a:spcAft>
                        <a:tabLst>
                          <a:tab pos="132080" algn="l"/>
                        </a:tabLs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3513904"/>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3.2.34</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04816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chemeClr val="hlink"/>
                </a:solidFill>
                <a:ea typeface="Gulim" panose="020B0600000101010101" pitchFamily="34" charset="-127"/>
              </a:rPr>
              <a:t>https://hedb.moe.edu.tw/</a:t>
            </a:r>
            <a:endParaRPr lang="en-US" altLang="ko-KR" sz="1600" b="1" dirty="0">
              <a:solidFill>
                <a:schemeClr val="hlink"/>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4" name="Rectangle 4"/>
          <p:cNvSpPr txBox="1">
            <a:spLocks noChangeArrowheads="1"/>
          </p:cNvSpPr>
          <p:nvPr/>
        </p:nvSpPr>
        <p:spPr bwMode="gray">
          <a:xfrm>
            <a:off x="457200" y="1578496"/>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0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en-US" altLang="zh-TW" sz="70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70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70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9290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6504" y="3146297"/>
            <a:ext cx="8986055" cy="3313728"/>
          </a:xfrm>
          <a:prstGeom prst="rect">
            <a:avLst/>
          </a:prstGeom>
        </p:spPr>
        <p:txBody>
          <a:bodyPr wrap="square">
            <a:spAutoFit/>
          </a:bodyPr>
          <a:lstStyle/>
          <a:p>
            <a:pPr algn="just">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108.10</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spcBef>
                <a:spcPts val="500"/>
              </a:spcBef>
              <a:spcAft>
                <a:spcPts val="500"/>
              </a:spcAft>
              <a:buFont typeface="Wingdings" panose="05000000000000000000" pitchFamily="2" charset="2"/>
              <a:buChar char="l"/>
            </a:pPr>
            <a:r>
              <a:rPr lang="zh-TW" altLang="zh-TW" sz="1600" dirty="0">
                <a:latin typeface="Arial" panose="020B0604020202020204" pitchFamily="34" charset="0"/>
                <a:ea typeface="微軟正黑體" panose="020B0604030504040204" pitchFamily="34" charset="-120"/>
                <a:cs typeface="Arial" panose="020B0604020202020204" pitchFamily="34" charset="0"/>
              </a:rPr>
              <a:t>請填報【本國學生；</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境外學生</a:t>
            </a:r>
            <a:r>
              <a:rPr lang="en-US"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含外國學生、僑生、港澳生、大陸地區來台就學學生</a:t>
            </a:r>
            <a:r>
              <a:rPr lang="zh-TW" altLang="zh-TW" sz="1600" dirty="0">
                <a:latin typeface="Arial" panose="020B0604020202020204" pitchFamily="34" charset="0"/>
                <a:ea typeface="微軟正黑體" panose="020B0604030504040204" pitchFamily="34" charset="-120"/>
                <a:cs typeface="Arial" panose="020B0604020202020204" pitchFamily="34" charset="0"/>
              </a:rPr>
              <a:t>等</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】之學生實習【男生；女生】人數</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人次</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及其實習【總時數】，若學生實習係以天數計算，請換算至小時填報。</a:t>
            </a:r>
          </a:p>
          <a:p>
            <a:pPr marL="285750" lvl="0" indent="-285750">
              <a:spcBef>
                <a:spcPts val="500"/>
              </a:spcBef>
              <a:spcAft>
                <a:spcPts val="500"/>
              </a:spcAft>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境外學生</a:t>
            </a:r>
            <a:r>
              <a:rPr lang="zh-TW" altLang="zh-TW" sz="1600" dirty="0">
                <a:latin typeface="Arial" panose="020B0604020202020204" pitchFamily="34" charset="0"/>
                <a:ea typeface="微軟正黑體" panose="020B0604030504040204" pitchFamily="34" charset="-120"/>
                <a:cs typeface="Arial" panose="020B0604020202020204" pitchFamily="34" charset="0"/>
              </a:rPr>
              <a:t>係指</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1600" b="1" dirty="0">
                <a:latin typeface="Arial" panose="020B0604020202020204" pitchFamily="34" charset="0"/>
                <a:ea typeface="微軟正黑體" panose="020B0604030504040204" pitchFamily="34" charset="-120"/>
                <a:cs typeface="Arial" panose="020B0604020202020204" pitchFamily="34" charset="0"/>
              </a:rPr>
              <a:t>就學辦法入學</a:t>
            </a:r>
            <a:r>
              <a:rPr lang="zh-TW" altLang="zh-TW" sz="1600" dirty="0">
                <a:latin typeface="Arial" panose="020B0604020202020204" pitchFamily="34" charset="0"/>
                <a:ea typeface="微軟正黑體" panose="020B0604030504040204" pitchFamily="34" charset="-120"/>
                <a:cs typeface="Arial" panose="020B0604020202020204" pitchFamily="34" charset="0"/>
              </a:rPr>
              <a:t>之境外學生，亦即依</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外國學生來臺就學辦法、僑生回國就學及輔導辦法、香港澳門居民來臺就學辦法及大陸地區人民來臺就讀專科以上學校辦法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等辦法入學之境外學生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spcBef>
                <a:spcPts val="500"/>
              </a:spcBef>
              <a:spcAft>
                <a:spcPts val="500"/>
              </a:spcAft>
              <a:buFont typeface="+mj-lt"/>
              <a:buAutoNum type="arabicPeriod"/>
            </a:pP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1600" b="1" dirty="0">
                <a:latin typeface="Arial" panose="020B0604020202020204" pitchFamily="34" charset="0"/>
                <a:ea typeface="微軟正黑體" panose="020B0604030504040204" pitchFamily="34" charset="-120"/>
                <a:cs typeface="Arial" panose="020B0604020202020204" pitchFamily="34" charset="0"/>
              </a:rPr>
              <a:t>一般身分入學</a:t>
            </a:r>
            <a:r>
              <a:rPr lang="zh-TW" altLang="zh-TW" sz="1600" dirty="0">
                <a:latin typeface="Arial" panose="020B0604020202020204" pitchFamily="34" charset="0"/>
                <a:ea typeface="微軟正黑體" panose="020B0604030504040204" pitchFamily="34" charset="-120"/>
                <a:cs typeface="Arial" panose="020B0604020202020204" pitchFamily="34" charset="0"/>
              </a:rPr>
              <a:t>，且具正式學籍申請入學之境外生</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u="heavy" dirty="0">
                <a:latin typeface="Arial" panose="020B0604020202020204" pitchFamily="34" charset="0"/>
                <a:ea typeface="微軟正黑體" panose="020B0604030504040204" pitchFamily="34" charset="-120"/>
                <a:cs typeface="Arial" panose="020B0604020202020204" pitchFamily="34" charset="0"/>
              </a:rPr>
              <a:t>不含陸生</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：亦即係依</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一般身分入學</a:t>
            </a:r>
            <a:r>
              <a:rPr lang="zh-TW" altLang="zh-TW" sz="1600" dirty="0">
                <a:latin typeface="Arial" panose="020B0604020202020204" pitchFamily="34" charset="0"/>
                <a:ea typeface="微軟正黑體" panose="020B0604030504040204" pitchFamily="34" charset="-120"/>
                <a:cs typeface="Arial" panose="020B0604020202020204" pitchFamily="34" charset="0"/>
              </a:rPr>
              <a:t>且具正式學籍之外國學生，或</a:t>
            </a:r>
            <a:r>
              <a:rPr lang="zh-TW" altLang="zh-TW" sz="1600" u="sng" dirty="0">
                <a:latin typeface="Arial" panose="020B0604020202020204" pitchFamily="34" charset="0"/>
                <a:ea typeface="微軟正黑體" panose="020B0604030504040204" pitchFamily="34" charset="-120"/>
                <a:cs typeface="Arial" panose="020B0604020202020204" pitchFamily="34" charset="0"/>
              </a:rPr>
              <a:t>過去任一教育階段</a:t>
            </a:r>
            <a:r>
              <a:rPr lang="zh-TW" altLang="zh-TW" sz="1600" dirty="0">
                <a:latin typeface="Arial" panose="020B0604020202020204" pitchFamily="34" charset="0"/>
                <a:ea typeface="微軟正黑體" panose="020B0604030504040204" pitchFamily="34" charset="-120"/>
                <a:cs typeface="Arial" panose="020B0604020202020204" pitchFamily="34" charset="0"/>
              </a:rPr>
              <a:t>曾依「僑生回國就學及輔導辦法」或「香港澳門居民來臺就學辦法」申請入學之僑生、港澳生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a:t>
            </a:r>
          </a:p>
        </p:txBody>
      </p:sp>
      <p:sp>
        <p:nvSpPr>
          <p:cNvPr id="10" name="Rectangle 2"/>
          <p:cNvSpPr>
            <a:spLocks noGrp="1" noChangeArrowheads="1"/>
          </p:cNvSpPr>
          <p:nvPr>
            <p:ph type="title"/>
          </p:nvPr>
        </p:nvSpPr>
        <p:spPr>
          <a:xfrm>
            <a:off x="467543" y="228281"/>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學生實習人數及時數統計表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10</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189700837"/>
              </p:ext>
            </p:extLst>
          </p:nvPr>
        </p:nvGraphicFramePr>
        <p:xfrm>
          <a:off x="74814" y="1027909"/>
          <a:ext cx="8977745" cy="1997604"/>
        </p:xfrm>
        <a:graphic>
          <a:graphicData uri="http://schemas.openxmlformats.org/drawingml/2006/table">
            <a:tbl>
              <a:tblPr firstRow="1" firstCol="1" bandRow="1"/>
              <a:tblGrid>
                <a:gridCol w="191193">
                  <a:extLst>
                    <a:ext uri="{9D8B030D-6E8A-4147-A177-3AD203B41FA5}">
                      <a16:colId xmlns:a16="http://schemas.microsoft.com/office/drawing/2014/main" xmlns="" val="193226293"/>
                    </a:ext>
                  </a:extLst>
                </a:gridCol>
                <a:gridCol w="207818">
                  <a:extLst>
                    <a:ext uri="{9D8B030D-6E8A-4147-A177-3AD203B41FA5}">
                      <a16:colId xmlns:a16="http://schemas.microsoft.com/office/drawing/2014/main" xmlns="" val="2273764453"/>
                    </a:ext>
                  </a:extLst>
                </a:gridCol>
                <a:gridCol w="216131">
                  <a:extLst>
                    <a:ext uri="{9D8B030D-6E8A-4147-A177-3AD203B41FA5}">
                      <a16:colId xmlns:a16="http://schemas.microsoft.com/office/drawing/2014/main" xmlns="" val="968111803"/>
                    </a:ext>
                  </a:extLst>
                </a:gridCol>
                <a:gridCol w="257695">
                  <a:extLst>
                    <a:ext uri="{9D8B030D-6E8A-4147-A177-3AD203B41FA5}">
                      <a16:colId xmlns:a16="http://schemas.microsoft.com/office/drawing/2014/main" xmlns="" val="3992862201"/>
                    </a:ext>
                  </a:extLst>
                </a:gridCol>
                <a:gridCol w="365760">
                  <a:extLst>
                    <a:ext uri="{9D8B030D-6E8A-4147-A177-3AD203B41FA5}">
                      <a16:colId xmlns:a16="http://schemas.microsoft.com/office/drawing/2014/main" xmlns="" val="1701996021"/>
                    </a:ext>
                  </a:extLst>
                </a:gridCol>
                <a:gridCol w="789709">
                  <a:extLst>
                    <a:ext uri="{9D8B030D-6E8A-4147-A177-3AD203B41FA5}">
                      <a16:colId xmlns:a16="http://schemas.microsoft.com/office/drawing/2014/main" xmlns="" val="3649649454"/>
                    </a:ext>
                  </a:extLst>
                </a:gridCol>
                <a:gridCol w="964276">
                  <a:extLst>
                    <a:ext uri="{9D8B030D-6E8A-4147-A177-3AD203B41FA5}">
                      <a16:colId xmlns:a16="http://schemas.microsoft.com/office/drawing/2014/main" xmlns="" val="2360813662"/>
                    </a:ext>
                  </a:extLst>
                </a:gridCol>
                <a:gridCol w="465513">
                  <a:extLst>
                    <a:ext uri="{9D8B030D-6E8A-4147-A177-3AD203B41FA5}">
                      <a16:colId xmlns:a16="http://schemas.microsoft.com/office/drawing/2014/main" xmlns="" val="1245718069"/>
                    </a:ext>
                  </a:extLst>
                </a:gridCol>
                <a:gridCol w="933851">
                  <a:extLst>
                    <a:ext uri="{9D8B030D-6E8A-4147-A177-3AD203B41FA5}">
                      <a16:colId xmlns:a16="http://schemas.microsoft.com/office/drawing/2014/main" xmlns="" val="3730916407"/>
                    </a:ext>
                  </a:extLst>
                </a:gridCol>
                <a:gridCol w="554127">
                  <a:extLst>
                    <a:ext uri="{9D8B030D-6E8A-4147-A177-3AD203B41FA5}">
                      <a16:colId xmlns:a16="http://schemas.microsoft.com/office/drawing/2014/main" xmlns="" val="3715129444"/>
                    </a:ext>
                  </a:extLst>
                </a:gridCol>
                <a:gridCol w="1271848">
                  <a:extLst>
                    <a:ext uri="{9D8B030D-6E8A-4147-A177-3AD203B41FA5}">
                      <a16:colId xmlns:a16="http://schemas.microsoft.com/office/drawing/2014/main" xmlns="" val="2491818843"/>
                    </a:ext>
                  </a:extLst>
                </a:gridCol>
                <a:gridCol w="315883">
                  <a:extLst>
                    <a:ext uri="{9D8B030D-6E8A-4147-A177-3AD203B41FA5}">
                      <a16:colId xmlns:a16="http://schemas.microsoft.com/office/drawing/2014/main" xmlns="" val="1604982254"/>
                    </a:ext>
                  </a:extLst>
                </a:gridCol>
                <a:gridCol w="257695">
                  <a:extLst>
                    <a:ext uri="{9D8B030D-6E8A-4147-A177-3AD203B41FA5}">
                      <a16:colId xmlns:a16="http://schemas.microsoft.com/office/drawing/2014/main" xmlns="" val="1496283060"/>
                    </a:ext>
                  </a:extLst>
                </a:gridCol>
                <a:gridCol w="249382">
                  <a:extLst>
                    <a:ext uri="{9D8B030D-6E8A-4147-A177-3AD203B41FA5}">
                      <a16:colId xmlns:a16="http://schemas.microsoft.com/office/drawing/2014/main" xmlns="" val="598920323"/>
                    </a:ext>
                  </a:extLst>
                </a:gridCol>
                <a:gridCol w="540327">
                  <a:extLst>
                    <a:ext uri="{9D8B030D-6E8A-4147-A177-3AD203B41FA5}">
                      <a16:colId xmlns:a16="http://schemas.microsoft.com/office/drawing/2014/main" xmlns="" val="3009985091"/>
                    </a:ext>
                  </a:extLst>
                </a:gridCol>
                <a:gridCol w="465513">
                  <a:extLst>
                    <a:ext uri="{9D8B030D-6E8A-4147-A177-3AD203B41FA5}">
                      <a16:colId xmlns:a16="http://schemas.microsoft.com/office/drawing/2014/main" xmlns="" val="2779693322"/>
                    </a:ext>
                  </a:extLst>
                </a:gridCol>
                <a:gridCol w="665017">
                  <a:extLst>
                    <a:ext uri="{9D8B030D-6E8A-4147-A177-3AD203B41FA5}">
                      <a16:colId xmlns:a16="http://schemas.microsoft.com/office/drawing/2014/main" xmlns="" val="1165051686"/>
                    </a:ext>
                  </a:extLst>
                </a:gridCol>
                <a:gridCol w="266007">
                  <a:extLst>
                    <a:ext uri="{9D8B030D-6E8A-4147-A177-3AD203B41FA5}">
                      <a16:colId xmlns:a16="http://schemas.microsoft.com/office/drawing/2014/main" xmlns="" val="3137574611"/>
                    </a:ext>
                  </a:extLst>
                </a:gridCol>
              </a:tblGrid>
              <a:tr h="128903">
                <a:tc rowSpan="3">
                  <a:txBody>
                    <a:bodyPr/>
                    <a:lstStyle/>
                    <a:p>
                      <a:pPr marL="0" marR="20955"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20955"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20955"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20955"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實習屬性</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是否屬專門職業技術人員</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醫事人員、社會工作師</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應考資格規定之實習</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實習場所國別</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實習場所</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證明文件類型</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實習時間</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實習人數</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次</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及時數</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補充說明</a:t>
                      </a: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4733094"/>
                  </a:ext>
                </a:extLst>
              </a:tr>
              <a:tr h="3204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本國學生數</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境外學生數</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含外生、港澳、僑生、陸生等</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596065660"/>
                  </a:ext>
                </a:extLst>
              </a:tr>
              <a:tr h="4358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總時數</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總時數</a:t>
                      </a: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803298630"/>
                  </a:ext>
                </a:extLst>
              </a:tr>
              <a:tr h="854604">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6002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590" algn="ctr" defTabSz="914400" rtl="0" eaLnBrk="1" latinLnBrk="0" hangingPunct="1">
                        <a:lnSpc>
                          <a:spcPts val="1500"/>
                        </a:lnSpc>
                        <a:spcAft>
                          <a:spcPts val="0"/>
                        </a:spcAft>
                      </a:pP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219" marR="67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1976404"/>
                  </a:ext>
                </a:extLst>
              </a:tr>
            </a:tbl>
          </a:graphicData>
        </a:graphic>
      </p:graphicFrame>
    </p:spTree>
    <p:extLst>
      <p:ext uri="{BB962C8B-B14F-4D97-AF65-F5344CB8AC3E}">
        <p14:creationId xmlns:p14="http://schemas.microsoft.com/office/powerpoint/2010/main" val="294647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070" y="2403999"/>
            <a:ext cx="8728364" cy="4201150"/>
          </a:xfrm>
          <a:prstGeom prst="rect">
            <a:avLst/>
          </a:prstGeom>
        </p:spPr>
        <p:txBody>
          <a:bodyPr wrap="square">
            <a:spAutoFit/>
          </a:bodyPr>
          <a:lstStyle/>
          <a:p>
            <a:pPr algn="just">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108.10</a:t>
            </a:r>
            <a:r>
              <a:rPr lang="zh-TW" altLang="en-US" sz="16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spcBef>
                <a:spcPts val="300"/>
              </a:spcBef>
              <a:spcAft>
                <a:spcPts val="3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a:latin typeface="Arial" panose="020B0604020202020204" pitchFamily="34" charset="0"/>
                <a:ea typeface="微軟正黑體" panose="020B0604030504040204" pitchFamily="34" charset="-120"/>
                <a:cs typeface="Arial" panose="020B0604020202020204" pitchFamily="34" charset="0"/>
              </a:rPr>
              <a:t>性別</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請依學生性別【男；女】填選</a:t>
            </a:r>
            <a:r>
              <a:rPr lang="en-US" altLang="zh-TW" sz="1600" dirty="0">
                <a:latin typeface="Arial" panose="020B0604020202020204" pitchFamily="34" charset="0"/>
                <a:ea typeface="微軟正黑體" panose="020B0604030504040204" pitchFamily="34" charset="-120"/>
                <a:cs typeface="Arial" panose="020B0604020202020204" pitchFamily="34" charset="0"/>
              </a:rPr>
              <a:t>(</a:t>
            </a:r>
            <a:r>
              <a:rPr lang="zh-TW" altLang="zh-TW" sz="1600" dirty="0">
                <a:latin typeface="Arial" panose="020B0604020202020204" pitchFamily="34" charset="0"/>
                <a:ea typeface="微軟正黑體" panose="020B0604030504040204" pitchFamily="34" charset="-120"/>
                <a:cs typeface="Arial" panose="020B0604020202020204" pitchFamily="34" charset="0"/>
              </a:rPr>
              <a:t>系統填表代號：男請填</a:t>
            </a:r>
            <a:r>
              <a:rPr lang="en-US" altLang="zh-TW" sz="1600" dirty="0">
                <a:latin typeface="Arial" panose="020B0604020202020204" pitchFamily="34" charset="0"/>
                <a:ea typeface="微軟正黑體" panose="020B0604030504040204" pitchFamily="34" charset="-120"/>
                <a:cs typeface="Arial" panose="020B0604020202020204" pitchFamily="34" charset="0"/>
              </a:rPr>
              <a:t>0</a:t>
            </a:r>
            <a:r>
              <a:rPr lang="zh-TW" altLang="zh-TW" sz="1600" dirty="0">
                <a:latin typeface="Arial" panose="020B0604020202020204" pitchFamily="34" charset="0"/>
                <a:ea typeface="微軟正黑體" panose="020B0604030504040204" pitchFamily="34" charset="-120"/>
                <a:cs typeface="Arial" panose="020B0604020202020204" pitchFamily="34" charset="0"/>
              </a:rPr>
              <a:t>；女請填</a:t>
            </a:r>
            <a:r>
              <a:rPr lang="en-US" altLang="zh-TW" sz="1600" dirty="0">
                <a:latin typeface="Arial" panose="020B0604020202020204" pitchFamily="34" charset="0"/>
                <a:ea typeface="微軟正黑體" panose="020B0604030504040204" pitchFamily="34" charset="-120"/>
                <a:cs typeface="Arial" panose="020B0604020202020204" pitchFamily="34" charset="0"/>
              </a:rPr>
              <a:t>1)</a:t>
            </a:r>
            <a:r>
              <a:rPr lang="zh-TW" altLang="zh-TW"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gn="just">
              <a:spcBef>
                <a:spcPts val="300"/>
              </a:spcBef>
              <a:spcAft>
                <a:spcPts val="3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取得</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輔系資格或取得雙主修資格之畢業學生所屬之身分類別，區分為【</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本國生</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；僑生；港澳生</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err="1" smtClean="0">
                <a:solidFill>
                  <a:srgbClr val="FF0000"/>
                </a:solidFill>
                <a:latin typeface="Arial" panose="020B0604020202020204" pitchFamily="34" charset="0"/>
                <a:ea typeface="微軟正黑體" panose="020B0604030504040204" pitchFamily="34" charset="-120"/>
                <a:cs typeface="Arial" panose="020B0604020202020204" pitchFamily="34" charset="0"/>
              </a:rPr>
              <a:t>大陸地區</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a:t>
            </a:r>
            <a:r>
              <a:rPr lang="zh-TW" altLang="zh-TW" sz="1600" dirty="0">
                <a:solidFill>
                  <a:srgbClr val="FF0000"/>
                </a:solidFill>
                <a:latin typeface="Arial" panose="020B0604020202020204" pitchFamily="34" charset="0"/>
                <a:ea typeface="微軟正黑體" panose="020B0604030504040204" pitchFamily="34" charset="-120"/>
                <a:cs typeface="Arial" panose="020B0604020202020204" pitchFamily="34" charset="0"/>
              </a:rPr>
              <a:t>；外國學生；其他】</a:t>
            </a:r>
            <a:r>
              <a:rPr lang="zh-TW" altLang="zh-TW" sz="1600" dirty="0">
                <a:latin typeface="Arial" panose="020B0604020202020204" pitchFamily="34" charset="0"/>
                <a:ea typeface="微軟正黑體" panose="020B0604030504040204" pitchFamily="34" charset="-120"/>
                <a:cs typeface="Arial" panose="020B0604020202020204" pitchFamily="34" charset="0"/>
              </a:rPr>
              <a:t>等分類</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本國生</a:t>
            </a:r>
            <a:r>
              <a:rPr lang="zh-TW" altLang="zh-TW" sz="1600" dirty="0">
                <a:latin typeface="Arial" panose="020B0604020202020204" pitchFamily="34" charset="0"/>
                <a:ea typeface="微軟正黑體" panose="020B0604030504040204" pitchFamily="34" charset="-120"/>
                <a:cs typeface="Arial" panose="020B0604020202020204" pitchFamily="34" charset="0"/>
              </a:rPr>
              <a:t>：具備正式學籍之中華民國國籍之學生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僑</a:t>
            </a:r>
            <a:r>
              <a:rPr lang="zh-TW" altLang="zh-TW" sz="1600" b="1" dirty="0">
                <a:latin typeface="Arial" panose="020B0604020202020204" pitchFamily="34" charset="0"/>
                <a:ea typeface="微軟正黑體" panose="020B0604030504040204" pitchFamily="34" charset="-120"/>
                <a:cs typeface="Arial" panose="020B0604020202020204" pitchFamily="34" charset="0"/>
              </a:rPr>
              <a:t>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：係</a:t>
            </a:r>
            <a:r>
              <a:rPr lang="zh-TW" altLang="zh-TW" sz="1600" dirty="0">
                <a:latin typeface="Arial" panose="020B0604020202020204" pitchFamily="34" charset="0"/>
                <a:ea typeface="微軟正黑體" panose="020B0604030504040204" pitchFamily="34" charset="-120"/>
                <a:cs typeface="Arial" panose="020B0604020202020204" pitchFamily="34" charset="0"/>
              </a:rPr>
              <a:t>指依「</a:t>
            </a:r>
            <a:r>
              <a:rPr lang="en-US" altLang="zh-TW" sz="1600" dirty="0">
                <a:latin typeface="Arial" panose="020B0604020202020204" pitchFamily="34" charset="0"/>
                <a:ea typeface="微軟正黑體" panose="020B0604030504040204" pitchFamily="34" charset="-120"/>
                <a:cs typeface="Arial" panose="020B0604020202020204" pitchFamily="34" charset="0"/>
              </a:rPr>
              <a:t>僑生回國就學及輔導辦法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」或以國內一般升學管道入學，並具正式學籍之僑生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港澳</a:t>
            </a:r>
            <a:r>
              <a:rPr lang="zh-TW" altLang="zh-TW" sz="1600" b="1" dirty="0">
                <a:latin typeface="Arial" panose="020B0604020202020204" pitchFamily="34" charset="0"/>
                <a:ea typeface="微軟正黑體" panose="020B0604030504040204" pitchFamily="34" charset="-120"/>
                <a:cs typeface="Arial" panose="020B0604020202020204" pitchFamily="34" charset="0"/>
              </a:rPr>
              <a:t>生</a:t>
            </a:r>
            <a:r>
              <a:rPr lang="zh-TW" altLang="zh-TW" sz="1600" dirty="0">
                <a:latin typeface="Arial" panose="020B0604020202020204" pitchFamily="34" charset="0"/>
                <a:ea typeface="微軟正黑體" panose="020B0604030504040204" pitchFamily="34" charset="-120"/>
                <a:cs typeface="Arial" panose="020B0604020202020204" pitchFamily="34" charset="0"/>
              </a:rPr>
              <a:t>：係指依「</a:t>
            </a:r>
            <a:r>
              <a:rPr lang="en-US" altLang="zh-TW" sz="1600" dirty="0">
                <a:latin typeface="Arial" panose="020B0604020202020204" pitchFamily="34" charset="0"/>
                <a:ea typeface="微軟正黑體" panose="020B0604030504040204" pitchFamily="34" charset="-120"/>
                <a:cs typeface="Arial" panose="020B0604020202020204" pitchFamily="34" charset="0"/>
              </a:rPr>
              <a:t>香港澳門居民來臺就學辦法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」或以國內一般升學管道入學，並具正式學籍之港澳學生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b="1" dirty="0" err="1" smtClean="0">
                <a:latin typeface="Arial" panose="020B0604020202020204" pitchFamily="34" charset="0"/>
                <a:ea typeface="微軟正黑體" panose="020B0604030504040204" pitchFamily="34" charset="-120"/>
                <a:cs typeface="Arial" panose="020B0604020202020204" pitchFamily="34" charset="0"/>
              </a:rPr>
              <a:t>大陸地區</a:t>
            </a:r>
            <a:r>
              <a:rPr lang="zh-TW" altLang="zh-TW" sz="1600" b="1" dirty="0">
                <a:latin typeface="Arial" panose="020B0604020202020204" pitchFamily="34" charset="0"/>
                <a:ea typeface="微軟正黑體" panose="020B0604030504040204" pitchFamily="34" charset="-120"/>
                <a:cs typeface="Arial" panose="020B0604020202020204" pitchFamily="34" charset="0"/>
              </a:rPr>
              <a:t>學</a:t>
            </a: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生</a:t>
            </a:r>
            <a:r>
              <a:rPr lang="zh-TW" altLang="zh-TW" sz="1600" dirty="0">
                <a:latin typeface="Arial" panose="020B0604020202020204" pitchFamily="34" charset="0"/>
                <a:ea typeface="微軟正黑體" panose="020B0604030504040204" pitchFamily="34" charset="-120"/>
                <a:cs typeface="Arial" panose="020B0604020202020204" pitchFamily="34" charset="0"/>
              </a:rPr>
              <a:t>：大陸地區來臺學生係指依「</a:t>
            </a:r>
            <a:r>
              <a:rPr lang="en-US" altLang="zh-TW" sz="1600" dirty="0">
                <a:latin typeface="Arial" panose="020B0604020202020204" pitchFamily="34" charset="0"/>
                <a:ea typeface="微軟正黑體" panose="020B0604030504040204" pitchFamily="34" charset="-120"/>
                <a:cs typeface="Arial" panose="020B0604020202020204" pitchFamily="34" charset="0"/>
              </a:rPr>
              <a:t>大陸地區人民來臺就讀專科以上學校辦法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」入學並具正式學籍之大陸地區學生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外國</a:t>
            </a:r>
            <a:r>
              <a:rPr lang="zh-TW" altLang="zh-TW" sz="1600" b="1" dirty="0">
                <a:latin typeface="Arial" panose="020B0604020202020204" pitchFamily="34" charset="0"/>
                <a:ea typeface="微軟正黑體" panose="020B0604030504040204" pitchFamily="34" charset="-120"/>
                <a:cs typeface="Arial" panose="020B0604020202020204" pitchFamily="34" charset="0"/>
              </a:rPr>
              <a:t>學生</a:t>
            </a:r>
            <a:r>
              <a:rPr lang="zh-TW" altLang="zh-TW" sz="1600" dirty="0">
                <a:latin typeface="Arial" panose="020B0604020202020204" pitchFamily="34" charset="0"/>
                <a:ea typeface="微軟正黑體" panose="020B0604030504040204" pitchFamily="34" charset="-120"/>
                <a:cs typeface="Arial" panose="020B0604020202020204" pitchFamily="34" charset="0"/>
              </a:rPr>
              <a:t>：依就學辦法來臺係指符合「</a:t>
            </a:r>
            <a:r>
              <a:rPr lang="en-US" altLang="zh-TW" sz="1600" dirty="0">
                <a:latin typeface="Arial" panose="020B0604020202020204" pitchFamily="34" charset="0"/>
                <a:ea typeface="微軟正黑體" panose="020B0604030504040204" pitchFamily="34" charset="-120"/>
                <a:cs typeface="Arial" panose="020B0604020202020204" pitchFamily="34" charset="0"/>
              </a:rPr>
              <a:t>外國學生來臺就學辦法</a:t>
            </a:r>
            <a:r>
              <a:rPr lang="zh-TW" altLang="zh-TW" sz="1600" dirty="0">
                <a:latin typeface="Arial" panose="020B0604020202020204" pitchFamily="34" charset="0"/>
                <a:ea typeface="微軟正黑體" panose="020B0604030504040204" pitchFamily="34" charset="-120"/>
                <a:cs typeface="Arial" panose="020B0604020202020204" pitchFamily="34" charset="0"/>
              </a:rPr>
              <a:t>」或以國內一般升學管道入學，並具正式學籍之外國學生</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spcBef>
                <a:spcPts val="300"/>
              </a:spcBef>
              <a:spcAft>
                <a:spcPts val="30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600" b="1" dirty="0" smtClean="0">
                <a:latin typeface="Arial" panose="020B0604020202020204" pitchFamily="34" charset="0"/>
                <a:ea typeface="微軟正黑體" panose="020B0604030504040204" pitchFamily="34" charset="-120"/>
                <a:cs typeface="Arial" panose="020B0604020202020204" pitchFamily="34" charset="0"/>
              </a:rPr>
              <a:t>其他</a:t>
            </a:r>
            <a:r>
              <a:rPr lang="zh-TW" altLang="zh-TW" sz="1600" dirty="0">
                <a:latin typeface="Arial" panose="020B0604020202020204" pitchFamily="34" charset="0"/>
                <a:ea typeface="微軟正黑體" panose="020B0604030504040204" pitchFamily="34" charset="-120"/>
                <a:cs typeface="Arial" panose="020B0604020202020204" pitchFamily="34" charset="0"/>
              </a:rPr>
              <a:t>：非屬上述管道就讀之境外學生，例如：依親陸生等</a:t>
            </a:r>
            <a:r>
              <a:rPr lang="zh-TW" altLang="zh-TW" sz="16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4.2</a:t>
            </a:r>
          </a:p>
        </p:txBody>
      </p:sp>
      <p:sp>
        <p:nvSpPr>
          <p:cNvPr id="10" name="Rectangle 2"/>
          <p:cNvSpPr>
            <a:spLocks noGrp="1" noChangeArrowheads="1"/>
          </p:cNvSpPr>
          <p:nvPr>
            <p:ph type="title"/>
          </p:nvPr>
        </p:nvSpPr>
        <p:spPr>
          <a:xfrm>
            <a:off x="467543" y="228281"/>
            <a:ext cx="8593329" cy="791315"/>
          </a:xfrm>
        </p:spPr>
        <p:txBody>
          <a:bodyPr/>
          <a:lstStyle/>
          <a:p>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畢業</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總</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10</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613648791"/>
              </p:ext>
            </p:extLst>
          </p:nvPr>
        </p:nvGraphicFramePr>
        <p:xfrm>
          <a:off x="149629" y="1108915"/>
          <a:ext cx="8819804" cy="1239963"/>
        </p:xfrm>
        <a:graphic>
          <a:graphicData uri="http://schemas.openxmlformats.org/drawingml/2006/table">
            <a:tbl>
              <a:tblPr firstRow="1" firstCol="1" bandRow="1"/>
              <a:tblGrid>
                <a:gridCol w="475736">
                  <a:extLst>
                    <a:ext uri="{9D8B030D-6E8A-4147-A177-3AD203B41FA5}">
                      <a16:colId xmlns:a16="http://schemas.microsoft.com/office/drawing/2014/main" xmlns="" val="4233078860"/>
                    </a:ext>
                  </a:extLst>
                </a:gridCol>
                <a:gridCol w="475736">
                  <a:extLst>
                    <a:ext uri="{9D8B030D-6E8A-4147-A177-3AD203B41FA5}">
                      <a16:colId xmlns:a16="http://schemas.microsoft.com/office/drawing/2014/main" xmlns="" val="1393769313"/>
                    </a:ext>
                  </a:extLst>
                </a:gridCol>
                <a:gridCol w="475736">
                  <a:extLst>
                    <a:ext uri="{9D8B030D-6E8A-4147-A177-3AD203B41FA5}">
                      <a16:colId xmlns:a16="http://schemas.microsoft.com/office/drawing/2014/main" xmlns="" val="1447433343"/>
                    </a:ext>
                  </a:extLst>
                </a:gridCol>
                <a:gridCol w="475736">
                  <a:extLst>
                    <a:ext uri="{9D8B030D-6E8A-4147-A177-3AD203B41FA5}">
                      <a16:colId xmlns:a16="http://schemas.microsoft.com/office/drawing/2014/main" xmlns="" val="2275592391"/>
                    </a:ext>
                  </a:extLst>
                </a:gridCol>
                <a:gridCol w="475736">
                  <a:extLst>
                    <a:ext uri="{9D8B030D-6E8A-4147-A177-3AD203B41FA5}">
                      <a16:colId xmlns:a16="http://schemas.microsoft.com/office/drawing/2014/main" xmlns="" val="90828231"/>
                    </a:ext>
                  </a:extLst>
                </a:gridCol>
                <a:gridCol w="276257">
                  <a:extLst>
                    <a:ext uri="{9D8B030D-6E8A-4147-A177-3AD203B41FA5}">
                      <a16:colId xmlns:a16="http://schemas.microsoft.com/office/drawing/2014/main" xmlns="" val="2537323655"/>
                    </a:ext>
                  </a:extLst>
                </a:gridCol>
                <a:gridCol w="448618">
                  <a:extLst>
                    <a:ext uri="{9D8B030D-6E8A-4147-A177-3AD203B41FA5}">
                      <a16:colId xmlns:a16="http://schemas.microsoft.com/office/drawing/2014/main" xmlns="" val="2973357678"/>
                    </a:ext>
                  </a:extLst>
                </a:gridCol>
                <a:gridCol w="514809">
                  <a:extLst>
                    <a:ext uri="{9D8B030D-6E8A-4147-A177-3AD203B41FA5}">
                      <a16:colId xmlns:a16="http://schemas.microsoft.com/office/drawing/2014/main" xmlns="" val="1736325527"/>
                    </a:ext>
                  </a:extLst>
                </a:gridCol>
                <a:gridCol w="500099">
                  <a:extLst>
                    <a:ext uri="{9D8B030D-6E8A-4147-A177-3AD203B41FA5}">
                      <a16:colId xmlns:a16="http://schemas.microsoft.com/office/drawing/2014/main" xmlns="" val="2735352359"/>
                    </a:ext>
                  </a:extLst>
                </a:gridCol>
                <a:gridCol w="746968">
                  <a:extLst>
                    <a:ext uri="{9D8B030D-6E8A-4147-A177-3AD203B41FA5}">
                      <a16:colId xmlns:a16="http://schemas.microsoft.com/office/drawing/2014/main" xmlns="" val="1568784145"/>
                    </a:ext>
                  </a:extLst>
                </a:gridCol>
                <a:gridCol w="472557">
                  <a:extLst>
                    <a:ext uri="{9D8B030D-6E8A-4147-A177-3AD203B41FA5}">
                      <a16:colId xmlns:a16="http://schemas.microsoft.com/office/drawing/2014/main" xmlns="" val="398501763"/>
                    </a:ext>
                  </a:extLst>
                </a:gridCol>
                <a:gridCol w="472557">
                  <a:extLst>
                    <a:ext uri="{9D8B030D-6E8A-4147-A177-3AD203B41FA5}">
                      <a16:colId xmlns:a16="http://schemas.microsoft.com/office/drawing/2014/main" xmlns="" val="2362962861"/>
                    </a:ext>
                  </a:extLst>
                </a:gridCol>
                <a:gridCol w="457279">
                  <a:extLst>
                    <a:ext uri="{9D8B030D-6E8A-4147-A177-3AD203B41FA5}">
                      <a16:colId xmlns:a16="http://schemas.microsoft.com/office/drawing/2014/main" xmlns="" val="1973690756"/>
                    </a:ext>
                  </a:extLst>
                </a:gridCol>
                <a:gridCol w="308885">
                  <a:extLst>
                    <a:ext uri="{9D8B030D-6E8A-4147-A177-3AD203B41FA5}">
                      <a16:colId xmlns:a16="http://schemas.microsoft.com/office/drawing/2014/main" xmlns="" val="3380964718"/>
                    </a:ext>
                  </a:extLst>
                </a:gridCol>
                <a:gridCol w="448618">
                  <a:extLst>
                    <a:ext uri="{9D8B030D-6E8A-4147-A177-3AD203B41FA5}">
                      <a16:colId xmlns:a16="http://schemas.microsoft.com/office/drawing/2014/main" xmlns="" val="1546037753"/>
                    </a:ext>
                  </a:extLst>
                </a:gridCol>
                <a:gridCol w="706023">
                  <a:extLst>
                    <a:ext uri="{9D8B030D-6E8A-4147-A177-3AD203B41FA5}">
                      <a16:colId xmlns:a16="http://schemas.microsoft.com/office/drawing/2014/main" xmlns="" val="675875352"/>
                    </a:ext>
                  </a:extLst>
                </a:gridCol>
                <a:gridCol w="544227">
                  <a:extLst>
                    <a:ext uri="{9D8B030D-6E8A-4147-A177-3AD203B41FA5}">
                      <a16:colId xmlns:a16="http://schemas.microsoft.com/office/drawing/2014/main" xmlns="" val="695845343"/>
                    </a:ext>
                  </a:extLst>
                </a:gridCol>
                <a:gridCol w="544227">
                  <a:extLst>
                    <a:ext uri="{9D8B030D-6E8A-4147-A177-3AD203B41FA5}">
                      <a16:colId xmlns:a16="http://schemas.microsoft.com/office/drawing/2014/main" xmlns="" val="1938879517"/>
                    </a:ext>
                  </a:extLst>
                </a:gridCol>
              </a:tblGrid>
              <a:tr h="165697">
                <a:tc rowSpan="3">
                  <a:txBody>
                    <a:bodyPr/>
                    <a:lstStyle/>
                    <a:p>
                      <a:pPr algn="ctr">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13">
                  <a:txBody>
                    <a:bodyPr/>
                    <a:lstStyle/>
                    <a:p>
                      <a:pPr algn="ctr">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spcAft>
                          <a:spcPts val="0"/>
                        </a:spcAft>
                      </a:pP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865761713"/>
                  </a:ext>
                </a:extLst>
              </a:tr>
              <a:tr h="8867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畢業總人數</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取得輔系資格</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a:t>
                      </a: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107.10</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增</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蒐</a:t>
                      </a: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lnSpc>
                          <a:spcPts val="1800"/>
                        </a:lnSpc>
                        <a:spcAft>
                          <a:spcPts val="0"/>
                        </a:spcAft>
                      </a:pP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6">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取得雙主修資格</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a:t>
                      </a: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107.10</a:t>
                      </a: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增</a:t>
                      </a:r>
                      <a:r>
                        <a:rPr 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蒐</a:t>
                      </a:r>
                      <a:r>
                        <a:rPr lang="en-US" altLang="zh-TW"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lnSpc>
                          <a:spcPts val="1800"/>
                        </a:lnSpc>
                        <a:spcAft>
                          <a:spcPts val="0"/>
                        </a:spcAft>
                      </a:pP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671812039"/>
                  </a:ext>
                </a:extLst>
              </a:tr>
              <a:tr h="82848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本國生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alt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本國生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8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zh-TW" altLang="en-US" sz="1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2136" marR="62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53444975"/>
                  </a:ext>
                </a:extLst>
              </a:tr>
            </a:tbl>
          </a:graphicData>
        </a:graphic>
      </p:graphicFrame>
    </p:spTree>
    <p:extLst>
      <p:ext uri="{BB962C8B-B14F-4D97-AF65-F5344CB8AC3E}">
        <p14:creationId xmlns:p14="http://schemas.microsoft.com/office/powerpoint/2010/main" val="2586455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754" y="2193138"/>
            <a:ext cx="8944496" cy="3683060"/>
          </a:xfrm>
          <a:prstGeom prst="rect">
            <a:avLst/>
          </a:prstGeom>
        </p:spPr>
        <p:txBody>
          <a:bodyPr wrap="square">
            <a:spAutoFit/>
          </a:bodyPr>
          <a:lstStyle/>
          <a:p>
            <a:pPr marL="285750" indent="-285750" algn="just">
              <a:lnSpc>
                <a:spcPts val="2800"/>
              </a:lnSpc>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本表僅需獲得教育部核定辦理「</a:t>
            </a:r>
            <a:r>
              <a:rPr lang="zh-TW"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大學</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多元</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專長培力</a:t>
            </a:r>
            <a:r>
              <a:rPr lang="zh-TW"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課程」</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之學校填報</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2800"/>
              </a:lnSpc>
              <a:spcAft>
                <a:spcPts val="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a:solidFill>
                  <a:srgbClr val="000000"/>
                </a:solidFill>
                <a:ea typeface="微軟正黑體" panose="020B0604030504040204" pitchFamily="34" charset="-120"/>
                <a:cs typeface="Arial" panose="020B0604020202020204" pitchFamily="34" charset="0"/>
              </a:rPr>
              <a:t>【</a:t>
            </a:r>
            <a:r>
              <a:rPr lang="zh-TW" altLang="en-US" sz="1800" b="1" dirty="0" smtClean="0">
                <a:solidFill>
                  <a:srgbClr val="000000"/>
                </a:solidFill>
                <a:ea typeface="微軟正黑體" panose="020B0604030504040204" pitchFamily="34" charset="-120"/>
                <a:cs typeface="Arial" panose="020B0604020202020204" pitchFamily="34" charset="0"/>
              </a:rPr>
              <a:t>欄位修正說明</a:t>
            </a:r>
            <a:r>
              <a:rPr lang="en-US" altLang="zh-TW" sz="1800" b="1" dirty="0" smtClean="0">
                <a:solidFill>
                  <a:srgbClr val="000000"/>
                </a:solidFill>
                <a:ea typeface="微軟正黑體" panose="020B0604030504040204" pitchFamily="34" charset="-120"/>
                <a:cs typeface="Arial" panose="020B0604020202020204" pitchFamily="34" charset="0"/>
              </a:rPr>
              <a:t>】</a:t>
            </a:r>
          </a:p>
          <a:p>
            <a:pPr marL="285750" indent="-285750" algn="just">
              <a:lnSpc>
                <a:spcPts val="2800"/>
              </a:lnSpc>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學制班</a:t>
            </a:r>
            <a:r>
              <a:rPr lang="zh-TW" altLang="en-US" sz="1800" b="1" dirty="0">
                <a:latin typeface="Arial" panose="020B0604020202020204" pitchFamily="34" charset="0"/>
                <a:ea typeface="微軟正黑體" panose="020B0604030504040204" pitchFamily="34" charset="-120"/>
                <a:cs typeface="Arial" panose="020B0604020202020204" pitchFamily="34" charset="0"/>
              </a:rPr>
              <a:t>別</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buFont typeface="+mj-lt"/>
              <a:buAutoNum type="arabicPeriod"/>
            </a:pPr>
            <a:r>
              <a:rPr lang="zh-TW" altLang="zh-TW" sz="1800" dirty="0">
                <a:latin typeface="Arial" panose="020B0604020202020204" pitchFamily="34" charset="0"/>
                <a:ea typeface="微軟正黑體" panose="020B0604030504040204" pitchFamily="34" charset="-120"/>
                <a:cs typeface="Arial" panose="020B0604020202020204" pitchFamily="34" charset="0"/>
              </a:rPr>
              <a:t>本選單資料取自學校填報「基本資料</a:t>
            </a:r>
            <a:r>
              <a:rPr lang="en-US" altLang="zh-TW" sz="1800" dirty="0">
                <a:latin typeface="Arial" panose="020B0604020202020204" pitchFamily="34" charset="0"/>
                <a:ea typeface="微軟正黑體" panose="020B0604030504040204" pitchFamily="34" charset="-120"/>
                <a:cs typeface="Arial" panose="020B0604020202020204" pitchFamily="34" charset="0"/>
              </a:rPr>
              <a:t>6.</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學校系、所、學位學程、特殊專班、境外專班等基本資料表」及教育部核定學校辦理「大學多元專長培力課程招生案」匯入該學系</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之【學士班別】</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buClr>
                <a:schemeClr val="tx1"/>
              </a:buClr>
              <a:buFont typeface="+mj-lt"/>
              <a:buAutoNum type="arabicPeriod"/>
            </a:pP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進修</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學士班之開班模式可為隨班附讀或專班；學士班之開班模式僅能為專班</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請學校參閱教育部</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107</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11</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日臺教技通字第</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1070189595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號函辦理</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buFont typeface="+mj-lt"/>
              <a:buAutoNum type="arabicPeriod"/>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學校審慎確認系統匯入之【學系</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之名稱、學制班別】是否與教育部核定函文或校內組織規程所列資訊相符。</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56368363"/>
              </p:ext>
            </p:extLst>
          </p:nvPr>
        </p:nvGraphicFramePr>
        <p:xfrm>
          <a:off x="186431" y="1138843"/>
          <a:ext cx="8857819" cy="952500"/>
        </p:xfrm>
        <a:graphic>
          <a:graphicData uri="http://schemas.openxmlformats.org/drawingml/2006/table">
            <a:tbl>
              <a:tblPr firstRow="1" firstCol="1" bandRow="1"/>
              <a:tblGrid>
                <a:gridCol w="372862">
                  <a:extLst>
                    <a:ext uri="{9D8B030D-6E8A-4147-A177-3AD203B41FA5}">
                      <a16:colId xmlns:a16="http://schemas.microsoft.com/office/drawing/2014/main" xmlns="" val="581274698"/>
                    </a:ext>
                  </a:extLst>
                </a:gridCol>
                <a:gridCol w="291607">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76870">
                  <a:extLst>
                    <a:ext uri="{9D8B030D-6E8A-4147-A177-3AD203B41FA5}">
                      <a16:colId xmlns:a16="http://schemas.microsoft.com/office/drawing/2014/main" xmlns="" val="4083126187"/>
                    </a:ext>
                  </a:extLst>
                </a:gridCol>
                <a:gridCol w="1068200">
                  <a:extLst>
                    <a:ext uri="{9D8B030D-6E8A-4147-A177-3AD203B41FA5}">
                      <a16:colId xmlns:a16="http://schemas.microsoft.com/office/drawing/2014/main" xmlns="" val="2946078706"/>
                    </a:ext>
                  </a:extLst>
                </a:gridCol>
                <a:gridCol w="1521552">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marL="0" algn="ctr" defTabSz="914400" rtl="0" eaLnBrk="1" latinLnBrk="0" hangingPunct="1">
                        <a:lnSpc>
                          <a:spcPts val="1500"/>
                        </a:lnSpc>
                        <a:spcAft>
                          <a:spcPts val="0"/>
                        </a:spcAft>
                      </a:pP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1200" b="1" kern="0" dirty="0" smtClean="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進修學</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smtClean="0">
                <a:solidFill>
                  <a:schemeClr val="tx2">
                    <a:lumMod val="50000"/>
                  </a:schemeClr>
                </a:solidFill>
                <a:ea typeface="新細明體" panose="02020500000000000000" pitchFamily="18" charset="-120"/>
                <a:cs typeface="Arial" panose="020B0604020202020204" pitchFamily="34" charset="0"/>
              </a:rPr>
              <a:t>4.3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42994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754" y="2193138"/>
            <a:ext cx="8944496" cy="3729034"/>
          </a:xfrm>
          <a:prstGeom prst="rect">
            <a:avLst/>
          </a:prstGeom>
        </p:spPr>
        <p:txBody>
          <a:bodyPr wrap="square">
            <a:spAutoFit/>
          </a:bodyPr>
          <a:lstStyle/>
          <a:p>
            <a:pPr algn="just">
              <a:lnSpc>
                <a:spcPct val="150000"/>
              </a:lnSpc>
              <a:spcAft>
                <a:spcPts val="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ea typeface="微軟正黑體" panose="020B0604030504040204" pitchFamily="34" charset="-120"/>
                <a:cs typeface="Arial" panose="020B0604020202020204" pitchFamily="34" charset="0"/>
              </a:rPr>
              <a:t>【</a:t>
            </a:r>
            <a:r>
              <a:rPr lang="zh-TW" altLang="en-US" sz="2000" b="1" dirty="0" smtClean="0">
                <a:solidFill>
                  <a:srgbClr val="000000"/>
                </a:solidFill>
                <a:ea typeface="微軟正黑體" panose="020B0604030504040204" pitchFamily="34" charset="-120"/>
                <a:cs typeface="Arial" panose="020B0604020202020204" pitchFamily="34" charset="0"/>
              </a:rPr>
              <a:t>欄位</a:t>
            </a:r>
            <a:r>
              <a:rPr lang="zh-TW" altLang="en-US" sz="2000" b="1" dirty="0">
                <a:solidFill>
                  <a:srgbClr val="000000"/>
                </a:solidFill>
                <a:ea typeface="微軟正黑體" panose="020B0604030504040204" pitchFamily="34" charset="-120"/>
                <a:cs typeface="Arial" panose="020B0604020202020204" pitchFamily="34" charset="0"/>
              </a:rPr>
              <a:t>修正</a:t>
            </a:r>
            <a:r>
              <a:rPr lang="zh-TW" altLang="en-US" sz="2000" b="1" dirty="0" smtClean="0">
                <a:solidFill>
                  <a:srgbClr val="000000"/>
                </a:solidFill>
                <a:ea typeface="微軟正黑體" panose="020B0604030504040204" pitchFamily="34" charset="-120"/>
                <a:cs typeface="Arial" panose="020B0604020202020204" pitchFamily="34" charset="0"/>
              </a:rPr>
              <a:t>說明</a:t>
            </a:r>
            <a:r>
              <a:rPr lang="en-US" altLang="zh-TW" sz="2000" b="1" dirty="0">
                <a:solidFill>
                  <a:srgbClr val="000000"/>
                </a:solidFill>
                <a:ea typeface="微軟正黑體" panose="020B0604030504040204" pitchFamily="34" charset="-120"/>
                <a:cs typeface="Arial" panose="020B0604020202020204" pitchFamily="34" charset="0"/>
              </a:rPr>
              <a:t>】</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000" lvl="1" indent="-3420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開</a:t>
            </a:r>
            <a:r>
              <a:rPr lang="zh-TW" altLang="zh-TW" sz="2000" b="1" dirty="0">
                <a:latin typeface="Arial" panose="020B0604020202020204" pitchFamily="34" charset="0"/>
                <a:ea typeface="微軟正黑體" panose="020B0604030504040204" pitchFamily="34" charset="-120"/>
                <a:cs typeface="Arial" panose="020B0604020202020204" pitchFamily="34" charset="0"/>
              </a:rPr>
              <a:t>班</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模式</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學校辦理「大學開設多元專長培力課程」：受理已具備學士學位，其有進一步取得多元專長學位之需求者就讀。學校可以隨班附讀或專班模式辦理，</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隨班附讀辦理學制為四年制進修學士班，專班辦理學制為二年制或四年制學士班</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含日間學制、進修學制及進修學院</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學校確認經教育部核定辦理「大學多元專長培力課程招生」學系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之辦理方式為【隨班附讀；專班】。</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35343766"/>
              </p:ext>
            </p:extLst>
          </p:nvPr>
        </p:nvGraphicFramePr>
        <p:xfrm>
          <a:off x="186431" y="1138843"/>
          <a:ext cx="8857819" cy="1079500"/>
        </p:xfrm>
        <a:graphic>
          <a:graphicData uri="http://schemas.openxmlformats.org/drawingml/2006/table">
            <a:tbl>
              <a:tblPr firstRow="1" firstCol="1" bandRow="1"/>
              <a:tblGrid>
                <a:gridCol w="372862">
                  <a:extLst>
                    <a:ext uri="{9D8B030D-6E8A-4147-A177-3AD203B41FA5}">
                      <a16:colId xmlns:a16="http://schemas.microsoft.com/office/drawing/2014/main" xmlns="" val="581274698"/>
                    </a:ext>
                  </a:extLst>
                </a:gridCol>
                <a:gridCol w="291607">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812800">
                  <a:extLst>
                    <a:ext uri="{9D8B030D-6E8A-4147-A177-3AD203B41FA5}">
                      <a16:colId xmlns:a16="http://schemas.microsoft.com/office/drawing/2014/main" xmlns="" val="4083126187"/>
                    </a:ext>
                  </a:extLst>
                </a:gridCol>
                <a:gridCol w="1232270">
                  <a:extLst>
                    <a:ext uri="{9D8B030D-6E8A-4147-A177-3AD203B41FA5}">
                      <a16:colId xmlns:a16="http://schemas.microsoft.com/office/drawing/2014/main" xmlns="" val="2946078706"/>
                    </a:ext>
                  </a:extLst>
                </a:gridCol>
                <a:gridCol w="1521552">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14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marL="0" algn="ctr" defTabSz="914400" rtl="0" eaLnBrk="1" latinLnBrk="0" hangingPunct="1">
                        <a:lnSpc>
                          <a:spcPts val="1500"/>
                        </a:lnSpc>
                        <a:spcAft>
                          <a:spcPts val="0"/>
                        </a:spcAft>
                      </a:pP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2000"/>
                        </a:lnSpc>
                        <a:spcAft>
                          <a:spcPts val="0"/>
                        </a:spcAf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4.4</a:t>
            </a:r>
          </a:p>
        </p:txBody>
      </p:sp>
    </p:spTree>
    <p:extLst>
      <p:ext uri="{BB962C8B-B14F-4D97-AF65-F5344CB8AC3E}">
        <p14:creationId xmlns:p14="http://schemas.microsoft.com/office/powerpoint/2010/main" val="284291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1.2</a:t>
            </a:r>
            <a:r>
              <a:rPr lang="zh-TW" altLang="en-US" sz="4400" i="0" dirty="0" smtClean="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i="0" dirty="0">
                <a:solidFill>
                  <a:srgbClr val="0033CC"/>
                </a:solidFill>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33CC"/>
                </a:solidFill>
                <a:latin typeface="Arial" panose="020B0604020202020204" pitchFamily="34" charset="0"/>
                <a:ea typeface="微軟正黑體" panose="020B0604030504040204" pitchFamily="34" charset="-120"/>
                <a:cs typeface="Arial" panose="020B0604020202020204" pitchFamily="34" charset="0"/>
              </a:rPr>
              <a:t>意見處理流程</a:t>
            </a:r>
            <a:endParaRPr lang="zh-TW" altLang="en-US" sz="4400" i="0" dirty="0">
              <a:solidFill>
                <a:srgbClr val="7030A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文字方塊 5"/>
          <p:cNvSpPr txBox="1"/>
          <p:nvPr/>
        </p:nvSpPr>
        <p:spPr>
          <a:xfrm>
            <a:off x="458553" y="2974772"/>
            <a:ext cx="2055389" cy="1785104"/>
          </a:xfrm>
          <a:prstGeom prst="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ts val="2160"/>
              </a:lnSpc>
              <a:spcAft>
                <a:spcPts val="0"/>
              </a:spcAft>
            </a:pPr>
            <a:r>
              <a:rPr lang="zh-TW" altLang="en-US"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nSpc>
                <a:spcPts val="2160"/>
              </a:lnSpc>
              <a:spcAft>
                <a:spcPts val="0"/>
              </a:spcAf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ts val="2160"/>
              </a:lnSpc>
              <a:spcAft>
                <a:spcPts val="0"/>
              </a:spcAf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ts val="216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ts val="2160"/>
              </a:lnSpc>
              <a:spcAft>
                <a:spcPts val="0"/>
              </a:spcAft>
            </a:pPr>
            <a:r>
              <a:rPr lang="zh-TW" altLang="en-US"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800219"/>
          </a:xfrm>
          <a:prstGeom prst="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立即</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可</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解決 </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800219"/>
          </a:xfrm>
          <a:prstGeom prst="rect">
            <a:avLst/>
          </a:prstGeom>
          <a:solidFill>
            <a:srgbClr val="92D050"/>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1138773"/>
          </a:xfrm>
          <a:prstGeom prst="rect">
            <a:avLst/>
          </a:prstGeom>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與應用</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審慎討論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1138773"/>
          </a:xfrm>
          <a:prstGeom prst="rect">
            <a:avLst/>
          </a:prstGeom>
          <a:solidFill>
            <a:schemeClr val="accent3">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檢討</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accent2">
              <a:lumMod val="60000"/>
              <a:lumOff val="40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838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754" y="2067847"/>
            <a:ext cx="8944496" cy="4339650"/>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ea typeface="微軟正黑體" panose="020B0604030504040204" pitchFamily="34" charset="-120"/>
                <a:cs typeface="Arial" panose="020B0604020202020204" pitchFamily="34" charset="0"/>
              </a:rPr>
              <a:t>【</a:t>
            </a:r>
            <a:r>
              <a:rPr lang="zh-TW" altLang="en-US" sz="2000" b="1" dirty="0">
                <a:solidFill>
                  <a:srgbClr val="000000"/>
                </a:solidFill>
                <a:ea typeface="微軟正黑體" panose="020B0604030504040204" pitchFamily="34" charset="-120"/>
                <a:cs typeface="Arial" panose="020B0604020202020204" pitchFamily="34" charset="0"/>
              </a:rPr>
              <a:t>欄位修正說明</a:t>
            </a:r>
            <a:r>
              <a:rPr lang="en-US" altLang="zh-TW" sz="2000" b="1" dirty="0">
                <a:solidFill>
                  <a:srgbClr val="000000"/>
                </a:solidFill>
                <a:ea typeface="微軟正黑體" panose="020B0604030504040204" pitchFamily="34" charset="-120"/>
                <a:cs typeface="Arial" panose="020B0604020202020204" pitchFamily="34" charset="0"/>
              </a:rPr>
              <a:t>】</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000" lvl="1" indent="-3420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總量內核定</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b="1" dirty="0">
                <a:latin typeface="Arial" panose="020B0604020202020204" pitchFamily="34" charset="0"/>
                <a:ea typeface="微軟正黑體" panose="020B0604030504040204" pitchFamily="34" charset="-120"/>
                <a:cs typeface="Arial" panose="020B0604020202020204" pitchFamily="34" charset="0"/>
              </a:rPr>
              <a:t>度新生招生名額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本欄位學校無須填報</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申請隨班附讀之學校</a:t>
            </a:r>
            <a:r>
              <a:rPr lang="zh-TW" altLang="zh-TW" sz="1800" dirty="0">
                <a:latin typeface="Arial" panose="020B0604020202020204" pitchFamily="34" charset="0"/>
                <a:ea typeface="微軟正黑體" panose="020B0604030504040204" pitchFamily="34" charset="-120"/>
                <a:cs typeface="Arial" panose="020B0604020202020204" pitchFamily="34" charset="0"/>
              </a:rPr>
              <a:t>，此欄位數據將由教育部核定總量內招生名額核定表及系統資料匯入各校該學系</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【總量內核定</a:t>
            </a:r>
            <a:r>
              <a:rPr lang="en-US" altLang="zh-TW" sz="1800" dirty="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latin typeface="Arial" panose="020B0604020202020204" pitchFamily="34" charset="0"/>
                <a:ea typeface="微軟正黑體" panose="020B0604030504040204" pitchFamily="34" charset="-120"/>
                <a:cs typeface="Arial" panose="020B0604020202020204" pitchFamily="34" charset="0"/>
              </a:rPr>
              <a:t>學年度新生招生名額】，不包括各類外加名額，請協助核對數據</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本</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欄位</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申請專班之學校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此</a:t>
            </a:r>
            <a:r>
              <a:rPr lang="zh-TW" altLang="zh-TW" sz="1800">
                <a:latin typeface="Arial" panose="020B0604020202020204" pitchFamily="34" charset="0"/>
                <a:ea typeface="微軟正黑體" panose="020B0604030504040204" pitchFamily="34" charset="-120"/>
                <a:cs typeface="Arial" panose="020B0604020202020204" pitchFamily="34" charset="0"/>
              </a:rPr>
              <a:t>欄位</a:t>
            </a:r>
            <a:r>
              <a:rPr lang="zh-TW" altLang="zh-TW" sz="1800" smtClean="0">
                <a:latin typeface="Arial" panose="020B0604020202020204" pitchFamily="34" charset="0"/>
                <a:ea typeface="微軟正黑體" panose="020B0604030504040204" pitchFamily="34" charset="-120"/>
                <a:cs typeface="Arial" panose="020B0604020202020204" pitchFamily="34" charset="0"/>
              </a:rPr>
              <a:t>數據將</a:t>
            </a:r>
            <a:r>
              <a:rPr lang="zh-TW" altLang="zh-TW" sz="1800" dirty="0">
                <a:latin typeface="Arial" panose="020B0604020202020204" pitchFamily="34" charset="0"/>
                <a:ea typeface="微軟正黑體" panose="020B0604030504040204" pitchFamily="34" charset="-120"/>
                <a:cs typeface="Arial" panose="020B0604020202020204" pitchFamily="34" charset="0"/>
              </a:rPr>
              <a:t>由教育部專案核定後另行提供各校專班名額，亦請學校核對</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數據</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本</a:t>
            </a:r>
            <a:r>
              <a:rPr lang="zh-TW" altLang="zh-TW" sz="1800" dirty="0">
                <a:latin typeface="Arial" panose="020B0604020202020204" pitchFamily="34" charset="0"/>
                <a:ea typeface="微軟正黑體" panose="020B0604030504040204" pitchFamily="34" charset="-120"/>
                <a:cs typeface="Arial" panose="020B0604020202020204" pitchFamily="34" charset="0"/>
              </a:rPr>
              <a:t>欄總量內核定學校該學系</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度新生招生名額，應與「學</a:t>
            </a:r>
            <a:r>
              <a:rPr lang="en-US" altLang="zh-TW" sz="1800" dirty="0">
                <a:latin typeface="Arial" panose="020B0604020202020204" pitchFamily="34" charset="0"/>
                <a:ea typeface="微軟正黑體" panose="020B0604030504040204" pitchFamily="34" charset="-120"/>
                <a:cs typeface="Arial" panose="020B0604020202020204" pitchFamily="34" charset="0"/>
              </a:rPr>
              <a:t>24</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a:t>
            </a:r>
            <a:r>
              <a:rPr lang="zh-TW" altLang="zh-TW" sz="1800" dirty="0">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系、所、學位學程核定招生名額總量內新生註冊率統計表」之「總量內核定</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度新生招生名額</a:t>
            </a:r>
            <a:r>
              <a:rPr lang="en-US" altLang="zh-TW" sz="1800" dirty="0">
                <a:latin typeface="Arial" panose="020B0604020202020204" pitchFamily="34" charset="0"/>
                <a:ea typeface="微軟正黑體" panose="020B0604030504040204" pitchFamily="34" charset="-120"/>
                <a:cs typeface="Arial" panose="020B0604020202020204" pitchFamily="34" charset="0"/>
              </a:rPr>
              <a:t>(A)</a:t>
            </a:r>
            <a:r>
              <a:rPr lang="zh-TW" altLang="zh-TW" sz="1800" dirty="0">
                <a:latin typeface="Arial" panose="020B0604020202020204" pitchFamily="34" charset="0"/>
                <a:ea typeface="微軟正黑體" panose="020B0604030504040204" pitchFamily="34" charset="-120"/>
                <a:cs typeface="Arial" panose="020B0604020202020204" pitchFamily="34" charset="0"/>
              </a:rPr>
              <a:t>」相符，請學校協助確認檢核。</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09058171"/>
              </p:ext>
            </p:extLst>
          </p:nvPr>
        </p:nvGraphicFramePr>
        <p:xfrm>
          <a:off x="99754" y="1138843"/>
          <a:ext cx="8944496" cy="952500"/>
        </p:xfrm>
        <a:graphic>
          <a:graphicData uri="http://schemas.openxmlformats.org/drawingml/2006/table">
            <a:tbl>
              <a:tblPr firstRow="1" firstCol="1" bandRow="1"/>
              <a:tblGrid>
                <a:gridCol w="357446">
                  <a:extLst>
                    <a:ext uri="{9D8B030D-6E8A-4147-A177-3AD203B41FA5}">
                      <a16:colId xmlns:a16="http://schemas.microsoft.com/office/drawing/2014/main" xmlns="" val="581274698"/>
                    </a:ext>
                  </a:extLst>
                </a:gridCol>
                <a:gridCol w="393700">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97989">
                  <a:extLst>
                    <a:ext uri="{9D8B030D-6E8A-4147-A177-3AD203B41FA5}">
                      <a16:colId xmlns:a16="http://schemas.microsoft.com/office/drawing/2014/main" xmlns="" val="4083126187"/>
                    </a:ext>
                  </a:extLst>
                </a:gridCol>
                <a:gridCol w="839586">
                  <a:extLst>
                    <a:ext uri="{9D8B030D-6E8A-4147-A177-3AD203B41FA5}">
                      <a16:colId xmlns:a16="http://schemas.microsoft.com/office/drawing/2014/main" xmlns="" val="2946078706"/>
                    </a:ext>
                  </a:extLst>
                </a:gridCol>
                <a:gridCol w="1729047">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alt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a:t>
                      </a:r>
                      <a:r>
                        <a:rPr 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4">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4.5</a:t>
            </a:r>
          </a:p>
        </p:txBody>
      </p:sp>
    </p:spTree>
    <p:extLst>
      <p:ext uri="{BB962C8B-B14F-4D97-AF65-F5344CB8AC3E}">
        <p14:creationId xmlns:p14="http://schemas.microsoft.com/office/powerpoint/2010/main" val="417424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354" y="2292337"/>
            <a:ext cx="8680518" cy="4247317"/>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修正</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000" lvl="1" indent="-3420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請填報經教育部核定該學系</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之【</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外加招生名額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】，茲因開班模式包括【隨班附讀；專班】等</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兩</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方式，請依教育部核定辦理模式</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填報核定</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人數。另各類開班模式之受理申請人數，簡述如下：</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以</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隨班附讀</a:t>
            </a:r>
            <a:r>
              <a:rPr lang="zh-TW" altLang="zh-TW" sz="2000" dirty="0">
                <a:latin typeface="Arial" panose="020B0604020202020204" pitchFamily="34" charset="0"/>
                <a:ea typeface="微軟正黑體" panose="020B0604030504040204" pitchFamily="34" charset="-120"/>
                <a:cs typeface="Arial" panose="020B0604020202020204" pitchFamily="34" charset="0"/>
              </a:rPr>
              <a:t>】辦理者：</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受理人數最高</a:t>
            </a:r>
            <a:r>
              <a:rPr lang="zh-TW" altLang="zh-TW" sz="2000" dirty="0">
                <a:latin typeface="Arial" panose="020B0604020202020204" pitchFamily="34" charset="0"/>
                <a:ea typeface="微軟正黑體" panose="020B0604030504040204" pitchFamily="34" charset="-120"/>
                <a:cs typeface="Arial" panose="020B0604020202020204" pitchFamily="34" charset="0"/>
              </a:rPr>
              <a:t>可為當學年度各該學系或學位學程</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核定</a:t>
            </a:r>
            <a:r>
              <a:rPr lang="zh-TW" altLang="zh-TW" sz="2000" u="sng" dirty="0" smtClean="0">
                <a:latin typeface="Arial" panose="020B0604020202020204" pitchFamily="34" charset="0"/>
                <a:ea typeface="微軟正黑體" panose="020B0604030504040204" pitchFamily="34" charset="-120"/>
                <a:cs typeface="Arial" panose="020B0604020202020204" pitchFamily="34" charset="0"/>
              </a:rPr>
              <a:t>進修學士</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班人數之</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50</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，但其隨班附讀之該班總人數以</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60</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人</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為限</a:t>
            </a:r>
            <a:r>
              <a:rPr lang="zh-TW" altLang="zh-TW" sz="2000" dirty="0">
                <a:latin typeface="Arial" panose="020B0604020202020204" pitchFamily="34" charset="0"/>
                <a:ea typeface="微軟正黑體" panose="020B0604030504040204" pitchFamily="34" charset="-120"/>
                <a:cs typeface="Arial" panose="020B0604020202020204" pitchFamily="34" charset="0"/>
              </a:rPr>
              <a:t>，故</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該學系</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經核定之外加人數與總量內核定</a:t>
            </a:r>
            <a:r>
              <a:rPr lang="en-US" altLang="zh-TW" sz="2000" u="sng"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u="sng"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度新生招生名額相加應小於或等於</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)60</a:t>
            </a:r>
            <a:r>
              <a:rPr lang="zh-TW" altLang="zh-TW" sz="2000" u="sng" dirty="0">
                <a:latin typeface="Arial" panose="020B0604020202020204" pitchFamily="34" charset="0"/>
                <a:ea typeface="微軟正黑體" panose="020B0604030504040204" pitchFamily="34" charset="-120"/>
                <a:cs typeface="Arial" panose="020B0604020202020204" pitchFamily="34" charset="0"/>
              </a:rPr>
              <a:t>人</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lvl="2" indent="-457200" algn="just">
              <a:lnSpc>
                <a:spcPct val="150000"/>
              </a:lnSpc>
              <a:spcAft>
                <a:spcPts val="0"/>
              </a:spcAft>
              <a:buClr>
                <a:schemeClr val="tx1"/>
              </a:buClr>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以【專班】辦理者：每班以</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60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人為限</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87005402"/>
              </p:ext>
            </p:extLst>
          </p:nvPr>
        </p:nvGraphicFramePr>
        <p:xfrm>
          <a:off x="99754" y="1100743"/>
          <a:ext cx="8944496" cy="1143000"/>
        </p:xfrm>
        <a:graphic>
          <a:graphicData uri="http://schemas.openxmlformats.org/drawingml/2006/table">
            <a:tbl>
              <a:tblPr firstRow="1" firstCol="1" bandRow="1"/>
              <a:tblGrid>
                <a:gridCol w="357446">
                  <a:extLst>
                    <a:ext uri="{9D8B030D-6E8A-4147-A177-3AD203B41FA5}">
                      <a16:colId xmlns:a16="http://schemas.microsoft.com/office/drawing/2014/main" xmlns="" val="581274698"/>
                    </a:ext>
                  </a:extLst>
                </a:gridCol>
                <a:gridCol w="393700">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97989">
                  <a:extLst>
                    <a:ext uri="{9D8B030D-6E8A-4147-A177-3AD203B41FA5}">
                      <a16:colId xmlns:a16="http://schemas.microsoft.com/office/drawing/2014/main" xmlns="" val="4083126187"/>
                    </a:ext>
                  </a:extLst>
                </a:gridCol>
                <a:gridCol w="839586">
                  <a:extLst>
                    <a:ext uri="{9D8B030D-6E8A-4147-A177-3AD203B41FA5}">
                      <a16:colId xmlns:a16="http://schemas.microsoft.com/office/drawing/2014/main" xmlns="" val="2946078706"/>
                    </a:ext>
                  </a:extLst>
                </a:gridCol>
                <a:gridCol w="1729047">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4.6</a:t>
            </a:r>
          </a:p>
        </p:txBody>
      </p:sp>
    </p:spTree>
    <p:extLst>
      <p:ext uri="{BB962C8B-B14F-4D97-AF65-F5344CB8AC3E}">
        <p14:creationId xmlns:p14="http://schemas.microsoft.com/office/powerpoint/2010/main" val="376357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754" y="2354097"/>
            <a:ext cx="8834181" cy="3970318"/>
          </a:xfrm>
          <a:prstGeom prst="rect">
            <a:avLst/>
          </a:prstGeom>
        </p:spPr>
        <p:txBody>
          <a:bodyPr wrap="square">
            <a:spAutoFit/>
          </a:bodyPr>
          <a:lstStyle/>
          <a:p>
            <a:pPr algn="just">
              <a:lnSpc>
                <a:spcPct val="20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計畫</a:t>
            </a:r>
            <a:r>
              <a:rPr lang="zh-TW" altLang="en-US" sz="1800" b="1" dirty="0">
                <a:latin typeface="Arial" panose="020B0604020202020204" pitchFamily="34" charset="0"/>
                <a:ea typeface="微軟正黑體" panose="020B0604030504040204" pitchFamily="34" charset="-120"/>
                <a:cs typeface="Arial" panose="020B0604020202020204" pitchFamily="34" charset="0"/>
              </a:rPr>
              <a:t>核定</a:t>
            </a:r>
            <a:r>
              <a:rPr lang="zh-TW" altLang="zh-TW" sz="1800" b="1" dirty="0">
                <a:latin typeface="Arial" panose="020B0604020202020204" pitchFamily="34" charset="0"/>
                <a:ea typeface="微軟正黑體" panose="020B0604030504040204" pitchFamily="34" charset="-120"/>
                <a:cs typeface="Arial" panose="020B0604020202020204" pitchFamily="34" charset="0"/>
              </a:rPr>
              <a:t>外加招生名額</a:t>
            </a:r>
            <a:r>
              <a:rPr lang="zh-TW" altLang="en-US" sz="1800" b="1" dirty="0">
                <a:latin typeface="Arial" panose="020B0604020202020204" pitchFamily="34" charset="0"/>
                <a:ea typeface="微軟正黑體" panose="020B0604030504040204" pitchFamily="34" charset="-120"/>
                <a:cs typeface="Arial" panose="020B0604020202020204" pitchFamily="34" charset="0"/>
              </a:rPr>
              <a:t>範例</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60000" lvl="2" indent="-342000" algn="just">
              <a:lnSpc>
                <a:spcPct val="20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範例</a:t>
            </a:r>
            <a:r>
              <a:rPr lang="en-US" altLang="zh-TW" sz="1800" b="1" dirty="0">
                <a:latin typeface="Arial" panose="020B0604020202020204" pitchFamily="34" charset="0"/>
                <a:ea typeface="微軟正黑體" panose="020B0604030504040204" pitchFamily="34" charset="-120"/>
                <a:cs typeface="Arial" panose="020B0604020202020204" pitchFamily="34" charset="0"/>
              </a:rPr>
              <a:t>1</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某校應用外語學系進修學士班總量內核定</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度新生</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招生名額為</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50</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名</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a:lnSpc>
                <a:spcPct val="200000"/>
              </a:lnSpc>
            </a:pP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經</a:t>
            </a:r>
            <a:r>
              <a:rPr lang="zh-TW" altLang="zh-TW" sz="1800"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核定外加招生名額為</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人</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a:lnSpc>
                <a:spcPct val="200000"/>
              </a:lnSpc>
            </a:pPr>
            <a:r>
              <a:rPr lang="en-US" altLang="zh-TW" sz="1800" dirty="0">
                <a:latin typeface="Arial" panose="020B0604020202020204" pitchFamily="34" charset="0"/>
                <a:ea typeface="微軟正黑體" panose="020B0604030504040204" pitchFamily="34" charset="-120"/>
                <a:cs typeface="Arial" panose="020B0604020202020204" pitchFamily="34" charset="0"/>
              </a:rPr>
              <a:t>	</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故</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本欄僅需填報【</a:t>
            </a:r>
            <a:r>
              <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人</a:t>
            </a:r>
            <a:r>
              <a:rPr lang="zh-TW"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總量內</a:t>
            </a:r>
            <a:r>
              <a:rPr lang="en-US" altLang="zh-TW" sz="1800" dirty="0">
                <a:latin typeface="Arial" panose="020B0604020202020204" pitchFamily="34" charset="0"/>
                <a:ea typeface="微軟正黑體" panose="020B0604030504040204" pitchFamily="34" charset="-120"/>
                <a:cs typeface="Arial" panose="020B0604020202020204" pitchFamily="34" charset="0"/>
              </a:rPr>
              <a:t>50</a:t>
            </a:r>
            <a:r>
              <a:rPr lang="zh-TW" altLang="zh-TW" sz="1800" dirty="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外加</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a:latin typeface="Arial" panose="020B0604020202020204" pitchFamily="34" charset="0"/>
                <a:ea typeface="微軟正黑體" panose="020B0604030504040204" pitchFamily="34" charset="-120"/>
                <a:cs typeface="Arial" panose="020B0604020202020204" pitchFamily="34" charset="0"/>
              </a:rPr>
              <a:t>=60</a:t>
            </a:r>
            <a:r>
              <a:rPr lang="zh-TW" altLang="zh-TW" sz="1800" dirty="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latin typeface="Arial" panose="020B0604020202020204" pitchFamily="34" charset="0"/>
              <a:ea typeface="微軟正黑體" panose="020B0604030504040204" pitchFamily="34" charset="-120"/>
              <a:cs typeface="Arial" panose="020B0604020202020204" pitchFamily="34" charset="0"/>
            </a:endParaRPr>
          </a:p>
          <a:p>
            <a:pPr marL="360000" lvl="3" indent="-342000" algn="just">
              <a:lnSpc>
                <a:spcPct val="20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範例</a:t>
            </a:r>
            <a:r>
              <a:rPr lang="en-US" altLang="zh-TW" sz="1800" b="1" dirty="0">
                <a:latin typeface="Arial" panose="020B0604020202020204" pitchFamily="34" charset="0"/>
                <a:ea typeface="微軟正黑體" panose="020B0604030504040204" pitchFamily="34" charset="-120"/>
                <a:cs typeface="Arial" panose="020B0604020202020204" pitchFamily="34" charset="0"/>
              </a:rPr>
              <a:t>2</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某校資訊管理學系進修學士班總量內核定</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度新生</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招生名額為</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30</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名</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a:lnSpc>
                <a:spcPct val="200000"/>
              </a:lnSpc>
            </a:pP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經</a:t>
            </a:r>
            <a:r>
              <a:rPr lang="zh-TW" altLang="zh-TW" sz="1800"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核定外加招生名額</a:t>
            </a:r>
            <a:r>
              <a:rPr lang="zh-TW" altLang="zh-TW" sz="1800" dirty="0">
                <a:latin typeface="Arial" panose="020B0604020202020204" pitchFamily="34" charset="0"/>
                <a:ea typeface="微軟正黑體" panose="020B0604030504040204" pitchFamily="34" charset="-120"/>
                <a:cs typeface="Arial" panose="020B0604020202020204" pitchFamily="34" charset="0"/>
              </a:rPr>
              <a:t>為該學系總量內</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進修學士</a:t>
            </a:r>
            <a:r>
              <a:rPr lang="zh-TW" altLang="zh-TW" sz="1800" dirty="0">
                <a:latin typeface="Arial" panose="020B0604020202020204" pitchFamily="34" charset="0"/>
                <a:ea typeface="微軟正黑體" panose="020B0604030504040204" pitchFamily="34" charset="-120"/>
                <a:cs typeface="Arial" panose="020B0604020202020204" pitchFamily="34" charset="0"/>
              </a:rPr>
              <a:t>班人數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50</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％為</a:t>
            </a:r>
            <a:r>
              <a:rPr lang="en-US"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人</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a:lnSpc>
                <a:spcPct val="200000"/>
              </a:lnSpc>
            </a:pPr>
            <a:r>
              <a:rPr lang="en-US" altLang="zh-TW" sz="1800" dirty="0">
                <a:latin typeface="Arial" panose="020B0604020202020204" pitchFamily="34" charset="0"/>
                <a:ea typeface="微軟正黑體" panose="020B0604030504040204" pitchFamily="34" charset="-120"/>
                <a:cs typeface="Arial" panose="020B0604020202020204" pitchFamily="34" charset="0"/>
              </a:rPr>
              <a:t>	</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故</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本欄請填報【</a:t>
            </a:r>
            <a:r>
              <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人</a:t>
            </a:r>
            <a:r>
              <a:rPr lang="zh-TW"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總量內</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30</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外加</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&lt;60</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人</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964591882"/>
              </p:ext>
            </p:extLst>
          </p:nvPr>
        </p:nvGraphicFramePr>
        <p:xfrm>
          <a:off x="99754" y="1062643"/>
          <a:ext cx="8944496" cy="1143000"/>
        </p:xfrm>
        <a:graphic>
          <a:graphicData uri="http://schemas.openxmlformats.org/drawingml/2006/table">
            <a:tbl>
              <a:tblPr firstRow="1" firstCol="1" bandRow="1"/>
              <a:tblGrid>
                <a:gridCol w="357446">
                  <a:extLst>
                    <a:ext uri="{9D8B030D-6E8A-4147-A177-3AD203B41FA5}">
                      <a16:colId xmlns:a16="http://schemas.microsoft.com/office/drawing/2014/main" xmlns="" val="581274698"/>
                    </a:ext>
                  </a:extLst>
                </a:gridCol>
                <a:gridCol w="393700">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97989">
                  <a:extLst>
                    <a:ext uri="{9D8B030D-6E8A-4147-A177-3AD203B41FA5}">
                      <a16:colId xmlns:a16="http://schemas.microsoft.com/office/drawing/2014/main" xmlns="" val="4083126187"/>
                    </a:ext>
                  </a:extLst>
                </a:gridCol>
                <a:gridCol w="839586">
                  <a:extLst>
                    <a:ext uri="{9D8B030D-6E8A-4147-A177-3AD203B41FA5}">
                      <a16:colId xmlns:a16="http://schemas.microsoft.com/office/drawing/2014/main" xmlns="" val="2946078706"/>
                    </a:ext>
                  </a:extLst>
                </a:gridCol>
                <a:gridCol w="1729047">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4.7</a:t>
            </a:r>
          </a:p>
        </p:txBody>
      </p:sp>
    </p:spTree>
    <p:extLst>
      <p:ext uri="{BB962C8B-B14F-4D97-AF65-F5344CB8AC3E}">
        <p14:creationId xmlns:p14="http://schemas.microsoft.com/office/powerpoint/2010/main" val="219251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754" y="2472538"/>
            <a:ext cx="8944496" cy="3323987"/>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p>
          <a:p>
            <a:pPr marL="914400" indent="-4572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報名人數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請填報經教育部核定學校辦理</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度多元專長培力課程之</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外加招生名額</a:t>
            </a:r>
            <a:r>
              <a:rPr lang="zh-TW" altLang="zh-TW" sz="2000" dirty="0">
                <a:latin typeface="Arial" panose="020B0604020202020204" pitchFamily="34" charset="0"/>
                <a:ea typeface="微軟正黑體" panose="020B0604030504040204" pitchFamily="34" charset="-120"/>
                <a:cs typeface="Arial" panose="020B0604020202020204" pitchFamily="34" charset="0"/>
              </a:rPr>
              <a:t>「隨班附讀；專班」之【報名人數】，</a:t>
            </a:r>
            <a:r>
              <a:rPr lang="zh-TW" altLang="zh-TW" sz="20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總量內核定</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度新生招生名額之報名人數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indent="-4572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錄取人數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請填報經教育部核定學校辦理</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度多元專長培力課程之</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外加招生名額</a:t>
            </a:r>
            <a:r>
              <a:rPr lang="zh-TW" altLang="zh-TW" sz="2000" dirty="0">
                <a:latin typeface="Arial" panose="020B0604020202020204" pitchFamily="34" charset="0"/>
                <a:ea typeface="微軟正黑體" panose="020B0604030504040204" pitchFamily="34" charset="-120"/>
                <a:cs typeface="Arial" panose="020B0604020202020204" pitchFamily="34" charset="0"/>
              </a:rPr>
              <a:t>「隨班附讀；專班」之榜單公告「正取」之【錄取學生數】，</a:t>
            </a:r>
            <a:r>
              <a:rPr lang="zh-TW" altLang="zh-TW" sz="20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總量內核定</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度新生招生名額之錄取人數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231151254"/>
              </p:ext>
            </p:extLst>
          </p:nvPr>
        </p:nvGraphicFramePr>
        <p:xfrm>
          <a:off x="151660" y="1173585"/>
          <a:ext cx="8944496" cy="1111827"/>
        </p:xfrm>
        <a:graphic>
          <a:graphicData uri="http://schemas.openxmlformats.org/drawingml/2006/table">
            <a:tbl>
              <a:tblPr firstRow="1" firstCol="1" bandRow="1"/>
              <a:tblGrid>
                <a:gridCol w="357446">
                  <a:extLst>
                    <a:ext uri="{9D8B030D-6E8A-4147-A177-3AD203B41FA5}">
                      <a16:colId xmlns:a16="http://schemas.microsoft.com/office/drawing/2014/main" xmlns="" val="581274698"/>
                    </a:ext>
                  </a:extLst>
                </a:gridCol>
                <a:gridCol w="393700">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97989">
                  <a:extLst>
                    <a:ext uri="{9D8B030D-6E8A-4147-A177-3AD203B41FA5}">
                      <a16:colId xmlns:a16="http://schemas.microsoft.com/office/drawing/2014/main" xmlns="" val="4083126187"/>
                    </a:ext>
                  </a:extLst>
                </a:gridCol>
                <a:gridCol w="839586">
                  <a:extLst>
                    <a:ext uri="{9D8B030D-6E8A-4147-A177-3AD203B41FA5}">
                      <a16:colId xmlns:a16="http://schemas.microsoft.com/office/drawing/2014/main" xmlns="" val="2946078706"/>
                    </a:ext>
                  </a:extLst>
                </a:gridCol>
                <a:gridCol w="1729047">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286327">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2000"/>
                        </a:lnSpc>
                        <a:spcAft>
                          <a:spcPts val="0"/>
                        </a:spcAft>
                      </a:pP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4.8</a:t>
            </a:r>
          </a:p>
        </p:txBody>
      </p:sp>
    </p:spTree>
    <p:extLst>
      <p:ext uri="{BB962C8B-B14F-4D97-AF65-F5344CB8AC3E}">
        <p14:creationId xmlns:p14="http://schemas.microsoft.com/office/powerpoint/2010/main" val="2081211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9259" y="2062444"/>
            <a:ext cx="8562109" cy="4247317"/>
          </a:xfrm>
          <a:prstGeom prst="rect">
            <a:avLst/>
          </a:prstGeom>
        </p:spPr>
        <p:txBody>
          <a:bodyPr wrap="square">
            <a:spAutoFit/>
          </a:bodyPr>
          <a:lstStyle/>
          <a:p>
            <a:pPr indent="-457200"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欄位</a:t>
            </a:r>
            <a:r>
              <a:rPr lang="zh-TW" altLang="en-US" sz="2000" b="1" dirty="0">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p>
          <a:p>
            <a:pPr marL="285750" lvl="0" indent="-457200">
              <a:lnSpc>
                <a:spcPct val="150000"/>
              </a:lnSpc>
              <a:buFont typeface="Wingdings" panose="05000000000000000000" pitchFamily="2" charset="2"/>
              <a:buChar char="l"/>
            </a:pP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實際註冊人數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填報經教育部核定學校辦理</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度多元專長培力課程之</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外加招生名額</a:t>
            </a:r>
            <a:r>
              <a:rPr lang="zh-TW" altLang="zh-TW" sz="2000" dirty="0">
                <a:latin typeface="Arial" panose="020B0604020202020204" pitchFamily="34" charset="0"/>
                <a:ea typeface="微軟正黑體" panose="020B0604030504040204" pitchFamily="34" charset="-120"/>
                <a:cs typeface="Arial" panose="020B0604020202020204" pitchFamily="34" charset="0"/>
              </a:rPr>
              <a:t>「隨班附讀；專班」之完成實際註冊程序之人數（包括完成註冊之新生休學人數），</a:t>
            </a:r>
            <a:r>
              <a:rPr lang="zh-TW" altLang="zh-TW" sz="20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總量內核定</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108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000" dirty="0">
                <a:latin typeface="Arial" panose="020B0604020202020204" pitchFamily="34" charset="0"/>
                <a:ea typeface="微軟正黑體" panose="020B0604030504040204" pitchFamily="34" charset="-120"/>
                <a:cs typeface="Arial" panose="020B0604020202020204" pitchFamily="34" charset="0"/>
              </a:rPr>
              <a:t>度新生招生名額之實際註冊人數、新生保留入學資格者</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大學</a:t>
            </a:r>
            <a:r>
              <a:rPr lang="zh-TW" altLang="zh-TW" sz="2000" dirty="0">
                <a:latin typeface="Arial" panose="020B0604020202020204" pitchFamily="34" charset="0"/>
                <a:ea typeface="微軟正黑體" panose="020B0604030504040204" pitchFamily="34" charset="-120"/>
                <a:cs typeface="Arial" panose="020B0604020202020204" pitchFamily="34" charset="0"/>
              </a:rPr>
              <a:t>辦理多元專長培力課程之招生名額皆為外加名額，且名額核定時，已考量全校生師比不得高於</a:t>
            </a:r>
            <a:r>
              <a:rPr lang="en-US" altLang="zh-TW" sz="2000" dirty="0">
                <a:latin typeface="Arial" panose="020B0604020202020204" pitchFamily="34" charset="0"/>
                <a:ea typeface="微軟正黑體" panose="020B0604030504040204" pitchFamily="34" charset="-120"/>
                <a:cs typeface="Arial" panose="020B0604020202020204" pitchFamily="34" charset="0"/>
              </a:rPr>
              <a:t>27</a:t>
            </a:r>
            <a:r>
              <a:rPr lang="zh-TW" altLang="zh-TW" sz="2000" dirty="0">
                <a:latin typeface="Arial" panose="020B0604020202020204" pitchFamily="34" charset="0"/>
                <a:ea typeface="微軟正黑體" panose="020B0604030504040204" pitchFamily="34" charset="-120"/>
                <a:cs typeface="Arial" panose="020B0604020202020204" pitchFamily="34" charset="0"/>
              </a:rPr>
              <a:t>。為免影響生師比，請依照本部核定名額辦理招生，</a:t>
            </a:r>
            <a:r>
              <a:rPr lang="zh-TW" altLang="zh-TW" sz="20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不可增額錄取</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99860479"/>
              </p:ext>
            </p:extLst>
          </p:nvPr>
        </p:nvGraphicFramePr>
        <p:xfrm>
          <a:off x="99754" y="1138843"/>
          <a:ext cx="8944496" cy="952500"/>
        </p:xfrm>
        <a:graphic>
          <a:graphicData uri="http://schemas.openxmlformats.org/drawingml/2006/table">
            <a:tbl>
              <a:tblPr firstRow="1" firstCol="1" bandRow="1"/>
              <a:tblGrid>
                <a:gridCol w="357446">
                  <a:extLst>
                    <a:ext uri="{9D8B030D-6E8A-4147-A177-3AD203B41FA5}">
                      <a16:colId xmlns:a16="http://schemas.microsoft.com/office/drawing/2014/main" xmlns="" val="581274698"/>
                    </a:ext>
                  </a:extLst>
                </a:gridCol>
                <a:gridCol w="393700">
                  <a:extLst>
                    <a:ext uri="{9D8B030D-6E8A-4147-A177-3AD203B41FA5}">
                      <a16:colId xmlns:a16="http://schemas.microsoft.com/office/drawing/2014/main" xmlns="" val="3781411742"/>
                    </a:ext>
                  </a:extLst>
                </a:gridCol>
                <a:gridCol w="495300">
                  <a:extLst>
                    <a:ext uri="{9D8B030D-6E8A-4147-A177-3AD203B41FA5}">
                      <a16:colId xmlns:a16="http://schemas.microsoft.com/office/drawing/2014/main" xmlns="" val="1922735332"/>
                    </a:ext>
                  </a:extLst>
                </a:gridCol>
                <a:gridCol w="997989">
                  <a:extLst>
                    <a:ext uri="{9D8B030D-6E8A-4147-A177-3AD203B41FA5}">
                      <a16:colId xmlns:a16="http://schemas.microsoft.com/office/drawing/2014/main" xmlns="" val="4083126187"/>
                    </a:ext>
                  </a:extLst>
                </a:gridCol>
                <a:gridCol w="839586">
                  <a:extLst>
                    <a:ext uri="{9D8B030D-6E8A-4147-A177-3AD203B41FA5}">
                      <a16:colId xmlns:a16="http://schemas.microsoft.com/office/drawing/2014/main" xmlns="" val="2946078706"/>
                    </a:ext>
                  </a:extLst>
                </a:gridCol>
                <a:gridCol w="1729047">
                  <a:extLst>
                    <a:ext uri="{9D8B030D-6E8A-4147-A177-3AD203B41FA5}">
                      <a16:colId xmlns:a16="http://schemas.microsoft.com/office/drawing/2014/main" xmlns="" val="1333503500"/>
                    </a:ext>
                  </a:extLst>
                </a:gridCol>
                <a:gridCol w="1180407">
                  <a:extLst>
                    <a:ext uri="{9D8B030D-6E8A-4147-A177-3AD203B41FA5}">
                      <a16:colId xmlns:a16="http://schemas.microsoft.com/office/drawing/2014/main" xmlns="" val="2156934331"/>
                    </a:ext>
                  </a:extLst>
                </a:gridCol>
                <a:gridCol w="878683">
                  <a:extLst>
                    <a:ext uri="{9D8B030D-6E8A-4147-A177-3AD203B41FA5}">
                      <a16:colId xmlns:a16="http://schemas.microsoft.com/office/drawing/2014/main" xmlns="" val="3987546617"/>
                    </a:ext>
                  </a:extLst>
                </a:gridCol>
                <a:gridCol w="1036169">
                  <a:extLst>
                    <a:ext uri="{9D8B030D-6E8A-4147-A177-3AD203B41FA5}">
                      <a16:colId xmlns:a16="http://schemas.microsoft.com/office/drawing/2014/main" xmlns="" val="677219011"/>
                    </a:ext>
                  </a:extLst>
                </a:gridCol>
                <a:gridCol w="1036169">
                  <a:extLst>
                    <a:ext uri="{9D8B030D-6E8A-4147-A177-3AD203B41FA5}">
                      <a16:colId xmlns:a16="http://schemas.microsoft.com/office/drawing/2014/main" xmlns="" val="13592041"/>
                    </a:ext>
                  </a:extLst>
                </a:gridCol>
              </a:tblGrid>
              <a:tr h="67648">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開班</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模式</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lang="en-US"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108</a:t>
                      </a:r>
                      <a:r>
                        <a:rPr lang="zh-TW" altLang="zh-TW" sz="1200" b="1" kern="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學年度辦理多元培力招生情形</a:t>
                      </a:r>
                      <a:endPar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18389452"/>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總量內核定</a:t>
                      </a:r>
                      <a:r>
                        <a:rPr lang="en-US"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10</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8</a:t>
                      </a: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度新生招生名額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教育部核定該學系</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學位學程</a:t>
                      </a:r>
                      <a:r>
                        <a:rPr lang="en-US"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辦理多元培力課程招生情形</a:t>
                      </a:r>
                    </a:p>
                  </a:txBody>
                  <a:tcPr marL="60311" marR="6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984353404"/>
                  </a:ext>
                </a:extLst>
              </a:tr>
              <a:tr h="676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計畫核定外加招生名額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12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049569082"/>
                  </a:ext>
                </a:extLst>
              </a:tr>
              <a:tr h="145197">
                <a:tc>
                  <a:txBody>
                    <a:bodyPr/>
                    <a:lstStyle/>
                    <a:p>
                      <a:pPr marL="0" algn="ctr" defTabSz="914400" rtl="0" eaLnBrk="1" latinLnBrk="0" hangingPunct="1">
                        <a:lnSpc>
                          <a:spcPts val="15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zh-TW"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r>
                        <a:rPr lang="en-US" alt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zh-TW" sz="800" b="1" kern="0" dirty="0" smtClea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進修</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隨班附讀</a:t>
                      </a:r>
                    </a:p>
                    <a:p>
                      <a:pPr marL="0" algn="l"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專班</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pPr>
                      <a:r>
                        <a:rPr lang="zh-TW" sz="12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外加名額</a:t>
                      </a: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118099820"/>
                  </a:ext>
                </a:extLst>
              </a:tr>
            </a:tbl>
          </a:graphicData>
        </a:graphic>
      </p:graphicFrame>
      <p:sp>
        <p:nvSpPr>
          <p:cNvPr id="10" name="Rectangle 2"/>
          <p:cNvSpPr>
            <a:spLocks noGrp="1" noChangeArrowheads="1"/>
          </p:cNvSpPr>
          <p:nvPr>
            <p:ph type="title"/>
          </p:nvPr>
        </p:nvSpPr>
        <p:spPr>
          <a:xfrm>
            <a:off x="481914" y="234902"/>
            <a:ext cx="8562336"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大學辦理多元專長培力課程</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a:t>
            </a:r>
            <a:r>
              <a:rPr lang="zh-TW"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班</a:t>
            </a:r>
            <a:r>
              <a:rPr lang="en-US" altLang="zh-TW" sz="24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招生情形</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4.9</a:t>
            </a:r>
          </a:p>
        </p:txBody>
      </p:sp>
    </p:spTree>
    <p:extLst>
      <p:ext uri="{BB962C8B-B14F-4D97-AF65-F5344CB8AC3E}">
        <p14:creationId xmlns:p14="http://schemas.microsoft.com/office/powerpoint/2010/main" val="2834365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0065" y="2030331"/>
            <a:ext cx="8541665" cy="4247317"/>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latin typeface="Arial" panose="020B0604020202020204" pitchFamily="34" charset="0"/>
                <a:ea typeface="微軟正黑體" panose="020B0604030504040204" pitchFamily="34" charset="-120"/>
                <a:cs typeface="Arial" panose="020B0604020202020204" pitchFamily="34" charset="0"/>
              </a:rPr>
              <a:t> 108.10</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本表</a:t>
            </a:r>
            <a:r>
              <a:rPr lang="zh-TW" altLang="zh-TW" sz="1800"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將依據學校填報</a:t>
            </a:r>
            <a:r>
              <a:rPr lang="zh-TW" altLang="zh-TW" sz="1800" b="1"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1800" b="1" dirty="0">
                <a:latin typeface="Arial" panose="020B0604020202020204" pitchFamily="34" charset="0"/>
                <a:ea typeface="微軟正黑體" panose="020B0604030504040204" pitchFamily="34" charset="-120"/>
                <a:cs typeface="Arial" panose="020B0604020202020204" pitchFamily="34" charset="0"/>
              </a:rPr>
              <a:t>6. </a:t>
            </a:r>
            <a:r>
              <a:rPr lang="zh-TW" altLang="zh-TW" sz="1800" b="1" dirty="0">
                <a:latin typeface="Arial" panose="020B0604020202020204" pitchFamily="34" charset="0"/>
                <a:ea typeface="微軟正黑體" panose="020B0604030504040204" pitchFamily="34" charset="-120"/>
                <a:cs typeface="Arial" panose="020B0604020202020204" pitchFamily="34" charset="0"/>
              </a:rPr>
              <a:t>基本資料學校系、所、學位學程、特殊專班、境外專班等基本資料表」、「教</a:t>
            </a:r>
            <a:r>
              <a:rPr lang="en-US" altLang="zh-TW" sz="1800" b="1" dirty="0">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專兼任教師明細表」及「職</a:t>
            </a:r>
            <a:r>
              <a:rPr lang="en-US" altLang="zh-TW" sz="1800" b="1" dirty="0">
                <a:latin typeface="Arial" panose="020B0604020202020204" pitchFamily="34" charset="0"/>
                <a:ea typeface="微軟正黑體" panose="020B0604030504040204" pitchFamily="34" charset="-120"/>
                <a:cs typeface="Arial" panose="020B0604020202020204" pitchFamily="34" charset="0"/>
              </a:rPr>
              <a:t>2.</a:t>
            </a:r>
            <a:r>
              <a:rPr lang="zh-TW" altLang="zh-TW" sz="1800" b="1" dirty="0">
                <a:latin typeface="Arial" panose="020B0604020202020204" pitchFamily="34" charset="0"/>
                <a:ea typeface="微軟正黑體" panose="020B0604030504040204" pitchFamily="34" charset="-120"/>
                <a:cs typeface="Arial" panose="020B0604020202020204" pitchFamily="34" charset="0"/>
              </a:rPr>
              <a:t>校長、一級行政主管及學術主管明細資料表」等表</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匯入</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每年</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月匯入，並以</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10</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15</a:t>
            </a:r>
            <a:r>
              <a:rPr lang="zh-TW" altLang="zh-TW" sz="1800" u="sng" dirty="0">
                <a:latin typeface="Arial" panose="020B0604020202020204" pitchFamily="34" charset="0"/>
                <a:ea typeface="微軟正黑體" panose="020B0604030504040204" pitchFamily="34" charset="-120"/>
                <a:cs typeface="Arial" panose="020B0604020202020204" pitchFamily="34" charset="0"/>
              </a:rPr>
              <a:t>日為資料統計基準日</a:t>
            </a:r>
            <a:r>
              <a:rPr lang="zh-TW" altLang="zh-TW" sz="1800" dirty="0">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a:latin typeface="Arial" panose="020B0604020202020204" pitchFamily="34" charset="0"/>
                <a:ea typeface="微軟正黑體" panose="020B0604030504040204" pitchFamily="34" charset="-120"/>
                <a:cs typeface="Arial" panose="020B0604020202020204" pitchFamily="34" charset="0"/>
              </a:rPr>
              <a:t> 108</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月則匯入</a:t>
            </a:r>
            <a:r>
              <a:rPr lang="en-US" altLang="zh-TW" sz="1800" dirty="0">
                <a:latin typeface="Arial" panose="020B0604020202020204" pitchFamily="34" charset="0"/>
                <a:ea typeface="微軟正黑體" panose="020B0604030504040204" pitchFamily="34" charset="-120"/>
                <a:cs typeface="Arial" panose="020B0604020202020204" pitchFamily="34" charset="0"/>
              </a:rPr>
              <a:t>108</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15</a:t>
            </a:r>
            <a:r>
              <a:rPr lang="zh-TW" altLang="zh-TW" sz="1800" dirty="0">
                <a:latin typeface="Arial" panose="020B0604020202020204" pitchFamily="34" charset="0"/>
                <a:ea typeface="微軟正黑體" panose="020B0604030504040204" pitchFamily="34" charset="-120"/>
                <a:cs typeface="Arial" panose="020B0604020202020204" pitchFamily="34" charset="0"/>
              </a:rPr>
              <a:t>日之現有資料</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身分類別</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將由「職</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2</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匯入各校【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學院</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主管；學術</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系所</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主管；學術</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主管】等身分，</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「校長；副校長；一級行政主管」</a:t>
            </a:r>
            <a:r>
              <a:rPr lang="zh-TW" altLang="zh-TW" sz="1800" dirty="0">
                <a:latin typeface="Arial" panose="020B0604020202020204" pitchFamily="34" charset="0"/>
                <a:ea typeface="微軟正黑體" panose="020B0604030504040204" pitchFamily="34" charset="-120"/>
                <a:cs typeface="Arial" panose="020B0604020202020204" pitchFamily="34" charset="0"/>
              </a:rPr>
              <a:t>等類別</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學校各學術</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院、科、系、所、學位學程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主管，若</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由教師兼任者，應符合大學法第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條及學校組織規程規定辦理</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主管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之教師</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級</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學校免填</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4.10</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314035334"/>
              </p:ext>
            </p:extLst>
          </p:nvPr>
        </p:nvGraphicFramePr>
        <p:xfrm>
          <a:off x="210065" y="1096413"/>
          <a:ext cx="8825868" cy="844725"/>
        </p:xfrm>
        <a:graphic>
          <a:graphicData uri="http://schemas.openxmlformats.org/drawingml/2006/table">
            <a:tbl>
              <a:tblPr firstRow="1" firstCol="1" bandRow="1"/>
              <a:tblGrid>
                <a:gridCol w="683122">
                  <a:extLst>
                    <a:ext uri="{9D8B030D-6E8A-4147-A177-3AD203B41FA5}">
                      <a16:colId xmlns:a16="http://schemas.microsoft.com/office/drawing/2014/main" xmlns="" val="3498066991"/>
                    </a:ext>
                  </a:extLst>
                </a:gridCol>
                <a:gridCol w="927300">
                  <a:extLst>
                    <a:ext uri="{9D8B030D-6E8A-4147-A177-3AD203B41FA5}">
                      <a16:colId xmlns:a16="http://schemas.microsoft.com/office/drawing/2014/main" xmlns="" val="407466367"/>
                    </a:ext>
                  </a:extLst>
                </a:gridCol>
                <a:gridCol w="673331">
                  <a:extLst>
                    <a:ext uri="{9D8B030D-6E8A-4147-A177-3AD203B41FA5}">
                      <a16:colId xmlns:a16="http://schemas.microsoft.com/office/drawing/2014/main" xmlns="" val="1290424325"/>
                    </a:ext>
                  </a:extLst>
                </a:gridCol>
                <a:gridCol w="457562">
                  <a:extLst>
                    <a:ext uri="{9D8B030D-6E8A-4147-A177-3AD203B41FA5}">
                      <a16:colId xmlns:a16="http://schemas.microsoft.com/office/drawing/2014/main" xmlns="" val="3061632149"/>
                    </a:ext>
                  </a:extLst>
                </a:gridCol>
                <a:gridCol w="481776">
                  <a:extLst>
                    <a:ext uri="{9D8B030D-6E8A-4147-A177-3AD203B41FA5}">
                      <a16:colId xmlns:a16="http://schemas.microsoft.com/office/drawing/2014/main" xmlns="" val="2675158747"/>
                    </a:ext>
                  </a:extLst>
                </a:gridCol>
                <a:gridCol w="1030978">
                  <a:extLst>
                    <a:ext uri="{9D8B030D-6E8A-4147-A177-3AD203B41FA5}">
                      <a16:colId xmlns:a16="http://schemas.microsoft.com/office/drawing/2014/main" xmlns="" val="3494429944"/>
                    </a:ext>
                  </a:extLst>
                </a:gridCol>
                <a:gridCol w="914360">
                  <a:extLst>
                    <a:ext uri="{9D8B030D-6E8A-4147-A177-3AD203B41FA5}">
                      <a16:colId xmlns:a16="http://schemas.microsoft.com/office/drawing/2014/main" xmlns="" val="229534007"/>
                    </a:ext>
                  </a:extLst>
                </a:gridCol>
                <a:gridCol w="914360">
                  <a:extLst>
                    <a:ext uri="{9D8B030D-6E8A-4147-A177-3AD203B41FA5}">
                      <a16:colId xmlns:a16="http://schemas.microsoft.com/office/drawing/2014/main" xmlns="" val="3417840551"/>
                    </a:ext>
                  </a:extLst>
                </a:gridCol>
                <a:gridCol w="1112059">
                  <a:extLst>
                    <a:ext uri="{9D8B030D-6E8A-4147-A177-3AD203B41FA5}">
                      <a16:colId xmlns:a16="http://schemas.microsoft.com/office/drawing/2014/main" xmlns="" val="757872689"/>
                    </a:ext>
                  </a:extLst>
                </a:gridCol>
                <a:gridCol w="815510">
                  <a:extLst>
                    <a:ext uri="{9D8B030D-6E8A-4147-A177-3AD203B41FA5}">
                      <a16:colId xmlns:a16="http://schemas.microsoft.com/office/drawing/2014/main" xmlns="" val="1574738347"/>
                    </a:ext>
                  </a:extLst>
                </a:gridCol>
                <a:gridCol w="815510">
                  <a:extLst>
                    <a:ext uri="{9D8B030D-6E8A-4147-A177-3AD203B41FA5}">
                      <a16:colId xmlns:a16="http://schemas.microsoft.com/office/drawing/2014/main" xmlns="" val="2342982869"/>
                    </a:ext>
                  </a:extLst>
                </a:gridCol>
              </a:tblGrid>
              <a:tr h="219730">
                <a:tc gridSpan="5">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由職</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2</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由基</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6</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1EF"/>
                    </a:solidFill>
                  </a:tcPr>
                </a:tc>
                <a:tc gridSpan="5">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由教</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299705096"/>
                  </a:ext>
                </a:extLst>
              </a:tr>
              <a:tr h="219730">
                <a:tc gridSpan="5">
                  <a:txBody>
                    <a:bodyPr/>
                    <a:lstStyle/>
                    <a:p>
                      <a:pPr algn="ctr">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學術主管資料</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單位名稱屬性類別</a:t>
                      </a:r>
                    </a:p>
                  </a:txBody>
                  <a:tcPr marL="68389" marR="6838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學術主管之教師職級資訊</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18733010"/>
                  </a:ext>
                </a:extLst>
              </a:tr>
              <a:tr h="405265">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姓名</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職稱</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教師屬性</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教師證書職級</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教師證書資格審定別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教師聘書職級</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任職狀態</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9723098"/>
                  </a:ext>
                </a:extLst>
              </a:tr>
            </a:tbl>
          </a:graphicData>
        </a:graphic>
      </p:graphicFrame>
    </p:spTree>
    <p:extLst>
      <p:ext uri="{BB962C8B-B14F-4D97-AF65-F5344CB8AC3E}">
        <p14:creationId xmlns:p14="http://schemas.microsoft.com/office/powerpoint/2010/main" val="99569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0065" y="2030331"/>
            <a:ext cx="8541665" cy="3000821"/>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latin typeface="Arial" panose="020B0604020202020204" pitchFamily="34" charset="0"/>
                <a:ea typeface="微軟正黑體" panose="020B0604030504040204" pitchFamily="34" charset="-120"/>
                <a:cs typeface="Arial" panose="020B0604020202020204" pitchFamily="34" charset="0"/>
              </a:rPr>
              <a:t> 108.10</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姓名</a:t>
            </a:r>
            <a:r>
              <a:rPr lang="zh-TW" altLang="en-US"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職稱</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將由「職</a:t>
            </a:r>
            <a:r>
              <a:rPr lang="en-US" altLang="zh-TW" sz="1800" dirty="0">
                <a:latin typeface="Arial" panose="020B0604020202020204" pitchFamily="34" charset="0"/>
                <a:ea typeface="微軟正黑體" panose="020B0604030504040204" pitchFamily="34" charset="-120"/>
                <a:cs typeface="Arial" panose="020B0604020202020204" pitchFamily="34" charset="0"/>
              </a:rPr>
              <a:t>2. </a:t>
            </a:r>
            <a:r>
              <a:rPr lang="zh-TW" altLang="zh-TW" sz="1800" dirty="0">
                <a:latin typeface="Arial" panose="020B0604020202020204" pitchFamily="34" charset="0"/>
                <a:ea typeface="微軟正黑體" panose="020B0604030504040204" pitchFamily="34" charset="-120"/>
                <a:cs typeface="Arial" panose="020B0604020202020204" pitchFamily="34" charset="0"/>
              </a:rPr>
              <a:t>校長、一級行政主管及學術主管明細資料表」匯入。</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單位名稱屬性類別</a:t>
            </a:r>
            <a:r>
              <a:rPr lang="zh-TW" altLang="en-US" sz="1800" dirty="0">
                <a:latin typeface="Arial" panose="020B0604020202020204" pitchFamily="34" charset="0"/>
                <a:ea typeface="微軟正黑體" panose="020B0604030504040204" pitchFamily="34" charset="-120"/>
                <a:cs typeface="Arial" panose="020B0604020202020204" pitchFamily="34" charset="0"/>
              </a:rPr>
              <a:t>：將</a:t>
            </a:r>
            <a:r>
              <a:rPr lang="zh-TW" altLang="zh-TW" sz="1800" dirty="0">
                <a:latin typeface="Arial" panose="020B0604020202020204" pitchFamily="34" charset="0"/>
                <a:ea typeface="微軟正黑體" panose="020B0604030504040204" pitchFamily="34" charset="-120"/>
                <a:cs typeface="Arial" panose="020B0604020202020204" pitchFamily="34" charset="0"/>
              </a:rPr>
              <a:t>由「基本資料</a:t>
            </a:r>
            <a:r>
              <a:rPr lang="en-US" altLang="zh-TW" sz="1800" dirty="0">
                <a:latin typeface="Arial" panose="020B0604020202020204" pitchFamily="34" charset="0"/>
                <a:ea typeface="微軟正黑體" panose="020B0604030504040204" pitchFamily="34" charset="-120"/>
                <a:cs typeface="Arial" panose="020B0604020202020204" pitchFamily="34" charset="0"/>
              </a:rPr>
              <a:t>6.</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學校系、所、學位學程、特殊專班、境外專班等基本資料表」</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匯入。</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教師</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屬性</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教師證書職</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級</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教師證書資格審定</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別</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教師聘書職</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級</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1800" b="1" dirty="0">
                <a:latin typeface="Arial" panose="020B0604020202020204" pitchFamily="34" charset="0"/>
                <a:ea typeface="微軟正黑體" panose="020B0604030504040204" pitchFamily="34" charset="-120"/>
                <a:cs typeface="Arial" panose="020B0604020202020204" pitchFamily="34" charset="0"/>
              </a:rPr>
              <a:t>任職</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狀態</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將由「教</a:t>
            </a:r>
            <a:r>
              <a:rPr lang="en-US" altLang="zh-TW" sz="1800" dirty="0">
                <a:latin typeface="Arial" panose="020B0604020202020204" pitchFamily="34" charset="0"/>
                <a:ea typeface="微軟正黑體" panose="020B0604030504040204" pitchFamily="34" charset="-120"/>
                <a:cs typeface="Arial" panose="020B0604020202020204" pitchFamily="34" charset="0"/>
              </a:rPr>
              <a:t>1. </a:t>
            </a:r>
            <a:r>
              <a:rPr lang="zh-TW" altLang="zh-TW" sz="1800" dirty="0">
                <a:latin typeface="Arial" panose="020B0604020202020204" pitchFamily="34" charset="0"/>
                <a:ea typeface="微軟正黑體" panose="020B0604030504040204" pitchFamily="34" charset="-120"/>
                <a:cs typeface="Arial" panose="020B0604020202020204" pitchFamily="34" charset="0"/>
              </a:rPr>
              <a:t>專兼任教師明細表」</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匯入</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4.11</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8577752"/>
              </p:ext>
            </p:extLst>
          </p:nvPr>
        </p:nvGraphicFramePr>
        <p:xfrm>
          <a:off x="210065" y="1096413"/>
          <a:ext cx="8825868" cy="845860"/>
        </p:xfrm>
        <a:graphic>
          <a:graphicData uri="http://schemas.openxmlformats.org/drawingml/2006/table">
            <a:tbl>
              <a:tblPr firstRow="1" firstCol="1" bandRow="1"/>
              <a:tblGrid>
                <a:gridCol w="538080">
                  <a:extLst>
                    <a:ext uri="{9D8B030D-6E8A-4147-A177-3AD203B41FA5}">
                      <a16:colId xmlns:a16="http://schemas.microsoft.com/office/drawing/2014/main" xmlns="" val="3498066991"/>
                    </a:ext>
                  </a:extLst>
                </a:gridCol>
                <a:gridCol w="548640">
                  <a:extLst>
                    <a:ext uri="{9D8B030D-6E8A-4147-A177-3AD203B41FA5}">
                      <a16:colId xmlns:a16="http://schemas.microsoft.com/office/drawing/2014/main" xmlns="" val="407466367"/>
                    </a:ext>
                  </a:extLst>
                </a:gridCol>
                <a:gridCol w="914400">
                  <a:extLst>
                    <a:ext uri="{9D8B030D-6E8A-4147-A177-3AD203B41FA5}">
                      <a16:colId xmlns:a16="http://schemas.microsoft.com/office/drawing/2014/main" xmlns="" val="1290424325"/>
                    </a:ext>
                  </a:extLst>
                </a:gridCol>
                <a:gridCol w="615142">
                  <a:extLst>
                    <a:ext uri="{9D8B030D-6E8A-4147-A177-3AD203B41FA5}">
                      <a16:colId xmlns:a16="http://schemas.microsoft.com/office/drawing/2014/main" xmlns="" val="3061632149"/>
                    </a:ext>
                  </a:extLst>
                </a:gridCol>
                <a:gridCol w="606829">
                  <a:extLst>
                    <a:ext uri="{9D8B030D-6E8A-4147-A177-3AD203B41FA5}">
                      <a16:colId xmlns:a16="http://schemas.microsoft.com/office/drawing/2014/main" xmlns="" val="2675158747"/>
                    </a:ext>
                  </a:extLst>
                </a:gridCol>
                <a:gridCol w="1030978">
                  <a:extLst>
                    <a:ext uri="{9D8B030D-6E8A-4147-A177-3AD203B41FA5}">
                      <a16:colId xmlns:a16="http://schemas.microsoft.com/office/drawing/2014/main" xmlns="" val="3494429944"/>
                    </a:ext>
                  </a:extLst>
                </a:gridCol>
                <a:gridCol w="914360">
                  <a:extLst>
                    <a:ext uri="{9D8B030D-6E8A-4147-A177-3AD203B41FA5}">
                      <a16:colId xmlns:a16="http://schemas.microsoft.com/office/drawing/2014/main" xmlns="" val="229534007"/>
                    </a:ext>
                  </a:extLst>
                </a:gridCol>
                <a:gridCol w="914360">
                  <a:extLst>
                    <a:ext uri="{9D8B030D-6E8A-4147-A177-3AD203B41FA5}">
                      <a16:colId xmlns:a16="http://schemas.microsoft.com/office/drawing/2014/main" xmlns="" val="3417840551"/>
                    </a:ext>
                  </a:extLst>
                </a:gridCol>
                <a:gridCol w="1112059">
                  <a:extLst>
                    <a:ext uri="{9D8B030D-6E8A-4147-A177-3AD203B41FA5}">
                      <a16:colId xmlns:a16="http://schemas.microsoft.com/office/drawing/2014/main" xmlns="" val="757872689"/>
                    </a:ext>
                  </a:extLst>
                </a:gridCol>
                <a:gridCol w="708309">
                  <a:extLst>
                    <a:ext uri="{9D8B030D-6E8A-4147-A177-3AD203B41FA5}">
                      <a16:colId xmlns:a16="http://schemas.microsoft.com/office/drawing/2014/main" xmlns="" val="1574738347"/>
                    </a:ext>
                  </a:extLst>
                </a:gridCol>
                <a:gridCol w="922711">
                  <a:extLst>
                    <a:ext uri="{9D8B030D-6E8A-4147-A177-3AD203B41FA5}">
                      <a16:colId xmlns:a16="http://schemas.microsoft.com/office/drawing/2014/main" xmlns="" val="2342982869"/>
                    </a:ext>
                  </a:extLst>
                </a:gridCol>
              </a:tblGrid>
              <a:tr h="219730">
                <a:tc gridSpan="5">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由職</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2</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由基</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6</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1EF"/>
                    </a:solidFill>
                  </a:tcPr>
                </a:tc>
                <a:tc gridSpan="5">
                  <a:txBody>
                    <a:bodyPr/>
                    <a:lstStyle/>
                    <a:p>
                      <a:pPr marL="0" algn="ctr" defTabSz="914400" rtl="0" eaLnBrk="1" latinLnBrk="0" hangingPunct="1">
                        <a:lnSpc>
                          <a:spcPts val="1600"/>
                        </a:lnSpc>
                        <a:spcAft>
                          <a:spcPts val="0"/>
                        </a:spcAft>
                        <a:tabLst>
                          <a:tab pos="132080" algn="l"/>
                        </a:tabLst>
                      </a:pP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由教</a:t>
                      </a:r>
                      <a:r>
                        <a:rPr lang="en-US"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匯入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299705096"/>
                  </a:ext>
                </a:extLst>
              </a:tr>
              <a:tr h="219730">
                <a:tc gridSpan="5">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學術主管資料</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單位名稱屬性類別</a:t>
                      </a:r>
                    </a:p>
                  </a:txBody>
                  <a:tcPr marL="68389" marR="6838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1EF"/>
                    </a:solidFill>
                  </a:tcPr>
                </a:tc>
                <a:tc gridSpan="5">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學術主管之教師職級資訊</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18733010"/>
                  </a:ext>
                </a:extLst>
              </a:tr>
              <a:tr h="405265">
                <a:tc>
                  <a:txBody>
                    <a:bodyPr/>
                    <a:lstStyle/>
                    <a:p>
                      <a:pPr marL="0" algn="ctr" defTabSz="914400" rtl="0" eaLnBrk="1" latinLnBrk="0" hangingPunct="1">
                        <a:lnSpc>
                          <a:spcPts val="17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姓名</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職稱</a:t>
                      </a:r>
                    </a:p>
                  </a:txBody>
                  <a:tcPr marL="68389" marR="6838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教師屬性</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教師證書職級</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教師證書資格審定別</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教師聘書職級</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任職狀態</a:t>
                      </a: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18F"/>
                    </a:solidFill>
                  </a:tcPr>
                </a:tc>
                <a:extLst>
                  <a:ext uri="{0D108BD9-81ED-4DB2-BD59-A6C34878D82A}">
                    <a16:rowId xmlns:a16="http://schemas.microsoft.com/office/drawing/2014/main" xmlns="" val="3969723098"/>
                  </a:ext>
                </a:extLst>
              </a:tr>
            </a:tbl>
          </a:graphicData>
        </a:graphic>
      </p:graphicFrame>
      <p:sp>
        <p:nvSpPr>
          <p:cNvPr id="11"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主管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之教師</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級</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4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學校免填</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90227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069" y="2948600"/>
            <a:ext cx="8437420" cy="3785652"/>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欄位修正說明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dirty="0">
                <a:latin typeface="Arial" panose="020B0604020202020204" pitchFamily="34" charset="0"/>
                <a:ea typeface="微軟正黑體" panose="020B0604030504040204" pitchFamily="34" charset="-120"/>
                <a:cs typeface="Arial" panose="020B0604020202020204" pitchFamily="34" charset="0"/>
              </a:rPr>
              <a:t>獎</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助生人數</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latin typeface="微軟正黑體" panose="020B0604030504040204" pitchFamily="34" charset="-120"/>
                <a:ea typeface="微軟正黑體" panose="020B0604030504040204" pitchFamily="34" charset="-120"/>
                <a:cs typeface="Arial" panose="020B0604020202020204" pitchFamily="34" charset="0"/>
              </a:rPr>
              <a:t>107</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11</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20</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日臺教高</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五</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字第</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1070196432</a:t>
            </a:r>
            <a:r>
              <a:rPr lang="zh-TW" altLang="zh-TW" sz="2000" dirty="0">
                <a:latin typeface="微軟正黑體" panose="020B0604030504040204" pitchFamily="34" charset="-120"/>
                <a:ea typeface="微軟正黑體" panose="020B0604030504040204" pitchFamily="34" charset="-120"/>
                <a:cs typeface="Arial" panose="020B0604020202020204" pitchFamily="34" charset="0"/>
              </a:rPr>
              <a:t>號函及修正之「專科以上學校獎助生權益保障指導原則」分類，</a:t>
            </a:r>
            <a:r>
              <a:rPr lang="zh-TW" altLang="zh-TW" sz="2000" u="sng" dirty="0">
                <a:latin typeface="微軟正黑體" panose="020B0604030504040204" pitchFamily="34" charset="-120"/>
                <a:ea typeface="微軟正黑體" panose="020B0604030504040204" pitchFamily="34" charset="-120"/>
                <a:cs typeface="Arial" panose="020B0604020202020204" pitchFamily="34" charset="0"/>
              </a:rPr>
              <a:t>自</a:t>
            </a:r>
            <a:r>
              <a:rPr lang="en-US"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108</a:t>
            </a:r>
            <a:r>
              <a:rPr lang="zh-TW"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a:t>
            </a:r>
            <a:r>
              <a:rPr lang="zh-TW" altLang="zh-TW" sz="2000" u="sng" dirty="0">
                <a:latin typeface="微軟正黑體" panose="020B0604030504040204" pitchFamily="34" charset="-120"/>
                <a:ea typeface="微軟正黑體" panose="020B0604030504040204" pitchFamily="34" charset="-120"/>
                <a:cs typeface="Arial" panose="020B0604020202020204" pitchFamily="34" charset="0"/>
              </a:rPr>
              <a:t>起獎助生分為研究獎助生及附服務負擔助學生</a:t>
            </a:r>
            <a:r>
              <a:rPr lang="zh-TW" altLang="zh-TW" sz="2000" u="sng"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不再</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分流</a:t>
            </a:r>
            <a:r>
              <a:rPr lang="zh-TW" altLang="en-US"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屬學習範疇之「教學</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獎助</a:t>
            </a:r>
            <a:r>
              <a:rPr lang="zh-TW" altLang="en-US"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生」及屬僱傭關係</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之「</a:t>
            </a:r>
            <a:r>
              <a:rPr lang="zh-TW" altLang="en-US"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兼任教學助理」，將</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一律</a:t>
            </a:r>
            <a:r>
              <a:rPr lang="zh-TW" altLang="zh-TW"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全面</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納入</a:t>
            </a:r>
            <a:r>
              <a:rPr lang="zh-TW" altLang="zh-TW"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勞</a:t>
            </a:r>
            <a:r>
              <a:rPr lang="zh-TW" altLang="zh-TW" sz="2000"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僱型兼任教學助理</a:t>
            </a:r>
            <a:r>
              <a:rPr lang="zh-TW" altLang="zh-TW" sz="2000" u="sng"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000"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br>
            <a:endParaRPr lang="en-US" altLang="zh-TW" sz="2000"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獎助生及勞僱型學生兼任助理人數及經費統計表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4.12</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08046598"/>
              </p:ext>
            </p:extLst>
          </p:nvPr>
        </p:nvGraphicFramePr>
        <p:xfrm>
          <a:off x="29092" y="1019597"/>
          <a:ext cx="9056716" cy="1828800"/>
        </p:xfrm>
        <a:graphic>
          <a:graphicData uri="http://schemas.openxmlformats.org/drawingml/2006/table">
            <a:tbl>
              <a:tblPr firstRow="1" firstCol="1" bandRow="1"/>
              <a:tblGrid>
                <a:gridCol w="619301">
                  <a:extLst>
                    <a:ext uri="{9D8B030D-6E8A-4147-A177-3AD203B41FA5}">
                      <a16:colId xmlns:a16="http://schemas.microsoft.com/office/drawing/2014/main" xmlns="" val="2839870322"/>
                    </a:ext>
                  </a:extLst>
                </a:gridCol>
                <a:gridCol w="1620982">
                  <a:extLst>
                    <a:ext uri="{9D8B030D-6E8A-4147-A177-3AD203B41FA5}">
                      <a16:colId xmlns:a16="http://schemas.microsoft.com/office/drawing/2014/main" xmlns="" val="319909349"/>
                    </a:ext>
                  </a:extLst>
                </a:gridCol>
                <a:gridCol w="1155469">
                  <a:extLst>
                    <a:ext uri="{9D8B030D-6E8A-4147-A177-3AD203B41FA5}">
                      <a16:colId xmlns:a16="http://schemas.microsoft.com/office/drawing/2014/main" xmlns="" val="2965417521"/>
                    </a:ext>
                  </a:extLst>
                </a:gridCol>
                <a:gridCol w="1288472">
                  <a:extLst>
                    <a:ext uri="{9D8B030D-6E8A-4147-A177-3AD203B41FA5}">
                      <a16:colId xmlns:a16="http://schemas.microsoft.com/office/drawing/2014/main" xmlns="" val="602539937"/>
                    </a:ext>
                  </a:extLst>
                </a:gridCol>
                <a:gridCol w="939339">
                  <a:extLst>
                    <a:ext uri="{9D8B030D-6E8A-4147-A177-3AD203B41FA5}">
                      <a16:colId xmlns:a16="http://schemas.microsoft.com/office/drawing/2014/main" xmlns="" val="577526236"/>
                    </a:ext>
                  </a:extLst>
                </a:gridCol>
                <a:gridCol w="1177216">
                  <a:extLst>
                    <a:ext uri="{9D8B030D-6E8A-4147-A177-3AD203B41FA5}">
                      <a16:colId xmlns:a16="http://schemas.microsoft.com/office/drawing/2014/main" xmlns="" val="744618064"/>
                    </a:ext>
                  </a:extLst>
                </a:gridCol>
                <a:gridCol w="873216">
                  <a:extLst>
                    <a:ext uri="{9D8B030D-6E8A-4147-A177-3AD203B41FA5}">
                      <a16:colId xmlns:a16="http://schemas.microsoft.com/office/drawing/2014/main" xmlns="" val="1169888618"/>
                    </a:ext>
                  </a:extLst>
                </a:gridCol>
                <a:gridCol w="873216">
                  <a:extLst>
                    <a:ext uri="{9D8B030D-6E8A-4147-A177-3AD203B41FA5}">
                      <a16:colId xmlns:a16="http://schemas.microsoft.com/office/drawing/2014/main" xmlns="" val="2226412582"/>
                    </a:ext>
                  </a:extLst>
                </a:gridCol>
                <a:gridCol w="509505">
                  <a:extLst>
                    <a:ext uri="{9D8B030D-6E8A-4147-A177-3AD203B41FA5}">
                      <a16:colId xmlns:a16="http://schemas.microsoft.com/office/drawing/2014/main" xmlns="" val="1179753507"/>
                    </a:ext>
                  </a:extLst>
                </a:gridCol>
              </a:tblGrid>
              <a:tr h="127574">
                <a:tc rowSpan="3">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獎助生類型</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3">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獎助生人數</a:t>
                      </a:r>
                    </a:p>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原學習型人數</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lvl="0" indent="0" algn="ctr" defTabSz="914400" rtl="0" eaLnBrk="1" latinLnBrk="0" hangingPunct="1">
                        <a:lnSpc>
                          <a:spcPts val="1600"/>
                        </a:lnSpc>
                        <a:spcAft>
                          <a:spcPts val="0"/>
                        </a:spcAft>
                        <a:buFont typeface="+mj-lt"/>
                        <a:buNone/>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勞僱型學生兼任助理類型</a:t>
                      </a:r>
                    </a:p>
                  </a:txBody>
                  <a:tcPr marL="60323" marR="60323"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marL="0" algn="ctr" defTabSz="914400" rtl="0" eaLnBrk="1" latinLnBrk="0" hangingPunct="1">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勞僱型學生兼任助理</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765838277"/>
                  </a:ext>
                </a:extLst>
              </a:tr>
              <a:tr h="12757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ctr" defTabSz="914400" rtl="0" eaLnBrk="1" latinLnBrk="0" hangingPunct="1">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人數</a:t>
                      </a: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雇主負擔經費</a:t>
                      </a: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935699206"/>
                  </a:ext>
                </a:extLst>
              </a:tr>
              <a:tr h="2751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一般學生數</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具身心障礙身分學生數</a:t>
                      </a: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勞保費</a:t>
                      </a:r>
                    </a:p>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（含職災）</a:t>
                      </a: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健保費</a:t>
                      </a:r>
                    </a:p>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含補充保費</a:t>
                      </a: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勞退費</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889101"/>
                  </a:ext>
                </a:extLst>
              </a:tr>
              <a:tr h="127574">
                <a:tc rowSpan="3">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ts val="1600"/>
                        </a:lnSpc>
                        <a:spcAft>
                          <a:spcPts val="0"/>
                        </a:spcAft>
                        <a:buFont typeface="+mj-lt"/>
                        <a:buAutoNum type="alphaUcPeriod"/>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研究獎助生</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ts val="1600"/>
                        </a:lnSpc>
                        <a:spcAft>
                          <a:spcPts val="0"/>
                        </a:spcAft>
                        <a:buFont typeface="+mj-lt"/>
                        <a:buAutoNum type="alphaUcPeriod" startAt="4"/>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研究助理</a:t>
                      </a:r>
                    </a:p>
                  </a:txBody>
                  <a:tcPr marL="60323" marR="60323"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3904018"/>
                  </a:ext>
                </a:extLst>
              </a:tr>
              <a:tr h="295181">
                <a:tc vMerge="1">
                  <a:txBody>
                    <a:bodyPr/>
                    <a:lstStyle/>
                    <a:p>
                      <a:endParaRPr lang="zh-TW" altLang="en-US"/>
                    </a:p>
                  </a:txBody>
                  <a:tcPr/>
                </a:tc>
                <a:tc>
                  <a:txBody>
                    <a:bodyPr/>
                    <a:lstStyle/>
                    <a:p>
                      <a:pPr marL="0" lvl="0" indent="-342900" algn="l" defTabSz="914400" rtl="0" eaLnBrk="1" latinLnBrk="0" hangingPunct="1">
                        <a:lnSpc>
                          <a:spcPts val="1600"/>
                        </a:lnSpc>
                        <a:spcAft>
                          <a:spcPts val="0"/>
                        </a:spcAft>
                        <a:buFont typeface="+mj-lt"/>
                        <a:buAutoNum type="alphaUcPeriod" startAt="2"/>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教學獎助生</a:t>
                      </a:r>
                    </a:p>
                    <a:p>
                      <a:pPr marL="0" indent="-4572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108</a:t>
                      </a: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2</a:t>
                      </a: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月</a:t>
                      </a:r>
                      <a:r>
                        <a:rPr lang="en-US"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日以前</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ts val="1600"/>
                        </a:lnSpc>
                        <a:spcAft>
                          <a:spcPts val="0"/>
                        </a:spcAft>
                        <a:buFont typeface="+mj-lt"/>
                        <a:buAutoNum type="alphaUcPeriod" startAt="5"/>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教學助理</a:t>
                      </a:r>
                    </a:p>
                  </a:txBody>
                  <a:tcPr marL="60323" marR="60323"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7920601"/>
                  </a:ext>
                </a:extLst>
              </a:tr>
              <a:tr h="127574">
                <a:tc vMerge="1">
                  <a:txBody>
                    <a:bodyPr/>
                    <a:lstStyle/>
                    <a:p>
                      <a:endParaRPr lang="zh-TW" altLang="en-US"/>
                    </a:p>
                  </a:txBody>
                  <a:tcPr/>
                </a:tc>
                <a:tc>
                  <a:txBody>
                    <a:bodyPr/>
                    <a:lstStyle/>
                    <a:p>
                      <a:pPr marL="0" lvl="0" indent="-342900" algn="l" defTabSz="914400" rtl="0" eaLnBrk="1" latinLnBrk="0" hangingPunct="1">
                        <a:lnSpc>
                          <a:spcPts val="1600"/>
                        </a:lnSpc>
                        <a:spcAft>
                          <a:spcPts val="0"/>
                        </a:spcAft>
                        <a:buFont typeface="+mj-lt"/>
                        <a:buAutoNum type="alphaUcPeriod" startAt="3"/>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附服務負擔助學生</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ts val="1600"/>
                        </a:lnSpc>
                        <a:spcAft>
                          <a:spcPts val="0"/>
                        </a:spcAft>
                        <a:buFont typeface="+mj-lt"/>
                        <a:buAutoNum type="alphaUcPeriod" startAt="6"/>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工讀生</a:t>
                      </a:r>
                    </a:p>
                  </a:txBody>
                  <a:tcPr marL="60323" marR="60323"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1699141"/>
                  </a:ext>
                </a:extLst>
              </a:tr>
              <a:tr h="127574">
                <a:tc gridSpan="2">
                  <a:txBody>
                    <a:bodyPr/>
                    <a:lstStyle/>
                    <a:p>
                      <a:pPr marL="0" algn="ctr" defTabSz="914400" rtl="0" eaLnBrk="1" latinLnBrk="0" hangingPunct="1">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600"/>
                        </a:lnSpc>
                        <a:spcAft>
                          <a:spcPts val="0"/>
                        </a:spcAft>
                      </a:pPr>
                      <a:r>
                        <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小計</a:t>
                      </a:r>
                    </a:p>
                  </a:txBody>
                  <a:tcPr marL="60323" marR="60323"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0323" marR="6032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299646037"/>
                  </a:ext>
                </a:extLst>
              </a:tr>
            </a:tbl>
          </a:graphicData>
        </a:graphic>
      </p:graphicFrame>
    </p:spTree>
    <p:extLst>
      <p:ext uri="{BB962C8B-B14F-4D97-AF65-F5344CB8AC3E}">
        <p14:creationId xmlns:p14="http://schemas.microsoft.com/office/powerpoint/2010/main" val="69855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998" y="2013731"/>
            <a:ext cx="9054807" cy="2862322"/>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latin typeface="Arial" panose="020B0604020202020204" pitchFamily="34" charset="0"/>
                <a:ea typeface="微軟正黑體" panose="020B0604030504040204" pitchFamily="34" charset="-120"/>
                <a:cs typeface="Arial" panose="020B0604020202020204" pitchFamily="34" charset="0"/>
              </a:rPr>
              <a:t> </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108.10</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新增類別</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類別</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董事長</a:t>
            </a:r>
            <a:r>
              <a:rPr lang="zh-TW" altLang="zh-TW" sz="2000" dirty="0">
                <a:latin typeface="Arial" panose="020B0604020202020204" pitchFamily="34" charset="0"/>
                <a:ea typeface="微軟正黑體" panose="020B0604030504040204" pitchFamily="34" charset="-120"/>
                <a:cs typeface="Arial" panose="020B0604020202020204" pitchFamily="34" charset="0"/>
              </a:rPr>
              <a:t>、董事、監察人、公益監察人】等類別。</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姓名</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請填報學校之【董事長、董事、監察人、公益監察人】之【姓名】。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董事長資料僅有一筆</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，董事長及董事類別僅能擇一填報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。每一名「董事、監察人、公益監察人」請填</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筆資料。若該校「董事、監察人、公益監察人」有</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人，本表則需填報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筆資料。</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332509" y="266008"/>
            <a:ext cx="8703425" cy="753587"/>
          </a:xfrm>
        </p:spPr>
        <p:txBody>
          <a:bodyPr/>
          <a:lstStyle/>
          <a:p>
            <a:r>
              <a:rPr lang="zh-TW" altLang="en-US" sz="2400" dirty="0">
                <a:latin typeface="Arial" panose="020B0604020202020204" pitchFamily="34" charset="0"/>
                <a:ea typeface="微軟正黑體" panose="020B0604030504040204" pitchFamily="34" charset="-120"/>
                <a:cs typeface="Arial" panose="020B0604020202020204" pitchFamily="34" charset="0"/>
              </a:rPr>
              <a:t>校</a:t>
            </a:r>
            <a:r>
              <a:rPr lang="en-US" altLang="zh-TW" sz="2400" dirty="0">
                <a:latin typeface="Arial" panose="020B0604020202020204" pitchFamily="34" charset="0"/>
                <a:ea typeface="微軟正黑體" panose="020B0604030504040204" pitchFamily="34" charset="-120"/>
                <a:cs typeface="Arial" panose="020B0604020202020204" pitchFamily="34" charset="0"/>
              </a:rPr>
              <a:t>25.</a:t>
            </a:r>
            <a:r>
              <a:rPr lang="zh-TW" altLang="zh-TW" sz="2400" dirty="0">
                <a:latin typeface="Arial" panose="020B0604020202020204" pitchFamily="34" charset="0"/>
                <a:ea typeface="微軟正黑體" panose="020B0604030504040204" pitchFamily="34" charset="-120"/>
                <a:cs typeface="Arial" panose="020B0604020202020204" pitchFamily="34" charset="0"/>
              </a:rPr>
              <a:t>私立學校董事、監察人名單及其任期資訊統計</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4.13</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125767594"/>
              </p:ext>
            </p:extLst>
          </p:nvPr>
        </p:nvGraphicFramePr>
        <p:xfrm>
          <a:off x="30998" y="1036222"/>
          <a:ext cx="9004935" cy="1016000"/>
        </p:xfrm>
        <a:graphic>
          <a:graphicData uri="http://schemas.openxmlformats.org/drawingml/2006/table">
            <a:tbl>
              <a:tblPr firstRow="1" firstCol="1" lastRow="1" lastCol="1" bandRow="1" bandCol="1"/>
              <a:tblGrid>
                <a:gridCol w="941916">
                  <a:extLst>
                    <a:ext uri="{9D8B030D-6E8A-4147-A177-3AD203B41FA5}">
                      <a16:colId xmlns:a16="http://schemas.microsoft.com/office/drawing/2014/main" xmlns="" val="266100721"/>
                    </a:ext>
                  </a:extLst>
                </a:gridCol>
                <a:gridCol w="1629893">
                  <a:extLst>
                    <a:ext uri="{9D8B030D-6E8A-4147-A177-3AD203B41FA5}">
                      <a16:colId xmlns:a16="http://schemas.microsoft.com/office/drawing/2014/main" xmlns="" val="2933248847"/>
                    </a:ext>
                  </a:extLst>
                </a:gridCol>
                <a:gridCol w="1204860">
                  <a:extLst>
                    <a:ext uri="{9D8B030D-6E8A-4147-A177-3AD203B41FA5}">
                      <a16:colId xmlns:a16="http://schemas.microsoft.com/office/drawing/2014/main" xmlns="" val="3432543891"/>
                    </a:ext>
                  </a:extLst>
                </a:gridCol>
                <a:gridCol w="857270">
                  <a:extLst>
                    <a:ext uri="{9D8B030D-6E8A-4147-A177-3AD203B41FA5}">
                      <a16:colId xmlns:a16="http://schemas.microsoft.com/office/drawing/2014/main" xmlns="" val="2329255242"/>
                    </a:ext>
                  </a:extLst>
                </a:gridCol>
                <a:gridCol w="857270">
                  <a:extLst>
                    <a:ext uri="{9D8B030D-6E8A-4147-A177-3AD203B41FA5}">
                      <a16:colId xmlns:a16="http://schemas.microsoft.com/office/drawing/2014/main" xmlns="" val="3008832971"/>
                    </a:ext>
                  </a:extLst>
                </a:gridCol>
                <a:gridCol w="857270">
                  <a:extLst>
                    <a:ext uri="{9D8B030D-6E8A-4147-A177-3AD203B41FA5}">
                      <a16:colId xmlns:a16="http://schemas.microsoft.com/office/drawing/2014/main" xmlns="" val="3860946751"/>
                    </a:ext>
                  </a:extLst>
                </a:gridCol>
                <a:gridCol w="1233676">
                  <a:extLst>
                    <a:ext uri="{9D8B030D-6E8A-4147-A177-3AD203B41FA5}">
                      <a16:colId xmlns:a16="http://schemas.microsoft.com/office/drawing/2014/main" xmlns="" val="1069096601"/>
                    </a:ext>
                  </a:extLst>
                </a:gridCol>
                <a:gridCol w="1422780">
                  <a:extLst>
                    <a:ext uri="{9D8B030D-6E8A-4147-A177-3AD203B41FA5}">
                      <a16:colId xmlns:a16="http://schemas.microsoft.com/office/drawing/2014/main" xmlns="" val="3058365319"/>
                    </a:ext>
                  </a:extLst>
                </a:gridCol>
              </a:tblGrid>
              <a:tr h="138565">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學校財團法人名稱</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類別</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性別</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姓名</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本屆屆數</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本屆任期起日</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本屆任期迄日</a:t>
                      </a:r>
                    </a:p>
                  </a:txBody>
                  <a:tcPr marL="67104" marR="67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9796023"/>
                  </a:ext>
                </a:extLst>
              </a:tr>
              <a:tr h="554261">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董事長</a:t>
                      </a:r>
                    </a:p>
                    <a:p>
                      <a:pPr marL="0" algn="l"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董事</a:t>
                      </a:r>
                    </a:p>
                    <a:p>
                      <a:pPr marL="0" algn="l"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監察人</a:t>
                      </a:r>
                    </a:p>
                    <a:p>
                      <a:pPr marL="0" algn="l"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a:t>
                      </a:r>
                      <a:r>
                        <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公益監察人</a:t>
                      </a: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lang="en-US"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rPr>
                        <a:t> </a:t>
                      </a:r>
                      <a:endParaRPr lang="zh-TW" sz="800" b="1" kern="0" dirty="0">
                        <a:solidFill>
                          <a:schemeClr val="bg1">
                            <a:lumMod val="50000"/>
                          </a:schemeClr>
                        </a:solidFill>
                        <a:effectLst/>
                        <a:latin typeface="Arial" panose="020B0604020202020204" pitchFamily="34" charset="0"/>
                        <a:ea typeface="微軟正黑體" panose="020B0604030504040204" pitchFamily="34" charset="-120"/>
                        <a:cs typeface="Arial" panose="020B0604020202020204" pitchFamily="34" charset="0"/>
                      </a:endParaRPr>
                    </a:p>
                  </a:txBody>
                  <a:tcPr marL="67104" marR="67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8971156"/>
                  </a:ext>
                </a:extLst>
              </a:tr>
            </a:tbl>
          </a:graphicData>
        </a:graphic>
      </p:graphicFrame>
    </p:spTree>
    <p:extLst>
      <p:ext uri="{BB962C8B-B14F-4D97-AF65-F5344CB8AC3E}">
        <p14:creationId xmlns:p14="http://schemas.microsoft.com/office/powerpoint/2010/main" val="42253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7737" y="1769416"/>
            <a:ext cx="8654891" cy="291618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期預計新增</a:t>
            </a:r>
            <a:r>
              <a:rPr lang="zh-TW" altLang="en-US"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lang="zh-TW" altLang="en-US"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學校免填，由系統自動產生相關報表</a:t>
            </a:r>
            <a:r>
              <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endParaRPr lang="en-US" altLang="zh-TW" dirty="0" smtClean="0">
              <a:latin typeface="微軟正黑體" panose="020B0604030504040204" pitchFamily="34" charset="-120"/>
              <a:ea typeface="微軟正黑體" panose="020B0604030504040204" pitchFamily="34" charset="-120"/>
            </a:endParaRP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endParaRPr>
          </a:p>
          <a:p>
            <a:pPr algn="just">
              <a:lnSpc>
                <a:spcPct val="150000"/>
              </a:lnSpc>
              <a:spcBef>
                <a:spcPts val="300"/>
              </a:spcBef>
              <a:spcAft>
                <a:spcPts val="3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550671" y="254914"/>
            <a:ext cx="8593329" cy="791315"/>
          </a:xfrm>
        </p:spPr>
        <p:txBody>
          <a:bodyPr/>
          <a:lstStyle/>
          <a:p>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統計處報表專區新增內容</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4.14</a:t>
            </a:r>
            <a:endParaRPr kumimoji="0" lang="en-US" altLang="zh-TW" sz="2000" b="1" i="0" u="none" strike="noStrike" kern="1200" cap="none" spc="0" normalizeH="0" baseline="0" noProof="0" dirty="0">
              <a:ln>
                <a:noFill/>
              </a:ln>
              <a:solidFill>
                <a:schemeClr val="tx2">
                  <a:lumMod val="50000"/>
                </a:schemeClr>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19451827"/>
              </p:ext>
            </p:extLst>
          </p:nvPr>
        </p:nvGraphicFramePr>
        <p:xfrm>
          <a:off x="394516" y="2741969"/>
          <a:ext cx="8321335" cy="2409135"/>
        </p:xfrm>
        <a:graphic>
          <a:graphicData uri="http://schemas.openxmlformats.org/drawingml/2006/table">
            <a:tbl>
              <a:tblPr firstRow="1" bandRow="1">
                <a:tableStyleId>{9D7B26C5-4107-4FEC-AEDC-1716B250A1EF}</a:tableStyleId>
              </a:tblPr>
              <a:tblGrid>
                <a:gridCol w="2845834">
                  <a:extLst>
                    <a:ext uri="{9D8B030D-6E8A-4147-A177-3AD203B41FA5}">
                      <a16:colId xmlns:a16="http://schemas.microsoft.com/office/drawing/2014/main" xmlns="" val="20000"/>
                    </a:ext>
                  </a:extLst>
                </a:gridCol>
                <a:gridCol w="5475501">
                  <a:extLst>
                    <a:ext uri="{9D8B030D-6E8A-4147-A177-3AD203B41FA5}">
                      <a16:colId xmlns:a16="http://schemas.microsoft.com/office/drawing/2014/main" xmlns="" val="20001"/>
                    </a:ext>
                  </a:extLst>
                </a:gridCol>
              </a:tblGrid>
              <a:tr h="266547">
                <a:tc>
                  <a:txBody>
                    <a:bodyPr/>
                    <a:lstStyle/>
                    <a:p>
                      <a:pPr algn="ctr"/>
                      <a:r>
                        <a:rPr lang="zh-TW" altLang="en-US" dirty="0" smtClean="0"/>
                        <a:t>校庫表冊</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dirty="0" smtClean="0"/>
                        <a:t>統計處報表</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628930">
                <a:tc>
                  <a:txBody>
                    <a:bodyPr/>
                    <a:lstStyle/>
                    <a:p>
                      <a:pPr>
                        <a:lnSpc>
                          <a:spcPct val="200000"/>
                        </a:lnSpc>
                      </a:pPr>
                      <a:r>
                        <a:rPr lang="zh-TW" altLang="en-US" dirty="0" smtClean="0"/>
                        <a:t>學</a:t>
                      </a:r>
                      <a:r>
                        <a:rPr lang="en-US" altLang="zh-TW" dirty="0" smtClean="0"/>
                        <a:t>1</a:t>
                      </a:r>
                      <a:r>
                        <a:rPr lang="zh-TW" altLang="en-US" dirty="0" smtClean="0"/>
                        <a:t>、學</a:t>
                      </a:r>
                      <a:r>
                        <a:rPr lang="en-US" altLang="zh-TW" dirty="0" smtClean="0"/>
                        <a:t>4</a:t>
                      </a:r>
                      <a:r>
                        <a:rPr lang="zh-TW" altLang="en-US" dirty="0" smtClean="0"/>
                        <a:t>、學</a:t>
                      </a:r>
                      <a:r>
                        <a:rPr lang="en-US" altLang="zh-TW" dirty="0" smtClean="0"/>
                        <a:t>5</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200000"/>
                        </a:lnSpc>
                        <a:spcBef>
                          <a:spcPts val="0"/>
                        </a:spcBef>
                        <a:spcAft>
                          <a:spcPts val="0"/>
                        </a:spcAft>
                      </a:pPr>
                      <a:r>
                        <a:rPr lang="zh-TW" altLang="zh-TW" sz="1800" kern="1200" dirty="0" smtClean="0">
                          <a:solidFill>
                            <a:schemeClr val="tx1"/>
                          </a:solidFill>
                          <a:effectLst/>
                          <a:latin typeface="+mn-lt"/>
                          <a:ea typeface="+mn-ea"/>
                          <a:cs typeface="+mn-cs"/>
                        </a:rPr>
                        <a:t>統報</a:t>
                      </a:r>
                      <a:r>
                        <a:rPr lang="en-US" altLang="zh-TW" sz="1800" kern="1200" dirty="0" smtClean="0">
                          <a:solidFill>
                            <a:schemeClr val="tx1"/>
                          </a:solidFill>
                          <a:effectLst/>
                          <a:latin typeface="+mn-lt"/>
                          <a:ea typeface="+mn-ea"/>
                          <a:cs typeface="+mn-cs"/>
                        </a:rPr>
                        <a:t>3. </a:t>
                      </a:r>
                      <a:r>
                        <a:rPr lang="zh-TW" altLang="zh-TW" sz="1800" kern="1200" dirty="0" smtClean="0">
                          <a:solidFill>
                            <a:schemeClr val="tx1"/>
                          </a:solidFill>
                          <a:effectLst/>
                          <a:latin typeface="+mn-lt"/>
                          <a:ea typeface="+mn-ea"/>
                          <a:cs typeface="+mn-cs"/>
                        </a:rPr>
                        <a:t>在學學生暨境外學位生彙總表</a:t>
                      </a:r>
                      <a:endParaRPr lang="en-US" altLang="zh-TW" sz="1800" kern="1200" dirty="0" smtClean="0">
                        <a:solidFill>
                          <a:schemeClr val="tx1"/>
                        </a:solidFill>
                        <a:effectLst/>
                        <a:latin typeface="+mn-lt"/>
                        <a:ea typeface="+mn-ea"/>
                        <a:cs typeface="+mn-cs"/>
                      </a:endParaRPr>
                    </a:p>
                    <a:p>
                      <a:pPr>
                        <a:lnSpc>
                          <a:spcPct val="200000"/>
                        </a:lnSpc>
                        <a:spcBef>
                          <a:spcPts val="0"/>
                        </a:spcBef>
                        <a:spcAft>
                          <a:spcPts val="0"/>
                        </a:spcAft>
                      </a:pPr>
                      <a:r>
                        <a:rPr lang="zh-TW" altLang="zh-TW" sz="1800" kern="1200" dirty="0" smtClean="0">
                          <a:solidFill>
                            <a:schemeClr val="tx1"/>
                          </a:solidFill>
                          <a:effectLst/>
                          <a:latin typeface="+mn-lt"/>
                          <a:ea typeface="+mn-ea"/>
                          <a:cs typeface="+mn-cs"/>
                        </a:rPr>
                        <a:t>統報</a:t>
                      </a:r>
                      <a:r>
                        <a:rPr lang="en-US" altLang="zh-TW" sz="1800" kern="1200" dirty="0" smtClean="0">
                          <a:solidFill>
                            <a:schemeClr val="tx1"/>
                          </a:solidFill>
                          <a:effectLst/>
                          <a:latin typeface="+mn-lt"/>
                          <a:ea typeface="+mn-ea"/>
                          <a:cs typeface="+mn-cs"/>
                        </a:rPr>
                        <a:t>3a. </a:t>
                      </a:r>
                      <a:r>
                        <a:rPr lang="zh-TW" altLang="zh-TW" sz="1800" kern="1200" dirty="0" smtClean="0">
                          <a:solidFill>
                            <a:schemeClr val="tx1"/>
                          </a:solidFill>
                          <a:effectLst/>
                          <a:latin typeface="+mn-lt"/>
                          <a:ea typeface="+mn-ea"/>
                          <a:cs typeface="+mn-cs"/>
                        </a:rPr>
                        <a:t>在學學生暨境外學位生明細表</a:t>
                      </a:r>
                      <a:endParaRPr lang="en-US" altLang="zh-TW" sz="18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54655">
                <a:tc>
                  <a:txBody>
                    <a:bodyPr/>
                    <a:lstStyle/>
                    <a:p>
                      <a:pPr>
                        <a:lnSpc>
                          <a:spcPct val="200000"/>
                        </a:lnSpc>
                      </a:pPr>
                      <a:r>
                        <a:rPr lang="zh-TW" altLang="en-US" dirty="0" smtClean="0"/>
                        <a:t>學</a:t>
                      </a:r>
                      <a:r>
                        <a:rPr lang="en-US" altLang="zh-TW" dirty="0" smtClean="0"/>
                        <a:t>4-1</a:t>
                      </a:r>
                      <a:r>
                        <a:rPr lang="zh-TW" altLang="en-US" dirty="0" smtClean="0"/>
                        <a:t>、學</a:t>
                      </a:r>
                      <a:r>
                        <a:rPr lang="en-US" altLang="zh-TW" dirty="0" smtClean="0"/>
                        <a:t>5-1</a:t>
                      </a:r>
                      <a:r>
                        <a:rPr lang="zh-TW" altLang="en-US" dirty="0" smtClean="0"/>
                        <a:t>、學</a:t>
                      </a:r>
                      <a:r>
                        <a:rPr lang="en-US" altLang="zh-TW" dirty="0" smtClean="0"/>
                        <a:t>20-1</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20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200" dirty="0" smtClean="0">
                          <a:solidFill>
                            <a:schemeClr val="tx1"/>
                          </a:solidFill>
                          <a:effectLst/>
                          <a:latin typeface="+mn-lt"/>
                          <a:ea typeface="+mn-ea"/>
                          <a:cs typeface="+mn-cs"/>
                        </a:rPr>
                        <a:t>統報</a:t>
                      </a:r>
                      <a:r>
                        <a:rPr lang="en-US" altLang="zh-TW" sz="1800" kern="1200" dirty="0" smtClean="0">
                          <a:solidFill>
                            <a:schemeClr val="tx1"/>
                          </a:solidFill>
                          <a:effectLst/>
                          <a:latin typeface="+mn-lt"/>
                          <a:ea typeface="+mn-ea"/>
                          <a:cs typeface="+mn-cs"/>
                        </a:rPr>
                        <a:t>4. </a:t>
                      </a:r>
                      <a:r>
                        <a:rPr lang="zh-TW" altLang="zh-TW" sz="1800" kern="1200" dirty="0" smtClean="0">
                          <a:solidFill>
                            <a:schemeClr val="tx1"/>
                          </a:solidFill>
                          <a:effectLst/>
                          <a:latin typeface="+mn-lt"/>
                          <a:ea typeface="+mn-ea"/>
                          <a:cs typeface="+mn-cs"/>
                        </a:rPr>
                        <a:t>畢業生暨畢業境外學生明細表</a:t>
                      </a:r>
                      <a:endParaRPr lang="en-US"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39763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1.3</a:t>
            </a:r>
            <a:r>
              <a:rPr lang="zh-TW" altLang="en-US"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i="0" dirty="0" smtClean="0">
                <a:solidFill>
                  <a:srgbClr val="0033CC"/>
                </a:solidFill>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33CC"/>
                </a:solidFill>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566351" y="1532240"/>
            <a:ext cx="3781167" cy="4216539"/>
          </a:xfrm>
          <a:prstGeom prst="rect">
            <a:avLst/>
          </a:prstGeom>
          <a:noFill/>
        </p:spPr>
        <p:txBody>
          <a:bodyPr wrap="square">
            <a:spAutoFit/>
          </a:bodyPr>
          <a:lstStyle/>
          <a:p>
            <a:pPr algn="just">
              <a:defRPr/>
            </a:pPr>
            <a:r>
              <a:rPr lang="zh-TW" altLang="en-US" sz="32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rPr>
              <a:t>本次說明會發言</a:t>
            </a:r>
            <a:r>
              <a:rPr lang="zh-TW" altLang="en-US" sz="32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rPr>
              <a:t>條</a:t>
            </a:r>
            <a:endParaRPr lang="en-US" altLang="zh-TW" sz="32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gn="just">
              <a:defRPr/>
            </a:pPr>
            <a:endParaRPr lang="en-US" altLang="zh-TW" sz="12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gn="just">
              <a:defRPr/>
            </a:pPr>
            <a:r>
              <a:rPr lang="zh-TW" altLang="en-US" sz="3200" b="1" dirty="0" smtClean="0">
                <a:solidFill>
                  <a:srgbClr val="000000"/>
                </a:solidFill>
                <a:latin typeface="微軟正黑體" panose="020B0604030504040204" pitchFamily="34" charset="-120"/>
                <a:ea typeface="微軟正黑體" panose="020B0604030504040204" pitchFamily="34" charset="-120"/>
                <a:cs typeface="華康中圓體" pitchFamily="49" charset="-120"/>
              </a:rPr>
              <a:t>請</a:t>
            </a:r>
            <a:r>
              <a:rPr lang="zh-TW" altLang="en-US" sz="3200" b="1" dirty="0">
                <a:solidFill>
                  <a:srgbClr val="000000"/>
                </a:solidFill>
                <a:latin typeface="微軟正黑體" panose="020B0604030504040204" pitchFamily="34" charset="-120"/>
                <a:ea typeface="微軟正黑體" panose="020B0604030504040204" pitchFamily="34" charset="-120"/>
                <a:cs typeface="華康中圓體" pitchFamily="49" charset="-120"/>
              </a:rPr>
              <a:t>參閱表冊最末頁（如右圖）；若對於本次會議有任何建議事項，請詳細填妥資訊，並於會議休息時間，提繳場邊工作人員</a:t>
            </a:r>
            <a:r>
              <a:rPr lang="zh-TW" altLang="en-US" sz="32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grpSp>
        <p:nvGrpSpPr>
          <p:cNvPr id="4" name="群組 3"/>
          <p:cNvGrpSpPr/>
          <p:nvPr/>
        </p:nvGrpSpPr>
        <p:grpSpPr>
          <a:xfrm>
            <a:off x="4854632" y="1157309"/>
            <a:ext cx="3766258" cy="5507214"/>
            <a:chOff x="5195454" y="1157309"/>
            <a:chExt cx="3766258" cy="5507214"/>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54" y="1157309"/>
              <a:ext cx="3766258" cy="5277272"/>
            </a:xfrm>
            <a:prstGeom prst="rect">
              <a:avLst/>
            </a:prstGeom>
          </p:spPr>
        </p:pic>
        <p:sp>
          <p:nvSpPr>
            <p:cNvPr id="5" name="文字方塊 4"/>
            <p:cNvSpPr txBox="1"/>
            <p:nvPr/>
          </p:nvSpPr>
          <p:spPr>
            <a:xfrm>
              <a:off x="6924500" y="6387524"/>
              <a:ext cx="577402" cy="276999"/>
            </a:xfrm>
            <a:prstGeom prst="rect">
              <a:avLst/>
            </a:prstGeom>
            <a:solidFill>
              <a:srgbClr val="FFFF00"/>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a:t>
              </a:r>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94645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099" y="1261792"/>
            <a:ext cx="8880682" cy="1528624"/>
          </a:xfrm>
          <a:prstGeom prst="rect">
            <a:avLst/>
          </a:prstGeom>
        </p:spPr>
        <p:txBody>
          <a:bodyPr wrap="square">
            <a:spAutoFit/>
          </a:bodyPr>
          <a:lstStyle/>
          <a:p>
            <a:pPr algn="just">
              <a:spcBef>
                <a:spcPts val="800"/>
              </a:spcBef>
              <a:spcAft>
                <a:spcPts val="8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108.10</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期新增</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報表內容</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spcBef>
                <a:spcPts val="800"/>
              </a:spcBef>
              <a:spcAft>
                <a:spcPts val="80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該兩表冊</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0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無須填報</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，由「學</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a:latin typeface="Arial" panose="020B0604020202020204" pitchFamily="34" charset="0"/>
                <a:ea typeface="微軟正黑體" panose="020B0604030504040204" pitchFamily="34" charset="-120"/>
                <a:cs typeface="Arial" panose="020B0604020202020204" pitchFamily="34" charset="0"/>
              </a:rPr>
              <a:t>正式學籍在學學生人數</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統計表</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latin typeface="Arial" panose="020B0604020202020204" pitchFamily="34" charset="0"/>
                <a:ea typeface="微軟正黑體" panose="020B0604030504040204" pitchFamily="34" charset="-120"/>
                <a:cs typeface="Arial" panose="020B0604020202020204" pitchFamily="34" charset="0"/>
              </a:rPr>
              <a:t>4.</a:t>
            </a:r>
            <a:r>
              <a:rPr lang="zh-TW" altLang="zh-TW" sz="2000" b="1" dirty="0">
                <a:latin typeface="Arial" panose="020B0604020202020204" pitchFamily="34" charset="0"/>
                <a:ea typeface="微軟正黑體" panose="020B0604030504040204" pitchFamily="34" charset="-120"/>
                <a:cs typeface="Arial" panose="020B0604020202020204" pitchFamily="34" charset="0"/>
              </a:rPr>
              <a:t>僑生、港澳生及大陸地區來臺學生資料統計表</a:t>
            </a:r>
            <a:r>
              <a:rPr lang="zh-TW" altLang="en-US" sz="2000" b="1" dirty="0">
                <a:latin typeface="Arial" panose="020B0604020202020204" pitchFamily="34" charset="0"/>
                <a:ea typeface="微軟正黑體" panose="020B0604030504040204" pitchFamily="34" charset="-120"/>
                <a:cs typeface="Arial" panose="020B0604020202020204" pitchFamily="34" charset="0"/>
              </a:rPr>
              <a:t>」及「學</a:t>
            </a:r>
            <a:r>
              <a:rPr lang="en-US" altLang="zh-TW" sz="2000" b="1" dirty="0">
                <a:latin typeface="Arial" panose="020B0604020202020204" pitchFamily="34" charset="0"/>
                <a:ea typeface="微軟正黑體" panose="020B0604030504040204" pitchFamily="34" charset="-120"/>
                <a:cs typeface="Arial" panose="020B0604020202020204" pitchFamily="34" charset="0"/>
              </a:rPr>
              <a:t>5.</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外國學生資料統計表</a:t>
            </a:r>
            <a:r>
              <a:rPr lang="zh-TW" altLang="en-US" sz="2000" b="1" dirty="0">
                <a:latin typeface="Arial" panose="020B0604020202020204" pitchFamily="34" charset="0"/>
                <a:ea typeface="微軟正黑體" panose="020B0604030504040204" pitchFamily="34" charset="-120"/>
                <a:cs typeface="Arial" panose="020B0604020202020204" pitchFamily="34" charset="0"/>
              </a:rPr>
              <a:t>」匯入</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598193" y="117588"/>
            <a:ext cx="8732238" cy="791315"/>
          </a:xfrm>
        </p:spPr>
        <p:txBody>
          <a:bodyPr/>
          <a:lstStyle/>
          <a:p>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b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在學學生暨境外學位生</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彙總</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b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在學學生暨境外學位生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明細</a:t>
            </a:r>
            <a:r>
              <a:rPr lang="zh-TW" altLang="en-US" sz="16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表</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6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42571481"/>
              </p:ext>
            </p:extLst>
          </p:nvPr>
        </p:nvGraphicFramePr>
        <p:xfrm>
          <a:off x="126038" y="3635309"/>
          <a:ext cx="8388227" cy="752816"/>
        </p:xfrm>
        <a:graphic>
          <a:graphicData uri="http://schemas.openxmlformats.org/drawingml/2006/table">
            <a:tbl>
              <a:tblPr firstRow="1" firstCol="1" bandRow="1" bandCol="1"/>
              <a:tblGrid>
                <a:gridCol w="803190">
                  <a:extLst>
                    <a:ext uri="{9D8B030D-6E8A-4147-A177-3AD203B41FA5}">
                      <a16:colId xmlns:a16="http://schemas.microsoft.com/office/drawing/2014/main" xmlns="" val="2268297804"/>
                    </a:ext>
                  </a:extLst>
                </a:gridCol>
                <a:gridCol w="722849">
                  <a:extLst>
                    <a:ext uri="{9D8B030D-6E8A-4147-A177-3AD203B41FA5}">
                      <a16:colId xmlns:a16="http://schemas.microsoft.com/office/drawing/2014/main" xmlns="" val="2994839377"/>
                    </a:ext>
                  </a:extLst>
                </a:gridCol>
                <a:gridCol w="730506">
                  <a:extLst>
                    <a:ext uri="{9D8B030D-6E8A-4147-A177-3AD203B41FA5}">
                      <a16:colId xmlns:a16="http://schemas.microsoft.com/office/drawing/2014/main" xmlns="" val="4040149441"/>
                    </a:ext>
                  </a:extLst>
                </a:gridCol>
                <a:gridCol w="1454405">
                  <a:extLst>
                    <a:ext uri="{9D8B030D-6E8A-4147-A177-3AD203B41FA5}">
                      <a16:colId xmlns:a16="http://schemas.microsoft.com/office/drawing/2014/main" xmlns="" val="4027186006"/>
                    </a:ext>
                  </a:extLst>
                </a:gridCol>
                <a:gridCol w="763329">
                  <a:extLst>
                    <a:ext uri="{9D8B030D-6E8A-4147-A177-3AD203B41FA5}">
                      <a16:colId xmlns:a16="http://schemas.microsoft.com/office/drawing/2014/main" xmlns="" val="3284310457"/>
                    </a:ext>
                  </a:extLst>
                </a:gridCol>
                <a:gridCol w="763329">
                  <a:extLst>
                    <a:ext uri="{9D8B030D-6E8A-4147-A177-3AD203B41FA5}">
                      <a16:colId xmlns:a16="http://schemas.microsoft.com/office/drawing/2014/main" xmlns="" val="394736022"/>
                    </a:ext>
                  </a:extLst>
                </a:gridCol>
                <a:gridCol w="763329">
                  <a:extLst>
                    <a:ext uri="{9D8B030D-6E8A-4147-A177-3AD203B41FA5}">
                      <a16:colId xmlns:a16="http://schemas.microsoft.com/office/drawing/2014/main" xmlns="" val="3863699719"/>
                    </a:ext>
                  </a:extLst>
                </a:gridCol>
                <a:gridCol w="763329">
                  <a:extLst>
                    <a:ext uri="{9D8B030D-6E8A-4147-A177-3AD203B41FA5}">
                      <a16:colId xmlns:a16="http://schemas.microsoft.com/office/drawing/2014/main" xmlns="" val="2088630452"/>
                    </a:ext>
                  </a:extLst>
                </a:gridCol>
                <a:gridCol w="862310">
                  <a:extLst>
                    <a:ext uri="{9D8B030D-6E8A-4147-A177-3AD203B41FA5}">
                      <a16:colId xmlns:a16="http://schemas.microsoft.com/office/drawing/2014/main" xmlns="" val="2733189846"/>
                    </a:ext>
                  </a:extLst>
                </a:gridCol>
                <a:gridCol w="761651">
                  <a:extLst>
                    <a:ext uri="{9D8B030D-6E8A-4147-A177-3AD203B41FA5}">
                      <a16:colId xmlns:a16="http://schemas.microsoft.com/office/drawing/2014/main" xmlns="" val="2346695554"/>
                    </a:ext>
                  </a:extLst>
                </a:gridCol>
              </a:tblGrid>
              <a:tr h="250939">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a:t>
                      </a:r>
                    </a:p>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學制</a:t>
                      </a:r>
                    </a:p>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班別</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境外學位生數之在學比率</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在學學生數</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753" marR="67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境外學位生數</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753" marR="67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377577750"/>
                  </a:ext>
                </a:extLst>
              </a:tr>
              <a:tr h="50187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753" marR="67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19924016"/>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4.15</a:t>
            </a:r>
          </a:p>
        </p:txBody>
      </p:sp>
      <p:sp>
        <p:nvSpPr>
          <p:cNvPr id="9" name="矩形 8"/>
          <p:cNvSpPr/>
          <p:nvPr/>
        </p:nvSpPr>
        <p:spPr>
          <a:xfrm>
            <a:off x="88750" y="3161655"/>
            <a:ext cx="8880682" cy="369332"/>
          </a:xfrm>
          <a:prstGeom prst="rect">
            <a:avLst/>
          </a:prstGeom>
        </p:spPr>
        <p:txBody>
          <a:bodyPr wrap="square">
            <a:spAutoFit/>
          </a:bodyPr>
          <a:lstStyle/>
          <a:p>
            <a:pPr marL="285750" indent="-285750" algn="just">
              <a:spcBef>
                <a:spcPts val="800"/>
              </a:spcBef>
              <a:spcAft>
                <a:spcPts val="8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在學學生暨境外學位生彙總表：</a:t>
            </a:r>
            <a:endParaRPr lang="en-US" altLang="zh-TW" sz="18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140559667"/>
              </p:ext>
            </p:extLst>
          </p:nvPr>
        </p:nvGraphicFramePr>
        <p:xfrm>
          <a:off x="103124" y="5276814"/>
          <a:ext cx="8616932" cy="1099580"/>
        </p:xfrm>
        <a:graphic>
          <a:graphicData uri="http://schemas.openxmlformats.org/drawingml/2006/table">
            <a:tbl>
              <a:tblPr firstRow="1" firstCol="1" bandRow="1" bandCol="1"/>
              <a:tblGrid>
                <a:gridCol w="318127">
                  <a:extLst>
                    <a:ext uri="{9D8B030D-6E8A-4147-A177-3AD203B41FA5}">
                      <a16:colId xmlns:a16="http://schemas.microsoft.com/office/drawing/2014/main" xmlns="" val="3843042327"/>
                    </a:ext>
                  </a:extLst>
                </a:gridCol>
                <a:gridCol w="197708">
                  <a:extLst>
                    <a:ext uri="{9D8B030D-6E8A-4147-A177-3AD203B41FA5}">
                      <a16:colId xmlns:a16="http://schemas.microsoft.com/office/drawing/2014/main" xmlns="" val="2480080207"/>
                    </a:ext>
                  </a:extLst>
                </a:gridCol>
                <a:gridCol w="296562">
                  <a:extLst>
                    <a:ext uri="{9D8B030D-6E8A-4147-A177-3AD203B41FA5}">
                      <a16:colId xmlns:a16="http://schemas.microsoft.com/office/drawing/2014/main" xmlns="" val="1169478431"/>
                    </a:ext>
                  </a:extLst>
                </a:gridCol>
                <a:gridCol w="210065">
                  <a:extLst>
                    <a:ext uri="{9D8B030D-6E8A-4147-A177-3AD203B41FA5}">
                      <a16:colId xmlns:a16="http://schemas.microsoft.com/office/drawing/2014/main" xmlns="" val="3350073988"/>
                    </a:ext>
                  </a:extLst>
                </a:gridCol>
                <a:gridCol w="420129">
                  <a:extLst>
                    <a:ext uri="{9D8B030D-6E8A-4147-A177-3AD203B41FA5}">
                      <a16:colId xmlns:a16="http://schemas.microsoft.com/office/drawing/2014/main" xmlns="" val="4263577599"/>
                    </a:ext>
                  </a:extLst>
                </a:gridCol>
                <a:gridCol w="1025611">
                  <a:extLst>
                    <a:ext uri="{9D8B030D-6E8A-4147-A177-3AD203B41FA5}">
                      <a16:colId xmlns:a16="http://schemas.microsoft.com/office/drawing/2014/main" xmlns="" val="3840188978"/>
                    </a:ext>
                  </a:extLst>
                </a:gridCol>
                <a:gridCol w="383060">
                  <a:extLst>
                    <a:ext uri="{9D8B030D-6E8A-4147-A177-3AD203B41FA5}">
                      <a16:colId xmlns:a16="http://schemas.microsoft.com/office/drawing/2014/main" xmlns="" val="1037913382"/>
                    </a:ext>
                  </a:extLst>
                </a:gridCol>
                <a:gridCol w="358346">
                  <a:extLst>
                    <a:ext uri="{9D8B030D-6E8A-4147-A177-3AD203B41FA5}">
                      <a16:colId xmlns:a16="http://schemas.microsoft.com/office/drawing/2014/main" xmlns="" val="4247264607"/>
                    </a:ext>
                  </a:extLst>
                </a:gridCol>
                <a:gridCol w="358860">
                  <a:extLst>
                    <a:ext uri="{9D8B030D-6E8A-4147-A177-3AD203B41FA5}">
                      <a16:colId xmlns:a16="http://schemas.microsoft.com/office/drawing/2014/main" xmlns="" val="3469193553"/>
                    </a:ext>
                  </a:extLst>
                </a:gridCol>
                <a:gridCol w="419615">
                  <a:extLst>
                    <a:ext uri="{9D8B030D-6E8A-4147-A177-3AD203B41FA5}">
                      <a16:colId xmlns:a16="http://schemas.microsoft.com/office/drawing/2014/main" xmlns="" val="351453169"/>
                    </a:ext>
                  </a:extLst>
                </a:gridCol>
                <a:gridCol w="407773">
                  <a:extLst>
                    <a:ext uri="{9D8B030D-6E8A-4147-A177-3AD203B41FA5}">
                      <a16:colId xmlns:a16="http://schemas.microsoft.com/office/drawing/2014/main" xmlns="" val="4217797958"/>
                    </a:ext>
                  </a:extLst>
                </a:gridCol>
                <a:gridCol w="481914">
                  <a:extLst>
                    <a:ext uri="{9D8B030D-6E8A-4147-A177-3AD203B41FA5}">
                      <a16:colId xmlns:a16="http://schemas.microsoft.com/office/drawing/2014/main" xmlns="" val="1379294172"/>
                    </a:ext>
                  </a:extLst>
                </a:gridCol>
                <a:gridCol w="407773">
                  <a:extLst>
                    <a:ext uri="{9D8B030D-6E8A-4147-A177-3AD203B41FA5}">
                      <a16:colId xmlns:a16="http://schemas.microsoft.com/office/drawing/2014/main" xmlns="" val="333485634"/>
                    </a:ext>
                  </a:extLst>
                </a:gridCol>
                <a:gridCol w="420130">
                  <a:extLst>
                    <a:ext uri="{9D8B030D-6E8A-4147-A177-3AD203B41FA5}">
                      <a16:colId xmlns:a16="http://schemas.microsoft.com/office/drawing/2014/main" xmlns="" val="3674213915"/>
                    </a:ext>
                  </a:extLst>
                </a:gridCol>
                <a:gridCol w="358345">
                  <a:extLst>
                    <a:ext uri="{9D8B030D-6E8A-4147-A177-3AD203B41FA5}">
                      <a16:colId xmlns:a16="http://schemas.microsoft.com/office/drawing/2014/main" xmlns="" val="762532302"/>
                    </a:ext>
                  </a:extLst>
                </a:gridCol>
                <a:gridCol w="358346">
                  <a:extLst>
                    <a:ext uri="{9D8B030D-6E8A-4147-A177-3AD203B41FA5}">
                      <a16:colId xmlns:a16="http://schemas.microsoft.com/office/drawing/2014/main" xmlns="" val="712227651"/>
                    </a:ext>
                  </a:extLst>
                </a:gridCol>
                <a:gridCol w="370703">
                  <a:extLst>
                    <a:ext uri="{9D8B030D-6E8A-4147-A177-3AD203B41FA5}">
                      <a16:colId xmlns:a16="http://schemas.microsoft.com/office/drawing/2014/main" xmlns="" val="2737767586"/>
                    </a:ext>
                  </a:extLst>
                </a:gridCol>
                <a:gridCol w="395416">
                  <a:extLst>
                    <a:ext uri="{9D8B030D-6E8A-4147-A177-3AD203B41FA5}">
                      <a16:colId xmlns:a16="http://schemas.microsoft.com/office/drawing/2014/main" xmlns="" val="2045728790"/>
                    </a:ext>
                  </a:extLst>
                </a:gridCol>
                <a:gridCol w="766119">
                  <a:extLst>
                    <a:ext uri="{9D8B030D-6E8A-4147-A177-3AD203B41FA5}">
                      <a16:colId xmlns:a16="http://schemas.microsoft.com/office/drawing/2014/main" xmlns="" val="1465095055"/>
                    </a:ext>
                  </a:extLst>
                </a:gridCol>
                <a:gridCol w="662330">
                  <a:extLst>
                    <a:ext uri="{9D8B030D-6E8A-4147-A177-3AD203B41FA5}">
                      <a16:colId xmlns:a16="http://schemas.microsoft.com/office/drawing/2014/main" xmlns="" val="607457022"/>
                    </a:ext>
                  </a:extLst>
                </a:gridCol>
              </a:tblGrid>
              <a:tr h="896380">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a:t>
                      </a:r>
                    </a:p>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學制</a:t>
                      </a:r>
                    </a:p>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班別</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境外學位生數之在學比率</a:t>
                      </a: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在學學生數</a:t>
                      </a:r>
                    </a:p>
                    <a:p>
                      <a:pPr marL="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境外學位生數</a:t>
                      </a:r>
                    </a:p>
                    <a:p>
                      <a:pPr marL="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外國學生</a:t>
                      </a:r>
                    </a:p>
                    <a:p>
                      <a:pPr marL="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(b1)</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僑生</a:t>
                      </a:r>
                    </a:p>
                    <a:p>
                      <a:pPr marL="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(b2)</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港澳生</a:t>
                      </a:r>
                    </a:p>
                    <a:p>
                      <a:pPr marL="0" algn="ctr" defTabSz="914400" rtl="0" eaLnBrk="1" latinLnBrk="0" hangingPunct="1">
                        <a:lnSpc>
                          <a:spcPts val="1600"/>
                        </a:lnSpc>
                        <a:spcAft>
                          <a:spcPts val="0"/>
                        </a:spcAft>
                        <a:tabLst>
                          <a:tab pos="132080" algn="l"/>
                        </a:tabLs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(b3)</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大陸地區</a:t>
                      </a:r>
                    </a:p>
                    <a:p>
                      <a:pPr marL="0" algn="ctr" defTabSz="914400" rtl="0" eaLnBrk="1" latinLnBrk="0" hangingPunct="1">
                        <a:lnSpc>
                          <a:spcPts val="1600"/>
                        </a:lnSpc>
                        <a:spcAft>
                          <a:spcPts val="0"/>
                        </a:spcAf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來臺學生</a:t>
                      </a:r>
                    </a:p>
                    <a:p>
                      <a:pPr marL="0" algn="ctr" defTabSz="914400" rtl="0" eaLnBrk="1" latinLnBrk="0" hangingPunct="1">
                        <a:lnSpc>
                          <a:spcPts val="1600"/>
                        </a:lnSpc>
                        <a:spcAft>
                          <a:spcPts val="0"/>
                        </a:spcAft>
                      </a:pPr>
                      <a:r>
                        <a:rPr lang="en-US"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(b4)</a:t>
                      </a:r>
                      <a:endPar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2987396278"/>
                  </a:ext>
                </a:extLst>
              </a:tr>
              <a:tr h="1792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tabLst>
                          <a:tab pos="132080" algn="l"/>
                        </a:tabLst>
                      </a:pPr>
                      <a:r>
                        <a:rPr lang="zh-TW" sz="1400" b="1" kern="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7876" marR="67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25834967"/>
                  </a:ext>
                </a:extLst>
              </a:tr>
            </a:tbl>
          </a:graphicData>
        </a:graphic>
      </p:graphicFrame>
      <p:sp>
        <p:nvSpPr>
          <p:cNvPr id="11" name="矩形 10"/>
          <p:cNvSpPr/>
          <p:nvPr/>
        </p:nvSpPr>
        <p:spPr>
          <a:xfrm>
            <a:off x="101099" y="4746320"/>
            <a:ext cx="8880682" cy="369332"/>
          </a:xfrm>
          <a:prstGeom prst="rect">
            <a:avLst/>
          </a:prstGeom>
        </p:spPr>
        <p:txBody>
          <a:bodyPr wrap="square">
            <a:spAutoFit/>
          </a:bodyPr>
          <a:lstStyle/>
          <a:p>
            <a:pPr marL="285750" indent="-285750" algn="just">
              <a:spcBef>
                <a:spcPts val="800"/>
              </a:spcBef>
              <a:spcAft>
                <a:spcPts val="80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在學學生暨境外學位生</a:t>
            </a:r>
            <a:r>
              <a:rPr lang="zh-TW" altLang="en-US" sz="1800" b="1" dirty="0">
                <a:latin typeface="Arial" panose="020B0604020202020204" pitchFamily="34" charset="0"/>
                <a:ea typeface="微軟正黑體" panose="020B0604030504040204" pitchFamily="34" charset="-120"/>
                <a:cs typeface="Arial" panose="020B0604020202020204" pitchFamily="34" charset="0"/>
              </a:rPr>
              <a:t>明細表：</a:t>
            </a:r>
            <a:endParaRPr lang="en-US" altLang="zh-TW" sz="1800"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80966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069" y="2239768"/>
            <a:ext cx="8728364" cy="1938992"/>
          </a:xfrm>
          <a:prstGeom prst="rect">
            <a:avLst/>
          </a:prstGeom>
        </p:spPr>
        <p:txBody>
          <a:bodyPr wrap="square">
            <a:spAutoFit/>
          </a:bodyPr>
          <a:lstStyle/>
          <a:p>
            <a:pPr algn="just">
              <a:lnSpc>
                <a:spcPct val="150000"/>
              </a:lnSpc>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報表內容</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Clr>
                <a:schemeClr val="tx1"/>
              </a:buClr>
              <a:buFont typeface="Wingdings" panose="05000000000000000000" pitchFamily="2" charset="2"/>
              <a:buChar char="l"/>
            </a:pP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本表學校</a:t>
            </a:r>
            <a:r>
              <a:rPr lang="zh-TW" altLang="en-US" sz="20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無須填報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由「</a:t>
            </a:r>
            <a:r>
              <a:rPr lang="zh-TW" altLang="en-US" sz="2000" b="1" dirty="0">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4-1.</a:t>
            </a:r>
            <a:r>
              <a:rPr lang="zh-TW" altLang="zh-TW" sz="2000" b="1" dirty="0">
                <a:latin typeface="Arial" panose="020B0604020202020204" pitchFamily="34" charset="0"/>
                <a:ea typeface="微軟正黑體" panose="020B0604030504040204" pitchFamily="34" charset="-120"/>
                <a:cs typeface="Arial" panose="020B0604020202020204" pitchFamily="34" charset="0"/>
              </a:rPr>
              <a:t>僑生、港澳生及大陸地區來臺畢業學生資料統計表</a:t>
            </a:r>
            <a:r>
              <a:rPr lang="zh-TW" altLang="en-US" sz="2000" b="1" dirty="0">
                <a:latin typeface="Arial" panose="020B0604020202020204" pitchFamily="34" charset="0"/>
                <a:ea typeface="微軟正黑體" panose="020B0604030504040204" pitchFamily="34" charset="-120"/>
                <a:cs typeface="Arial" panose="020B0604020202020204" pitchFamily="34" charset="0"/>
              </a:rPr>
              <a:t>」及「學</a:t>
            </a:r>
            <a:r>
              <a:rPr lang="en-US" altLang="zh-TW" sz="2000" b="1" dirty="0">
                <a:latin typeface="Arial" panose="020B0604020202020204" pitchFamily="34" charset="0"/>
                <a:ea typeface="微軟正黑體" panose="020B0604030504040204" pitchFamily="34" charset="-120"/>
                <a:cs typeface="Arial" panose="020B0604020202020204" pitchFamily="34" charset="0"/>
              </a:rPr>
              <a:t>5-1</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外國畢業學生資料統計表</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latin typeface="Arial" panose="020B0604020202020204" pitchFamily="34" charset="0"/>
                <a:ea typeface="微軟正黑體" panose="020B0604030504040204" pitchFamily="34" charset="-120"/>
                <a:cs typeface="Arial" panose="020B0604020202020204" pitchFamily="34" charset="0"/>
              </a:rPr>
              <a:t>20-1.</a:t>
            </a:r>
            <a:r>
              <a:rPr lang="zh-TW" altLang="zh-TW" sz="2000" b="1" dirty="0">
                <a:latin typeface="Arial" panose="020B0604020202020204" pitchFamily="34" charset="0"/>
                <a:ea typeface="微軟正黑體" panose="020B0604030504040204" pitchFamily="34" charset="-120"/>
                <a:cs typeface="Arial" panose="020B0604020202020204" pitchFamily="34" charset="0"/>
              </a:rPr>
              <a:t>畢業總學生人數表</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匯入。</a:t>
            </a:r>
            <a:endParaRPr lang="zh-TW"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chemeClr val="tx2">
                    <a:lumMod val="50000"/>
                  </a:schemeClr>
                </a:solidFill>
                <a:ea typeface="新細明體" panose="02020500000000000000" pitchFamily="18" charset="-120"/>
                <a:cs typeface="Arial" panose="020B0604020202020204" pitchFamily="34" charset="0"/>
              </a:rPr>
              <a:t>4.16</a:t>
            </a:r>
            <a:endParaRPr lang="en-US" altLang="zh-TW" sz="2000" b="1" dirty="0" smtClean="0">
              <a:solidFill>
                <a:schemeClr val="tx2">
                  <a:lumMod val="50000"/>
                </a:schemeClr>
              </a:solidFill>
              <a:ea typeface="新細明體" panose="02020500000000000000" pitchFamily="18" charset="-120"/>
              <a:cs typeface="Arial" panose="020B0604020202020204" pitchFamily="34" charset="0"/>
            </a:endParaRPr>
          </a:p>
        </p:txBody>
      </p:sp>
      <p:sp>
        <p:nvSpPr>
          <p:cNvPr id="10" name="Rectangle 2"/>
          <p:cNvSpPr>
            <a:spLocks noGrp="1" noChangeArrowheads="1"/>
          </p:cNvSpPr>
          <p:nvPr>
            <p:ph type="title"/>
          </p:nvPr>
        </p:nvSpPr>
        <p:spPr>
          <a:xfrm>
            <a:off x="467543" y="228281"/>
            <a:ext cx="8593329" cy="791315"/>
          </a:xfrm>
        </p:spPr>
        <p:txBody>
          <a:bodyPr/>
          <a:lstStyle/>
          <a:p>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統計處報表專區</a:t>
            </a:r>
            <a:r>
              <a:rPr lang="en-US"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統報</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畢業生暨畢業境外學生</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明細表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108.10</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期新增，</a:t>
            </a:r>
            <a:r>
              <a:rPr lang="zh-TW"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a:solidFill>
                  <a:srgbClr val="0000FF"/>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，系統自動產生</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482505305"/>
              </p:ext>
            </p:extLst>
          </p:nvPr>
        </p:nvGraphicFramePr>
        <p:xfrm>
          <a:off x="120623" y="1116218"/>
          <a:ext cx="8940248" cy="877712"/>
        </p:xfrm>
        <a:graphic>
          <a:graphicData uri="http://schemas.openxmlformats.org/drawingml/2006/table">
            <a:tbl>
              <a:tblPr firstRow="1" firstCol="1" bandRow="1" bandCol="1"/>
              <a:tblGrid>
                <a:gridCol w="393032">
                  <a:extLst>
                    <a:ext uri="{9D8B030D-6E8A-4147-A177-3AD203B41FA5}">
                      <a16:colId xmlns:a16="http://schemas.microsoft.com/office/drawing/2014/main" xmlns="" val="177846101"/>
                    </a:ext>
                  </a:extLst>
                </a:gridCol>
                <a:gridCol w="363532">
                  <a:extLst>
                    <a:ext uri="{9D8B030D-6E8A-4147-A177-3AD203B41FA5}">
                      <a16:colId xmlns:a16="http://schemas.microsoft.com/office/drawing/2014/main" xmlns="" val="2235586772"/>
                    </a:ext>
                  </a:extLst>
                </a:gridCol>
                <a:gridCol w="431165">
                  <a:extLst>
                    <a:ext uri="{9D8B030D-6E8A-4147-A177-3AD203B41FA5}">
                      <a16:colId xmlns:a16="http://schemas.microsoft.com/office/drawing/2014/main" xmlns="" val="374351356"/>
                    </a:ext>
                  </a:extLst>
                </a:gridCol>
                <a:gridCol w="363531">
                  <a:extLst>
                    <a:ext uri="{9D8B030D-6E8A-4147-A177-3AD203B41FA5}">
                      <a16:colId xmlns:a16="http://schemas.microsoft.com/office/drawing/2014/main" xmlns="" val="1377431996"/>
                    </a:ext>
                  </a:extLst>
                </a:gridCol>
                <a:gridCol w="972236">
                  <a:extLst>
                    <a:ext uri="{9D8B030D-6E8A-4147-A177-3AD203B41FA5}">
                      <a16:colId xmlns:a16="http://schemas.microsoft.com/office/drawing/2014/main" xmlns="" val="2654527331"/>
                    </a:ext>
                  </a:extLst>
                </a:gridCol>
                <a:gridCol w="380439">
                  <a:extLst>
                    <a:ext uri="{9D8B030D-6E8A-4147-A177-3AD203B41FA5}">
                      <a16:colId xmlns:a16="http://schemas.microsoft.com/office/drawing/2014/main" xmlns="" val="1481084147"/>
                    </a:ext>
                  </a:extLst>
                </a:gridCol>
                <a:gridCol w="355077">
                  <a:extLst>
                    <a:ext uri="{9D8B030D-6E8A-4147-A177-3AD203B41FA5}">
                      <a16:colId xmlns:a16="http://schemas.microsoft.com/office/drawing/2014/main" xmlns="" val="1206789710"/>
                    </a:ext>
                  </a:extLst>
                </a:gridCol>
                <a:gridCol w="346623">
                  <a:extLst>
                    <a:ext uri="{9D8B030D-6E8A-4147-A177-3AD203B41FA5}">
                      <a16:colId xmlns:a16="http://schemas.microsoft.com/office/drawing/2014/main" xmlns="" val="1806509608"/>
                    </a:ext>
                  </a:extLst>
                </a:gridCol>
                <a:gridCol w="388894">
                  <a:extLst>
                    <a:ext uri="{9D8B030D-6E8A-4147-A177-3AD203B41FA5}">
                      <a16:colId xmlns:a16="http://schemas.microsoft.com/office/drawing/2014/main" xmlns="" val="1357883824"/>
                    </a:ext>
                  </a:extLst>
                </a:gridCol>
                <a:gridCol w="456528">
                  <a:extLst>
                    <a:ext uri="{9D8B030D-6E8A-4147-A177-3AD203B41FA5}">
                      <a16:colId xmlns:a16="http://schemas.microsoft.com/office/drawing/2014/main" xmlns="" val="3618104485"/>
                    </a:ext>
                  </a:extLst>
                </a:gridCol>
                <a:gridCol w="456529">
                  <a:extLst>
                    <a:ext uri="{9D8B030D-6E8A-4147-A177-3AD203B41FA5}">
                      <a16:colId xmlns:a16="http://schemas.microsoft.com/office/drawing/2014/main" xmlns="" val="3905691071"/>
                    </a:ext>
                  </a:extLst>
                </a:gridCol>
                <a:gridCol w="574886">
                  <a:extLst>
                    <a:ext uri="{9D8B030D-6E8A-4147-A177-3AD203B41FA5}">
                      <a16:colId xmlns:a16="http://schemas.microsoft.com/office/drawing/2014/main" xmlns="" val="2198424684"/>
                    </a:ext>
                  </a:extLst>
                </a:gridCol>
                <a:gridCol w="490344">
                  <a:extLst>
                    <a:ext uri="{9D8B030D-6E8A-4147-A177-3AD203B41FA5}">
                      <a16:colId xmlns:a16="http://schemas.microsoft.com/office/drawing/2014/main" xmlns="" val="1713487158"/>
                    </a:ext>
                  </a:extLst>
                </a:gridCol>
                <a:gridCol w="448074">
                  <a:extLst>
                    <a:ext uri="{9D8B030D-6E8A-4147-A177-3AD203B41FA5}">
                      <a16:colId xmlns:a16="http://schemas.microsoft.com/office/drawing/2014/main" xmlns="" val="3467774065"/>
                    </a:ext>
                  </a:extLst>
                </a:gridCol>
                <a:gridCol w="388894">
                  <a:extLst>
                    <a:ext uri="{9D8B030D-6E8A-4147-A177-3AD203B41FA5}">
                      <a16:colId xmlns:a16="http://schemas.microsoft.com/office/drawing/2014/main" xmlns="" val="1596998476"/>
                    </a:ext>
                  </a:extLst>
                </a:gridCol>
                <a:gridCol w="507254">
                  <a:extLst>
                    <a:ext uri="{9D8B030D-6E8A-4147-A177-3AD203B41FA5}">
                      <a16:colId xmlns:a16="http://schemas.microsoft.com/office/drawing/2014/main" xmlns="" val="752808136"/>
                    </a:ext>
                  </a:extLst>
                </a:gridCol>
                <a:gridCol w="498799">
                  <a:extLst>
                    <a:ext uri="{9D8B030D-6E8A-4147-A177-3AD203B41FA5}">
                      <a16:colId xmlns:a16="http://schemas.microsoft.com/office/drawing/2014/main" xmlns="" val="879613033"/>
                    </a:ext>
                  </a:extLst>
                </a:gridCol>
                <a:gridCol w="566433">
                  <a:extLst>
                    <a:ext uri="{9D8B030D-6E8A-4147-A177-3AD203B41FA5}">
                      <a16:colId xmlns:a16="http://schemas.microsoft.com/office/drawing/2014/main" xmlns="" val="1749019619"/>
                    </a:ext>
                  </a:extLst>
                </a:gridCol>
                <a:gridCol w="557978">
                  <a:extLst>
                    <a:ext uri="{9D8B030D-6E8A-4147-A177-3AD203B41FA5}">
                      <a16:colId xmlns:a16="http://schemas.microsoft.com/office/drawing/2014/main" xmlns="" val="3297798871"/>
                    </a:ext>
                  </a:extLst>
                </a:gridCol>
              </a:tblGrid>
              <a:tr h="658284">
                <a:tc row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單位</a:t>
                      </a:r>
                    </a:p>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學制</a:t>
                      </a:r>
                    </a:p>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班別</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畢業境外學生數之畢業比率</a:t>
                      </a: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畢業總人數</a:t>
                      </a:r>
                    </a:p>
                    <a:p>
                      <a:pPr marL="0" algn="ctr" defTabSz="914400" rtl="0" eaLnBrk="1" latinLnBrk="0" hangingPunct="1">
                        <a:lnSpc>
                          <a:spcPts val="1500"/>
                        </a:lnSpc>
                        <a:spcAft>
                          <a:spcPts val="0"/>
                        </a:spcAft>
                        <a:tabLst>
                          <a:tab pos="132080" algn="l"/>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畢業境外學生數</a:t>
                      </a:r>
                    </a:p>
                    <a:p>
                      <a:pPr marL="0" algn="ctr" defTabSz="914400" rtl="0" eaLnBrk="1" latinLnBrk="0" hangingPunct="1">
                        <a:lnSpc>
                          <a:spcPts val="1500"/>
                        </a:lnSpc>
                        <a:spcAft>
                          <a:spcPts val="0"/>
                        </a:spcAft>
                        <a:tabLst>
                          <a:tab pos="132080" algn="l"/>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畢業外國學生</a:t>
                      </a:r>
                    </a:p>
                    <a:p>
                      <a:pPr marL="0" algn="ctr" defTabSz="914400" rtl="0" eaLnBrk="1" latinLnBrk="0" hangingPunct="1">
                        <a:lnSpc>
                          <a:spcPts val="1500"/>
                        </a:lnSpc>
                        <a:spcAft>
                          <a:spcPts val="0"/>
                        </a:spcAft>
                        <a:tabLst>
                          <a:tab pos="132080" algn="l"/>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(b1)</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畢業僑生</a:t>
                      </a:r>
                    </a:p>
                    <a:p>
                      <a:pPr marL="0" algn="ctr" defTabSz="914400" rtl="0" eaLnBrk="1" latinLnBrk="0" hangingPunct="1">
                        <a:lnSpc>
                          <a:spcPts val="1500"/>
                        </a:lnSpc>
                        <a:spcAft>
                          <a:spcPts val="0"/>
                        </a:spcAft>
                        <a:tabLst>
                          <a:tab pos="132080" algn="l"/>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(b2)</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畢業港澳生</a:t>
                      </a:r>
                    </a:p>
                    <a:p>
                      <a:pPr marL="0" algn="ctr" defTabSz="914400" rtl="0" eaLnBrk="1" latinLnBrk="0" hangingPunct="1">
                        <a:lnSpc>
                          <a:spcPts val="1500"/>
                        </a:lnSpc>
                        <a:spcAft>
                          <a:spcPts val="0"/>
                        </a:spcAft>
                        <a:tabLst>
                          <a:tab pos="132080" algn="l"/>
                        </a:tabLs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(b3)</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畢業大陸地區來臺學生</a:t>
                      </a:r>
                    </a:p>
                    <a:p>
                      <a:pPr marL="0" algn="ctr" defTabSz="914400" rtl="0" eaLnBrk="1" latinLnBrk="0" hangingPunct="1">
                        <a:lnSpc>
                          <a:spcPts val="1500"/>
                        </a:lnSpc>
                        <a:spcAft>
                          <a:spcPts val="0"/>
                        </a:spcAft>
                      </a:pPr>
                      <a:r>
                        <a:rPr lang="en-US"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(b4)</a:t>
                      </a:r>
                      <a:endPar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186365834"/>
                  </a:ext>
                </a:extLst>
              </a:tr>
              <a:tr h="2194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計</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32080" algn="l"/>
                        </a:tabLst>
                      </a:pPr>
                      <a:r>
                        <a:rPr lang="zh-TW" sz="1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5828" marR="65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644785"/>
                  </a:ext>
                </a:extLst>
              </a:tr>
            </a:tbl>
          </a:graphicData>
        </a:graphic>
      </p:graphicFrame>
    </p:spTree>
    <p:extLst>
      <p:ext uri="{BB962C8B-B14F-4D97-AF65-F5344CB8AC3E}">
        <p14:creationId xmlns:p14="http://schemas.microsoft.com/office/powerpoint/2010/main" val="232441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0250" y="181232"/>
            <a:ext cx="2866766" cy="683741"/>
          </a:xfrm>
        </p:spPr>
        <p:txBody>
          <a:bodyPr/>
          <a:lstStyle/>
          <a:p>
            <a:r>
              <a:rPr lang="zh-TW" altLang="en-US" sz="4800" i="0" dirty="0">
                <a:solidFill>
                  <a:schemeClr val="tx2">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a:t>
            </a:r>
            <a:r>
              <a:rPr lang="zh-TW" altLang="en-US" sz="4800" i="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資訊</a:t>
            </a:r>
            <a:endParaRPr lang="zh-TW" altLang="en-US" sz="4800" i="0" dirty="0">
              <a:solidFill>
                <a:schemeClr val="tx2">
                  <a:lumMod val="50000"/>
                </a:schemeClr>
              </a:solidFill>
              <a:latin typeface="Arial" panose="020B0604020202020204" pitchFamily="34" charset="0"/>
              <a:cs typeface="Arial" panose="020B0604020202020204" pitchFamily="34" charset="0"/>
            </a:endParaRPr>
          </a:p>
        </p:txBody>
      </p:sp>
      <p:sp>
        <p:nvSpPr>
          <p:cNvPr id="8" name="矩形 7"/>
          <p:cNvSpPr/>
          <p:nvPr/>
        </p:nvSpPr>
        <p:spPr>
          <a:xfrm>
            <a:off x="661215" y="1392367"/>
            <a:ext cx="7963672" cy="2181225"/>
          </a:xfrm>
          <a:prstGeom prst="rect">
            <a:avLst/>
          </a:prstGeom>
          <a:solidFill>
            <a:srgbClr val="FFCCCC"/>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新細明體" panose="02020500000000000000" pitchFamily="18" charset="-120"/>
            </a:endParaRPr>
          </a:p>
        </p:txBody>
      </p:sp>
      <p:sp>
        <p:nvSpPr>
          <p:cNvPr id="10" name="矩形 9"/>
          <p:cNvSpPr/>
          <p:nvPr/>
        </p:nvSpPr>
        <p:spPr>
          <a:xfrm>
            <a:off x="663926" y="3878635"/>
            <a:ext cx="7958250" cy="1533525"/>
          </a:xfrm>
          <a:prstGeom prst="rect">
            <a:avLst/>
          </a:prstGeom>
          <a:solidFill>
            <a:srgbClr val="99CCFF"/>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新細明體" panose="02020500000000000000" pitchFamily="18" charset="-120"/>
            </a:endParaRPr>
          </a:p>
        </p:txBody>
      </p:sp>
      <p:pic>
        <p:nvPicPr>
          <p:cNvPr id="11" name="Picture 6" descr="C:\Users\HEUser\Desktop\1103\phon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2452484" y="2159921"/>
            <a:ext cx="2954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新細明體" panose="02020500000000000000" pitchFamily="18" charset="-120"/>
                <a:cs typeface="Arial" panose="020B0604020202020204" pitchFamily="34" charset="0"/>
              </a:rPr>
              <a:t>(05)534-2601</a:t>
            </a:r>
            <a:endParaRPr lang="zh-TW" altLang="en-US" sz="3600" b="1" dirty="0">
              <a:solidFill>
                <a:srgbClr val="000000"/>
              </a:solidFill>
              <a:ea typeface="新細明體" panose="02020500000000000000" pitchFamily="18" charset="-120"/>
              <a:cs typeface="Arial" panose="020B0604020202020204" pitchFamily="34" charset="0"/>
            </a:endParaRPr>
          </a:p>
        </p:txBody>
      </p:sp>
      <p:sp>
        <p:nvSpPr>
          <p:cNvPr id="13" name="文字方塊 37"/>
          <p:cNvSpPr txBox="1">
            <a:spLocks noChangeArrowheads="1"/>
          </p:cNvSpPr>
          <p:nvPr/>
        </p:nvSpPr>
        <p:spPr bwMode="auto">
          <a:xfrm>
            <a:off x="5408613" y="1410319"/>
            <a:ext cx="1595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新細明體" panose="02020500000000000000" pitchFamily="18" charset="-120"/>
                <a:cs typeface="Arial" panose="020B0604020202020204" pitchFamily="34" charset="0"/>
              </a:rPr>
              <a:t># 5377</a:t>
            </a:r>
            <a:endParaRPr lang="zh-TW" altLang="en-US" sz="3600" b="1" dirty="0">
              <a:solidFill>
                <a:srgbClr val="000000"/>
              </a:solidFill>
              <a:ea typeface="新細明體" panose="02020500000000000000" pitchFamily="18" charset="-120"/>
              <a:cs typeface="Arial" panose="020B0604020202020204" pitchFamily="34" charset="0"/>
            </a:endParaRPr>
          </a:p>
        </p:txBody>
      </p:sp>
      <p:cxnSp>
        <p:nvCxnSpPr>
          <p:cNvPr id="14" name="直線接點 13"/>
          <p:cNvCxnSpPr/>
          <p:nvPr/>
        </p:nvCxnSpPr>
        <p:spPr>
          <a:xfrm>
            <a:off x="5384800" y="2482978"/>
            <a:ext cx="2103438"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6955711" y="1729217"/>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7030A0"/>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5408612" y="19025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新細明體" panose="02020500000000000000" pitchFamily="18" charset="-120"/>
                <a:cs typeface="Arial" panose="020B0604020202020204" pitchFamily="34" charset="0"/>
              </a:rPr>
              <a:t># </a:t>
            </a:r>
            <a:r>
              <a:rPr lang="en-US" altLang="zh-TW" sz="3600" b="1" dirty="0" smtClean="0">
                <a:solidFill>
                  <a:srgbClr val="000000"/>
                </a:solidFill>
                <a:ea typeface="新細明體" panose="02020500000000000000" pitchFamily="18" charset="-120"/>
                <a:cs typeface="Arial" panose="020B0604020202020204" pitchFamily="34" charset="0"/>
              </a:rPr>
              <a:t>5378</a:t>
            </a:r>
            <a:endParaRPr lang="zh-TW" altLang="en-US" sz="3600" b="1" dirty="0">
              <a:solidFill>
                <a:srgbClr val="000000"/>
              </a:solidFill>
              <a:ea typeface="新細明體" panose="02020500000000000000" pitchFamily="18" charset="-120"/>
              <a:cs typeface="Arial" panose="020B0604020202020204" pitchFamily="34" charset="0"/>
            </a:endParaRPr>
          </a:p>
        </p:txBody>
      </p:sp>
      <p:sp>
        <p:nvSpPr>
          <p:cNvPr id="17" name="文字方塊 37"/>
          <p:cNvSpPr txBox="1">
            <a:spLocks noChangeArrowheads="1"/>
          </p:cNvSpPr>
          <p:nvPr/>
        </p:nvSpPr>
        <p:spPr bwMode="auto">
          <a:xfrm>
            <a:off x="5419586" y="2434014"/>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新細明體" panose="02020500000000000000" pitchFamily="18" charset="-120"/>
                <a:cs typeface="Arial" panose="020B0604020202020204" pitchFamily="34" charset="0"/>
              </a:rPr>
              <a:t># </a:t>
            </a:r>
            <a:r>
              <a:rPr lang="en-US" altLang="zh-TW" sz="3600" b="1" dirty="0" smtClean="0">
                <a:solidFill>
                  <a:srgbClr val="000000"/>
                </a:solidFill>
                <a:ea typeface="新細明體" panose="02020500000000000000" pitchFamily="18" charset="-120"/>
                <a:cs typeface="Arial" panose="020B0604020202020204" pitchFamily="34" charset="0"/>
              </a:rPr>
              <a:t>5379</a:t>
            </a:r>
            <a:endParaRPr lang="zh-TW" altLang="en-US" sz="3600" b="1" dirty="0">
              <a:solidFill>
                <a:srgbClr val="000000"/>
              </a:solidFill>
              <a:ea typeface="新細明體" panose="02020500000000000000" pitchFamily="18" charset="-120"/>
              <a:cs typeface="Arial" panose="020B0604020202020204" pitchFamily="34" charset="0"/>
            </a:endParaRPr>
          </a:p>
        </p:txBody>
      </p:sp>
      <p:sp>
        <p:nvSpPr>
          <p:cNvPr id="18" name="文字方塊 37"/>
          <p:cNvSpPr txBox="1">
            <a:spLocks noChangeArrowheads="1"/>
          </p:cNvSpPr>
          <p:nvPr/>
        </p:nvSpPr>
        <p:spPr bwMode="auto">
          <a:xfrm>
            <a:off x="5384800" y="2903106"/>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新細明體" panose="02020500000000000000" pitchFamily="18" charset="-120"/>
                <a:cs typeface="Arial" panose="020B0604020202020204" pitchFamily="34" charset="0"/>
              </a:rPr>
              <a:t># </a:t>
            </a:r>
            <a:r>
              <a:rPr lang="en-US" altLang="zh-TW" sz="3600" b="1" dirty="0" smtClean="0">
                <a:solidFill>
                  <a:srgbClr val="000000"/>
                </a:solidFill>
                <a:ea typeface="新細明體" panose="02020500000000000000" pitchFamily="18" charset="-120"/>
                <a:cs typeface="Arial" panose="020B0604020202020204" pitchFamily="34" charset="0"/>
              </a:rPr>
              <a:t>5380</a:t>
            </a:r>
            <a:endParaRPr lang="zh-TW" altLang="en-US" sz="3600" b="1" dirty="0">
              <a:solidFill>
                <a:srgbClr val="000000"/>
              </a:solidFill>
              <a:ea typeface="新細明體" panose="02020500000000000000" pitchFamily="18" charset="-120"/>
              <a:cs typeface="Arial" panose="020B0604020202020204" pitchFamily="34" charset="0"/>
            </a:endParaRPr>
          </a:p>
        </p:txBody>
      </p:sp>
      <p:sp>
        <p:nvSpPr>
          <p:cNvPr id="19" name="文字方塊 15"/>
          <p:cNvSpPr txBox="1">
            <a:spLocks noChangeArrowheads="1"/>
          </p:cNvSpPr>
          <p:nvPr/>
        </p:nvSpPr>
        <p:spPr bwMode="auto">
          <a:xfrm>
            <a:off x="6998628" y="2722152"/>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7030A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19" y="4100986"/>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2308225" y="4182333"/>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00"/>
                </a:solidFill>
                <a:ea typeface="微軟正黑體" panose="020B0604030504040204" pitchFamily="34" charset="-120"/>
                <a:cs typeface="Arial" panose="020B0604020202020204" pitchFamily="34" charset="0"/>
              </a:rPr>
              <a:t>表冊疑義：</a:t>
            </a:r>
            <a:r>
              <a:rPr lang="en-US" altLang="zh-TW" sz="2800" b="1" dirty="0">
                <a:solidFill>
                  <a:srgbClr val="000000"/>
                </a:solidFill>
                <a:ea typeface="微軟正黑體" panose="020B0604030504040204" pitchFamily="34" charset="-120"/>
                <a:cs typeface="Arial" panose="020B0604020202020204" pitchFamily="34" charset="0"/>
              </a:rPr>
              <a:t>hedb@yuntech.edu.tw</a:t>
            </a:r>
            <a:endParaRPr lang="en-US" altLang="zh-TW" sz="2800" b="1" dirty="0">
              <a:solidFill>
                <a:srgbClr val="000000"/>
              </a:solidFill>
              <a:ea typeface="新細明體" panose="02020500000000000000" pitchFamily="18" charset="-120"/>
              <a:cs typeface="Arial" panose="020B0604020202020204" pitchFamily="34" charset="0"/>
            </a:endParaRPr>
          </a:p>
          <a:p>
            <a:pPr>
              <a:spcBef>
                <a:spcPct val="0"/>
              </a:spcBef>
              <a:buFontTx/>
              <a:buNone/>
            </a:pPr>
            <a:r>
              <a:rPr lang="zh-TW" altLang="en-US" sz="2800" b="1" dirty="0">
                <a:solidFill>
                  <a:srgbClr val="000000"/>
                </a:solidFill>
                <a:ea typeface="微軟正黑體" panose="020B0604030504040204" pitchFamily="34" charset="-120"/>
                <a:cs typeface="Arial" panose="020B0604020202020204" pitchFamily="34" charset="0"/>
              </a:rPr>
              <a:t>系統程式：</a:t>
            </a:r>
            <a:r>
              <a:rPr lang="en-US" altLang="zh-TW" sz="2800" b="1" dirty="0">
                <a:solidFill>
                  <a:srgbClr val="000000"/>
                </a:solidFill>
                <a:ea typeface="微軟正黑體" panose="020B0604030504040204" pitchFamily="34" charset="-120"/>
                <a:cs typeface="Arial" panose="020B0604020202020204" pitchFamily="34" charset="0"/>
              </a:rPr>
              <a:t>hedb2@yuntech.edu.tw</a:t>
            </a:r>
            <a:endParaRPr lang="zh-TW" altLang="en-US" sz="2800" b="1" dirty="0">
              <a:solidFill>
                <a:srgbClr val="000000"/>
              </a:solidFill>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443544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subTitle" sz="quarter" idx="1"/>
          </p:nvPr>
        </p:nvSpPr>
        <p:spPr>
          <a:xfrm>
            <a:off x="38100" y="4267507"/>
            <a:ext cx="4495800" cy="329588"/>
          </a:xfrm>
          <a:noFill/>
        </p:spPr>
        <p:txBody>
          <a:bodyPr lIns="18000" tIns="10800" rIns="18000" bIns="10800">
            <a:spAutoFit/>
          </a:bodyPr>
          <a:lstStyle/>
          <a:p>
            <a:pPr>
              <a:spcBef>
                <a:spcPct val="0"/>
              </a:spcBef>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rPr>
              <a:t>大學校院校務資料庫</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a:endParaRPr>
          </a:p>
        </p:txBody>
      </p:sp>
      <p:sp>
        <p:nvSpPr>
          <p:cNvPr id="25617" name="Rectangle 17"/>
          <p:cNvSpPr>
            <a:spLocks noChangeArrowheads="1"/>
          </p:cNvSpPr>
          <p:nvPr/>
        </p:nvSpPr>
        <p:spPr bwMode="auto">
          <a:xfrm>
            <a:off x="1155700" y="4594225"/>
            <a:ext cx="3873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ea typeface="Gulim" panose="020B0600000101010101" pitchFamily="34" charset="-127"/>
              </a:rPr>
              <a:t>https://hedb.moe.edu.tw/</a:t>
            </a:r>
            <a:endParaRPr lang="en-US" altLang="ko-KR" sz="1600" b="1" dirty="0">
              <a:solidFill>
                <a:srgbClr val="0000FF"/>
              </a:solidFill>
              <a:ea typeface="Gulim" panose="020B0600000101010101" pitchFamily="34" charset="-127"/>
            </a:endParaRPr>
          </a:p>
        </p:txBody>
      </p:sp>
      <p:grpSp>
        <p:nvGrpSpPr>
          <p:cNvPr id="25629" name="Group 29"/>
          <p:cNvGrpSpPr>
            <a:grpSpLocks/>
          </p:cNvGrpSpPr>
          <p:nvPr/>
        </p:nvGrpSpPr>
        <p:grpSpPr bwMode="auto">
          <a:xfrm>
            <a:off x="685800" y="5029200"/>
            <a:ext cx="1295400" cy="1295400"/>
            <a:chOff x="432" y="3168"/>
            <a:chExt cx="816" cy="816"/>
          </a:xfrm>
        </p:grpSpPr>
        <p:sp>
          <p:nvSpPr>
            <p:cNvPr id="25610" name="Oval 10"/>
            <p:cNvSpPr>
              <a:spLocks noChangeArrowheads="1"/>
            </p:cNvSpPr>
            <p:nvPr/>
          </p:nvSpPr>
          <p:spPr bwMode="gray">
            <a:xfrm>
              <a:off x="432" y="3168"/>
              <a:ext cx="816" cy="81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1" name="Oval 11"/>
            <p:cNvSpPr>
              <a:spLocks noChangeArrowheads="1"/>
            </p:cNvSpPr>
            <p:nvPr/>
          </p:nvSpPr>
          <p:spPr bwMode="gray">
            <a:xfrm>
              <a:off x="657" y="3431"/>
              <a:ext cx="451" cy="451"/>
            </a:xfrm>
            <a:prstGeom prst="ellipse">
              <a:avLst/>
            </a:prstGeom>
            <a:gradFill rotWithShape="1">
              <a:gsLst>
                <a:gs pos="0">
                  <a:schemeClr val="bg1"/>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4" name="Oval 24"/>
            <p:cNvSpPr>
              <a:spLocks noChangeArrowheads="1"/>
            </p:cNvSpPr>
            <p:nvPr/>
          </p:nvSpPr>
          <p:spPr bwMode="gray">
            <a:xfrm rot="-2566439">
              <a:off x="501" y="3294"/>
              <a:ext cx="343" cy="190"/>
            </a:xfrm>
            <a:prstGeom prst="ellipse">
              <a:avLst/>
            </a:prstGeom>
            <a:gradFill rotWithShape="1">
              <a:gsLst>
                <a:gs pos="0">
                  <a:schemeClr val="bg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30" name="Group 30"/>
          <p:cNvGrpSpPr>
            <a:grpSpLocks/>
          </p:cNvGrpSpPr>
          <p:nvPr/>
        </p:nvGrpSpPr>
        <p:grpSpPr bwMode="auto">
          <a:xfrm>
            <a:off x="1790700" y="5969000"/>
            <a:ext cx="571500" cy="571500"/>
            <a:chOff x="1128" y="3760"/>
            <a:chExt cx="360" cy="360"/>
          </a:xfrm>
        </p:grpSpPr>
        <p:sp>
          <p:nvSpPr>
            <p:cNvPr id="25614" name="Oval 14"/>
            <p:cNvSpPr>
              <a:spLocks noChangeArrowheads="1"/>
            </p:cNvSpPr>
            <p:nvPr/>
          </p:nvSpPr>
          <p:spPr bwMode="gray">
            <a:xfrm>
              <a:off x="1128" y="3760"/>
              <a:ext cx="360" cy="36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Oval 15"/>
            <p:cNvSpPr>
              <a:spLocks noChangeArrowheads="1"/>
            </p:cNvSpPr>
            <p:nvPr/>
          </p:nvSpPr>
          <p:spPr bwMode="gray">
            <a:xfrm>
              <a:off x="1227" y="3876"/>
              <a:ext cx="199" cy="199"/>
            </a:xfrm>
            <a:prstGeom prst="ellipse">
              <a:avLst/>
            </a:prstGeom>
            <a:gradFill rotWithShape="1">
              <a:gsLst>
                <a:gs pos="0">
                  <a:schemeClr val="bg1"/>
                </a:gs>
                <a:gs pos="100000">
                  <a:schemeClr val="bg2">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7" name="Oval 27"/>
            <p:cNvSpPr>
              <a:spLocks noChangeArrowheads="1"/>
            </p:cNvSpPr>
            <p:nvPr/>
          </p:nvSpPr>
          <p:spPr bwMode="gray">
            <a:xfrm rot="-2566439">
              <a:off x="1163" y="3815"/>
              <a:ext cx="156" cy="86"/>
            </a:xfrm>
            <a:prstGeom prst="ellipse">
              <a:avLst/>
            </a:prstGeom>
            <a:gradFill rotWithShape="1">
              <a:gsLst>
                <a:gs pos="0">
                  <a:schemeClr val="bg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 name="Rectangle 4"/>
          <p:cNvSpPr txBox="1">
            <a:spLocks noChangeArrowheads="1"/>
          </p:cNvSpPr>
          <p:nvPr/>
        </p:nvSpPr>
        <p:spPr bwMode="gray">
          <a:xfrm>
            <a:off x="405442" y="2668588"/>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6729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351" y="236838"/>
            <a:ext cx="7094837" cy="609600"/>
          </a:xfrm>
        </p:spPr>
        <p:txBody>
          <a:bodyPr/>
          <a:lstStyle/>
          <a:p>
            <a:r>
              <a:rPr lang="en-US" altLang="zh-TW"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1.4</a:t>
            </a:r>
            <a:r>
              <a:rPr lang="zh-TW" altLang="en-US" sz="4400" i="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定期匯出</a:t>
            </a:r>
            <a:endParaRPr lang="zh-TW" altLang="en-US" sz="4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889919318"/>
              </p:ext>
            </p:extLst>
          </p:nvPr>
        </p:nvGraphicFramePr>
        <p:xfrm>
          <a:off x="509974" y="1497526"/>
          <a:ext cx="8166482" cy="4807173"/>
        </p:xfrm>
        <a:graphic>
          <a:graphicData uri="http://schemas.openxmlformats.org/drawingml/2006/table">
            <a:tbl>
              <a:tblPr/>
              <a:tblGrid>
                <a:gridCol w="836912">
                  <a:extLst>
                    <a:ext uri="{9D8B030D-6E8A-4147-A177-3AD203B41FA5}">
                      <a16:colId xmlns:a16="http://schemas.microsoft.com/office/drawing/2014/main" xmlns="" val="20000"/>
                    </a:ext>
                  </a:extLst>
                </a:gridCol>
                <a:gridCol w="5183125">
                  <a:extLst>
                    <a:ext uri="{9D8B030D-6E8A-4147-A177-3AD203B41FA5}">
                      <a16:colId xmlns:a16="http://schemas.microsoft.com/office/drawing/2014/main" xmlns="" val="20001"/>
                    </a:ext>
                  </a:extLst>
                </a:gridCol>
                <a:gridCol w="2146445">
                  <a:extLst>
                    <a:ext uri="{9D8B030D-6E8A-4147-A177-3AD203B41FA5}">
                      <a16:colId xmlns:a16="http://schemas.microsoft.com/office/drawing/2014/main" xmlns="" val="20002"/>
                    </a:ext>
                  </a:extLst>
                </a:gridCol>
              </a:tblGrid>
              <a:tr h="3979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extLst>
                  <a:ext uri="{0D108BD9-81ED-4DB2-BD59-A6C34878D82A}">
                    <a16:rowId xmlns:a16="http://schemas.microsoft.com/office/drawing/2014/main" xmlns="" val="10000"/>
                  </a:ext>
                </a:extLst>
              </a:tr>
              <a:tr h="397928">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(12</a:t>
                      </a:r>
                      <a:r>
                        <a:rPr kumimoji="0" lang="zh-TW" altLang="en-US"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13)</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63349">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財</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(15)</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463349">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03147597"/>
                  </a:ext>
                </a:extLst>
              </a:tr>
              <a:tr h="1006701">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(4</a:t>
                      </a:r>
                      <a:r>
                        <a:rPr kumimoji="0" lang="zh-TW"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5</a:t>
                      </a:r>
                      <a:r>
                        <a:rPr kumimoji="0" lang="zh-TW"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6</a:t>
                      </a:r>
                      <a:r>
                        <a:rPr kumimoji="0" lang="zh-TW"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7</a:t>
                      </a:r>
                      <a:r>
                        <a:rPr kumimoji="0" lang="zh-TW"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8)</a:t>
                      </a:r>
                      <a:r>
                        <a:rPr kumimoji="0" lang="zh-TW" altLang="en-US"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(1-3)</a:t>
                      </a:r>
                      <a:r>
                        <a:rPr kumimoji="0" lang="zh-TW" altLang="en-US"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、研</a:t>
                      </a:r>
                      <a:r>
                        <a:rPr kumimoji="0" lang="en-US" altLang="zh-TW" sz="1800" b="1" i="0" u="none" strike="noStrike" cap="none" normalizeH="0" baseline="0" dirty="0" smtClean="0">
                          <a:ln>
                            <a:noFill/>
                          </a:ln>
                          <a:solidFill>
                            <a:srgbClr val="000000"/>
                          </a:solidFill>
                          <a:effectLst/>
                          <a:latin typeface="Arial" panose="020B0604020202020204" pitchFamily="34" charset="0"/>
                          <a:ea typeface="華康中圓體" charset="-120"/>
                          <a:cs typeface="Arial" panose="020B0604020202020204" pitchFamily="34" charset="0"/>
                        </a:rPr>
                        <a:t>(16)</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公私立大學校院國際化評量</a:t>
                      </a:r>
                      <a:endPar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3"/>
                  </a:ext>
                </a:extLst>
              </a:tr>
              <a:tr h="696358">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總量提報作業小組</a:t>
                      </a:r>
                      <a:r>
                        <a:rPr kumimoji="0" lang="en-US"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南臺科技大學</a:t>
                      </a:r>
                      <a:endPar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9288">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研</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(9</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10</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11</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12</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13</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15</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20</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21</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22</a:t>
                      </a:r>
                      <a:r>
                        <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23)</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產學合作績效評量</a:t>
                      </a:r>
                      <a:endParaRPr kumimoji="0" lang="en-US" altLang="zh-TW"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5"/>
                  </a:ext>
                </a:extLst>
              </a:tr>
              <a:tr h="49928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75352416"/>
                  </a:ext>
                </a:extLst>
              </a:tr>
            </a:tbl>
          </a:graphicData>
        </a:graphic>
      </p:graphicFrame>
      <p:sp>
        <p:nvSpPr>
          <p:cNvPr id="6" name="標題 1"/>
          <p:cNvSpPr txBox="1">
            <a:spLocks/>
          </p:cNvSpPr>
          <p:nvPr/>
        </p:nvSpPr>
        <p:spPr bwMode="black">
          <a:xfrm>
            <a:off x="3851920" y="145594"/>
            <a:ext cx="597693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r>
              <a:rPr lang="zh-TW" altLang="en-US" sz="2800" dirty="0" smtClean="0">
                <a:solidFill>
                  <a:srgbClr val="FF0000"/>
                </a:solidFill>
                <a:latin typeface="微軟正黑體" panose="020B0604030504040204" pitchFamily="34" charset="-120"/>
                <a:ea typeface="微軟正黑體" panose="020B0604030504040204" pitchFamily="34" charset="-120"/>
              </a:rPr>
              <a:t>每年定期匯出資料予應用單位</a:t>
            </a:r>
          </a:p>
        </p:txBody>
      </p:sp>
    </p:spTree>
    <p:extLst>
      <p:ext uri="{BB962C8B-B14F-4D97-AF65-F5344CB8AC3E}">
        <p14:creationId xmlns:p14="http://schemas.microsoft.com/office/powerpoint/2010/main" val="1272784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aindrops">
  <a:themeElements>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aindrop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9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9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aindrops 1">
        <a:dk1>
          <a:srgbClr val="FFE2A9"/>
        </a:dk1>
        <a:lt1>
          <a:srgbClr val="FFFFFF"/>
        </a:lt1>
        <a:dk2>
          <a:srgbClr val="990000"/>
        </a:dk2>
        <a:lt2>
          <a:srgbClr val="FFCC66"/>
        </a:lt2>
        <a:accent1>
          <a:srgbClr val="CDE1D8"/>
        </a:accent1>
        <a:accent2>
          <a:srgbClr val="72974B"/>
        </a:accent2>
        <a:accent3>
          <a:srgbClr val="FFFFFF"/>
        </a:accent3>
        <a:accent4>
          <a:srgbClr val="DAC190"/>
        </a:accent4>
        <a:accent5>
          <a:srgbClr val="E3EEE9"/>
        </a:accent5>
        <a:accent6>
          <a:srgbClr val="678843"/>
        </a:accent6>
        <a:hlink>
          <a:srgbClr val="003300"/>
        </a:hlink>
        <a:folHlink>
          <a:srgbClr val="777777"/>
        </a:folHlink>
      </a:clrScheme>
      <a:clrMap bg1="lt1" tx1="dk1" bg2="lt2" tx2="dk2" accent1="accent1" accent2="accent2" accent3="accent3" accent4="accent4" accent5="accent5" accent6="accent6" hlink="hlink" folHlink="folHlink"/>
    </a:extraClrScheme>
    <a:extraClrScheme>
      <a:clrScheme name="raindrops 2">
        <a:dk1>
          <a:srgbClr val="DBF6FF"/>
        </a:dk1>
        <a:lt1>
          <a:srgbClr val="FFFFFF"/>
        </a:lt1>
        <a:dk2>
          <a:srgbClr val="4D4D4D"/>
        </a:dk2>
        <a:lt2>
          <a:srgbClr val="A5E1E1"/>
        </a:lt2>
        <a:accent1>
          <a:srgbClr val="E3E3FF"/>
        </a:accent1>
        <a:accent2>
          <a:srgbClr val="A57DFF"/>
        </a:accent2>
        <a:accent3>
          <a:srgbClr val="FFFFFF"/>
        </a:accent3>
        <a:accent4>
          <a:srgbClr val="BBD2DA"/>
        </a:accent4>
        <a:accent5>
          <a:srgbClr val="EFEFFF"/>
        </a:accent5>
        <a:accent6>
          <a:srgbClr val="9571E7"/>
        </a:accent6>
        <a:hlink>
          <a:srgbClr val="542880"/>
        </a:hlink>
        <a:folHlink>
          <a:srgbClr val="777777"/>
        </a:folHlink>
      </a:clrScheme>
      <a:clrMap bg1="lt1" tx1="dk1" bg2="lt2" tx2="dk2" accent1="accent1" accent2="accent2" accent3="accent3" accent4="accent4" accent5="accent5" accent6="accent6" hlink="hlink" folHlink="folHlink"/>
    </a:extraClrScheme>
    <a:extraClrScheme>
      <a:clrScheme name="raindrops 3">
        <a:dk1>
          <a:srgbClr val="FAE7FF"/>
        </a:dk1>
        <a:lt1>
          <a:srgbClr val="FFFFFF"/>
        </a:lt1>
        <a:dk2>
          <a:srgbClr val="1C7CCC"/>
        </a:dk2>
        <a:lt2>
          <a:srgbClr val="F3D5FF"/>
        </a:lt2>
        <a:accent1>
          <a:srgbClr val="DFF6FF"/>
        </a:accent1>
        <a:accent2>
          <a:srgbClr val="81C0FF"/>
        </a:accent2>
        <a:accent3>
          <a:srgbClr val="FFFFFF"/>
        </a:accent3>
        <a:accent4>
          <a:srgbClr val="D6C5DA"/>
        </a:accent4>
        <a:accent5>
          <a:srgbClr val="ECFAFF"/>
        </a:accent5>
        <a:accent6>
          <a:srgbClr val="74AEE7"/>
        </a:accent6>
        <a:hlink>
          <a:srgbClr val="143970"/>
        </a:hlink>
        <a:folHlink>
          <a:srgbClr val="777777"/>
        </a:folHlink>
      </a:clrScheme>
      <a:clrMap bg1="lt1" tx1="dk1" bg2="lt2" tx2="dk2" accent1="accent1" accent2="accent2" accent3="accent3" accent4="accent4" accent5="accent5" accent6="accent6" hlink="hlink" folHlink="folHlink"/>
    </a:extraClrScheme>
    <a:extraClrScheme>
      <a:clrScheme name="raindrops 4">
        <a:dk1>
          <a:srgbClr val="EEF6B2"/>
        </a:dk1>
        <a:lt1>
          <a:srgbClr val="FFFFFF"/>
        </a:lt1>
        <a:dk2>
          <a:srgbClr val="8D4D29"/>
        </a:dk2>
        <a:lt2>
          <a:srgbClr val="CCCC00"/>
        </a:lt2>
        <a:accent1>
          <a:srgbClr val="E8E3C7"/>
        </a:accent1>
        <a:accent2>
          <a:srgbClr val="8C8600"/>
        </a:accent2>
        <a:accent3>
          <a:srgbClr val="FFFFFF"/>
        </a:accent3>
        <a:accent4>
          <a:srgbClr val="CBD297"/>
        </a:accent4>
        <a:accent5>
          <a:srgbClr val="F2EFE0"/>
        </a:accent5>
        <a:accent6>
          <a:srgbClr val="7E7900"/>
        </a:accent6>
        <a:hlink>
          <a:srgbClr val="333300"/>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17961</TotalTime>
  <Words>15244</Words>
  <Application>Microsoft Office PowerPoint</Application>
  <PresentationFormat>如螢幕大小 (4:3)</PresentationFormat>
  <Paragraphs>2242</Paragraphs>
  <Slides>83</Slides>
  <Notes>32</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83</vt:i4>
      </vt:variant>
    </vt:vector>
  </HeadingPairs>
  <TitlesOfParts>
    <vt:vector size="97" baseType="lpstr">
      <vt:lpstr>Arial Unicode MS</vt:lpstr>
      <vt:lpstr>Gulim</vt:lpstr>
      <vt:lpstr>華康中圓體</vt:lpstr>
      <vt:lpstr>微軟正黑體</vt:lpstr>
      <vt:lpstr>新細明體</vt:lpstr>
      <vt:lpstr>新細明體</vt:lpstr>
      <vt:lpstr>標楷體</vt:lpstr>
      <vt:lpstr>Arial</vt:lpstr>
      <vt:lpstr>Calibri</vt:lpstr>
      <vt:lpstr>Lucida Sans Unicode</vt:lpstr>
      <vt:lpstr>Times New Roman</vt:lpstr>
      <vt:lpstr>Verdana</vt:lpstr>
      <vt:lpstr>Wingdings</vt:lpstr>
      <vt:lpstr>raindrops</vt:lpstr>
      <vt:lpstr>歡迎蒞臨(中南區)</vt:lpstr>
      <vt:lpstr>歡迎蒞臨(北區)</vt:lpstr>
      <vt:lpstr>教育部大學校院校務資料庫   【108.03期】   填表暨系統操作說明會</vt:lpstr>
      <vt:lpstr>108.03期填表暨系統操作說明會</vt:lpstr>
      <vt:lpstr>PowerPoint 簡報</vt:lpstr>
      <vt:lpstr>1.1 校庫定位</vt:lpstr>
      <vt:lpstr>1.2 校庫定位-意見處理流程</vt:lpstr>
      <vt:lpstr>1.3 校庫定位-意見處理流程</vt:lpstr>
      <vt:lpstr>1.4 定期匯出</vt:lpstr>
      <vt:lpstr>1.5 定期匯出</vt:lpstr>
      <vt:lpstr>1.6 定期匯出</vt:lpstr>
      <vt:lpstr>PowerPoint 簡報</vt:lpstr>
      <vt:lpstr>2.1 基本資料確認</vt:lpstr>
      <vt:lpstr>2.2 填表期間</vt:lpstr>
      <vt:lpstr>2.3 資料匯出</vt:lpstr>
      <vt:lpstr>2.4 統一期間資料修正</vt:lpstr>
      <vt:lpstr>2.5 統一修正申請-如何提出</vt:lpstr>
      <vt:lpstr>2.6 非統一修正申請-如何提出</vt:lpstr>
      <vt:lpstr>2.7 非統一修正申請</vt:lpstr>
      <vt:lpstr>2.8 非統一修正申請</vt:lpstr>
      <vt:lpstr>2.9 非統一修正申請-如何提出</vt:lpstr>
      <vt:lpstr>2.10 資料匯出</vt:lpstr>
      <vt:lpstr>2.11 表冊檢核</vt:lpstr>
      <vt:lpstr>2.12 檢核表列印</vt:lpstr>
      <vt:lpstr>2.13 檢核表報部</vt:lpstr>
      <vt:lpstr>PowerPoint 簡報</vt:lpstr>
      <vt:lpstr>PowerPoint 簡報</vt:lpstr>
      <vt:lpstr>3.1.1 本期填報表冊</vt:lpstr>
      <vt:lpstr>3.1.2 本期免填表冊</vt:lpstr>
      <vt:lpstr>PowerPoint 簡報</vt:lpstr>
      <vt:lpstr>學4.僑生、港澳生及大陸地區來臺學生資料統計表 學5.外國學生資料統計表                                        (3月、10月填報)</vt:lpstr>
      <vt:lpstr>學32.完成及退出「大學進修部四年制學士班彈性修業試辦方案」學生人數          (108.03首填， 3月、10月填報)</vt:lpstr>
      <vt:lpstr>學32.完成及退出「大學進修部四年制學士班彈性修業試辦方案」學生人數          (108.03首填， 3月、10月填報)</vt:lpstr>
      <vt:lpstr>學32.完成及退出「大學進修部四年制學士班彈性修業試辦方案」學生人數          (108.03首填， 3月、10月填報)</vt:lpstr>
      <vt:lpstr>學32.完成及退出「大學進修部四年制學士班彈性修業試辦方案」學生人數          (108.03首填， 3月、10月填報)</vt:lpstr>
      <vt:lpstr>    教1.專兼任教師明細表             (3月、10月填報)</vt:lpstr>
      <vt:lpstr>    教1.專兼任教師明細表             (3月、10月填報)</vt:lpstr>
      <vt:lpstr>教8.編制外專任教師報酬標準         (108.03更新首填， 3月、10月填報)</vt:lpstr>
      <vt:lpstr>教8.編制外專任教師報酬標準         (108.03更新首填， 3月、10月填報)</vt:lpstr>
      <vt:lpstr>教8.編制外專任教師報酬標準         (108.03更新首填， 3月、10月填報)</vt:lpstr>
      <vt:lpstr>教8.編制外專任教師報酬標準         (108.03更新首填， 3月、10月填報)</vt:lpstr>
      <vt:lpstr>教8.編制外專任教師報酬標準-EXCEL檔案內容         (108.03更新首填， 3月、10月填報)</vt:lpstr>
      <vt:lpstr>研12.專利、新品種、授權件數表             (3月填報)</vt:lpstr>
      <vt:lpstr>研13.各種智慧財產權衍生運用總金額表            (3月填報)</vt:lpstr>
      <vt:lpstr>研13.各種智慧財產權衍生運用總金額表            (3月填報)</vt:lpstr>
      <vt:lpstr>研16.專任教師發表專業學術期刊或學報論文明細表                (3月填報)</vt:lpstr>
      <vt:lpstr>研18.專任教師發表專書(含創作作品集)資料明細表                (3月填報)</vt:lpstr>
      <vt:lpstr>研20.大學校院推動創新育成及技術移轉績效表           (3月填報)</vt:lpstr>
      <vt:lpstr>研20.大學校院推動創新育成及技術移轉績效表           (3月填報)</vt:lpstr>
      <vt:lpstr>研22.學校衍生企業明細表              (3月填報)</vt:lpstr>
      <vt:lpstr>研22.學校衍生企業明細表              (3月填報)</vt:lpstr>
      <vt:lpstr>研23.學校合作企業新事業部門明細表                          (108.03.首填，3月填報)</vt:lpstr>
      <vt:lpstr>研23.學校合作企業新事業部門明細表                          (108.03.首填，3月填報)</vt:lpstr>
      <vt:lpstr>研23.學校合作企業新事業部門明細表                          (108.03.首填，3月填報)</vt:lpstr>
      <vt:lpstr>研23.學校合作企業新事業部門明細表                          (108.03.首填，3月填報)</vt:lpstr>
      <vt:lpstr>研23.學校合作企業新事業部門明細表                          (108.03.首填，3月填報)</vt:lpstr>
      <vt:lpstr>校1.校舍建築物面積統計表  校4. 學校租用學生宿舍表             </vt:lpstr>
      <vt:lpstr>校27.學校設置太陽光電發電設備設置容量表                (108.03.首填，3月、10月填報)</vt:lpstr>
      <vt:lpstr>校27.學校設置太陽光電發電設備設置容量表                (108.03.首填，3月、10月填報)</vt:lpstr>
      <vt:lpstr>填表系統介面新增專區-統計處相關報表          (108.03期新增，學校免填，系統自動產生)</vt:lpstr>
      <vt:lpstr>統計處報表專區-統報1.休學及學生人數彙總表          (108.03期新增，學校免填，系統自動產生)</vt:lpstr>
      <vt:lpstr>統計處報表專區-統報1a~1c.休學及學生人數明細表          (108.03期新增，學校免填，系統自動產生)</vt:lpstr>
      <vt:lpstr>統計處報表專區-統報2.退學及學生人數彙總表          (108.03期新增，學校免填，系統自動產生)</vt:lpstr>
      <vt:lpstr>統計處報表專區-統報2a~2c.退學及學生人數明細表          (108.03期新增，學校免填，系統自動產生)</vt:lpstr>
      <vt:lpstr>PowerPoint 簡報</vt:lpstr>
      <vt:lpstr>學10.學生實習人數及時數統計表                          (10月填報)</vt:lpstr>
      <vt:lpstr>學20-1.畢業總學生人數表              (10月填報)</vt:lpstr>
      <vt:lpstr>學30.大學辦理多元專長培力課程(學士班/進修學士班)招生情形            (10月填報)</vt:lpstr>
      <vt:lpstr>學30.大學辦理多元專長培力課程(學士班/進修學士班)招生情形            (10月填報)</vt:lpstr>
      <vt:lpstr>學30.大學辦理多元專長培力課程(學士班/進修學士班)招生情形            (10月填報)</vt:lpstr>
      <vt:lpstr>學30.大學辦理多元專長培力課程(學士班/進修學士班)招生情形            (10月填報)</vt:lpstr>
      <vt:lpstr>學30.大學辦理多元專長培力課程(學士班/進修學士班)招生情形            (10月填報)</vt:lpstr>
      <vt:lpstr>學30.大學辦理多元專長培力課程(學士班/進修學士班)招生情形            (10月填報)</vt:lpstr>
      <vt:lpstr>學30.大學辦理多元專長培力課程(學士班/進修學士班)招生情形            (10月填報)</vt:lpstr>
      <vt:lpstr>職2-1.學術主管之教師職級         (108.10期新增，學校免填，系統自動產生)</vt:lpstr>
      <vt:lpstr>職2-1.學術主管之教師職級         (108.10期新增，學校免填，系統自動產生)</vt:lpstr>
      <vt:lpstr>校19.獎助生及勞僱型學生兼任助理人數及經費統計表                 (10月填報)</vt:lpstr>
      <vt:lpstr>校25.私立學校董事、監察人名單及其任期資訊統計                 (10月填報)</vt:lpstr>
      <vt:lpstr>統計處報表專區新增內容          (108.10期新增，學校免填，系統自動產生)</vt:lpstr>
      <vt:lpstr>統計處報表專區- 統報3.在學學生暨境外學位生彙總表 統報3a.在學學生暨境外學位生明細表 (108.10期新增，學校免填，系統自動產生)</vt:lpstr>
      <vt:lpstr>統計處報表專區-統報4.畢業生暨畢業境外學生明細表          (108.10期新增，學校免填，系統自動產生)</vt:lpstr>
      <vt:lpstr>聯絡資訊</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heipuser</cp:lastModifiedBy>
  <cp:revision>2315</cp:revision>
  <cp:lastPrinted>2018-08-16T06:45:38Z</cp:lastPrinted>
  <dcterms:created xsi:type="dcterms:W3CDTF">2016-12-26T01:09:48Z</dcterms:created>
  <dcterms:modified xsi:type="dcterms:W3CDTF">2019-02-12T02:26:49Z</dcterms:modified>
</cp:coreProperties>
</file>