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86" r:id="rId1"/>
  </p:sldMasterIdLst>
  <p:notesMasterIdLst>
    <p:notesMasterId r:id="rId51"/>
  </p:notesMasterIdLst>
  <p:handoutMasterIdLst>
    <p:handoutMasterId r:id="rId52"/>
  </p:handoutMasterIdLst>
  <p:sldIdLst>
    <p:sldId id="1578" r:id="rId2"/>
    <p:sldId id="1188" r:id="rId3"/>
    <p:sldId id="1131" r:id="rId4"/>
    <p:sldId id="1132" r:id="rId5"/>
    <p:sldId id="1549" r:id="rId6"/>
    <p:sldId id="1550" r:id="rId7"/>
    <p:sldId id="1551" r:id="rId8"/>
    <p:sldId id="1560" r:id="rId9"/>
    <p:sldId id="1561" r:id="rId10"/>
    <p:sldId id="1562" r:id="rId11"/>
    <p:sldId id="1563" r:id="rId12"/>
    <p:sldId id="1564" r:id="rId13"/>
    <p:sldId id="1565" r:id="rId14"/>
    <p:sldId id="1138" r:id="rId15"/>
    <p:sldId id="1541" r:id="rId16"/>
    <p:sldId id="1559" r:id="rId17"/>
    <p:sldId id="1555" r:id="rId18"/>
    <p:sldId id="1556" r:id="rId19"/>
    <p:sldId id="1493" r:id="rId20"/>
    <p:sldId id="1320" r:id="rId21"/>
    <p:sldId id="1321" r:id="rId22"/>
    <p:sldId id="1322" r:id="rId23"/>
    <p:sldId id="1540" r:id="rId24"/>
    <p:sldId id="1323" r:id="rId25"/>
    <p:sldId id="1324" r:id="rId26"/>
    <p:sldId id="1587" r:id="rId27"/>
    <p:sldId id="1532" r:id="rId28"/>
    <p:sldId id="1596" r:id="rId29"/>
    <p:sldId id="1607" r:id="rId30"/>
    <p:sldId id="1583" r:id="rId31"/>
    <p:sldId id="1606" r:id="rId32"/>
    <p:sldId id="1605" r:id="rId33"/>
    <p:sldId id="1579" r:id="rId34"/>
    <p:sldId id="1537" r:id="rId35"/>
    <p:sldId id="1538" r:id="rId36"/>
    <p:sldId id="1586" r:id="rId37"/>
    <p:sldId id="1589" r:id="rId38"/>
    <p:sldId id="1591" r:id="rId39"/>
    <p:sldId id="1592" r:id="rId40"/>
    <p:sldId id="1597" r:id="rId41"/>
    <p:sldId id="1594" r:id="rId42"/>
    <p:sldId id="1595" r:id="rId43"/>
    <p:sldId id="1600" r:id="rId44"/>
    <p:sldId id="1602" r:id="rId45"/>
    <p:sldId id="1603" r:id="rId46"/>
    <p:sldId id="1601" r:id="rId47"/>
    <p:sldId id="1604" r:id="rId48"/>
    <p:sldId id="1599" r:id="rId49"/>
    <p:sldId id="1334" r:id="rId50"/>
  </p:sldIdLst>
  <p:sldSz cx="12192000" cy="6858000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9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9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9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9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9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9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19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19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19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楊雪鳳" initials="楊雪鳳" lastIdx="3" clrIdx="0">
    <p:extLst>
      <p:ext uri="{19B8F6BF-5375-455C-9EA6-DF929625EA0E}">
        <p15:presenceInfo xmlns:p15="http://schemas.microsoft.com/office/powerpoint/2012/main" userId="楊雪鳳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CCCC"/>
    <a:srgbClr val="FFD243"/>
    <a:srgbClr val="006600"/>
    <a:srgbClr val="FFFF8F"/>
    <a:srgbClr val="FFE79B"/>
    <a:srgbClr val="6600FF"/>
    <a:srgbClr val="C0E399"/>
    <a:srgbClr val="DDF0C8"/>
    <a:srgbClr val="E3B0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46F890A9-2807-4EBB-B81D-B2AA78EC7F39}" styleName="深色樣式 2 - 輔色 5/輔色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深色樣式 2 - 輔色 3/輔色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0A1B5D5-9B99-4C35-A422-299274C87663}" styleName="中等深淺樣式 1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DCAF9ED-07DC-4A11-8D7F-57B35C25682E}" styleName="中等深淺樣式 1 - 輔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中等深淺樣式 1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中等深淺樣式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E171933-4619-4E11-9A3F-F7608DF75F80}" styleName="中等深淺樣式 1 - 輔色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8A107856-5554-42FB-B03E-39F5DBC370BA}" styleName="中等深淺樣式 4 - 輔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125E5076-3810-47DD-B79F-674D7AD40C01}" styleName="深色樣式 1 - 輔色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深色樣式 1 - 輔色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深色樣式 1 - 輔色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深色樣式 1 - 輔色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深色樣式 1 - 輔色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深色樣式 1 - 輔色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深色樣式 2 - 輔色 1/輔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2C8C85-51F0-491E-9774-3900AFEF0FD7}" styleName="淺色樣式 2 - 輔色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淺色樣式 3 - 輔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DA37D80-6434-44D0-A028-1B22A696006F}" styleName="淺色樣式 3 - 輔色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中等深淺樣式 3 - 輔色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淺色樣式 2 - 輔色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17292A2E-F333-43FB-9621-5CBBE7FDCDCB}" styleName="淺色樣式 2 - 輔色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16DA210-FB5B-4158-B5E0-FEB733F419BA}" styleName="淺色樣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505E3EF-67EA-436B-97B2-0124C06EBD24}" styleName="中等深淺樣式 4 - 輔色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淺色樣式 3 - 輔色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淺色樣式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淺色樣式 3 - 輔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中等深淺樣式 3 - 輔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269D01E-BC32-4049-B463-5C60D7B0CCD2}" styleName="佈景主題樣式 2 - 輔色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637" autoAdjust="0"/>
    <p:restoredTop sz="94657" autoAdjust="0"/>
  </p:normalViewPr>
  <p:slideViewPr>
    <p:cSldViewPr snapToGrid="0">
      <p:cViewPr varScale="1">
        <p:scale>
          <a:sx n="80" d="100"/>
          <a:sy n="80" d="100"/>
        </p:scale>
        <p:origin x="523" y="1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308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200" d="100"/>
        <a:sy n="200" d="100"/>
      </p:scale>
      <p:origin x="0" y="-34722"/>
    </p:cViewPr>
  </p:sorterViewPr>
  <p:notesViewPr>
    <p:cSldViewPr snapToGrid="0">
      <p:cViewPr varScale="1">
        <p:scale>
          <a:sx n="88" d="100"/>
          <a:sy n="88" d="100"/>
        </p:scale>
        <p:origin x="382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commentAuthors" Target="commentAuthor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DF1B4C9-7671-44D0-96A3-14F7E74961A0}" type="doc">
      <dgm:prSet loTypeId="urn:microsoft.com/office/officeart/2005/8/layout/process2" loCatId="process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AE92464C-04AC-4CDF-8D54-2E2DCB9F5D6F}">
      <dgm:prSet phldrT="[文字]" custT="1"/>
      <dgm:spPr>
        <a:solidFill>
          <a:srgbClr val="B4DED0"/>
        </a:solidFill>
        <a:ln>
          <a:noFill/>
        </a:ln>
      </dgm:spPr>
      <dgm:t>
        <a:bodyPr anchor="ctr"/>
        <a:lstStyle/>
        <a:p>
          <a:pPr algn="l"/>
          <a:r>
            <a:rPr lang="en-US" altLang="zh-TW" sz="36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1. </a:t>
          </a:r>
          <a:r>
            <a:rPr lang="zh-TW" altLang="en-US" sz="36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校庫定位</a:t>
          </a:r>
        </a:p>
      </dgm:t>
    </dgm:pt>
    <dgm:pt modelId="{D8C18A87-D3B2-474B-AC09-17801BF0A311}" type="parTrans" cxnId="{1AED59FC-50DC-434F-8A8D-89D338A67665}">
      <dgm:prSet/>
      <dgm:spPr/>
      <dgm:t>
        <a:bodyPr/>
        <a:lstStyle/>
        <a:p>
          <a:pPr algn="l"/>
          <a:endParaRPr lang="zh-TW" altLang="en-US" sz="3600" b="1">
            <a:solidFill>
              <a:srgbClr val="000000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F52FA1D8-33EF-44C8-942B-64C6567EDC98}" type="sibTrans" cxnId="{1AED59FC-50DC-434F-8A8D-89D338A67665}">
      <dgm:prSet custT="1"/>
      <dgm:spPr>
        <a:solidFill>
          <a:schemeClr val="bg1">
            <a:lumMod val="85000"/>
          </a:schemeClr>
        </a:solidFill>
        <a:ln w="28575">
          <a:solidFill>
            <a:srgbClr val="000000"/>
          </a:solidFill>
        </a:ln>
      </dgm:spPr>
      <dgm:t>
        <a:bodyPr/>
        <a:lstStyle/>
        <a:p>
          <a:pPr algn="l"/>
          <a:endParaRPr lang="zh-TW" altLang="en-US" sz="3600" b="1">
            <a:solidFill>
              <a:srgbClr val="000000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7849E789-51D1-483E-B341-67CA9A8ECA74}">
      <dgm:prSet phldrT="[文字]" custT="1"/>
      <dgm:spPr>
        <a:solidFill>
          <a:srgbClr val="92D050"/>
        </a:solidFill>
        <a:ln>
          <a:noFill/>
        </a:ln>
      </dgm:spPr>
      <dgm:t>
        <a:bodyPr anchor="ctr"/>
        <a:lstStyle/>
        <a:p>
          <a:pPr algn="l"/>
          <a:r>
            <a:rPr lang="en-US" altLang="zh-TW" sz="36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3.</a:t>
          </a:r>
          <a:r>
            <a:rPr lang="zh-TW" altLang="en-US" sz="36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 本期填報表冊與注意事項</a:t>
          </a:r>
        </a:p>
      </dgm:t>
    </dgm:pt>
    <dgm:pt modelId="{BEDF4E4F-ED73-4E16-AF7A-58FC81F52438}" type="parTrans" cxnId="{6F1BB799-3B13-4339-9B21-3F14FAC77423}">
      <dgm:prSet/>
      <dgm:spPr/>
      <dgm:t>
        <a:bodyPr/>
        <a:lstStyle/>
        <a:p>
          <a:pPr algn="l"/>
          <a:endParaRPr lang="zh-TW" altLang="en-US" sz="3600" b="1">
            <a:solidFill>
              <a:srgbClr val="000000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C3587BFA-3C2F-422A-9EE6-F2E1729D2E6A}" type="sibTrans" cxnId="{6F1BB799-3B13-4339-9B21-3F14FAC77423}">
      <dgm:prSet custT="1"/>
      <dgm:spPr>
        <a:solidFill>
          <a:schemeClr val="bg1">
            <a:lumMod val="85000"/>
          </a:schemeClr>
        </a:solidFill>
        <a:ln w="28575">
          <a:solidFill>
            <a:srgbClr val="000000"/>
          </a:solidFill>
        </a:ln>
      </dgm:spPr>
      <dgm:t>
        <a:bodyPr/>
        <a:lstStyle/>
        <a:p>
          <a:pPr algn="l"/>
          <a:endParaRPr lang="zh-TW" altLang="en-US" sz="3600" b="1">
            <a:solidFill>
              <a:srgbClr val="000000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BCB44A10-724F-49BC-BD59-1D7AB7EC0321}">
      <dgm:prSet phldrT="[文字]" custT="1"/>
      <dgm:spPr>
        <a:solidFill>
          <a:srgbClr val="FFCCCC"/>
        </a:solidFill>
        <a:ln>
          <a:noFill/>
        </a:ln>
      </dgm:spPr>
      <dgm:t>
        <a:bodyPr anchor="ctr"/>
        <a:lstStyle/>
        <a:p>
          <a:pPr algn="l"/>
          <a:r>
            <a:rPr lang="en-US" altLang="zh-TW" sz="36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2.</a:t>
          </a:r>
          <a:r>
            <a:rPr lang="zh-TW" altLang="en-US" sz="36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 本期作業時程</a:t>
          </a:r>
        </a:p>
      </dgm:t>
    </dgm:pt>
    <dgm:pt modelId="{BF707CD8-FA2E-4553-A49D-1F5F0FA51C7D}" type="parTrans" cxnId="{7B0562C7-1F7B-4584-BB5C-F2E3BE613974}">
      <dgm:prSet/>
      <dgm:spPr/>
      <dgm:t>
        <a:bodyPr/>
        <a:lstStyle/>
        <a:p>
          <a:pPr algn="l"/>
          <a:endParaRPr lang="zh-TW" altLang="en-US" sz="3600" b="1">
            <a:solidFill>
              <a:srgbClr val="000000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82E5ED1C-7AC4-40C5-85CF-B4B3FF85FB19}" type="sibTrans" cxnId="{7B0562C7-1F7B-4584-BB5C-F2E3BE613974}">
      <dgm:prSet custT="1"/>
      <dgm:spPr>
        <a:solidFill>
          <a:schemeClr val="bg1">
            <a:lumMod val="85000"/>
          </a:schemeClr>
        </a:solidFill>
        <a:ln w="28575">
          <a:solidFill>
            <a:srgbClr val="000000"/>
          </a:solidFill>
        </a:ln>
      </dgm:spPr>
      <dgm:t>
        <a:bodyPr/>
        <a:lstStyle/>
        <a:p>
          <a:pPr algn="l"/>
          <a:endParaRPr lang="zh-TW" altLang="en-US" sz="3600" b="1">
            <a:solidFill>
              <a:srgbClr val="000000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08F5AA93-231B-4388-81A2-A86B985F0F06}">
      <dgm:prSet phldrT="[文字]" custT="1"/>
      <dgm:spPr>
        <a:solidFill>
          <a:srgbClr val="CCCCFF"/>
        </a:solidFill>
        <a:ln>
          <a:noFill/>
        </a:ln>
      </dgm:spPr>
      <dgm:t>
        <a:bodyPr anchor="ctr"/>
        <a:lstStyle/>
        <a:p>
          <a:pPr algn="l"/>
          <a:r>
            <a:rPr lang="en-US" altLang="zh-TW" sz="36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4. </a:t>
          </a:r>
          <a:r>
            <a:rPr lang="zh-TW" altLang="en-US" sz="36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下期異動預告</a:t>
          </a:r>
        </a:p>
      </dgm:t>
    </dgm:pt>
    <dgm:pt modelId="{A24E70F7-A35B-4251-978A-3CA08384A6B0}" type="parTrans" cxnId="{9148AD76-57B1-4701-BBB7-8C93F7C33856}">
      <dgm:prSet/>
      <dgm:spPr/>
      <dgm:t>
        <a:bodyPr/>
        <a:lstStyle/>
        <a:p>
          <a:endParaRPr lang="zh-TW" altLang="en-US"/>
        </a:p>
      </dgm:t>
    </dgm:pt>
    <dgm:pt modelId="{56AC6CC1-44FF-4BCF-9F2C-EFCEA0B1483D}" type="sibTrans" cxnId="{9148AD76-57B1-4701-BBB7-8C93F7C33856}">
      <dgm:prSet custT="1"/>
      <dgm:spPr>
        <a:solidFill>
          <a:prstClr val="white">
            <a:lumMod val="85000"/>
          </a:prstClr>
        </a:solidFill>
        <a:ln w="28575">
          <a:solidFill>
            <a:srgbClr val="000000"/>
          </a:solidFill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prstClr val="white"/>
          </a:contourClr>
        </a:sp3d>
      </dgm:spPr>
      <dgm:t>
        <a:bodyPr spcFirstLastPara="0" vert="horz" wrap="square" lIns="0" tIns="0" rIns="0" bIns="0" numCol="1" spcCol="1270" anchor="ctr" anchorCtr="0"/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3600" b="1" kern="1200">
            <a:solidFill>
              <a:srgbClr val="000000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4EB983B5-83D4-4072-A221-38D75F65A877}">
      <dgm:prSet phldrT="[文字]" custT="1"/>
      <dgm:spPr>
        <a:solidFill>
          <a:schemeClr val="accent4">
            <a:lumMod val="60000"/>
            <a:lumOff val="40000"/>
          </a:schemeClr>
        </a:solidFill>
        <a:ln>
          <a:noFill/>
        </a:ln>
      </dgm:spPr>
      <dgm:t>
        <a:bodyPr anchor="ctr"/>
        <a:lstStyle/>
        <a:p>
          <a:pPr algn="l"/>
          <a:r>
            <a:rPr lang="en-US" altLang="zh-TW" sz="36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5.</a:t>
          </a:r>
          <a:r>
            <a:rPr lang="zh-TW" altLang="en-US" sz="36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 常見問題</a:t>
          </a:r>
          <a:r>
            <a:rPr lang="en-US" altLang="zh-TW" sz="36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Q&amp;A</a:t>
          </a:r>
          <a:endParaRPr lang="zh-TW" altLang="en-US" sz="3600" b="1" dirty="0">
            <a:solidFill>
              <a:srgbClr val="000000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F2F4646B-ECBE-4F56-B2CD-64A834B5E920}" type="parTrans" cxnId="{D8E8A748-E588-47F5-86D4-2288659EC4A6}">
      <dgm:prSet/>
      <dgm:spPr/>
      <dgm:t>
        <a:bodyPr/>
        <a:lstStyle/>
        <a:p>
          <a:endParaRPr lang="zh-TW" altLang="en-US"/>
        </a:p>
      </dgm:t>
    </dgm:pt>
    <dgm:pt modelId="{CD1A4985-249F-4ECD-8AB0-70CFA98F755E}" type="sibTrans" cxnId="{D8E8A748-E588-47F5-86D4-2288659EC4A6}">
      <dgm:prSet/>
      <dgm:spPr/>
      <dgm:t>
        <a:bodyPr/>
        <a:lstStyle/>
        <a:p>
          <a:endParaRPr lang="zh-TW" altLang="en-US"/>
        </a:p>
      </dgm:t>
    </dgm:pt>
    <dgm:pt modelId="{4AA1F18C-70C2-4AC4-A5E8-4528BD98C20E}" type="pres">
      <dgm:prSet presAssocID="{2DF1B4C9-7671-44D0-96A3-14F7E74961A0}" presName="linearFlow" presStyleCnt="0">
        <dgm:presLayoutVars>
          <dgm:resizeHandles val="exact"/>
        </dgm:presLayoutVars>
      </dgm:prSet>
      <dgm:spPr/>
    </dgm:pt>
    <dgm:pt modelId="{86A9C779-F9CF-483F-8653-D564FF534D32}" type="pres">
      <dgm:prSet presAssocID="{AE92464C-04AC-4CDF-8D54-2E2DCB9F5D6F}" presName="node" presStyleLbl="node1" presStyleIdx="0" presStyleCnt="5" custScaleX="191886" custLinFactNeighborX="-591" custLinFactNeighborY="1554">
        <dgm:presLayoutVars>
          <dgm:bulletEnabled val="1"/>
        </dgm:presLayoutVars>
      </dgm:prSet>
      <dgm:spPr/>
    </dgm:pt>
    <dgm:pt modelId="{55FB35D7-BD54-45A4-9DC2-DE43BA6C6FC5}" type="pres">
      <dgm:prSet presAssocID="{F52FA1D8-33EF-44C8-942B-64C6567EDC98}" presName="sibTrans" presStyleLbl="sibTrans2D1" presStyleIdx="0" presStyleCnt="4"/>
      <dgm:spPr/>
    </dgm:pt>
    <dgm:pt modelId="{61C43EF2-FB3E-4812-9E08-0F5EE95E71B5}" type="pres">
      <dgm:prSet presAssocID="{F52FA1D8-33EF-44C8-942B-64C6567EDC98}" presName="connectorText" presStyleLbl="sibTrans2D1" presStyleIdx="0" presStyleCnt="4"/>
      <dgm:spPr/>
    </dgm:pt>
    <dgm:pt modelId="{7BA3403B-3B12-41AE-9048-62FFED261545}" type="pres">
      <dgm:prSet presAssocID="{BCB44A10-724F-49BC-BD59-1D7AB7EC0321}" presName="node" presStyleLbl="node1" presStyleIdx="1" presStyleCnt="5" custScaleX="191886" custLinFactNeighborX="-591" custLinFactNeighborY="1554">
        <dgm:presLayoutVars>
          <dgm:bulletEnabled val="1"/>
        </dgm:presLayoutVars>
      </dgm:prSet>
      <dgm:spPr/>
    </dgm:pt>
    <dgm:pt modelId="{8141AFCB-BFAA-4BC0-B512-9CF4D382048D}" type="pres">
      <dgm:prSet presAssocID="{82E5ED1C-7AC4-40C5-85CF-B4B3FF85FB19}" presName="sibTrans" presStyleLbl="sibTrans2D1" presStyleIdx="1" presStyleCnt="4"/>
      <dgm:spPr/>
    </dgm:pt>
    <dgm:pt modelId="{C862B9CA-68CF-4EC6-A2F8-D24488DDDCE2}" type="pres">
      <dgm:prSet presAssocID="{82E5ED1C-7AC4-40C5-85CF-B4B3FF85FB19}" presName="connectorText" presStyleLbl="sibTrans2D1" presStyleIdx="1" presStyleCnt="4"/>
      <dgm:spPr/>
    </dgm:pt>
    <dgm:pt modelId="{71A57973-5DE8-431A-A352-7AF8422FCB1F}" type="pres">
      <dgm:prSet presAssocID="{7849E789-51D1-483E-B341-67CA9A8ECA74}" presName="node" presStyleLbl="node1" presStyleIdx="2" presStyleCnt="5" custScaleX="191886" custLinFactNeighborX="-591" custLinFactNeighborY="1554">
        <dgm:presLayoutVars>
          <dgm:bulletEnabled val="1"/>
        </dgm:presLayoutVars>
      </dgm:prSet>
      <dgm:spPr/>
    </dgm:pt>
    <dgm:pt modelId="{0ADEDFA3-5CAF-40B5-A00F-4F2CF56897FB}" type="pres">
      <dgm:prSet presAssocID="{C3587BFA-3C2F-422A-9EE6-F2E1729D2E6A}" presName="sibTrans" presStyleLbl="sibTrans2D1" presStyleIdx="2" presStyleCnt="4"/>
      <dgm:spPr/>
    </dgm:pt>
    <dgm:pt modelId="{1B544F86-D7F1-42E2-9B15-9D0E50F2EC77}" type="pres">
      <dgm:prSet presAssocID="{C3587BFA-3C2F-422A-9EE6-F2E1729D2E6A}" presName="connectorText" presStyleLbl="sibTrans2D1" presStyleIdx="2" presStyleCnt="4"/>
      <dgm:spPr/>
    </dgm:pt>
    <dgm:pt modelId="{E8224C76-8782-4E5C-B400-805CC13D21A9}" type="pres">
      <dgm:prSet presAssocID="{08F5AA93-231B-4388-81A2-A86B985F0F06}" presName="node" presStyleLbl="node1" presStyleIdx="3" presStyleCnt="5" custScaleX="191886">
        <dgm:presLayoutVars>
          <dgm:bulletEnabled val="1"/>
        </dgm:presLayoutVars>
      </dgm:prSet>
      <dgm:spPr/>
    </dgm:pt>
    <dgm:pt modelId="{087196A3-CD6B-4768-9D0E-9D141C93D4B0}" type="pres">
      <dgm:prSet presAssocID="{56AC6CC1-44FF-4BCF-9F2C-EFCEA0B1483D}" presName="sibTrans" presStyleLbl="sibTrans2D1" presStyleIdx="3" presStyleCnt="4"/>
      <dgm:spPr>
        <a:xfrm rot="5400000">
          <a:off x="4208145" y="4408756"/>
          <a:ext cx="299005" cy="358806"/>
        </a:xfrm>
        <a:prstGeom prst="rightArrow">
          <a:avLst>
            <a:gd name="adj1" fmla="val 60000"/>
            <a:gd name="adj2" fmla="val 50000"/>
          </a:avLst>
        </a:prstGeom>
      </dgm:spPr>
    </dgm:pt>
    <dgm:pt modelId="{B2A48FCE-F97D-4988-A79E-CD511B38A422}" type="pres">
      <dgm:prSet presAssocID="{56AC6CC1-44FF-4BCF-9F2C-EFCEA0B1483D}" presName="connectorText" presStyleLbl="sibTrans2D1" presStyleIdx="3" presStyleCnt="4"/>
      <dgm:spPr/>
    </dgm:pt>
    <dgm:pt modelId="{4B74833D-86BB-47BC-87F8-10AA4AE8FB1A}" type="pres">
      <dgm:prSet presAssocID="{4EB983B5-83D4-4072-A221-38D75F65A877}" presName="node" presStyleLbl="node1" presStyleIdx="4" presStyleCnt="5" custScaleX="191886">
        <dgm:presLayoutVars>
          <dgm:bulletEnabled val="1"/>
        </dgm:presLayoutVars>
      </dgm:prSet>
      <dgm:spPr/>
    </dgm:pt>
  </dgm:ptLst>
  <dgm:cxnLst>
    <dgm:cxn modelId="{E7E67527-833E-46D2-B17A-6F1F17F2C71D}" type="presOf" srcId="{F52FA1D8-33EF-44C8-942B-64C6567EDC98}" destId="{55FB35D7-BD54-45A4-9DC2-DE43BA6C6FC5}" srcOrd="0" destOrd="0" presId="urn:microsoft.com/office/officeart/2005/8/layout/process2"/>
    <dgm:cxn modelId="{2D2D083A-541D-4187-9845-79D0383B14E0}" type="presOf" srcId="{82E5ED1C-7AC4-40C5-85CF-B4B3FF85FB19}" destId="{C862B9CA-68CF-4EC6-A2F8-D24488DDDCE2}" srcOrd="1" destOrd="0" presId="urn:microsoft.com/office/officeart/2005/8/layout/process2"/>
    <dgm:cxn modelId="{716C0C40-D399-4398-B5AF-EE48F3FAAEF4}" type="presOf" srcId="{08F5AA93-231B-4388-81A2-A86B985F0F06}" destId="{E8224C76-8782-4E5C-B400-805CC13D21A9}" srcOrd="0" destOrd="0" presId="urn:microsoft.com/office/officeart/2005/8/layout/process2"/>
    <dgm:cxn modelId="{51D3035B-0A87-486F-89B7-7D5B2B036B76}" type="presOf" srcId="{C3587BFA-3C2F-422A-9EE6-F2E1729D2E6A}" destId="{1B544F86-D7F1-42E2-9B15-9D0E50F2EC77}" srcOrd="1" destOrd="0" presId="urn:microsoft.com/office/officeart/2005/8/layout/process2"/>
    <dgm:cxn modelId="{D8E8A748-E588-47F5-86D4-2288659EC4A6}" srcId="{2DF1B4C9-7671-44D0-96A3-14F7E74961A0}" destId="{4EB983B5-83D4-4072-A221-38D75F65A877}" srcOrd="4" destOrd="0" parTransId="{F2F4646B-ECBE-4F56-B2CD-64A834B5E920}" sibTransId="{CD1A4985-249F-4ECD-8AB0-70CFA98F755E}"/>
    <dgm:cxn modelId="{372EBE4D-B3A7-4EEE-BA29-4AC65C8CB0CC}" type="presOf" srcId="{4EB983B5-83D4-4072-A221-38D75F65A877}" destId="{4B74833D-86BB-47BC-87F8-10AA4AE8FB1A}" srcOrd="0" destOrd="0" presId="urn:microsoft.com/office/officeart/2005/8/layout/process2"/>
    <dgm:cxn modelId="{9148AD76-57B1-4701-BBB7-8C93F7C33856}" srcId="{2DF1B4C9-7671-44D0-96A3-14F7E74961A0}" destId="{08F5AA93-231B-4388-81A2-A86B985F0F06}" srcOrd="3" destOrd="0" parTransId="{A24E70F7-A35B-4251-978A-3CA08384A6B0}" sibTransId="{56AC6CC1-44FF-4BCF-9F2C-EFCEA0B1483D}"/>
    <dgm:cxn modelId="{F231447D-945F-4570-939A-0F42B9F97B03}" type="presOf" srcId="{7849E789-51D1-483E-B341-67CA9A8ECA74}" destId="{71A57973-5DE8-431A-A352-7AF8422FCB1F}" srcOrd="0" destOrd="0" presId="urn:microsoft.com/office/officeart/2005/8/layout/process2"/>
    <dgm:cxn modelId="{A98D868B-5112-490D-8C88-FF95273642F5}" type="presOf" srcId="{2DF1B4C9-7671-44D0-96A3-14F7E74961A0}" destId="{4AA1F18C-70C2-4AC4-A5E8-4528BD98C20E}" srcOrd="0" destOrd="0" presId="urn:microsoft.com/office/officeart/2005/8/layout/process2"/>
    <dgm:cxn modelId="{4B9BB28C-9908-47E0-9E0B-B27C00BD1392}" type="presOf" srcId="{BCB44A10-724F-49BC-BD59-1D7AB7EC0321}" destId="{7BA3403B-3B12-41AE-9048-62FFED261545}" srcOrd="0" destOrd="0" presId="urn:microsoft.com/office/officeart/2005/8/layout/process2"/>
    <dgm:cxn modelId="{3B5D8994-5BF2-471D-9336-2C3824085F36}" type="presOf" srcId="{C3587BFA-3C2F-422A-9EE6-F2E1729D2E6A}" destId="{0ADEDFA3-5CAF-40B5-A00F-4F2CF56897FB}" srcOrd="0" destOrd="0" presId="urn:microsoft.com/office/officeart/2005/8/layout/process2"/>
    <dgm:cxn modelId="{9B604397-1FCA-4A84-B52F-30803313DE24}" type="presOf" srcId="{F52FA1D8-33EF-44C8-942B-64C6567EDC98}" destId="{61C43EF2-FB3E-4812-9E08-0F5EE95E71B5}" srcOrd="1" destOrd="0" presId="urn:microsoft.com/office/officeart/2005/8/layout/process2"/>
    <dgm:cxn modelId="{6F1BB799-3B13-4339-9B21-3F14FAC77423}" srcId="{2DF1B4C9-7671-44D0-96A3-14F7E74961A0}" destId="{7849E789-51D1-483E-B341-67CA9A8ECA74}" srcOrd="2" destOrd="0" parTransId="{BEDF4E4F-ED73-4E16-AF7A-58FC81F52438}" sibTransId="{C3587BFA-3C2F-422A-9EE6-F2E1729D2E6A}"/>
    <dgm:cxn modelId="{D385449E-0201-4040-88D0-00BC280D6A98}" type="presOf" srcId="{82E5ED1C-7AC4-40C5-85CF-B4B3FF85FB19}" destId="{8141AFCB-BFAA-4BC0-B512-9CF4D382048D}" srcOrd="0" destOrd="0" presId="urn:microsoft.com/office/officeart/2005/8/layout/process2"/>
    <dgm:cxn modelId="{FE4F3FA0-659D-43C7-9B63-B07F5CC75E77}" type="presOf" srcId="{AE92464C-04AC-4CDF-8D54-2E2DCB9F5D6F}" destId="{86A9C779-F9CF-483F-8653-D564FF534D32}" srcOrd="0" destOrd="0" presId="urn:microsoft.com/office/officeart/2005/8/layout/process2"/>
    <dgm:cxn modelId="{333756A7-37EC-411C-9B07-8E6EE9A57D84}" type="presOf" srcId="{56AC6CC1-44FF-4BCF-9F2C-EFCEA0B1483D}" destId="{B2A48FCE-F97D-4988-A79E-CD511B38A422}" srcOrd="1" destOrd="0" presId="urn:microsoft.com/office/officeart/2005/8/layout/process2"/>
    <dgm:cxn modelId="{7B0562C7-1F7B-4584-BB5C-F2E3BE613974}" srcId="{2DF1B4C9-7671-44D0-96A3-14F7E74961A0}" destId="{BCB44A10-724F-49BC-BD59-1D7AB7EC0321}" srcOrd="1" destOrd="0" parTransId="{BF707CD8-FA2E-4553-A49D-1F5F0FA51C7D}" sibTransId="{82E5ED1C-7AC4-40C5-85CF-B4B3FF85FB19}"/>
    <dgm:cxn modelId="{0920EEE0-2FA4-45D7-982E-F19937AFBBD1}" type="presOf" srcId="{56AC6CC1-44FF-4BCF-9F2C-EFCEA0B1483D}" destId="{087196A3-CD6B-4768-9D0E-9D141C93D4B0}" srcOrd="0" destOrd="0" presId="urn:microsoft.com/office/officeart/2005/8/layout/process2"/>
    <dgm:cxn modelId="{1AED59FC-50DC-434F-8A8D-89D338A67665}" srcId="{2DF1B4C9-7671-44D0-96A3-14F7E74961A0}" destId="{AE92464C-04AC-4CDF-8D54-2E2DCB9F5D6F}" srcOrd="0" destOrd="0" parTransId="{D8C18A87-D3B2-474B-AC09-17801BF0A311}" sibTransId="{F52FA1D8-33EF-44C8-942B-64C6567EDC98}"/>
    <dgm:cxn modelId="{52550F97-1598-425D-BC4B-B35B246A911F}" type="presParOf" srcId="{4AA1F18C-70C2-4AC4-A5E8-4528BD98C20E}" destId="{86A9C779-F9CF-483F-8653-D564FF534D32}" srcOrd="0" destOrd="0" presId="urn:microsoft.com/office/officeart/2005/8/layout/process2"/>
    <dgm:cxn modelId="{1C288DEC-D1B9-41C7-9728-CCE91A823227}" type="presParOf" srcId="{4AA1F18C-70C2-4AC4-A5E8-4528BD98C20E}" destId="{55FB35D7-BD54-45A4-9DC2-DE43BA6C6FC5}" srcOrd="1" destOrd="0" presId="urn:microsoft.com/office/officeart/2005/8/layout/process2"/>
    <dgm:cxn modelId="{C31BFDA3-E06D-498A-BF2B-364A6A6156DF}" type="presParOf" srcId="{55FB35D7-BD54-45A4-9DC2-DE43BA6C6FC5}" destId="{61C43EF2-FB3E-4812-9E08-0F5EE95E71B5}" srcOrd="0" destOrd="0" presId="urn:microsoft.com/office/officeart/2005/8/layout/process2"/>
    <dgm:cxn modelId="{586E4916-C66B-444F-B536-CC57B039033D}" type="presParOf" srcId="{4AA1F18C-70C2-4AC4-A5E8-4528BD98C20E}" destId="{7BA3403B-3B12-41AE-9048-62FFED261545}" srcOrd="2" destOrd="0" presId="urn:microsoft.com/office/officeart/2005/8/layout/process2"/>
    <dgm:cxn modelId="{5AF6C036-DEF9-4D39-8191-169E3EF00427}" type="presParOf" srcId="{4AA1F18C-70C2-4AC4-A5E8-4528BD98C20E}" destId="{8141AFCB-BFAA-4BC0-B512-9CF4D382048D}" srcOrd="3" destOrd="0" presId="urn:microsoft.com/office/officeart/2005/8/layout/process2"/>
    <dgm:cxn modelId="{50DF8903-CD91-42FF-B3E6-DC66988FA990}" type="presParOf" srcId="{8141AFCB-BFAA-4BC0-B512-9CF4D382048D}" destId="{C862B9CA-68CF-4EC6-A2F8-D24488DDDCE2}" srcOrd="0" destOrd="0" presId="urn:microsoft.com/office/officeart/2005/8/layout/process2"/>
    <dgm:cxn modelId="{5E4286B0-DFE7-4562-8E77-652A6AB6B58B}" type="presParOf" srcId="{4AA1F18C-70C2-4AC4-A5E8-4528BD98C20E}" destId="{71A57973-5DE8-431A-A352-7AF8422FCB1F}" srcOrd="4" destOrd="0" presId="urn:microsoft.com/office/officeart/2005/8/layout/process2"/>
    <dgm:cxn modelId="{30E8F15B-05B1-4DB6-9C81-3097DB59F5BE}" type="presParOf" srcId="{4AA1F18C-70C2-4AC4-A5E8-4528BD98C20E}" destId="{0ADEDFA3-5CAF-40B5-A00F-4F2CF56897FB}" srcOrd="5" destOrd="0" presId="urn:microsoft.com/office/officeart/2005/8/layout/process2"/>
    <dgm:cxn modelId="{DE4C3D08-73EC-4C91-9E01-10D0EFB0B297}" type="presParOf" srcId="{0ADEDFA3-5CAF-40B5-A00F-4F2CF56897FB}" destId="{1B544F86-D7F1-42E2-9B15-9D0E50F2EC77}" srcOrd="0" destOrd="0" presId="urn:microsoft.com/office/officeart/2005/8/layout/process2"/>
    <dgm:cxn modelId="{E7F88D83-530C-43D8-9D38-4DE27AC38637}" type="presParOf" srcId="{4AA1F18C-70C2-4AC4-A5E8-4528BD98C20E}" destId="{E8224C76-8782-4E5C-B400-805CC13D21A9}" srcOrd="6" destOrd="0" presId="urn:microsoft.com/office/officeart/2005/8/layout/process2"/>
    <dgm:cxn modelId="{385E3858-2C67-4FD0-B114-7AAC7101490D}" type="presParOf" srcId="{4AA1F18C-70C2-4AC4-A5E8-4528BD98C20E}" destId="{087196A3-CD6B-4768-9D0E-9D141C93D4B0}" srcOrd="7" destOrd="0" presId="urn:microsoft.com/office/officeart/2005/8/layout/process2"/>
    <dgm:cxn modelId="{F9A9C8E2-161C-4074-A3E7-5AC45E702FCF}" type="presParOf" srcId="{087196A3-CD6B-4768-9D0E-9D141C93D4B0}" destId="{B2A48FCE-F97D-4988-A79E-CD511B38A422}" srcOrd="0" destOrd="0" presId="urn:microsoft.com/office/officeart/2005/8/layout/process2"/>
    <dgm:cxn modelId="{20E951B7-EBF8-483A-B216-693ED38E6DBB}" type="presParOf" srcId="{4AA1F18C-70C2-4AC4-A5E8-4528BD98C20E}" destId="{4B74833D-86BB-47BC-87F8-10AA4AE8FB1A}" srcOrd="8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704B666-CC73-4DAA-902C-46063AD90778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A6AE7DBD-E99F-49AD-BA1B-76A154E4AE2A}">
      <dgm:prSet phldrT="[文字]" custT="1"/>
      <dgm:spPr>
        <a:solidFill>
          <a:schemeClr val="accent3">
            <a:lumMod val="40000"/>
            <a:lumOff val="60000"/>
          </a:schemeClr>
        </a:solidFill>
        <a:ln w="57150">
          <a:solidFill>
            <a:srgbClr val="00B050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 anchor="b"/>
        <a:lstStyle/>
        <a:p>
          <a:pPr>
            <a:lnSpc>
              <a:spcPts val="1400"/>
            </a:lnSpc>
          </a:pPr>
          <a:r>
            <a:rPr lang="zh-TW" altLang="en-US" sz="18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教育部及</a:t>
          </a:r>
          <a:endParaRPr lang="en-US" altLang="zh-TW" sz="1800" b="1" dirty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  <a:p>
          <a:pPr>
            <a:lnSpc>
              <a:spcPts val="1400"/>
            </a:lnSpc>
          </a:pPr>
          <a:r>
            <a:rPr lang="zh-TW" altLang="en-US" sz="18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各相關應用單位</a:t>
          </a:r>
          <a:endParaRPr lang="zh-TW" altLang="en-US" sz="1800" b="1" dirty="0"/>
        </a:p>
      </dgm:t>
    </dgm:pt>
    <dgm:pt modelId="{7E4072F2-5510-4A92-80F9-2FAF72DC8D98}" type="parTrans" cxnId="{38EF696E-0CC6-4D40-B8BB-2A499DCD4A40}">
      <dgm:prSet/>
      <dgm:spPr/>
      <dgm:t>
        <a:bodyPr/>
        <a:lstStyle/>
        <a:p>
          <a:endParaRPr lang="zh-TW" altLang="en-US" sz="1800" b="1"/>
        </a:p>
      </dgm:t>
    </dgm:pt>
    <dgm:pt modelId="{5E34445B-6607-4ACA-BD7F-7DE5FC823F70}" type="sibTrans" cxnId="{38EF696E-0CC6-4D40-B8BB-2A499DCD4A40}">
      <dgm:prSet/>
      <dgm:spPr/>
      <dgm:t>
        <a:bodyPr/>
        <a:lstStyle/>
        <a:p>
          <a:endParaRPr lang="zh-TW" altLang="en-US" sz="1800" b="1"/>
        </a:p>
      </dgm:t>
    </dgm:pt>
    <dgm:pt modelId="{1579B9C6-D6D1-4BDC-9880-56DBECB6CBC2}">
      <dgm:prSet phldrT="[文字]" custT="1"/>
      <dgm:spPr>
        <a:solidFill>
          <a:srgbClr val="57FFA3"/>
        </a:solidFill>
        <a:ln>
          <a:solidFill>
            <a:srgbClr val="00B050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zh-TW" altLang="en-US" sz="18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政策需求</a:t>
          </a:r>
          <a:endParaRPr lang="zh-TW" altLang="en-US" sz="1800" b="1" dirty="0"/>
        </a:p>
      </dgm:t>
    </dgm:pt>
    <dgm:pt modelId="{7F1E671D-DA10-48EE-9BD7-39F3C032364B}" type="parTrans" cxnId="{BF46256F-21B1-42CF-920F-8539004DEE92}">
      <dgm:prSet/>
      <dgm:spPr/>
      <dgm:t>
        <a:bodyPr/>
        <a:lstStyle/>
        <a:p>
          <a:endParaRPr lang="zh-TW" altLang="en-US" sz="1800" b="1"/>
        </a:p>
      </dgm:t>
    </dgm:pt>
    <dgm:pt modelId="{CB7E17D2-411C-405B-9EAB-AF4BC783FE80}" type="sibTrans" cxnId="{BF46256F-21B1-42CF-920F-8539004DEE92}">
      <dgm:prSet/>
      <dgm:spPr/>
      <dgm:t>
        <a:bodyPr/>
        <a:lstStyle/>
        <a:p>
          <a:endParaRPr lang="zh-TW" altLang="en-US" sz="1800" b="1"/>
        </a:p>
      </dgm:t>
    </dgm:pt>
    <dgm:pt modelId="{13304E12-93EA-4EB7-9671-C989EB7DC513}">
      <dgm:prSet phldrT="[文字]" custT="1"/>
      <dgm:spPr>
        <a:solidFill>
          <a:srgbClr val="FFDDAB"/>
        </a:solidFill>
        <a:ln w="57150">
          <a:solidFill>
            <a:srgbClr val="E65050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zh-TW" altLang="en-US" sz="20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大學校院校務資料庫作業小組</a:t>
          </a:r>
          <a:endParaRPr lang="zh-TW" altLang="en-US" sz="2000" b="1" dirty="0"/>
        </a:p>
      </dgm:t>
    </dgm:pt>
    <dgm:pt modelId="{152859D3-F5E8-4DFB-9786-820E049C164F}" type="parTrans" cxnId="{9DA5F10B-C5D7-4680-A62D-FC8EC39392AE}">
      <dgm:prSet/>
      <dgm:spPr/>
      <dgm:t>
        <a:bodyPr/>
        <a:lstStyle/>
        <a:p>
          <a:endParaRPr lang="zh-TW" altLang="en-US" sz="1800" b="1"/>
        </a:p>
      </dgm:t>
    </dgm:pt>
    <dgm:pt modelId="{AF836A83-1C46-4FA6-B9A2-C870E18539AA}" type="sibTrans" cxnId="{9DA5F10B-C5D7-4680-A62D-FC8EC39392AE}">
      <dgm:prSet/>
      <dgm:spPr/>
      <dgm:t>
        <a:bodyPr/>
        <a:lstStyle/>
        <a:p>
          <a:endParaRPr lang="zh-TW" altLang="en-US" sz="1800" b="1"/>
        </a:p>
      </dgm:t>
    </dgm:pt>
    <dgm:pt modelId="{23A7B53C-CDE4-41D3-BCDC-8608521D1308}">
      <dgm:prSet phldrT="[文字]" custT="1"/>
      <dgm:spPr>
        <a:solidFill>
          <a:schemeClr val="accent4">
            <a:lumMod val="40000"/>
            <a:lumOff val="60000"/>
          </a:schemeClr>
        </a:solidFill>
        <a:ln>
          <a:noFill/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ctr">
            <a:lnSpc>
              <a:spcPts val="2000"/>
            </a:lnSpc>
          </a:pPr>
          <a:r>
            <a:rPr lang="zh-TW" altLang="en-US" sz="18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核心功能</a:t>
          </a:r>
          <a:endParaRPr lang="zh-TW" altLang="en-US" sz="1800" b="1" dirty="0"/>
        </a:p>
      </dgm:t>
    </dgm:pt>
    <dgm:pt modelId="{4E9DD162-EC89-4FBD-A56F-BB67ADD7321B}" type="parTrans" cxnId="{61B217E6-8C7B-40AF-BFEF-EE2A0585C49B}">
      <dgm:prSet/>
      <dgm:spPr/>
      <dgm:t>
        <a:bodyPr/>
        <a:lstStyle/>
        <a:p>
          <a:endParaRPr lang="zh-TW" altLang="en-US" sz="1800" b="1"/>
        </a:p>
      </dgm:t>
    </dgm:pt>
    <dgm:pt modelId="{3549D8C3-866F-4B77-BBA9-A822E0611A33}" type="sibTrans" cxnId="{61B217E6-8C7B-40AF-BFEF-EE2A0585C49B}">
      <dgm:prSet/>
      <dgm:spPr/>
      <dgm:t>
        <a:bodyPr/>
        <a:lstStyle/>
        <a:p>
          <a:endParaRPr lang="zh-TW" altLang="en-US" sz="1800" b="1"/>
        </a:p>
      </dgm:t>
    </dgm:pt>
    <dgm:pt modelId="{B1C2EB2B-4A8D-4938-862E-C79E68A8070C}">
      <dgm:prSet phldrT="[文字]" custT="1"/>
      <dgm:spPr>
        <a:solidFill>
          <a:srgbClr val="EECACF"/>
        </a:solidFill>
        <a:ln w="57150">
          <a:solidFill>
            <a:srgbClr val="E63946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zh-TW" altLang="en-US" sz="20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各大學校院</a:t>
          </a:r>
          <a:endParaRPr lang="zh-TW" altLang="en-US" sz="2000" b="1" dirty="0"/>
        </a:p>
      </dgm:t>
    </dgm:pt>
    <dgm:pt modelId="{F6AF1430-EC2E-4759-9429-C9807A59A6D4}" type="parTrans" cxnId="{F8B65A95-1188-4512-8774-35388AF1AD5A}">
      <dgm:prSet/>
      <dgm:spPr/>
      <dgm:t>
        <a:bodyPr/>
        <a:lstStyle/>
        <a:p>
          <a:endParaRPr lang="zh-TW" altLang="en-US" sz="1800" b="1"/>
        </a:p>
      </dgm:t>
    </dgm:pt>
    <dgm:pt modelId="{BCAA9EFC-2540-400D-8F63-839F949DB454}" type="sibTrans" cxnId="{F8B65A95-1188-4512-8774-35388AF1AD5A}">
      <dgm:prSet/>
      <dgm:spPr/>
      <dgm:t>
        <a:bodyPr/>
        <a:lstStyle/>
        <a:p>
          <a:endParaRPr lang="zh-TW" altLang="en-US" sz="1800" b="1"/>
        </a:p>
      </dgm:t>
    </dgm:pt>
    <dgm:pt modelId="{459DEC86-B71D-4722-81E2-BF8075DF73C3}">
      <dgm:prSet custT="1"/>
      <dgm:spPr>
        <a:solidFill>
          <a:srgbClr val="57FFA3"/>
        </a:solidFill>
        <a:ln>
          <a:noFill/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zh-TW" altLang="en-US" sz="18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制定標準</a:t>
          </a:r>
        </a:p>
      </dgm:t>
    </dgm:pt>
    <dgm:pt modelId="{343EA191-F061-4DBD-A9AF-AA92DC76DB72}" type="parTrans" cxnId="{FE539329-E508-45B4-8AEB-F5CD73EB98C4}">
      <dgm:prSet/>
      <dgm:spPr/>
      <dgm:t>
        <a:bodyPr/>
        <a:lstStyle/>
        <a:p>
          <a:endParaRPr lang="zh-TW" altLang="en-US" sz="1800" b="1"/>
        </a:p>
      </dgm:t>
    </dgm:pt>
    <dgm:pt modelId="{968C16C4-8E2D-44C0-9C0A-43C9D3D2B0D3}" type="sibTrans" cxnId="{FE539329-E508-45B4-8AEB-F5CD73EB98C4}">
      <dgm:prSet/>
      <dgm:spPr/>
      <dgm:t>
        <a:bodyPr/>
        <a:lstStyle/>
        <a:p>
          <a:endParaRPr lang="zh-TW" altLang="en-US" sz="1800" b="1"/>
        </a:p>
      </dgm:t>
    </dgm:pt>
    <dgm:pt modelId="{C71A9325-8C18-4854-B00F-C82C9CDBFE8A}">
      <dgm:prSet custT="1"/>
      <dgm:spPr>
        <a:solidFill>
          <a:schemeClr val="accent4">
            <a:lumMod val="40000"/>
            <a:lumOff val="60000"/>
          </a:schemeClr>
        </a:solidFill>
        <a:ln>
          <a:noFill/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l">
            <a:lnSpc>
              <a:spcPts val="2000"/>
            </a:lnSpc>
          </a:pPr>
          <a:r>
            <a:rPr lang="zh-TW" altLang="en-US" sz="18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編製填表手冊</a:t>
          </a:r>
        </a:p>
      </dgm:t>
    </dgm:pt>
    <dgm:pt modelId="{BD432542-7303-48C4-BC5F-86EA3AFF6E34}" type="parTrans" cxnId="{667735A0-C448-4052-945E-CDA9B8606D0B}">
      <dgm:prSet/>
      <dgm:spPr/>
      <dgm:t>
        <a:bodyPr/>
        <a:lstStyle/>
        <a:p>
          <a:endParaRPr lang="zh-TW" altLang="en-US" sz="1800" b="1"/>
        </a:p>
      </dgm:t>
    </dgm:pt>
    <dgm:pt modelId="{F94E7D6F-D4A4-489C-B96B-F60F9A104B67}" type="sibTrans" cxnId="{667735A0-C448-4052-945E-CDA9B8606D0B}">
      <dgm:prSet/>
      <dgm:spPr/>
      <dgm:t>
        <a:bodyPr/>
        <a:lstStyle/>
        <a:p>
          <a:endParaRPr lang="zh-TW" altLang="en-US" sz="1800" b="1"/>
        </a:p>
      </dgm:t>
    </dgm:pt>
    <dgm:pt modelId="{29B52C34-F3DA-4E88-AAB7-5DD8CBB49BE8}">
      <dgm:prSet custT="1"/>
      <dgm:spPr>
        <a:solidFill>
          <a:schemeClr val="accent4">
            <a:lumMod val="40000"/>
            <a:lumOff val="60000"/>
          </a:schemeClr>
        </a:solidFill>
        <a:ln>
          <a:noFill/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l">
            <a:lnSpc>
              <a:spcPts val="2000"/>
            </a:lnSpc>
          </a:pPr>
          <a:r>
            <a:rPr lang="zh-TW" altLang="en-US" sz="18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諮詢與意見處理</a:t>
          </a:r>
        </a:p>
      </dgm:t>
    </dgm:pt>
    <dgm:pt modelId="{E2D0540F-8A01-46F7-8105-208F0EEF9F44}" type="parTrans" cxnId="{2784BEB5-6D9C-42BD-8B15-9B071F06651D}">
      <dgm:prSet/>
      <dgm:spPr/>
      <dgm:t>
        <a:bodyPr/>
        <a:lstStyle/>
        <a:p>
          <a:endParaRPr lang="zh-TW" altLang="en-US" sz="1800" b="1"/>
        </a:p>
      </dgm:t>
    </dgm:pt>
    <dgm:pt modelId="{C0494B1D-8865-43B2-BD0B-E0B52C18E17A}" type="sibTrans" cxnId="{2784BEB5-6D9C-42BD-8B15-9B071F06651D}">
      <dgm:prSet/>
      <dgm:spPr/>
      <dgm:t>
        <a:bodyPr/>
        <a:lstStyle/>
        <a:p>
          <a:endParaRPr lang="zh-TW" altLang="en-US" sz="1800" b="1"/>
        </a:p>
      </dgm:t>
    </dgm:pt>
    <dgm:pt modelId="{53F88F81-05A4-4563-A839-0653ED82B752}">
      <dgm:prSet custT="1"/>
      <dgm:spPr>
        <a:solidFill>
          <a:srgbClr val="FFFFC1"/>
        </a:solidFill>
        <a:ln w="57150">
          <a:noFill/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ctr">
            <a:lnSpc>
              <a:spcPts val="2000"/>
            </a:lnSpc>
          </a:pPr>
          <a:r>
            <a:rPr lang="zh-TW" altLang="en-US" sz="18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填表手冊</a:t>
          </a:r>
        </a:p>
      </dgm:t>
    </dgm:pt>
    <dgm:pt modelId="{30F1DAB4-A14C-408D-8001-05F6BC9EBCD2}" type="parTrans" cxnId="{C37793B7-9CAC-4ADD-B118-4AB39333151E}">
      <dgm:prSet/>
      <dgm:spPr/>
      <dgm:t>
        <a:bodyPr/>
        <a:lstStyle/>
        <a:p>
          <a:endParaRPr lang="zh-TW" altLang="en-US" sz="1800" b="1"/>
        </a:p>
      </dgm:t>
    </dgm:pt>
    <dgm:pt modelId="{6E87CDE3-C422-4E0A-9905-678A6C5A6ABD}" type="sibTrans" cxnId="{C37793B7-9CAC-4ADD-B118-4AB39333151E}">
      <dgm:prSet/>
      <dgm:spPr/>
      <dgm:t>
        <a:bodyPr/>
        <a:lstStyle/>
        <a:p>
          <a:endParaRPr lang="zh-TW" altLang="en-US" sz="1800" b="1"/>
        </a:p>
      </dgm:t>
    </dgm:pt>
    <dgm:pt modelId="{F5B04DA3-4004-4964-9C31-4C572257DEE0}">
      <dgm:prSet custT="1"/>
      <dgm:spPr>
        <a:solidFill>
          <a:srgbClr val="FFFFC1"/>
        </a:solidFill>
        <a:ln w="57150">
          <a:noFill/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l">
            <a:lnSpc>
              <a:spcPts val="2000"/>
            </a:lnSpc>
          </a:pPr>
          <a:r>
            <a:rPr lang="zh-TW" altLang="en-US" sz="18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提供標準化填報指引</a:t>
          </a:r>
        </a:p>
      </dgm:t>
    </dgm:pt>
    <dgm:pt modelId="{6DC23F9B-828F-4B7E-93C1-88E80B62608C}" type="parTrans" cxnId="{D04A12A3-5444-4597-BB90-5B65AC46E675}">
      <dgm:prSet/>
      <dgm:spPr/>
      <dgm:t>
        <a:bodyPr/>
        <a:lstStyle/>
        <a:p>
          <a:endParaRPr lang="zh-TW" altLang="en-US" sz="1800" b="1"/>
        </a:p>
      </dgm:t>
    </dgm:pt>
    <dgm:pt modelId="{0B1ACE91-2B24-4822-948A-6E26824B446E}" type="sibTrans" cxnId="{D04A12A3-5444-4597-BB90-5B65AC46E675}">
      <dgm:prSet/>
      <dgm:spPr/>
      <dgm:t>
        <a:bodyPr/>
        <a:lstStyle/>
        <a:p>
          <a:endParaRPr lang="zh-TW" altLang="en-US" sz="1800" b="1"/>
        </a:p>
      </dgm:t>
    </dgm:pt>
    <dgm:pt modelId="{786EE4B3-28A0-44E7-8577-1107F70D4CD0}">
      <dgm:prSet custT="1"/>
      <dgm:spPr>
        <a:solidFill>
          <a:srgbClr val="EF7D85"/>
        </a:solidFill>
        <a:ln>
          <a:noFill/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zh-TW" altLang="en-US" sz="18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諮詢建議</a:t>
          </a:r>
        </a:p>
      </dgm:t>
    </dgm:pt>
    <dgm:pt modelId="{6498B61A-D864-445F-892F-F853AF955248}" type="parTrans" cxnId="{0C3FF877-F761-4D14-A43C-CCB4BD57BAFF}">
      <dgm:prSet/>
      <dgm:spPr/>
      <dgm:t>
        <a:bodyPr/>
        <a:lstStyle/>
        <a:p>
          <a:endParaRPr lang="zh-TW" altLang="en-US" sz="1800" b="1"/>
        </a:p>
      </dgm:t>
    </dgm:pt>
    <dgm:pt modelId="{4E53CE13-5E60-40CA-93B4-94C20A30AA22}" type="sibTrans" cxnId="{0C3FF877-F761-4D14-A43C-CCB4BD57BAFF}">
      <dgm:prSet/>
      <dgm:spPr/>
      <dgm:t>
        <a:bodyPr/>
        <a:lstStyle/>
        <a:p>
          <a:endParaRPr lang="zh-TW" altLang="en-US" sz="1800" b="1"/>
        </a:p>
      </dgm:t>
    </dgm:pt>
    <dgm:pt modelId="{56AE51B5-7475-4123-99FB-1D25856F45EB}">
      <dgm:prSet phldrT="[文字]" custT="1"/>
      <dgm:spPr>
        <a:solidFill>
          <a:srgbClr val="EF7D85"/>
        </a:solidFill>
        <a:ln>
          <a:noFill/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zh-TW" altLang="en-US" sz="18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填報疑義</a:t>
          </a:r>
          <a:endParaRPr lang="zh-TW" altLang="en-US" sz="1800" b="1" dirty="0"/>
        </a:p>
      </dgm:t>
    </dgm:pt>
    <dgm:pt modelId="{F6B44581-96BE-4135-A1BA-11F2CD1BCDC2}" type="sibTrans" cxnId="{8A14A0F9-4639-4926-ABE1-65D3D73F961A}">
      <dgm:prSet/>
      <dgm:spPr/>
      <dgm:t>
        <a:bodyPr/>
        <a:lstStyle/>
        <a:p>
          <a:endParaRPr lang="zh-TW" altLang="en-US" sz="1800" b="1"/>
        </a:p>
      </dgm:t>
    </dgm:pt>
    <dgm:pt modelId="{D1FE813C-19F2-4DBE-A3C6-8DAFCB9E7C26}" type="parTrans" cxnId="{8A14A0F9-4639-4926-ABE1-65D3D73F961A}">
      <dgm:prSet/>
      <dgm:spPr/>
      <dgm:t>
        <a:bodyPr/>
        <a:lstStyle/>
        <a:p>
          <a:endParaRPr lang="zh-TW" altLang="en-US" sz="1800" b="1"/>
        </a:p>
      </dgm:t>
    </dgm:pt>
    <dgm:pt modelId="{4F98D9E4-4631-4D43-98A8-8A53948F9689}">
      <dgm:prSet custT="1"/>
      <dgm:spPr>
        <a:solidFill>
          <a:schemeClr val="accent4">
            <a:lumMod val="40000"/>
            <a:lumOff val="60000"/>
          </a:schemeClr>
        </a:solidFill>
        <a:ln>
          <a:noFill/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l">
            <a:lnSpc>
              <a:spcPts val="2000"/>
            </a:lnSpc>
          </a:pPr>
          <a:r>
            <a:rPr lang="zh-TW" altLang="en-US" sz="18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協助各校與教育部聯繫</a:t>
          </a:r>
        </a:p>
      </dgm:t>
    </dgm:pt>
    <dgm:pt modelId="{6DC8B4D3-B413-4FE3-8652-1D3553DB0EE2}" type="parTrans" cxnId="{E6C5F0E1-BCD0-4A2F-B27C-8CC85065FA26}">
      <dgm:prSet/>
      <dgm:spPr/>
      <dgm:t>
        <a:bodyPr/>
        <a:lstStyle/>
        <a:p>
          <a:endParaRPr lang="zh-TW" altLang="en-US"/>
        </a:p>
      </dgm:t>
    </dgm:pt>
    <dgm:pt modelId="{55EFCFEC-07D0-4621-8E18-71C60E61E3BE}" type="sibTrans" cxnId="{E6C5F0E1-BCD0-4A2F-B27C-8CC85065FA26}">
      <dgm:prSet/>
      <dgm:spPr/>
      <dgm:t>
        <a:bodyPr/>
        <a:lstStyle/>
        <a:p>
          <a:endParaRPr lang="zh-TW" altLang="en-US"/>
        </a:p>
      </dgm:t>
    </dgm:pt>
    <dgm:pt modelId="{853DF23E-6DBD-4B70-9A74-E5F9555B1BD0}">
      <dgm:prSet custT="1"/>
      <dgm:spPr>
        <a:solidFill>
          <a:schemeClr val="accent4">
            <a:lumMod val="40000"/>
            <a:lumOff val="60000"/>
          </a:schemeClr>
        </a:solidFill>
        <a:ln>
          <a:noFill/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l">
            <a:lnSpc>
              <a:spcPts val="2000"/>
            </a:lnSpc>
          </a:pPr>
          <a:r>
            <a:rPr lang="zh-TW" altLang="en-US" sz="18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填報系統建置維運</a:t>
          </a:r>
        </a:p>
      </dgm:t>
    </dgm:pt>
    <dgm:pt modelId="{BEE222F1-D0E6-4A4B-AA39-DDEDF8697B0E}" type="parTrans" cxnId="{7EF0AFA4-52E5-42BD-9386-295519379D2F}">
      <dgm:prSet/>
      <dgm:spPr/>
      <dgm:t>
        <a:bodyPr/>
        <a:lstStyle/>
        <a:p>
          <a:endParaRPr lang="zh-TW" altLang="en-US"/>
        </a:p>
      </dgm:t>
    </dgm:pt>
    <dgm:pt modelId="{CFAAC8E4-DC83-439F-BA7F-06397DAC0D4A}" type="sibTrans" cxnId="{7EF0AFA4-52E5-42BD-9386-295519379D2F}">
      <dgm:prSet/>
      <dgm:spPr/>
      <dgm:t>
        <a:bodyPr/>
        <a:lstStyle/>
        <a:p>
          <a:endParaRPr lang="zh-TW" altLang="en-US"/>
        </a:p>
      </dgm:t>
    </dgm:pt>
    <dgm:pt modelId="{2696FB19-95A7-4B86-A9AE-9AA8DAFDA23E}" type="pres">
      <dgm:prSet presAssocID="{3704B666-CC73-4DAA-902C-46063AD90778}" presName="theList" presStyleCnt="0">
        <dgm:presLayoutVars>
          <dgm:dir/>
          <dgm:animLvl val="lvl"/>
          <dgm:resizeHandles val="exact"/>
        </dgm:presLayoutVars>
      </dgm:prSet>
      <dgm:spPr/>
    </dgm:pt>
    <dgm:pt modelId="{662BE461-FB73-440C-8DB9-FCB191C019ED}" type="pres">
      <dgm:prSet presAssocID="{A6AE7DBD-E99F-49AD-BA1B-76A154E4AE2A}" presName="compNode" presStyleCnt="0"/>
      <dgm:spPr/>
    </dgm:pt>
    <dgm:pt modelId="{8CD69E9C-716D-496E-A2D3-4B025D9C409C}" type="pres">
      <dgm:prSet presAssocID="{A6AE7DBD-E99F-49AD-BA1B-76A154E4AE2A}" presName="aNode" presStyleLbl="bgShp" presStyleIdx="0" presStyleCnt="3" custScaleY="53150" custLinFactNeighborX="5708" custLinFactNeighborY="4289"/>
      <dgm:spPr/>
    </dgm:pt>
    <dgm:pt modelId="{B87938B7-E82C-4774-86B6-4DD139D94B64}" type="pres">
      <dgm:prSet presAssocID="{A6AE7DBD-E99F-49AD-BA1B-76A154E4AE2A}" presName="textNode" presStyleLbl="bgShp" presStyleIdx="0" presStyleCnt="3"/>
      <dgm:spPr/>
    </dgm:pt>
    <dgm:pt modelId="{6CA80639-A2E3-4597-8A68-687547096832}" type="pres">
      <dgm:prSet presAssocID="{A6AE7DBD-E99F-49AD-BA1B-76A154E4AE2A}" presName="compChildNode" presStyleCnt="0"/>
      <dgm:spPr/>
    </dgm:pt>
    <dgm:pt modelId="{FEC3C6D2-CD8D-4299-9D20-93D80B3A5FCF}" type="pres">
      <dgm:prSet presAssocID="{A6AE7DBD-E99F-49AD-BA1B-76A154E4AE2A}" presName="theInnerList" presStyleCnt="0"/>
      <dgm:spPr/>
    </dgm:pt>
    <dgm:pt modelId="{E62F00C6-A1F8-4BB7-B175-97BF06DC09B9}" type="pres">
      <dgm:prSet presAssocID="{1579B9C6-D6D1-4BDC-9880-56DBECB6CBC2}" presName="childNode" presStyleLbl="node1" presStyleIdx="0" presStyleCnt="6" custScaleY="19346" custLinFactNeighborX="8156">
        <dgm:presLayoutVars>
          <dgm:bulletEnabled val="1"/>
        </dgm:presLayoutVars>
      </dgm:prSet>
      <dgm:spPr/>
    </dgm:pt>
    <dgm:pt modelId="{D13E035A-BEF2-4B3D-AACB-8BDE98648F32}" type="pres">
      <dgm:prSet presAssocID="{1579B9C6-D6D1-4BDC-9880-56DBECB6CBC2}" presName="aSpace2" presStyleCnt="0"/>
      <dgm:spPr/>
    </dgm:pt>
    <dgm:pt modelId="{41841F81-9E26-449A-9C0B-448EAF877604}" type="pres">
      <dgm:prSet presAssocID="{459DEC86-B71D-4722-81E2-BF8075DF73C3}" presName="childNode" presStyleLbl="node1" presStyleIdx="1" presStyleCnt="6" custScaleY="19318" custLinFactNeighborX="8156" custLinFactNeighborY="-70864">
        <dgm:presLayoutVars>
          <dgm:bulletEnabled val="1"/>
        </dgm:presLayoutVars>
      </dgm:prSet>
      <dgm:spPr/>
    </dgm:pt>
    <dgm:pt modelId="{87AF6293-4F31-4FA4-BC22-EE20B25329F6}" type="pres">
      <dgm:prSet presAssocID="{A6AE7DBD-E99F-49AD-BA1B-76A154E4AE2A}" presName="aSpace" presStyleCnt="0"/>
      <dgm:spPr/>
    </dgm:pt>
    <dgm:pt modelId="{E330FECC-4706-482D-B656-C9DFEAD982E4}" type="pres">
      <dgm:prSet presAssocID="{13304E12-93EA-4EB7-9671-C989EB7DC513}" presName="compNode" presStyleCnt="0"/>
      <dgm:spPr/>
    </dgm:pt>
    <dgm:pt modelId="{F372781A-3936-4AA0-BA77-4195A3A69A61}" type="pres">
      <dgm:prSet presAssocID="{13304E12-93EA-4EB7-9671-C989EB7DC513}" presName="aNode" presStyleLbl="bgShp" presStyleIdx="1" presStyleCnt="3" custScaleX="114520" custScaleY="89849"/>
      <dgm:spPr/>
    </dgm:pt>
    <dgm:pt modelId="{18766CDD-3793-41D3-B5AE-D821007F87B0}" type="pres">
      <dgm:prSet presAssocID="{13304E12-93EA-4EB7-9671-C989EB7DC513}" presName="textNode" presStyleLbl="bgShp" presStyleIdx="1" presStyleCnt="3"/>
      <dgm:spPr/>
    </dgm:pt>
    <dgm:pt modelId="{5683AA62-AD6F-40EB-B88D-F01EE56C1DF7}" type="pres">
      <dgm:prSet presAssocID="{13304E12-93EA-4EB7-9671-C989EB7DC513}" presName="compChildNode" presStyleCnt="0"/>
      <dgm:spPr/>
    </dgm:pt>
    <dgm:pt modelId="{C3A11851-FA67-4911-8387-C4D4BE3B6F84}" type="pres">
      <dgm:prSet presAssocID="{13304E12-93EA-4EB7-9671-C989EB7DC513}" presName="theInnerList" presStyleCnt="0"/>
      <dgm:spPr/>
    </dgm:pt>
    <dgm:pt modelId="{1929AF39-EC1C-4A32-9449-4939AF6E0BF6}" type="pres">
      <dgm:prSet presAssocID="{23A7B53C-CDE4-41D3-BCDC-8608521D1308}" presName="childNode" presStyleLbl="node1" presStyleIdx="2" presStyleCnt="6" custScaleX="112987" custScaleY="188801" custLinFactY="-204" custLinFactNeighborY="-100000">
        <dgm:presLayoutVars>
          <dgm:bulletEnabled val="1"/>
        </dgm:presLayoutVars>
      </dgm:prSet>
      <dgm:spPr/>
    </dgm:pt>
    <dgm:pt modelId="{02C7902D-0ED4-4878-88DB-8BE1083C6021}" type="pres">
      <dgm:prSet presAssocID="{23A7B53C-CDE4-41D3-BCDC-8608521D1308}" presName="aSpace2" presStyleCnt="0"/>
      <dgm:spPr/>
    </dgm:pt>
    <dgm:pt modelId="{0C6BF875-F8FF-44B0-AEBA-B5344462C389}" type="pres">
      <dgm:prSet presAssocID="{53F88F81-05A4-4563-A839-0653ED82B752}" presName="childNode" presStyleLbl="node1" presStyleIdx="3" presStyleCnt="6" custScaleX="111741" custScaleY="69934" custLinFactY="-4350" custLinFactNeighborY="-100000">
        <dgm:presLayoutVars>
          <dgm:bulletEnabled val="1"/>
        </dgm:presLayoutVars>
      </dgm:prSet>
      <dgm:spPr/>
    </dgm:pt>
    <dgm:pt modelId="{04C1437F-07D3-4977-AFB3-4065CA3E5FCE}" type="pres">
      <dgm:prSet presAssocID="{13304E12-93EA-4EB7-9671-C989EB7DC513}" presName="aSpace" presStyleCnt="0"/>
      <dgm:spPr/>
    </dgm:pt>
    <dgm:pt modelId="{540F8545-5B5B-44C2-929C-DE71F2282C24}" type="pres">
      <dgm:prSet presAssocID="{B1C2EB2B-4A8D-4938-862E-C79E68A8070C}" presName="compNode" presStyleCnt="0"/>
      <dgm:spPr/>
    </dgm:pt>
    <dgm:pt modelId="{533217D8-D8A7-4427-9568-D456A4C3FF8E}" type="pres">
      <dgm:prSet presAssocID="{B1C2EB2B-4A8D-4938-862E-C79E68A8070C}" presName="aNode" presStyleLbl="bgShp" presStyleIdx="2" presStyleCnt="3" custScaleY="40821" custLinFactNeighborX="-5711" custLinFactNeighborY="5736"/>
      <dgm:spPr/>
    </dgm:pt>
    <dgm:pt modelId="{DF71716F-D970-4964-BE44-CA1A362AD0C0}" type="pres">
      <dgm:prSet presAssocID="{B1C2EB2B-4A8D-4938-862E-C79E68A8070C}" presName="textNode" presStyleLbl="bgShp" presStyleIdx="2" presStyleCnt="3"/>
      <dgm:spPr/>
    </dgm:pt>
    <dgm:pt modelId="{9186ED96-62CB-4257-BB4D-222ADF971D57}" type="pres">
      <dgm:prSet presAssocID="{B1C2EB2B-4A8D-4938-862E-C79E68A8070C}" presName="compChildNode" presStyleCnt="0"/>
      <dgm:spPr/>
    </dgm:pt>
    <dgm:pt modelId="{44F827CC-B886-4E41-9A4F-03DB6D191534}" type="pres">
      <dgm:prSet presAssocID="{B1C2EB2B-4A8D-4938-862E-C79E68A8070C}" presName="theInnerList" presStyleCnt="0"/>
      <dgm:spPr/>
    </dgm:pt>
    <dgm:pt modelId="{FAB0E3E1-B31A-41DB-9F4B-AB536B17980E}" type="pres">
      <dgm:prSet presAssocID="{56AE51B5-7475-4123-99FB-1D25856F45EB}" presName="childNode" presStyleLbl="node1" presStyleIdx="4" presStyleCnt="6" custScaleY="19318" custLinFactNeighborX="-5099">
        <dgm:presLayoutVars>
          <dgm:bulletEnabled val="1"/>
        </dgm:presLayoutVars>
      </dgm:prSet>
      <dgm:spPr/>
    </dgm:pt>
    <dgm:pt modelId="{01667ED9-0DB5-4D7A-9E67-EBB3B95771FF}" type="pres">
      <dgm:prSet presAssocID="{56AE51B5-7475-4123-99FB-1D25856F45EB}" presName="aSpace2" presStyleCnt="0"/>
      <dgm:spPr/>
    </dgm:pt>
    <dgm:pt modelId="{3D2A7DA2-C783-4865-91F1-619FBB47A353}" type="pres">
      <dgm:prSet presAssocID="{786EE4B3-28A0-44E7-8577-1107F70D4CD0}" presName="childNode" presStyleLbl="node1" presStyleIdx="5" presStyleCnt="6" custScaleY="19318" custLinFactNeighborX="-5099" custLinFactNeighborY="-86050">
        <dgm:presLayoutVars>
          <dgm:bulletEnabled val="1"/>
        </dgm:presLayoutVars>
      </dgm:prSet>
      <dgm:spPr/>
    </dgm:pt>
  </dgm:ptLst>
  <dgm:cxnLst>
    <dgm:cxn modelId="{9DA5F10B-C5D7-4680-A62D-FC8EC39392AE}" srcId="{3704B666-CC73-4DAA-902C-46063AD90778}" destId="{13304E12-93EA-4EB7-9671-C989EB7DC513}" srcOrd="1" destOrd="0" parTransId="{152859D3-F5E8-4DFB-9786-820E049C164F}" sibTransId="{AF836A83-1C46-4FA6-B9A2-C870E18539AA}"/>
    <dgm:cxn modelId="{7E320D1C-E1CA-48F8-8323-2715FDC58364}" type="presOf" srcId="{A6AE7DBD-E99F-49AD-BA1B-76A154E4AE2A}" destId="{8CD69E9C-716D-496E-A2D3-4B025D9C409C}" srcOrd="0" destOrd="0" presId="urn:microsoft.com/office/officeart/2005/8/layout/lProcess2"/>
    <dgm:cxn modelId="{FE539329-E508-45B4-8AEB-F5CD73EB98C4}" srcId="{A6AE7DBD-E99F-49AD-BA1B-76A154E4AE2A}" destId="{459DEC86-B71D-4722-81E2-BF8075DF73C3}" srcOrd="1" destOrd="0" parTransId="{343EA191-F061-4DBD-A9AF-AA92DC76DB72}" sibTransId="{968C16C4-8E2D-44C0-9C0A-43C9D3D2B0D3}"/>
    <dgm:cxn modelId="{DEB9482C-D77A-44FC-9C5C-5A47E13F8AED}" type="presOf" srcId="{23A7B53C-CDE4-41D3-BCDC-8608521D1308}" destId="{1929AF39-EC1C-4A32-9449-4939AF6E0BF6}" srcOrd="0" destOrd="0" presId="urn:microsoft.com/office/officeart/2005/8/layout/lProcess2"/>
    <dgm:cxn modelId="{325E392D-53FD-4CD5-B4B8-ADE571A17316}" type="presOf" srcId="{1579B9C6-D6D1-4BDC-9880-56DBECB6CBC2}" destId="{E62F00C6-A1F8-4BB7-B175-97BF06DC09B9}" srcOrd="0" destOrd="0" presId="urn:microsoft.com/office/officeart/2005/8/layout/lProcess2"/>
    <dgm:cxn modelId="{D0371C40-AC84-4F35-BCA2-CB512673E763}" type="presOf" srcId="{13304E12-93EA-4EB7-9671-C989EB7DC513}" destId="{18766CDD-3793-41D3-B5AE-D821007F87B0}" srcOrd="1" destOrd="0" presId="urn:microsoft.com/office/officeart/2005/8/layout/lProcess2"/>
    <dgm:cxn modelId="{E3553049-0C03-45C6-BD4C-E8EA3B50FBF7}" type="presOf" srcId="{853DF23E-6DBD-4B70-9A74-E5F9555B1BD0}" destId="{1929AF39-EC1C-4A32-9449-4939AF6E0BF6}" srcOrd="0" destOrd="2" presId="urn:microsoft.com/office/officeart/2005/8/layout/lProcess2"/>
    <dgm:cxn modelId="{38EF696E-0CC6-4D40-B8BB-2A499DCD4A40}" srcId="{3704B666-CC73-4DAA-902C-46063AD90778}" destId="{A6AE7DBD-E99F-49AD-BA1B-76A154E4AE2A}" srcOrd="0" destOrd="0" parTransId="{7E4072F2-5510-4A92-80F9-2FAF72DC8D98}" sibTransId="{5E34445B-6607-4ACA-BD7F-7DE5FC823F70}"/>
    <dgm:cxn modelId="{BF46256F-21B1-42CF-920F-8539004DEE92}" srcId="{A6AE7DBD-E99F-49AD-BA1B-76A154E4AE2A}" destId="{1579B9C6-D6D1-4BDC-9880-56DBECB6CBC2}" srcOrd="0" destOrd="0" parTransId="{7F1E671D-DA10-48EE-9BD7-39F3C032364B}" sibTransId="{CB7E17D2-411C-405B-9EAB-AF4BC783FE80}"/>
    <dgm:cxn modelId="{F81FA871-3C56-4C6D-95F3-1EEE66C1858F}" type="presOf" srcId="{C71A9325-8C18-4854-B00F-C82C9CDBFE8A}" destId="{1929AF39-EC1C-4A32-9449-4939AF6E0BF6}" srcOrd="0" destOrd="1" presId="urn:microsoft.com/office/officeart/2005/8/layout/lProcess2"/>
    <dgm:cxn modelId="{9993AD55-97C2-4A59-B8DC-12BA9BBDED86}" type="presOf" srcId="{53F88F81-05A4-4563-A839-0653ED82B752}" destId="{0C6BF875-F8FF-44B0-AEBA-B5344462C389}" srcOrd="0" destOrd="0" presId="urn:microsoft.com/office/officeart/2005/8/layout/lProcess2"/>
    <dgm:cxn modelId="{0C3FF877-F761-4D14-A43C-CCB4BD57BAFF}" srcId="{B1C2EB2B-4A8D-4938-862E-C79E68A8070C}" destId="{786EE4B3-28A0-44E7-8577-1107F70D4CD0}" srcOrd="1" destOrd="0" parTransId="{6498B61A-D864-445F-892F-F853AF955248}" sibTransId="{4E53CE13-5E60-40CA-93B4-94C20A30AA22}"/>
    <dgm:cxn modelId="{3081C07B-477C-4469-8AF2-01E0BCAA8428}" type="presOf" srcId="{3704B666-CC73-4DAA-902C-46063AD90778}" destId="{2696FB19-95A7-4B86-A9AE-9AA8DAFDA23E}" srcOrd="0" destOrd="0" presId="urn:microsoft.com/office/officeart/2005/8/layout/lProcess2"/>
    <dgm:cxn modelId="{D03CB481-0109-4F63-A55F-C23927E8F347}" type="presOf" srcId="{13304E12-93EA-4EB7-9671-C989EB7DC513}" destId="{F372781A-3936-4AA0-BA77-4195A3A69A61}" srcOrd="0" destOrd="0" presId="urn:microsoft.com/office/officeart/2005/8/layout/lProcess2"/>
    <dgm:cxn modelId="{6AEDD094-6AA6-42D3-9E12-2FDA8C1DC3DD}" type="presOf" srcId="{4F98D9E4-4631-4D43-98A8-8A53948F9689}" destId="{1929AF39-EC1C-4A32-9449-4939AF6E0BF6}" srcOrd="0" destOrd="4" presId="urn:microsoft.com/office/officeart/2005/8/layout/lProcess2"/>
    <dgm:cxn modelId="{F8B65A95-1188-4512-8774-35388AF1AD5A}" srcId="{3704B666-CC73-4DAA-902C-46063AD90778}" destId="{B1C2EB2B-4A8D-4938-862E-C79E68A8070C}" srcOrd="2" destOrd="0" parTransId="{F6AF1430-EC2E-4759-9429-C9807A59A6D4}" sibTransId="{BCAA9EFC-2540-400D-8F63-839F949DB454}"/>
    <dgm:cxn modelId="{667735A0-C448-4052-945E-CDA9B8606D0B}" srcId="{23A7B53C-CDE4-41D3-BCDC-8608521D1308}" destId="{C71A9325-8C18-4854-B00F-C82C9CDBFE8A}" srcOrd="0" destOrd="0" parTransId="{BD432542-7303-48C4-BC5F-86EA3AFF6E34}" sibTransId="{F94E7D6F-D4A4-489C-B96B-F60F9A104B67}"/>
    <dgm:cxn modelId="{DBAED9A0-9CA7-40DA-9BFF-609544ADB3C8}" type="presOf" srcId="{A6AE7DBD-E99F-49AD-BA1B-76A154E4AE2A}" destId="{B87938B7-E82C-4774-86B6-4DD139D94B64}" srcOrd="1" destOrd="0" presId="urn:microsoft.com/office/officeart/2005/8/layout/lProcess2"/>
    <dgm:cxn modelId="{D04A12A3-5444-4597-BB90-5B65AC46E675}" srcId="{53F88F81-05A4-4563-A839-0653ED82B752}" destId="{F5B04DA3-4004-4964-9C31-4C572257DEE0}" srcOrd="0" destOrd="0" parTransId="{6DC23F9B-828F-4B7E-93C1-88E80B62608C}" sibTransId="{0B1ACE91-2B24-4822-948A-6E26824B446E}"/>
    <dgm:cxn modelId="{7EF0AFA4-52E5-42BD-9386-295519379D2F}" srcId="{23A7B53C-CDE4-41D3-BCDC-8608521D1308}" destId="{853DF23E-6DBD-4B70-9A74-E5F9555B1BD0}" srcOrd="1" destOrd="0" parTransId="{BEE222F1-D0E6-4A4B-AA39-DDEDF8697B0E}" sibTransId="{CFAAC8E4-DC83-439F-BA7F-06397DAC0D4A}"/>
    <dgm:cxn modelId="{489BFAA6-2657-472C-8BF6-305A0DD2C862}" type="presOf" srcId="{F5B04DA3-4004-4964-9C31-4C572257DEE0}" destId="{0C6BF875-F8FF-44B0-AEBA-B5344462C389}" srcOrd="0" destOrd="1" presId="urn:microsoft.com/office/officeart/2005/8/layout/lProcess2"/>
    <dgm:cxn modelId="{2784BEB5-6D9C-42BD-8B15-9B071F06651D}" srcId="{23A7B53C-CDE4-41D3-BCDC-8608521D1308}" destId="{29B52C34-F3DA-4E88-AAB7-5DD8CBB49BE8}" srcOrd="2" destOrd="0" parTransId="{E2D0540F-8A01-46F7-8105-208F0EEF9F44}" sibTransId="{C0494B1D-8865-43B2-BD0B-E0B52C18E17A}"/>
    <dgm:cxn modelId="{C37793B7-9CAC-4ADD-B118-4AB39333151E}" srcId="{13304E12-93EA-4EB7-9671-C989EB7DC513}" destId="{53F88F81-05A4-4563-A839-0653ED82B752}" srcOrd="1" destOrd="0" parTransId="{30F1DAB4-A14C-408D-8001-05F6BC9EBCD2}" sibTransId="{6E87CDE3-C422-4E0A-9905-678A6C5A6ABD}"/>
    <dgm:cxn modelId="{8F3918C4-173A-4128-A69E-EAEEC48CCB2C}" type="presOf" srcId="{459DEC86-B71D-4722-81E2-BF8075DF73C3}" destId="{41841F81-9E26-449A-9C0B-448EAF877604}" srcOrd="0" destOrd="0" presId="urn:microsoft.com/office/officeart/2005/8/layout/lProcess2"/>
    <dgm:cxn modelId="{7A2506D5-760E-4C9B-A05F-197486FBEBED}" type="presOf" srcId="{786EE4B3-28A0-44E7-8577-1107F70D4CD0}" destId="{3D2A7DA2-C783-4865-91F1-619FBB47A353}" srcOrd="0" destOrd="0" presId="urn:microsoft.com/office/officeart/2005/8/layout/lProcess2"/>
    <dgm:cxn modelId="{0E3714D8-8BBB-4DD3-8308-D551ECBCE1E6}" type="presOf" srcId="{29B52C34-F3DA-4E88-AAB7-5DD8CBB49BE8}" destId="{1929AF39-EC1C-4A32-9449-4939AF6E0BF6}" srcOrd="0" destOrd="3" presId="urn:microsoft.com/office/officeart/2005/8/layout/lProcess2"/>
    <dgm:cxn modelId="{E6C5F0E1-BCD0-4A2F-B27C-8CC85065FA26}" srcId="{23A7B53C-CDE4-41D3-BCDC-8608521D1308}" destId="{4F98D9E4-4631-4D43-98A8-8A53948F9689}" srcOrd="3" destOrd="0" parTransId="{6DC8B4D3-B413-4FE3-8652-1D3553DB0EE2}" sibTransId="{55EFCFEC-07D0-4621-8E18-71C60E61E3BE}"/>
    <dgm:cxn modelId="{55E214E4-9FEF-4106-91F1-A250FCEED140}" type="presOf" srcId="{56AE51B5-7475-4123-99FB-1D25856F45EB}" destId="{FAB0E3E1-B31A-41DB-9F4B-AB536B17980E}" srcOrd="0" destOrd="0" presId="urn:microsoft.com/office/officeart/2005/8/layout/lProcess2"/>
    <dgm:cxn modelId="{61B217E6-8C7B-40AF-BFEF-EE2A0585C49B}" srcId="{13304E12-93EA-4EB7-9671-C989EB7DC513}" destId="{23A7B53C-CDE4-41D3-BCDC-8608521D1308}" srcOrd="0" destOrd="0" parTransId="{4E9DD162-EC89-4FBD-A56F-BB67ADD7321B}" sibTransId="{3549D8C3-866F-4B77-BBA9-A822E0611A33}"/>
    <dgm:cxn modelId="{BD0F5CF2-328E-468D-ABB8-718F2A2E5A42}" type="presOf" srcId="{B1C2EB2B-4A8D-4938-862E-C79E68A8070C}" destId="{DF71716F-D970-4964-BE44-CA1A362AD0C0}" srcOrd="1" destOrd="0" presId="urn:microsoft.com/office/officeart/2005/8/layout/lProcess2"/>
    <dgm:cxn modelId="{8A14A0F9-4639-4926-ABE1-65D3D73F961A}" srcId="{B1C2EB2B-4A8D-4938-862E-C79E68A8070C}" destId="{56AE51B5-7475-4123-99FB-1D25856F45EB}" srcOrd="0" destOrd="0" parTransId="{D1FE813C-19F2-4DBE-A3C6-8DAFCB9E7C26}" sibTransId="{F6B44581-96BE-4135-A1BA-11F2CD1BCDC2}"/>
    <dgm:cxn modelId="{25F097FC-0285-4C98-8B07-C143501DD416}" type="presOf" srcId="{B1C2EB2B-4A8D-4938-862E-C79E68A8070C}" destId="{533217D8-D8A7-4427-9568-D456A4C3FF8E}" srcOrd="0" destOrd="0" presId="urn:microsoft.com/office/officeart/2005/8/layout/lProcess2"/>
    <dgm:cxn modelId="{2ECF9C90-39D0-4A26-BB84-498AC42C2899}" type="presParOf" srcId="{2696FB19-95A7-4B86-A9AE-9AA8DAFDA23E}" destId="{662BE461-FB73-440C-8DB9-FCB191C019ED}" srcOrd="0" destOrd="0" presId="urn:microsoft.com/office/officeart/2005/8/layout/lProcess2"/>
    <dgm:cxn modelId="{E1721D5E-4731-45E8-A68C-8B87470A495A}" type="presParOf" srcId="{662BE461-FB73-440C-8DB9-FCB191C019ED}" destId="{8CD69E9C-716D-496E-A2D3-4B025D9C409C}" srcOrd="0" destOrd="0" presId="urn:microsoft.com/office/officeart/2005/8/layout/lProcess2"/>
    <dgm:cxn modelId="{17BA3898-EAAB-46EA-9B43-EA8EEEB2B8B1}" type="presParOf" srcId="{662BE461-FB73-440C-8DB9-FCB191C019ED}" destId="{B87938B7-E82C-4774-86B6-4DD139D94B64}" srcOrd="1" destOrd="0" presId="urn:microsoft.com/office/officeart/2005/8/layout/lProcess2"/>
    <dgm:cxn modelId="{082CF181-F93B-4B43-87F9-3D6A66166599}" type="presParOf" srcId="{662BE461-FB73-440C-8DB9-FCB191C019ED}" destId="{6CA80639-A2E3-4597-8A68-687547096832}" srcOrd="2" destOrd="0" presId="urn:microsoft.com/office/officeart/2005/8/layout/lProcess2"/>
    <dgm:cxn modelId="{8F4A9594-A348-436A-AEDA-B000140A07B8}" type="presParOf" srcId="{6CA80639-A2E3-4597-8A68-687547096832}" destId="{FEC3C6D2-CD8D-4299-9D20-93D80B3A5FCF}" srcOrd="0" destOrd="0" presId="urn:microsoft.com/office/officeart/2005/8/layout/lProcess2"/>
    <dgm:cxn modelId="{A98BA603-4DD1-48EC-8D49-8216AEEC5093}" type="presParOf" srcId="{FEC3C6D2-CD8D-4299-9D20-93D80B3A5FCF}" destId="{E62F00C6-A1F8-4BB7-B175-97BF06DC09B9}" srcOrd="0" destOrd="0" presId="urn:microsoft.com/office/officeart/2005/8/layout/lProcess2"/>
    <dgm:cxn modelId="{75F078A5-E179-4AFD-A2EB-55268B8EBAD7}" type="presParOf" srcId="{FEC3C6D2-CD8D-4299-9D20-93D80B3A5FCF}" destId="{D13E035A-BEF2-4B3D-AACB-8BDE98648F32}" srcOrd="1" destOrd="0" presId="urn:microsoft.com/office/officeart/2005/8/layout/lProcess2"/>
    <dgm:cxn modelId="{AE45FE66-65C3-41A1-87AF-66DD7E747FDD}" type="presParOf" srcId="{FEC3C6D2-CD8D-4299-9D20-93D80B3A5FCF}" destId="{41841F81-9E26-449A-9C0B-448EAF877604}" srcOrd="2" destOrd="0" presId="urn:microsoft.com/office/officeart/2005/8/layout/lProcess2"/>
    <dgm:cxn modelId="{34C1ED04-B624-40F2-B832-DA85906B0AC5}" type="presParOf" srcId="{2696FB19-95A7-4B86-A9AE-9AA8DAFDA23E}" destId="{87AF6293-4F31-4FA4-BC22-EE20B25329F6}" srcOrd="1" destOrd="0" presId="urn:microsoft.com/office/officeart/2005/8/layout/lProcess2"/>
    <dgm:cxn modelId="{5C3567C4-88C9-4319-9E82-28186EEB3867}" type="presParOf" srcId="{2696FB19-95A7-4B86-A9AE-9AA8DAFDA23E}" destId="{E330FECC-4706-482D-B656-C9DFEAD982E4}" srcOrd="2" destOrd="0" presId="urn:microsoft.com/office/officeart/2005/8/layout/lProcess2"/>
    <dgm:cxn modelId="{C0E47DE5-5005-409F-8C68-6CAFB2AD786B}" type="presParOf" srcId="{E330FECC-4706-482D-B656-C9DFEAD982E4}" destId="{F372781A-3936-4AA0-BA77-4195A3A69A61}" srcOrd="0" destOrd="0" presId="urn:microsoft.com/office/officeart/2005/8/layout/lProcess2"/>
    <dgm:cxn modelId="{3B610B6C-A795-4620-B737-48A1074A276D}" type="presParOf" srcId="{E330FECC-4706-482D-B656-C9DFEAD982E4}" destId="{18766CDD-3793-41D3-B5AE-D821007F87B0}" srcOrd="1" destOrd="0" presId="urn:microsoft.com/office/officeart/2005/8/layout/lProcess2"/>
    <dgm:cxn modelId="{671713E9-94CB-4F73-81FA-095194CA5ABB}" type="presParOf" srcId="{E330FECC-4706-482D-B656-C9DFEAD982E4}" destId="{5683AA62-AD6F-40EB-B88D-F01EE56C1DF7}" srcOrd="2" destOrd="0" presId="urn:microsoft.com/office/officeart/2005/8/layout/lProcess2"/>
    <dgm:cxn modelId="{66966D8A-7549-4965-8139-7FC95F72BD7E}" type="presParOf" srcId="{5683AA62-AD6F-40EB-B88D-F01EE56C1DF7}" destId="{C3A11851-FA67-4911-8387-C4D4BE3B6F84}" srcOrd="0" destOrd="0" presId="urn:microsoft.com/office/officeart/2005/8/layout/lProcess2"/>
    <dgm:cxn modelId="{F63BD892-5B41-4CD7-84B1-60C990A07214}" type="presParOf" srcId="{C3A11851-FA67-4911-8387-C4D4BE3B6F84}" destId="{1929AF39-EC1C-4A32-9449-4939AF6E0BF6}" srcOrd="0" destOrd="0" presId="urn:microsoft.com/office/officeart/2005/8/layout/lProcess2"/>
    <dgm:cxn modelId="{0D2B6117-AA84-4CD5-9DF4-7636D11E13C3}" type="presParOf" srcId="{C3A11851-FA67-4911-8387-C4D4BE3B6F84}" destId="{02C7902D-0ED4-4878-88DB-8BE1083C6021}" srcOrd="1" destOrd="0" presId="urn:microsoft.com/office/officeart/2005/8/layout/lProcess2"/>
    <dgm:cxn modelId="{C52C532D-B833-4183-BB61-5CCD2F881430}" type="presParOf" srcId="{C3A11851-FA67-4911-8387-C4D4BE3B6F84}" destId="{0C6BF875-F8FF-44B0-AEBA-B5344462C389}" srcOrd="2" destOrd="0" presId="urn:microsoft.com/office/officeart/2005/8/layout/lProcess2"/>
    <dgm:cxn modelId="{0220D1E1-B497-462D-9FAE-10AEB67D9210}" type="presParOf" srcId="{2696FB19-95A7-4B86-A9AE-9AA8DAFDA23E}" destId="{04C1437F-07D3-4977-AFB3-4065CA3E5FCE}" srcOrd="3" destOrd="0" presId="urn:microsoft.com/office/officeart/2005/8/layout/lProcess2"/>
    <dgm:cxn modelId="{8F7DC4B7-146B-4F26-866A-5BB39D09C666}" type="presParOf" srcId="{2696FB19-95A7-4B86-A9AE-9AA8DAFDA23E}" destId="{540F8545-5B5B-44C2-929C-DE71F2282C24}" srcOrd="4" destOrd="0" presId="urn:microsoft.com/office/officeart/2005/8/layout/lProcess2"/>
    <dgm:cxn modelId="{E549D05E-136E-4270-B621-E90835261CC3}" type="presParOf" srcId="{540F8545-5B5B-44C2-929C-DE71F2282C24}" destId="{533217D8-D8A7-4427-9568-D456A4C3FF8E}" srcOrd="0" destOrd="0" presId="urn:microsoft.com/office/officeart/2005/8/layout/lProcess2"/>
    <dgm:cxn modelId="{8B04173C-3459-4A11-9FF2-4932FF299124}" type="presParOf" srcId="{540F8545-5B5B-44C2-929C-DE71F2282C24}" destId="{DF71716F-D970-4964-BE44-CA1A362AD0C0}" srcOrd="1" destOrd="0" presId="urn:microsoft.com/office/officeart/2005/8/layout/lProcess2"/>
    <dgm:cxn modelId="{E0DDD49C-AE92-4F7B-9C25-95868BED8277}" type="presParOf" srcId="{540F8545-5B5B-44C2-929C-DE71F2282C24}" destId="{9186ED96-62CB-4257-BB4D-222ADF971D57}" srcOrd="2" destOrd="0" presId="urn:microsoft.com/office/officeart/2005/8/layout/lProcess2"/>
    <dgm:cxn modelId="{DA4F93CA-B60E-4E70-A962-FB0DD5425641}" type="presParOf" srcId="{9186ED96-62CB-4257-BB4D-222ADF971D57}" destId="{44F827CC-B886-4E41-9A4F-03DB6D191534}" srcOrd="0" destOrd="0" presId="urn:microsoft.com/office/officeart/2005/8/layout/lProcess2"/>
    <dgm:cxn modelId="{853D339A-8E1E-4E15-9EC2-20891AFED1CE}" type="presParOf" srcId="{44F827CC-B886-4E41-9A4F-03DB6D191534}" destId="{FAB0E3E1-B31A-41DB-9F4B-AB536B17980E}" srcOrd="0" destOrd="0" presId="urn:microsoft.com/office/officeart/2005/8/layout/lProcess2"/>
    <dgm:cxn modelId="{86E58437-884E-42C8-A563-85DECC59526A}" type="presParOf" srcId="{44F827CC-B886-4E41-9A4F-03DB6D191534}" destId="{01667ED9-0DB5-4D7A-9E67-EBB3B95771FF}" srcOrd="1" destOrd="0" presId="urn:microsoft.com/office/officeart/2005/8/layout/lProcess2"/>
    <dgm:cxn modelId="{954F26E8-37AA-46E8-BB3E-A3791C24A9AD}" type="presParOf" srcId="{44F827CC-B886-4E41-9A4F-03DB6D191534}" destId="{3D2A7DA2-C783-4865-91F1-619FBB47A353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A9148CB-BDB0-4857-8FFA-6804D1F53FB7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129F7120-9788-4F7A-9C93-83DB6C004AB7}">
      <dgm:prSet phldrT="[文字]" custT="1"/>
      <dgm:spPr/>
      <dgm:t>
        <a:bodyPr anchor="t"/>
        <a:lstStyle/>
        <a:p>
          <a:r>
            <a:rPr lang="en-US" altLang="zh-TW" sz="2000" b="1" dirty="0">
              <a:solidFill>
                <a:srgbClr val="0000FF"/>
              </a:solidFill>
              <a:effectLst/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2/23~3/6</a:t>
          </a:r>
        </a:p>
        <a:p>
          <a:r>
            <a:rPr lang="zh-TW" altLang="zh-TW" sz="1600" b="1" dirty="0">
              <a:solidFill>
                <a:schemeClr val="tx1"/>
              </a:solidFill>
              <a:effectLst/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基本資料</a:t>
          </a:r>
          <a:endParaRPr lang="en-US" altLang="zh-TW" sz="1600" b="1" dirty="0">
            <a:solidFill>
              <a:schemeClr val="tx1"/>
            </a:solidFill>
            <a:effectLst/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  <a:p>
          <a:r>
            <a:rPr lang="zh-TW" altLang="en-US" sz="1600" b="1" dirty="0">
              <a:solidFill>
                <a:schemeClr val="tx1"/>
              </a:solidFill>
              <a:effectLst/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確認</a:t>
          </a:r>
          <a:endParaRPr lang="zh-TW" altLang="en-US" sz="1600" dirty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50F0EF5B-3A1B-4F8D-AE59-5A7A07242CFD}" type="parTrans" cxnId="{948D0762-056D-491D-8D9A-9313D6326CB2}">
      <dgm:prSet/>
      <dgm:spPr/>
      <dgm:t>
        <a:bodyPr/>
        <a:lstStyle/>
        <a:p>
          <a:endParaRPr lang="zh-TW" altLang="en-US" sz="160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B5FA521F-A562-4EB8-A3D3-3153FE568631}" type="sibTrans" cxnId="{948D0762-056D-491D-8D9A-9313D6326CB2}">
      <dgm:prSet/>
      <dgm:spPr/>
      <dgm:t>
        <a:bodyPr/>
        <a:lstStyle/>
        <a:p>
          <a:endParaRPr lang="zh-TW" altLang="en-US" sz="160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23C9154F-EBCB-4D67-B554-C71797965506}">
      <dgm:prSet phldrT="[文字]" custT="1"/>
      <dgm:spPr/>
      <dgm:t>
        <a:bodyPr/>
        <a:lstStyle/>
        <a:p>
          <a:pPr rtl="0"/>
          <a:r>
            <a:rPr lang="zh-TW" altLang="en-US"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校庫</a:t>
          </a:r>
          <a:endParaRPr lang="en-US" altLang="zh-TW" sz="1600" b="1" dirty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  <a:p>
          <a:pPr rtl="0"/>
          <a:r>
            <a:rPr lang="zh-TW" altLang="en-US"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資料匯出</a:t>
          </a:r>
          <a:endParaRPr lang="en-US" altLang="zh-TW" sz="1600" b="1" dirty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  <a:p>
          <a:pPr rtl="0"/>
          <a:r>
            <a:rPr lang="en-US" altLang="zh-TW" sz="2000" b="1" dirty="0">
              <a:solidFill>
                <a:srgbClr val="0000FF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5/4</a:t>
          </a:r>
          <a:endParaRPr lang="zh-TW" altLang="en-US" sz="2000" dirty="0">
            <a:solidFill>
              <a:srgbClr val="0000FF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A544CF23-534E-4C31-816D-95D3381432B0}" type="parTrans" cxnId="{BD4316AF-057C-41F2-BB3F-EC2CD6445CDB}">
      <dgm:prSet/>
      <dgm:spPr/>
      <dgm:t>
        <a:bodyPr/>
        <a:lstStyle/>
        <a:p>
          <a:endParaRPr lang="zh-TW" altLang="en-US" sz="160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15EF76C3-1D4D-4E9F-9E1B-236E8760FB13}" type="sibTrans" cxnId="{BD4316AF-057C-41F2-BB3F-EC2CD6445CDB}">
      <dgm:prSet/>
      <dgm:spPr/>
      <dgm:t>
        <a:bodyPr/>
        <a:lstStyle/>
        <a:p>
          <a:endParaRPr lang="zh-TW" altLang="en-US" sz="160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6B427F0A-56D0-4857-9C78-66FC76993ED6}">
      <dgm:prSet phldrT="[文字]" custT="1"/>
      <dgm:spPr/>
      <dgm:t>
        <a:bodyPr/>
        <a:lstStyle/>
        <a:p>
          <a:pPr rtl="0"/>
          <a:r>
            <a:rPr lang="en-US" altLang="zh-TW" sz="2000" b="1" dirty="0">
              <a:solidFill>
                <a:srgbClr val="0000FF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5/8~20</a:t>
          </a:r>
        </a:p>
        <a:p>
          <a:pPr rtl="0"/>
          <a:r>
            <a:rPr lang="zh-TW" altLang="en-US"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統一資料修正</a:t>
          </a:r>
          <a:endParaRPr lang="zh-TW" altLang="en-US" sz="1600" dirty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23FB2255-81B0-4312-AB66-12315BB4FE9D}" type="parTrans" cxnId="{A023C73C-5851-40E0-8F25-08B6932C11B9}">
      <dgm:prSet/>
      <dgm:spPr/>
      <dgm:t>
        <a:bodyPr/>
        <a:lstStyle/>
        <a:p>
          <a:endParaRPr lang="zh-TW" altLang="en-US" sz="160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F62EBAC1-B3DB-4FAD-93C0-8C90C390486D}" type="sibTrans" cxnId="{A023C73C-5851-40E0-8F25-08B6932C11B9}">
      <dgm:prSet/>
      <dgm:spPr/>
      <dgm:t>
        <a:bodyPr/>
        <a:lstStyle/>
        <a:p>
          <a:endParaRPr lang="zh-TW" altLang="en-US" sz="160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654D7119-BF2D-4B76-ABC6-5ED483679E5D}">
      <dgm:prSet phldrT="[文字]" custT="1"/>
      <dgm:spPr/>
      <dgm:t>
        <a:bodyPr/>
        <a:lstStyle/>
        <a:p>
          <a:r>
            <a:rPr lang="en-US" altLang="zh-TW" sz="2000" b="1" dirty="0">
              <a:solidFill>
                <a:srgbClr val="0000FF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3/1~4/30</a:t>
          </a:r>
        </a:p>
        <a:p>
          <a:r>
            <a:rPr lang="zh-TW" altLang="en-US"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填表期間</a:t>
          </a:r>
          <a:endParaRPr lang="zh-TW" altLang="en-US" sz="1600" dirty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DEA653E5-C2B6-4714-A3B5-E14C650B9B04}" type="parTrans" cxnId="{A7FFFF56-9F35-44C8-9165-8A45BB9E6C38}">
      <dgm:prSet/>
      <dgm:spPr/>
      <dgm:t>
        <a:bodyPr/>
        <a:lstStyle/>
        <a:p>
          <a:endParaRPr lang="zh-TW" altLang="en-US" sz="160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C887FE94-EFBB-4DEF-B167-CE652AAD527F}" type="sibTrans" cxnId="{A7FFFF56-9F35-44C8-9165-8A45BB9E6C38}">
      <dgm:prSet/>
      <dgm:spPr/>
      <dgm:t>
        <a:bodyPr/>
        <a:lstStyle/>
        <a:p>
          <a:endParaRPr lang="zh-TW" altLang="en-US" sz="160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8DE1C24D-6757-4E08-BDCD-1A9A212FEE09}">
      <dgm:prSet phldrT="[文字]" custT="1"/>
      <dgm:spPr/>
      <dgm:t>
        <a:bodyPr/>
        <a:lstStyle/>
        <a:p>
          <a:pPr rtl="0"/>
          <a:r>
            <a:rPr lang="zh-TW" altLang="en-US"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校庫</a:t>
          </a:r>
          <a:endParaRPr lang="en-US" altLang="zh-TW" sz="1600" b="1" dirty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  <a:p>
          <a:pPr rtl="0"/>
          <a:r>
            <a:rPr lang="zh-TW" altLang="en-US"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資料匯出</a:t>
          </a:r>
          <a:endParaRPr lang="en-US" altLang="zh-TW" sz="1600" b="1" dirty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  <a:p>
          <a:pPr rtl="0"/>
          <a:r>
            <a:rPr lang="en-US" altLang="zh-TW" sz="2000" b="1" dirty="0">
              <a:solidFill>
                <a:srgbClr val="0000FF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5/22</a:t>
          </a:r>
          <a:endParaRPr lang="zh-TW" altLang="en-US" sz="2000" dirty="0">
            <a:solidFill>
              <a:srgbClr val="0000FF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29663F8B-E37A-4A6D-B51F-27323802CCA2}" type="parTrans" cxnId="{8734084E-6D12-4F8C-86B5-B240AB427261}">
      <dgm:prSet/>
      <dgm:spPr/>
      <dgm:t>
        <a:bodyPr/>
        <a:lstStyle/>
        <a:p>
          <a:endParaRPr lang="zh-TW" altLang="en-US" sz="160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CF20B731-36E6-491D-AAEE-0CE640DEB7AC}" type="sibTrans" cxnId="{8734084E-6D12-4F8C-86B5-B240AB427261}">
      <dgm:prSet/>
      <dgm:spPr/>
      <dgm:t>
        <a:bodyPr/>
        <a:lstStyle/>
        <a:p>
          <a:endParaRPr lang="zh-TW" altLang="en-US" sz="160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316F8B45-2289-4241-9594-A47AF33704BB}">
      <dgm:prSet phldrT="[文字]" custT="1"/>
      <dgm:spPr/>
      <dgm:t>
        <a:bodyPr/>
        <a:lstStyle/>
        <a:p>
          <a:r>
            <a:rPr lang="en-US" altLang="zh-TW" sz="2000" b="1" dirty="0">
              <a:solidFill>
                <a:srgbClr val="0000FF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5/22~6/5</a:t>
          </a:r>
        </a:p>
        <a:p>
          <a:r>
            <a:rPr lang="zh-TW" altLang="en-US"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檢核表報部</a:t>
          </a:r>
          <a:endParaRPr lang="zh-TW" altLang="en-US" sz="1600" dirty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61A5DD72-3552-44D4-BF44-3561F2F2B8F2}" type="parTrans" cxnId="{AF7554F8-9B3D-48C8-B07E-5B8F66769665}">
      <dgm:prSet/>
      <dgm:spPr/>
      <dgm:t>
        <a:bodyPr/>
        <a:lstStyle/>
        <a:p>
          <a:endParaRPr lang="zh-TW" altLang="en-US" sz="160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6BA41FC4-2384-4A2E-BC78-6E92DDB7A8B8}" type="sibTrans" cxnId="{AF7554F8-9B3D-48C8-B07E-5B8F66769665}">
      <dgm:prSet/>
      <dgm:spPr/>
      <dgm:t>
        <a:bodyPr/>
        <a:lstStyle/>
        <a:p>
          <a:endParaRPr lang="zh-TW" altLang="en-US" sz="160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34D5B67F-3377-4FFC-BB75-B394398E3DF2}" type="pres">
      <dgm:prSet presAssocID="{DA9148CB-BDB0-4857-8FFA-6804D1F53FB7}" presName="Name0" presStyleCnt="0">
        <dgm:presLayoutVars>
          <dgm:dir/>
          <dgm:resizeHandles val="exact"/>
        </dgm:presLayoutVars>
      </dgm:prSet>
      <dgm:spPr/>
    </dgm:pt>
    <dgm:pt modelId="{43D909D1-2A1E-431B-82D0-AC3D5F756B14}" type="pres">
      <dgm:prSet presAssocID="{DA9148CB-BDB0-4857-8FFA-6804D1F53FB7}" presName="arrow" presStyleLbl="bgShp" presStyleIdx="0" presStyleCnt="1" custLinFactNeighborY="-3528"/>
      <dgm:spPr>
        <a:solidFill>
          <a:srgbClr val="B0DC80"/>
        </a:solidFill>
      </dgm:spPr>
    </dgm:pt>
    <dgm:pt modelId="{81432BAC-3B17-46BF-9638-D3587F0E19D8}" type="pres">
      <dgm:prSet presAssocID="{DA9148CB-BDB0-4857-8FFA-6804D1F53FB7}" presName="points" presStyleCnt="0"/>
      <dgm:spPr/>
    </dgm:pt>
    <dgm:pt modelId="{40B65240-647A-4599-95B8-65F4D3E33C42}" type="pres">
      <dgm:prSet presAssocID="{129F7120-9788-4F7A-9C93-83DB6C004AB7}" presName="compositeA" presStyleCnt="0"/>
      <dgm:spPr/>
    </dgm:pt>
    <dgm:pt modelId="{059EBDE9-CAA6-4915-BA65-F0249D0E73DB}" type="pres">
      <dgm:prSet presAssocID="{129F7120-9788-4F7A-9C93-83DB6C004AB7}" presName="textA" presStyleLbl="revTx" presStyleIdx="0" presStyleCnt="6" custScaleX="237656" custLinFactY="29786" custLinFactNeighborX="363" custLinFactNeighborY="100000">
        <dgm:presLayoutVars>
          <dgm:bulletEnabled val="1"/>
        </dgm:presLayoutVars>
      </dgm:prSet>
      <dgm:spPr/>
    </dgm:pt>
    <dgm:pt modelId="{AD53BDFA-28CD-497E-B59D-0F884E365DFF}" type="pres">
      <dgm:prSet presAssocID="{129F7120-9788-4F7A-9C93-83DB6C004AB7}" presName="circleA" presStyleLbl="node1" presStyleIdx="0" presStyleCnt="6"/>
      <dgm:spPr>
        <a:solidFill>
          <a:srgbClr val="FFC000"/>
        </a:solidFill>
      </dgm:spPr>
    </dgm:pt>
    <dgm:pt modelId="{57806C25-E8D4-45DF-A61E-18E29FC900D2}" type="pres">
      <dgm:prSet presAssocID="{129F7120-9788-4F7A-9C93-83DB6C004AB7}" presName="spaceA" presStyleCnt="0"/>
      <dgm:spPr/>
    </dgm:pt>
    <dgm:pt modelId="{F391F888-8790-41A3-9DBA-79D165EEFEB9}" type="pres">
      <dgm:prSet presAssocID="{B5FA521F-A562-4EB8-A3D3-3153FE568631}" presName="space" presStyleCnt="0"/>
      <dgm:spPr/>
    </dgm:pt>
    <dgm:pt modelId="{492D367C-3F05-420D-8AE0-D126FF0AE098}" type="pres">
      <dgm:prSet presAssocID="{654D7119-BF2D-4B76-ABC6-5ED483679E5D}" presName="compositeB" presStyleCnt="0"/>
      <dgm:spPr/>
    </dgm:pt>
    <dgm:pt modelId="{4188A569-85A2-4518-B78C-A4626D358838}" type="pres">
      <dgm:prSet presAssocID="{654D7119-BF2D-4B76-ABC6-5ED483679E5D}" presName="textB" presStyleLbl="revTx" presStyleIdx="1" presStyleCnt="6" custScaleX="265246" custLinFactNeighborX="20653" custLinFactNeighborY="-20664">
        <dgm:presLayoutVars>
          <dgm:bulletEnabled val="1"/>
        </dgm:presLayoutVars>
      </dgm:prSet>
      <dgm:spPr/>
    </dgm:pt>
    <dgm:pt modelId="{2DFD682F-F368-4421-9983-D58E80FE1905}" type="pres">
      <dgm:prSet presAssocID="{654D7119-BF2D-4B76-ABC6-5ED483679E5D}" presName="circleB" presStyleLbl="node1" presStyleIdx="1" presStyleCnt="6" custLinFactNeighborX="26292"/>
      <dgm:spPr>
        <a:solidFill>
          <a:srgbClr val="FFC000"/>
        </a:solidFill>
      </dgm:spPr>
    </dgm:pt>
    <dgm:pt modelId="{A2B3D09E-9E21-4487-AF96-82B9423B91B8}" type="pres">
      <dgm:prSet presAssocID="{654D7119-BF2D-4B76-ABC6-5ED483679E5D}" presName="spaceB" presStyleCnt="0"/>
      <dgm:spPr/>
    </dgm:pt>
    <dgm:pt modelId="{BEB81570-780C-4F77-BCC0-79A0F68A076F}" type="pres">
      <dgm:prSet presAssocID="{C887FE94-EFBB-4DEF-B167-CE652AAD527F}" presName="space" presStyleCnt="0"/>
      <dgm:spPr/>
    </dgm:pt>
    <dgm:pt modelId="{36269530-8272-4178-9D09-FD324193C724}" type="pres">
      <dgm:prSet presAssocID="{23C9154F-EBCB-4D67-B554-C71797965506}" presName="compositeA" presStyleCnt="0"/>
      <dgm:spPr/>
    </dgm:pt>
    <dgm:pt modelId="{72397F3C-6B80-4A60-B34F-6FA1DECA5673}" type="pres">
      <dgm:prSet presAssocID="{23C9154F-EBCB-4D67-B554-C71797965506}" presName="textA" presStyleLbl="revTx" presStyleIdx="2" presStyleCnt="6" custScaleX="198928" custLinFactNeighborY="19152">
        <dgm:presLayoutVars>
          <dgm:bulletEnabled val="1"/>
        </dgm:presLayoutVars>
      </dgm:prSet>
      <dgm:spPr/>
    </dgm:pt>
    <dgm:pt modelId="{9FEDD164-1B9D-4B38-8F1F-FE4232F91E2A}" type="pres">
      <dgm:prSet presAssocID="{23C9154F-EBCB-4D67-B554-C71797965506}" presName="circleA" presStyleLbl="node1" presStyleIdx="2" presStyleCnt="6"/>
      <dgm:spPr>
        <a:solidFill>
          <a:srgbClr val="00B050"/>
        </a:solidFill>
      </dgm:spPr>
    </dgm:pt>
    <dgm:pt modelId="{6E7E120F-8F25-4DAC-9D89-51FD85300616}" type="pres">
      <dgm:prSet presAssocID="{23C9154F-EBCB-4D67-B554-C71797965506}" presName="spaceA" presStyleCnt="0"/>
      <dgm:spPr/>
    </dgm:pt>
    <dgm:pt modelId="{1C6BD143-887A-4793-9EFF-8E38C3930757}" type="pres">
      <dgm:prSet presAssocID="{15EF76C3-1D4D-4E9F-9E1B-236E8760FB13}" presName="space" presStyleCnt="0"/>
      <dgm:spPr/>
    </dgm:pt>
    <dgm:pt modelId="{30AF63BE-E1EA-4E54-94F5-294996BB7209}" type="pres">
      <dgm:prSet presAssocID="{6B427F0A-56D0-4857-9C78-66FC76993ED6}" presName="compositeB" presStyleCnt="0"/>
      <dgm:spPr/>
    </dgm:pt>
    <dgm:pt modelId="{D5443AB1-56D8-4AA5-BA0C-A5520ECC07D9}" type="pres">
      <dgm:prSet presAssocID="{6B427F0A-56D0-4857-9C78-66FC76993ED6}" presName="textB" presStyleLbl="revTx" presStyleIdx="3" presStyleCnt="6" custScaleX="294042" custLinFactNeighborY="-20664">
        <dgm:presLayoutVars>
          <dgm:bulletEnabled val="1"/>
        </dgm:presLayoutVars>
      </dgm:prSet>
      <dgm:spPr/>
    </dgm:pt>
    <dgm:pt modelId="{AFE11A0B-5136-442C-B497-E312C12FADA2}" type="pres">
      <dgm:prSet presAssocID="{6B427F0A-56D0-4857-9C78-66FC76993ED6}" presName="circleB" presStyleLbl="node1" presStyleIdx="3" presStyleCnt="6"/>
      <dgm:spPr>
        <a:solidFill>
          <a:srgbClr val="FFC000"/>
        </a:solidFill>
      </dgm:spPr>
    </dgm:pt>
    <dgm:pt modelId="{FD9C26C4-5D56-4C61-B549-D3106B72EF15}" type="pres">
      <dgm:prSet presAssocID="{6B427F0A-56D0-4857-9C78-66FC76993ED6}" presName="spaceB" presStyleCnt="0"/>
      <dgm:spPr/>
    </dgm:pt>
    <dgm:pt modelId="{E61D8132-EE48-42D6-AF54-727D56F82219}" type="pres">
      <dgm:prSet presAssocID="{F62EBAC1-B3DB-4FAD-93C0-8C90C390486D}" presName="space" presStyleCnt="0"/>
      <dgm:spPr/>
    </dgm:pt>
    <dgm:pt modelId="{8B5C1945-695C-4613-86F6-A0B8FED5A95C}" type="pres">
      <dgm:prSet presAssocID="{8DE1C24D-6757-4E08-BDCD-1A9A212FEE09}" presName="compositeA" presStyleCnt="0"/>
      <dgm:spPr/>
    </dgm:pt>
    <dgm:pt modelId="{5EBCD24E-4BB3-43D5-80D8-3A1B335F5CCA}" type="pres">
      <dgm:prSet presAssocID="{8DE1C24D-6757-4E08-BDCD-1A9A212FEE09}" presName="textA" presStyleLbl="revTx" presStyleIdx="4" presStyleCnt="6" custScaleX="211553" custLinFactNeighborY="19656">
        <dgm:presLayoutVars>
          <dgm:bulletEnabled val="1"/>
        </dgm:presLayoutVars>
      </dgm:prSet>
      <dgm:spPr/>
    </dgm:pt>
    <dgm:pt modelId="{7DD138FA-D270-469F-A175-9D228EA9C7E5}" type="pres">
      <dgm:prSet presAssocID="{8DE1C24D-6757-4E08-BDCD-1A9A212FEE09}" presName="circleA" presStyleLbl="node1" presStyleIdx="4" presStyleCnt="6"/>
      <dgm:spPr>
        <a:solidFill>
          <a:srgbClr val="00B050"/>
        </a:solidFill>
      </dgm:spPr>
    </dgm:pt>
    <dgm:pt modelId="{DDB9FBA6-C5A2-46FB-903F-07F8C4F9956B}" type="pres">
      <dgm:prSet presAssocID="{8DE1C24D-6757-4E08-BDCD-1A9A212FEE09}" presName="spaceA" presStyleCnt="0"/>
      <dgm:spPr/>
    </dgm:pt>
    <dgm:pt modelId="{EF6E4351-EEDF-4843-A699-5B1E34E0E62B}" type="pres">
      <dgm:prSet presAssocID="{CF20B731-36E6-491D-AAEE-0CE640DEB7AC}" presName="space" presStyleCnt="0"/>
      <dgm:spPr/>
    </dgm:pt>
    <dgm:pt modelId="{C8EE5078-B9AC-444A-8557-9DB11BFBF8DC}" type="pres">
      <dgm:prSet presAssocID="{316F8B45-2289-4241-9594-A47AF33704BB}" presName="compositeB" presStyleCnt="0"/>
      <dgm:spPr/>
    </dgm:pt>
    <dgm:pt modelId="{7B80F4A3-9BBD-42D4-BC35-753D67AB04F3}" type="pres">
      <dgm:prSet presAssocID="{316F8B45-2289-4241-9594-A47AF33704BB}" presName="textB" presStyleLbl="revTx" presStyleIdx="5" presStyleCnt="6" custScaleX="275107" custLinFactNeighborY="-21168">
        <dgm:presLayoutVars>
          <dgm:bulletEnabled val="1"/>
        </dgm:presLayoutVars>
      </dgm:prSet>
      <dgm:spPr/>
    </dgm:pt>
    <dgm:pt modelId="{B2C3EDA5-0588-40E8-ACF2-308282590EA0}" type="pres">
      <dgm:prSet presAssocID="{316F8B45-2289-4241-9594-A47AF33704BB}" presName="circleB" presStyleLbl="node1" presStyleIdx="5" presStyleCnt="6"/>
      <dgm:spPr>
        <a:solidFill>
          <a:srgbClr val="FFC000"/>
        </a:solidFill>
      </dgm:spPr>
    </dgm:pt>
    <dgm:pt modelId="{C362C6F4-0184-4A31-B6B7-D21D73CCC398}" type="pres">
      <dgm:prSet presAssocID="{316F8B45-2289-4241-9594-A47AF33704BB}" presName="spaceB" presStyleCnt="0"/>
      <dgm:spPr/>
    </dgm:pt>
  </dgm:ptLst>
  <dgm:cxnLst>
    <dgm:cxn modelId="{313A931A-24D8-4BFC-A0A8-76C8A044ED2D}" type="presOf" srcId="{654D7119-BF2D-4B76-ABC6-5ED483679E5D}" destId="{4188A569-85A2-4518-B78C-A4626D358838}" srcOrd="0" destOrd="0" presId="urn:microsoft.com/office/officeart/2005/8/layout/hProcess11"/>
    <dgm:cxn modelId="{5BD48223-A74C-430F-BCF9-46B6A8D66401}" type="presOf" srcId="{8DE1C24D-6757-4E08-BDCD-1A9A212FEE09}" destId="{5EBCD24E-4BB3-43D5-80D8-3A1B335F5CCA}" srcOrd="0" destOrd="0" presId="urn:microsoft.com/office/officeart/2005/8/layout/hProcess11"/>
    <dgm:cxn modelId="{D02BE538-5C04-4A8E-8250-B7A148D6B5CB}" type="presOf" srcId="{23C9154F-EBCB-4D67-B554-C71797965506}" destId="{72397F3C-6B80-4A60-B34F-6FA1DECA5673}" srcOrd="0" destOrd="0" presId="urn:microsoft.com/office/officeart/2005/8/layout/hProcess11"/>
    <dgm:cxn modelId="{A023C73C-5851-40E0-8F25-08B6932C11B9}" srcId="{DA9148CB-BDB0-4857-8FFA-6804D1F53FB7}" destId="{6B427F0A-56D0-4857-9C78-66FC76993ED6}" srcOrd="3" destOrd="0" parTransId="{23FB2255-81B0-4312-AB66-12315BB4FE9D}" sibTransId="{F62EBAC1-B3DB-4FAD-93C0-8C90C390486D}"/>
    <dgm:cxn modelId="{948D0762-056D-491D-8D9A-9313D6326CB2}" srcId="{DA9148CB-BDB0-4857-8FFA-6804D1F53FB7}" destId="{129F7120-9788-4F7A-9C93-83DB6C004AB7}" srcOrd="0" destOrd="0" parTransId="{50F0EF5B-3A1B-4F8D-AE59-5A7A07242CFD}" sibTransId="{B5FA521F-A562-4EB8-A3D3-3153FE568631}"/>
    <dgm:cxn modelId="{6C93B245-6B04-499F-B74C-41AB18AAD1A9}" type="presOf" srcId="{129F7120-9788-4F7A-9C93-83DB6C004AB7}" destId="{059EBDE9-CAA6-4915-BA65-F0249D0E73DB}" srcOrd="0" destOrd="0" presId="urn:microsoft.com/office/officeart/2005/8/layout/hProcess11"/>
    <dgm:cxn modelId="{8734084E-6D12-4F8C-86B5-B240AB427261}" srcId="{DA9148CB-BDB0-4857-8FFA-6804D1F53FB7}" destId="{8DE1C24D-6757-4E08-BDCD-1A9A212FEE09}" srcOrd="4" destOrd="0" parTransId="{29663F8B-E37A-4A6D-B51F-27323802CCA2}" sibTransId="{CF20B731-36E6-491D-AAEE-0CE640DEB7AC}"/>
    <dgm:cxn modelId="{A7FFFF56-9F35-44C8-9165-8A45BB9E6C38}" srcId="{DA9148CB-BDB0-4857-8FFA-6804D1F53FB7}" destId="{654D7119-BF2D-4B76-ABC6-5ED483679E5D}" srcOrd="1" destOrd="0" parTransId="{DEA653E5-C2B6-4714-A3B5-E14C650B9B04}" sibTransId="{C887FE94-EFBB-4DEF-B167-CE652AAD527F}"/>
    <dgm:cxn modelId="{67E6BB86-CB97-4516-AF01-1CCBDB92E982}" type="presOf" srcId="{6B427F0A-56D0-4857-9C78-66FC76993ED6}" destId="{D5443AB1-56D8-4AA5-BA0C-A5520ECC07D9}" srcOrd="0" destOrd="0" presId="urn:microsoft.com/office/officeart/2005/8/layout/hProcess11"/>
    <dgm:cxn modelId="{EF9AB78F-FDAD-4D6F-9C40-204D79492056}" type="presOf" srcId="{316F8B45-2289-4241-9594-A47AF33704BB}" destId="{7B80F4A3-9BBD-42D4-BC35-753D67AB04F3}" srcOrd="0" destOrd="0" presId="urn:microsoft.com/office/officeart/2005/8/layout/hProcess11"/>
    <dgm:cxn modelId="{BD4316AF-057C-41F2-BB3F-EC2CD6445CDB}" srcId="{DA9148CB-BDB0-4857-8FFA-6804D1F53FB7}" destId="{23C9154F-EBCB-4D67-B554-C71797965506}" srcOrd="2" destOrd="0" parTransId="{A544CF23-534E-4C31-816D-95D3381432B0}" sibTransId="{15EF76C3-1D4D-4E9F-9E1B-236E8760FB13}"/>
    <dgm:cxn modelId="{A106CCB8-F609-4095-A747-09E8F19BCB64}" type="presOf" srcId="{DA9148CB-BDB0-4857-8FFA-6804D1F53FB7}" destId="{34D5B67F-3377-4FFC-BB75-B394398E3DF2}" srcOrd="0" destOrd="0" presId="urn:microsoft.com/office/officeart/2005/8/layout/hProcess11"/>
    <dgm:cxn modelId="{AF7554F8-9B3D-48C8-B07E-5B8F66769665}" srcId="{DA9148CB-BDB0-4857-8FFA-6804D1F53FB7}" destId="{316F8B45-2289-4241-9594-A47AF33704BB}" srcOrd="5" destOrd="0" parTransId="{61A5DD72-3552-44D4-BF44-3561F2F2B8F2}" sibTransId="{6BA41FC4-2384-4A2E-BC78-6E92DDB7A8B8}"/>
    <dgm:cxn modelId="{5791517B-F604-4349-92A9-41A8F0F25B67}" type="presParOf" srcId="{34D5B67F-3377-4FFC-BB75-B394398E3DF2}" destId="{43D909D1-2A1E-431B-82D0-AC3D5F756B14}" srcOrd="0" destOrd="0" presId="urn:microsoft.com/office/officeart/2005/8/layout/hProcess11"/>
    <dgm:cxn modelId="{FD59A67E-F5BD-440A-8157-B1F527A1AE84}" type="presParOf" srcId="{34D5B67F-3377-4FFC-BB75-B394398E3DF2}" destId="{81432BAC-3B17-46BF-9638-D3587F0E19D8}" srcOrd="1" destOrd="0" presId="urn:microsoft.com/office/officeart/2005/8/layout/hProcess11"/>
    <dgm:cxn modelId="{009854A1-16AC-41C3-BEC2-EFE25D34A392}" type="presParOf" srcId="{81432BAC-3B17-46BF-9638-D3587F0E19D8}" destId="{40B65240-647A-4599-95B8-65F4D3E33C42}" srcOrd="0" destOrd="0" presId="urn:microsoft.com/office/officeart/2005/8/layout/hProcess11"/>
    <dgm:cxn modelId="{17D75621-BDE8-43C7-A2C1-23380BD18D02}" type="presParOf" srcId="{40B65240-647A-4599-95B8-65F4D3E33C42}" destId="{059EBDE9-CAA6-4915-BA65-F0249D0E73DB}" srcOrd="0" destOrd="0" presId="urn:microsoft.com/office/officeart/2005/8/layout/hProcess11"/>
    <dgm:cxn modelId="{C32206BB-6804-4625-AC93-9DD8B7ACEA6C}" type="presParOf" srcId="{40B65240-647A-4599-95B8-65F4D3E33C42}" destId="{AD53BDFA-28CD-497E-B59D-0F884E365DFF}" srcOrd="1" destOrd="0" presId="urn:microsoft.com/office/officeart/2005/8/layout/hProcess11"/>
    <dgm:cxn modelId="{882142EF-9F88-4E80-91A3-71CBA18F3082}" type="presParOf" srcId="{40B65240-647A-4599-95B8-65F4D3E33C42}" destId="{57806C25-E8D4-45DF-A61E-18E29FC900D2}" srcOrd="2" destOrd="0" presId="urn:microsoft.com/office/officeart/2005/8/layout/hProcess11"/>
    <dgm:cxn modelId="{883AE101-D737-444F-A5D6-92A6F2FB07EC}" type="presParOf" srcId="{81432BAC-3B17-46BF-9638-D3587F0E19D8}" destId="{F391F888-8790-41A3-9DBA-79D165EEFEB9}" srcOrd="1" destOrd="0" presId="urn:microsoft.com/office/officeart/2005/8/layout/hProcess11"/>
    <dgm:cxn modelId="{421119EA-EE91-4CCF-9489-E88DB33C23AD}" type="presParOf" srcId="{81432BAC-3B17-46BF-9638-D3587F0E19D8}" destId="{492D367C-3F05-420D-8AE0-D126FF0AE098}" srcOrd="2" destOrd="0" presId="urn:microsoft.com/office/officeart/2005/8/layout/hProcess11"/>
    <dgm:cxn modelId="{72F4A497-902C-4CA3-A82A-163BF7E1ADAE}" type="presParOf" srcId="{492D367C-3F05-420D-8AE0-D126FF0AE098}" destId="{4188A569-85A2-4518-B78C-A4626D358838}" srcOrd="0" destOrd="0" presId="urn:microsoft.com/office/officeart/2005/8/layout/hProcess11"/>
    <dgm:cxn modelId="{F5DD8980-E95E-4A15-B8A1-3DD2F4673626}" type="presParOf" srcId="{492D367C-3F05-420D-8AE0-D126FF0AE098}" destId="{2DFD682F-F368-4421-9983-D58E80FE1905}" srcOrd="1" destOrd="0" presId="urn:microsoft.com/office/officeart/2005/8/layout/hProcess11"/>
    <dgm:cxn modelId="{7B79CDA0-27E4-4EB0-ACD0-30DD71F3E04D}" type="presParOf" srcId="{492D367C-3F05-420D-8AE0-D126FF0AE098}" destId="{A2B3D09E-9E21-4487-AF96-82B9423B91B8}" srcOrd="2" destOrd="0" presId="urn:microsoft.com/office/officeart/2005/8/layout/hProcess11"/>
    <dgm:cxn modelId="{A2BEC4D0-F6AF-4DE9-8806-7C8F12B726D8}" type="presParOf" srcId="{81432BAC-3B17-46BF-9638-D3587F0E19D8}" destId="{BEB81570-780C-4F77-BCC0-79A0F68A076F}" srcOrd="3" destOrd="0" presId="urn:microsoft.com/office/officeart/2005/8/layout/hProcess11"/>
    <dgm:cxn modelId="{78BA78DE-956A-4F0E-9EEE-2B1360A48C0C}" type="presParOf" srcId="{81432BAC-3B17-46BF-9638-D3587F0E19D8}" destId="{36269530-8272-4178-9D09-FD324193C724}" srcOrd="4" destOrd="0" presId="urn:microsoft.com/office/officeart/2005/8/layout/hProcess11"/>
    <dgm:cxn modelId="{B6B7B2E0-C56D-4C37-B7EA-2945FA5C2448}" type="presParOf" srcId="{36269530-8272-4178-9D09-FD324193C724}" destId="{72397F3C-6B80-4A60-B34F-6FA1DECA5673}" srcOrd="0" destOrd="0" presId="urn:microsoft.com/office/officeart/2005/8/layout/hProcess11"/>
    <dgm:cxn modelId="{B2C80A1E-3DF0-4EED-A376-85DFF8B20DA5}" type="presParOf" srcId="{36269530-8272-4178-9D09-FD324193C724}" destId="{9FEDD164-1B9D-4B38-8F1F-FE4232F91E2A}" srcOrd="1" destOrd="0" presId="urn:microsoft.com/office/officeart/2005/8/layout/hProcess11"/>
    <dgm:cxn modelId="{27E82F77-AB84-428C-8E78-D02911196586}" type="presParOf" srcId="{36269530-8272-4178-9D09-FD324193C724}" destId="{6E7E120F-8F25-4DAC-9D89-51FD85300616}" srcOrd="2" destOrd="0" presId="urn:microsoft.com/office/officeart/2005/8/layout/hProcess11"/>
    <dgm:cxn modelId="{95194B11-07AA-4A1E-984B-5FCA56DF3CB8}" type="presParOf" srcId="{81432BAC-3B17-46BF-9638-D3587F0E19D8}" destId="{1C6BD143-887A-4793-9EFF-8E38C3930757}" srcOrd="5" destOrd="0" presId="urn:microsoft.com/office/officeart/2005/8/layout/hProcess11"/>
    <dgm:cxn modelId="{3F0B92D2-418C-4931-8E27-54398C34F4A4}" type="presParOf" srcId="{81432BAC-3B17-46BF-9638-D3587F0E19D8}" destId="{30AF63BE-E1EA-4E54-94F5-294996BB7209}" srcOrd="6" destOrd="0" presId="urn:microsoft.com/office/officeart/2005/8/layout/hProcess11"/>
    <dgm:cxn modelId="{3D54D813-95C5-4137-9A5B-8FBE3AA9094C}" type="presParOf" srcId="{30AF63BE-E1EA-4E54-94F5-294996BB7209}" destId="{D5443AB1-56D8-4AA5-BA0C-A5520ECC07D9}" srcOrd="0" destOrd="0" presId="urn:microsoft.com/office/officeart/2005/8/layout/hProcess11"/>
    <dgm:cxn modelId="{D68C557B-06F4-4ECE-A429-3C4B2784D2E7}" type="presParOf" srcId="{30AF63BE-E1EA-4E54-94F5-294996BB7209}" destId="{AFE11A0B-5136-442C-B497-E312C12FADA2}" srcOrd="1" destOrd="0" presId="urn:microsoft.com/office/officeart/2005/8/layout/hProcess11"/>
    <dgm:cxn modelId="{F1345ECE-43D0-40F2-801D-0B211630567A}" type="presParOf" srcId="{30AF63BE-E1EA-4E54-94F5-294996BB7209}" destId="{FD9C26C4-5D56-4C61-B549-D3106B72EF15}" srcOrd="2" destOrd="0" presId="urn:microsoft.com/office/officeart/2005/8/layout/hProcess11"/>
    <dgm:cxn modelId="{64C6DC82-0DD3-4373-B21C-2FD9B397FAE6}" type="presParOf" srcId="{81432BAC-3B17-46BF-9638-D3587F0E19D8}" destId="{E61D8132-EE48-42D6-AF54-727D56F82219}" srcOrd="7" destOrd="0" presId="urn:microsoft.com/office/officeart/2005/8/layout/hProcess11"/>
    <dgm:cxn modelId="{CC56F608-3A62-4F11-A7F7-6F548BECDC0E}" type="presParOf" srcId="{81432BAC-3B17-46BF-9638-D3587F0E19D8}" destId="{8B5C1945-695C-4613-86F6-A0B8FED5A95C}" srcOrd="8" destOrd="0" presId="urn:microsoft.com/office/officeart/2005/8/layout/hProcess11"/>
    <dgm:cxn modelId="{E450A5DA-76CC-489D-AE4C-A92BB14AE694}" type="presParOf" srcId="{8B5C1945-695C-4613-86F6-A0B8FED5A95C}" destId="{5EBCD24E-4BB3-43D5-80D8-3A1B335F5CCA}" srcOrd="0" destOrd="0" presId="urn:microsoft.com/office/officeart/2005/8/layout/hProcess11"/>
    <dgm:cxn modelId="{61C1055F-BD55-42C7-B388-433C43028A13}" type="presParOf" srcId="{8B5C1945-695C-4613-86F6-A0B8FED5A95C}" destId="{7DD138FA-D270-469F-A175-9D228EA9C7E5}" srcOrd="1" destOrd="0" presId="urn:microsoft.com/office/officeart/2005/8/layout/hProcess11"/>
    <dgm:cxn modelId="{E828D088-AEA5-4B3E-AB7D-934A24475238}" type="presParOf" srcId="{8B5C1945-695C-4613-86F6-A0B8FED5A95C}" destId="{DDB9FBA6-C5A2-46FB-903F-07F8C4F9956B}" srcOrd="2" destOrd="0" presId="urn:microsoft.com/office/officeart/2005/8/layout/hProcess11"/>
    <dgm:cxn modelId="{13EB2B9E-B9E6-441F-A098-6E9298DF3200}" type="presParOf" srcId="{81432BAC-3B17-46BF-9638-D3587F0E19D8}" destId="{EF6E4351-EEDF-4843-A699-5B1E34E0E62B}" srcOrd="9" destOrd="0" presId="urn:microsoft.com/office/officeart/2005/8/layout/hProcess11"/>
    <dgm:cxn modelId="{F148127F-5B82-4761-B919-00936F9556FB}" type="presParOf" srcId="{81432BAC-3B17-46BF-9638-D3587F0E19D8}" destId="{C8EE5078-B9AC-444A-8557-9DB11BFBF8DC}" srcOrd="10" destOrd="0" presId="urn:microsoft.com/office/officeart/2005/8/layout/hProcess11"/>
    <dgm:cxn modelId="{5C4E3CC3-F1BC-402C-80FC-636BA087CEA5}" type="presParOf" srcId="{C8EE5078-B9AC-444A-8557-9DB11BFBF8DC}" destId="{7B80F4A3-9BBD-42D4-BC35-753D67AB04F3}" srcOrd="0" destOrd="0" presId="urn:microsoft.com/office/officeart/2005/8/layout/hProcess11"/>
    <dgm:cxn modelId="{E11D8FCD-7BE8-42CD-B5A5-A74867D12726}" type="presParOf" srcId="{C8EE5078-B9AC-444A-8557-9DB11BFBF8DC}" destId="{B2C3EDA5-0588-40E8-ACF2-308282590EA0}" srcOrd="1" destOrd="0" presId="urn:microsoft.com/office/officeart/2005/8/layout/hProcess11"/>
    <dgm:cxn modelId="{F99B426C-FF4F-4B91-A1C7-9937950B6843}" type="presParOf" srcId="{C8EE5078-B9AC-444A-8557-9DB11BFBF8DC}" destId="{C362C6F4-0184-4A31-B6B7-D21D73CCC398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E9BA7F9-5FD8-4789-BDFD-CA64582D8784}" type="doc">
      <dgm:prSet loTypeId="urn:microsoft.com/office/officeart/2005/8/layout/vList5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125E18B9-D2D3-407A-9579-A284C8037530}">
      <dgm:prSet phldrT="[文字]" custT="1"/>
      <dgm:spPr>
        <a:solidFill>
          <a:srgbClr val="C2E49C"/>
        </a:solidFill>
        <a:ln>
          <a:noFill/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n-US" altLang="zh-TW" sz="2400" b="1" dirty="0">
              <a:solidFill>
                <a:schemeClr val="tx1"/>
              </a:solidFill>
              <a:effectLst/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2/23~3/6</a:t>
          </a:r>
        </a:p>
        <a:p>
          <a:r>
            <a:rPr lang="zh-TW" altLang="en-US" sz="2400" b="1" dirty="0">
              <a:solidFill>
                <a:schemeClr val="tx1"/>
              </a:solidFill>
              <a:effectLst/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基本資料確認</a:t>
          </a:r>
        </a:p>
      </dgm:t>
    </dgm:pt>
    <dgm:pt modelId="{4DE07423-59C0-4343-8BE7-6613797100CB}" type="parTrans" cxnId="{D05ABAA4-9999-450B-BB68-C8FCE8C93D3E}">
      <dgm:prSet/>
      <dgm:spPr/>
      <dgm:t>
        <a:bodyPr/>
        <a:lstStyle/>
        <a:p>
          <a:endParaRPr lang="zh-TW" altLang="en-US" sz="1600" b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7F6CFEF6-5106-4407-B759-79CD79621ABA}" type="sibTrans" cxnId="{D05ABAA4-9999-450B-BB68-C8FCE8C93D3E}">
      <dgm:prSet/>
      <dgm:spPr/>
      <dgm:t>
        <a:bodyPr/>
        <a:lstStyle/>
        <a:p>
          <a:endParaRPr lang="zh-TW" altLang="en-US" sz="1600" b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AD911BED-A611-4749-B800-98294DB5EAEA}">
      <dgm:prSet phldrT="[文字]" custT="1"/>
      <dgm:spPr>
        <a:solidFill>
          <a:srgbClr val="C2E49C">
            <a:alpha val="90000"/>
          </a:srgbClr>
        </a:solidFill>
        <a:ln>
          <a:noFill/>
        </a:ln>
      </dgm:spPr>
      <dgm:t>
        <a:bodyPr/>
        <a:lstStyle/>
        <a:p>
          <a:r>
            <a:rPr lang="zh-TW" altLang="en-US" sz="2000" b="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請學校依</a:t>
          </a:r>
          <a:r>
            <a:rPr lang="zh-TW" altLang="en-US" sz="2000" b="1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「教育部</a:t>
          </a:r>
          <a:r>
            <a:rPr lang="en-US" altLang="zh-TW" sz="2000" b="1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114</a:t>
          </a:r>
          <a:r>
            <a:rPr lang="zh-TW" altLang="en-US" sz="2000" b="1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學年度招生名額核定表」</a:t>
          </a:r>
          <a:r>
            <a:rPr lang="en-US" altLang="zh-TW" sz="2000" b="0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(ex:</a:t>
          </a:r>
          <a:r>
            <a:rPr lang="zh-TW" altLang="en-US" sz="2000" b="0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總量內核定系所</a:t>
          </a:r>
          <a:r>
            <a:rPr lang="en-US" altLang="zh-TW" sz="2000" b="0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) </a:t>
          </a:r>
          <a:r>
            <a:rPr lang="zh-TW" altLang="en-US" sz="2000" b="0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、</a:t>
          </a:r>
          <a:r>
            <a:rPr lang="zh-TW" altLang="en-US" sz="2000" b="1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學校組織規程</a:t>
          </a:r>
          <a:r>
            <a:rPr lang="en-US" altLang="zh-TW" sz="2000" b="0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(</a:t>
          </a:r>
          <a:r>
            <a:rPr lang="zh-TW" altLang="en-US" sz="2000" b="0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僅限基本資料</a:t>
          </a:r>
          <a:r>
            <a:rPr lang="en-US" altLang="zh-TW" sz="2000" b="0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7</a:t>
          </a:r>
          <a:r>
            <a:rPr lang="zh-TW" altLang="en-US" sz="2000" b="0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、學院資料等</a:t>
          </a:r>
          <a:r>
            <a:rPr lang="en-US" altLang="zh-TW" sz="2000" b="0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)</a:t>
          </a:r>
          <a:r>
            <a:rPr lang="zh-TW" altLang="en-US" sz="2000" b="0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及</a:t>
          </a:r>
          <a:r>
            <a:rPr lang="zh-TW" altLang="en-US" sz="2000" b="1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其他相關佐證文件</a:t>
          </a:r>
          <a:r>
            <a:rPr lang="en-US" altLang="zh-TW" sz="2000" b="0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(ex:</a:t>
          </a:r>
          <a:r>
            <a:rPr lang="zh-TW" altLang="en-US" sz="2000" b="0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特殊專班核定函文</a:t>
          </a:r>
          <a:r>
            <a:rPr lang="en-US" altLang="zh-TW" sz="2000" b="0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)</a:t>
          </a:r>
          <a:r>
            <a:rPr lang="zh-TW" altLang="en-US" sz="2000" b="0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填載。</a:t>
          </a:r>
        </a:p>
      </dgm:t>
    </dgm:pt>
    <dgm:pt modelId="{F3868233-9BD5-4A4D-82A4-90D5DFC0D606}" type="parTrans" cxnId="{BDCDF5C8-2A9F-43F5-8749-C32D77995EA6}">
      <dgm:prSet/>
      <dgm:spPr/>
      <dgm:t>
        <a:bodyPr/>
        <a:lstStyle/>
        <a:p>
          <a:endParaRPr lang="zh-TW" altLang="en-US" sz="1600" b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95163EAD-4C9D-48EC-9CA5-5447A9A0D9FC}" type="sibTrans" cxnId="{BDCDF5C8-2A9F-43F5-8749-C32D77995EA6}">
      <dgm:prSet/>
      <dgm:spPr/>
      <dgm:t>
        <a:bodyPr/>
        <a:lstStyle/>
        <a:p>
          <a:endParaRPr lang="zh-TW" altLang="en-US" sz="1600" b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4A8E6895-1120-4287-A015-3F896B97F737}">
      <dgm:prSet phldrT="[文字]" custT="1"/>
      <dgm:spPr>
        <a:solidFill>
          <a:schemeClr val="accent5">
            <a:lumMod val="20000"/>
            <a:lumOff val="80000"/>
          </a:schemeClr>
        </a:solidFill>
        <a:ln>
          <a:noFill/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n-US" altLang="zh-TW" sz="2400" b="1" dirty="0">
              <a:solidFill>
                <a:schemeClr val="tx1"/>
              </a:solidFill>
              <a:effectLst/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3/1~4/30</a:t>
          </a:r>
        </a:p>
        <a:p>
          <a:r>
            <a:rPr lang="zh-TW" altLang="en-US" sz="2400" b="1" dirty="0">
              <a:solidFill>
                <a:schemeClr val="tx1"/>
              </a:solidFill>
              <a:effectLst/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填表期間</a:t>
          </a:r>
        </a:p>
      </dgm:t>
    </dgm:pt>
    <dgm:pt modelId="{3986B4F0-C446-437B-9216-E6F7757DDE49}" type="parTrans" cxnId="{E76A73DF-90EE-4302-A6D0-1377BF49E874}">
      <dgm:prSet/>
      <dgm:spPr/>
      <dgm:t>
        <a:bodyPr/>
        <a:lstStyle/>
        <a:p>
          <a:endParaRPr lang="zh-TW" altLang="en-US" sz="1600" b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BC6943E4-C75B-4752-BA60-D3C0DC67B9A6}" type="sibTrans" cxnId="{E76A73DF-90EE-4302-A6D0-1377BF49E874}">
      <dgm:prSet/>
      <dgm:spPr/>
      <dgm:t>
        <a:bodyPr/>
        <a:lstStyle/>
        <a:p>
          <a:endParaRPr lang="zh-TW" altLang="en-US" sz="1600" b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9E38EF68-DC06-42C6-A4A3-5BB7D24A92DA}">
      <dgm:prSet phldrT="[文字]" custT="1"/>
      <dgm:spPr>
        <a:solidFill>
          <a:schemeClr val="accent5">
            <a:lumMod val="20000"/>
            <a:lumOff val="80000"/>
            <a:alpha val="90000"/>
          </a:schemeClr>
        </a:solidFill>
        <a:ln>
          <a:noFill/>
        </a:ln>
      </dgm:spPr>
      <dgm:t>
        <a:bodyPr/>
        <a:lstStyle/>
        <a:p>
          <a:r>
            <a:rPr lang="zh-TW" altLang="en-US" sz="20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各校填表作業期間</a:t>
          </a:r>
        </a:p>
      </dgm:t>
    </dgm:pt>
    <dgm:pt modelId="{8F0EDD88-F28B-402D-B164-67F7BCDE456A}" type="parTrans" cxnId="{DCB228E5-4560-47BC-9B16-3567A4F55360}">
      <dgm:prSet/>
      <dgm:spPr/>
      <dgm:t>
        <a:bodyPr/>
        <a:lstStyle/>
        <a:p>
          <a:endParaRPr lang="zh-TW" altLang="en-US" sz="1600" b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01CC70C6-6532-411E-A2AF-48D8648D50F4}" type="sibTrans" cxnId="{DCB228E5-4560-47BC-9B16-3567A4F55360}">
      <dgm:prSet/>
      <dgm:spPr/>
      <dgm:t>
        <a:bodyPr/>
        <a:lstStyle/>
        <a:p>
          <a:endParaRPr lang="zh-TW" altLang="en-US" sz="1600" b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0D6711A4-5C12-4986-B1C0-5FC04C6F35BE}">
      <dgm:prSet phldrT="[文字]" custT="1"/>
      <dgm:spPr>
        <a:solidFill>
          <a:srgbClr val="FFEEB7"/>
        </a:solidFill>
        <a:ln>
          <a:noFill/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n-US" altLang="zh-TW" sz="2400" b="1" dirty="0">
              <a:solidFill>
                <a:schemeClr val="tx1"/>
              </a:solidFill>
              <a:effectLst/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5/8~5/20</a:t>
          </a:r>
        </a:p>
        <a:p>
          <a:r>
            <a:rPr lang="zh-TW" altLang="en-US" sz="2400" b="1" dirty="0">
              <a:solidFill>
                <a:schemeClr val="tx1"/>
              </a:solidFill>
              <a:effectLst/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統一資料修正</a:t>
          </a:r>
        </a:p>
      </dgm:t>
    </dgm:pt>
    <dgm:pt modelId="{EBF0EAF5-6922-437D-B25E-2D7A4AB2A05A}" type="parTrans" cxnId="{73C80D4C-1551-4C84-B5CF-C16F16C68EAC}">
      <dgm:prSet/>
      <dgm:spPr/>
      <dgm:t>
        <a:bodyPr/>
        <a:lstStyle/>
        <a:p>
          <a:endParaRPr lang="zh-TW" altLang="en-US" sz="1600" b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D272296C-23AC-4426-ACE1-809F50088927}" type="sibTrans" cxnId="{73C80D4C-1551-4C84-B5CF-C16F16C68EAC}">
      <dgm:prSet/>
      <dgm:spPr/>
      <dgm:t>
        <a:bodyPr/>
        <a:lstStyle/>
        <a:p>
          <a:endParaRPr lang="zh-TW" altLang="en-US" sz="1600" b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88E6CA2A-3225-4DD0-A02F-0EB233C1971B}">
      <dgm:prSet phldrT="[文字]" custT="1"/>
      <dgm:spPr>
        <a:solidFill>
          <a:srgbClr val="FFEEB7">
            <a:alpha val="90000"/>
          </a:srgbClr>
        </a:solidFill>
        <a:ln>
          <a:noFill/>
        </a:ln>
      </dgm:spPr>
      <dgm:t>
        <a:bodyPr/>
        <a:lstStyle/>
        <a:p>
          <a:r>
            <a:rPr lang="zh-TW" altLang="en-US" sz="2000" b="0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需申請</a:t>
          </a:r>
          <a:r>
            <a:rPr lang="zh-TW" altLang="en-US" sz="2000" b="1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修正本期</a:t>
          </a:r>
          <a:r>
            <a:rPr lang="en-US" altLang="zh-TW" sz="2000" b="1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(115.03</a:t>
          </a:r>
          <a:r>
            <a:rPr lang="zh-TW" altLang="en-US" sz="2000" b="1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期</a:t>
          </a:r>
          <a:r>
            <a:rPr lang="en-US" altLang="zh-TW" sz="2000" b="1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)</a:t>
          </a:r>
          <a:r>
            <a:rPr lang="zh-TW" altLang="en-US" sz="2000" b="0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表冊資料</a:t>
          </a:r>
          <a:r>
            <a:rPr lang="zh-TW" altLang="zh-TW" sz="2000" b="0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之學校</a:t>
          </a:r>
          <a:r>
            <a:rPr lang="zh-TW" altLang="en-US" sz="2000" b="0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，</a:t>
          </a:r>
          <a:r>
            <a:rPr lang="zh-TW" altLang="zh-TW" sz="2000" b="0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請</a:t>
          </a:r>
          <a:r>
            <a:rPr lang="zh-TW" altLang="en-US" sz="2000" b="0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務必於</a:t>
          </a:r>
          <a:r>
            <a:rPr lang="en-US" altLang="zh-TW" sz="2000" b="1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5/20</a:t>
          </a:r>
          <a:r>
            <a:rPr lang="zh-TW" altLang="en-US" sz="2000" b="1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下午</a:t>
          </a:r>
          <a:r>
            <a:rPr lang="en-US" altLang="zh-TW" sz="2000" b="1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5</a:t>
          </a:r>
          <a:r>
            <a:rPr lang="zh-TW" altLang="en-US" sz="2000" b="1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時前</a:t>
          </a:r>
          <a:r>
            <a:rPr lang="zh-TW" altLang="zh-TW" sz="2000" b="1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完成修正作業</a:t>
          </a:r>
          <a:r>
            <a:rPr lang="zh-TW" altLang="zh-TW" sz="2000" b="0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。</a:t>
          </a:r>
          <a:endParaRPr lang="zh-TW" altLang="en-US" sz="2000" b="0" u="none" dirty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7AF81ED2-AF83-4EFD-8126-D24825018DCB}" type="parTrans" cxnId="{418CB47D-D578-4B61-8ABD-EDD91D2B2FF4}">
      <dgm:prSet/>
      <dgm:spPr/>
      <dgm:t>
        <a:bodyPr/>
        <a:lstStyle/>
        <a:p>
          <a:endParaRPr lang="zh-TW" altLang="en-US" sz="1600" b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858A3188-6E9A-444F-A702-56DC877F8EBF}" type="sibTrans" cxnId="{418CB47D-D578-4B61-8ABD-EDD91D2B2FF4}">
      <dgm:prSet/>
      <dgm:spPr/>
      <dgm:t>
        <a:bodyPr/>
        <a:lstStyle/>
        <a:p>
          <a:endParaRPr lang="zh-TW" altLang="en-US" sz="1600" b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7DA0C1C6-C492-4D75-AA32-24CA21DCE3A3}" type="pres">
      <dgm:prSet presAssocID="{CE9BA7F9-5FD8-4789-BDFD-CA64582D8784}" presName="Name0" presStyleCnt="0">
        <dgm:presLayoutVars>
          <dgm:dir/>
          <dgm:animLvl val="lvl"/>
          <dgm:resizeHandles val="exact"/>
        </dgm:presLayoutVars>
      </dgm:prSet>
      <dgm:spPr/>
    </dgm:pt>
    <dgm:pt modelId="{66ECC06A-64A8-45F2-8DD7-DD002C382DF3}" type="pres">
      <dgm:prSet presAssocID="{125E18B9-D2D3-407A-9579-A284C8037530}" presName="linNode" presStyleCnt="0"/>
      <dgm:spPr/>
    </dgm:pt>
    <dgm:pt modelId="{4D3EE70A-9259-4F3F-9415-BF5F8836AB90}" type="pres">
      <dgm:prSet presAssocID="{125E18B9-D2D3-407A-9579-A284C8037530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D354B515-35BD-4ABD-80D2-12CCB371E97A}" type="pres">
      <dgm:prSet presAssocID="{125E18B9-D2D3-407A-9579-A284C8037530}" presName="descendantText" presStyleLbl="alignAccFollowNode1" presStyleIdx="0" presStyleCnt="3">
        <dgm:presLayoutVars>
          <dgm:bulletEnabled val="1"/>
        </dgm:presLayoutVars>
      </dgm:prSet>
      <dgm:spPr/>
    </dgm:pt>
    <dgm:pt modelId="{74ABEAB3-DC59-4C93-87FA-42AEE6B23F88}" type="pres">
      <dgm:prSet presAssocID="{7F6CFEF6-5106-4407-B759-79CD79621ABA}" presName="sp" presStyleCnt="0"/>
      <dgm:spPr/>
    </dgm:pt>
    <dgm:pt modelId="{A61FDE06-06FC-4922-99D8-315D37DDD497}" type="pres">
      <dgm:prSet presAssocID="{4A8E6895-1120-4287-A015-3F896B97F737}" presName="linNode" presStyleCnt="0"/>
      <dgm:spPr/>
    </dgm:pt>
    <dgm:pt modelId="{CAF50437-227C-4E91-97BC-5B0C9973FA02}" type="pres">
      <dgm:prSet presAssocID="{4A8E6895-1120-4287-A015-3F896B97F737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45DFA0B1-C3A0-420B-9BD1-5DD1C818423F}" type="pres">
      <dgm:prSet presAssocID="{4A8E6895-1120-4287-A015-3F896B97F737}" presName="descendantText" presStyleLbl="alignAccFollowNode1" presStyleIdx="1" presStyleCnt="3">
        <dgm:presLayoutVars>
          <dgm:bulletEnabled val="1"/>
        </dgm:presLayoutVars>
      </dgm:prSet>
      <dgm:spPr/>
    </dgm:pt>
    <dgm:pt modelId="{3A355D9E-C97D-4B4A-B401-338E92B4D25B}" type="pres">
      <dgm:prSet presAssocID="{BC6943E4-C75B-4752-BA60-D3C0DC67B9A6}" presName="sp" presStyleCnt="0"/>
      <dgm:spPr/>
    </dgm:pt>
    <dgm:pt modelId="{DD6D2B17-509D-4ED8-9E83-34E96FBCA4F8}" type="pres">
      <dgm:prSet presAssocID="{0D6711A4-5C12-4986-B1C0-5FC04C6F35BE}" presName="linNode" presStyleCnt="0"/>
      <dgm:spPr/>
    </dgm:pt>
    <dgm:pt modelId="{2544EE88-CD0F-48D9-B07A-B34DE54C9A5D}" type="pres">
      <dgm:prSet presAssocID="{0D6711A4-5C12-4986-B1C0-5FC04C6F35BE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698603D5-8F71-4FA4-9495-A105A00588CA}" type="pres">
      <dgm:prSet presAssocID="{0D6711A4-5C12-4986-B1C0-5FC04C6F35BE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4853A30E-48DB-4567-9E7D-04A69D10E0D5}" type="presOf" srcId="{125E18B9-D2D3-407A-9579-A284C8037530}" destId="{4D3EE70A-9259-4F3F-9415-BF5F8836AB90}" srcOrd="0" destOrd="0" presId="urn:microsoft.com/office/officeart/2005/8/layout/vList5"/>
    <dgm:cxn modelId="{15F9CB21-14D6-4C59-93CB-EC5C77B21A33}" type="presOf" srcId="{AD911BED-A611-4749-B800-98294DB5EAEA}" destId="{D354B515-35BD-4ABD-80D2-12CCB371E97A}" srcOrd="0" destOrd="0" presId="urn:microsoft.com/office/officeart/2005/8/layout/vList5"/>
    <dgm:cxn modelId="{49DDB025-6C79-4560-AAC8-5EE2F24721AE}" type="presOf" srcId="{0D6711A4-5C12-4986-B1C0-5FC04C6F35BE}" destId="{2544EE88-CD0F-48D9-B07A-B34DE54C9A5D}" srcOrd="0" destOrd="0" presId="urn:microsoft.com/office/officeart/2005/8/layout/vList5"/>
    <dgm:cxn modelId="{C7C45561-3222-49E3-96D1-393A38ED0BB5}" type="presOf" srcId="{CE9BA7F9-5FD8-4789-BDFD-CA64582D8784}" destId="{7DA0C1C6-C492-4D75-AA32-24CA21DCE3A3}" srcOrd="0" destOrd="0" presId="urn:microsoft.com/office/officeart/2005/8/layout/vList5"/>
    <dgm:cxn modelId="{73C80D4C-1551-4C84-B5CF-C16F16C68EAC}" srcId="{CE9BA7F9-5FD8-4789-BDFD-CA64582D8784}" destId="{0D6711A4-5C12-4986-B1C0-5FC04C6F35BE}" srcOrd="2" destOrd="0" parTransId="{EBF0EAF5-6922-437D-B25E-2D7A4AB2A05A}" sibTransId="{D272296C-23AC-4426-ACE1-809F50088927}"/>
    <dgm:cxn modelId="{9F794379-36A5-47A8-870A-512DD68C7BDA}" type="presOf" srcId="{88E6CA2A-3225-4DD0-A02F-0EB233C1971B}" destId="{698603D5-8F71-4FA4-9495-A105A00588CA}" srcOrd="0" destOrd="0" presId="urn:microsoft.com/office/officeart/2005/8/layout/vList5"/>
    <dgm:cxn modelId="{418CB47D-D578-4B61-8ABD-EDD91D2B2FF4}" srcId="{0D6711A4-5C12-4986-B1C0-5FC04C6F35BE}" destId="{88E6CA2A-3225-4DD0-A02F-0EB233C1971B}" srcOrd="0" destOrd="0" parTransId="{7AF81ED2-AF83-4EFD-8126-D24825018DCB}" sibTransId="{858A3188-6E9A-444F-A702-56DC877F8EBF}"/>
    <dgm:cxn modelId="{143A819D-1633-4D54-BE3A-1A13C46F4506}" type="presOf" srcId="{4A8E6895-1120-4287-A015-3F896B97F737}" destId="{CAF50437-227C-4E91-97BC-5B0C9973FA02}" srcOrd="0" destOrd="0" presId="urn:microsoft.com/office/officeart/2005/8/layout/vList5"/>
    <dgm:cxn modelId="{7C2DBE9D-AA66-4BA7-ADE4-606BE0DA0442}" type="presOf" srcId="{9E38EF68-DC06-42C6-A4A3-5BB7D24A92DA}" destId="{45DFA0B1-C3A0-420B-9BD1-5DD1C818423F}" srcOrd="0" destOrd="0" presId="urn:microsoft.com/office/officeart/2005/8/layout/vList5"/>
    <dgm:cxn modelId="{D05ABAA4-9999-450B-BB68-C8FCE8C93D3E}" srcId="{CE9BA7F9-5FD8-4789-BDFD-CA64582D8784}" destId="{125E18B9-D2D3-407A-9579-A284C8037530}" srcOrd="0" destOrd="0" parTransId="{4DE07423-59C0-4343-8BE7-6613797100CB}" sibTransId="{7F6CFEF6-5106-4407-B759-79CD79621ABA}"/>
    <dgm:cxn modelId="{BDCDF5C8-2A9F-43F5-8749-C32D77995EA6}" srcId="{125E18B9-D2D3-407A-9579-A284C8037530}" destId="{AD911BED-A611-4749-B800-98294DB5EAEA}" srcOrd="0" destOrd="0" parTransId="{F3868233-9BD5-4A4D-82A4-90D5DFC0D606}" sibTransId="{95163EAD-4C9D-48EC-9CA5-5447A9A0D9FC}"/>
    <dgm:cxn modelId="{E76A73DF-90EE-4302-A6D0-1377BF49E874}" srcId="{CE9BA7F9-5FD8-4789-BDFD-CA64582D8784}" destId="{4A8E6895-1120-4287-A015-3F896B97F737}" srcOrd="1" destOrd="0" parTransId="{3986B4F0-C446-437B-9216-E6F7757DDE49}" sibTransId="{BC6943E4-C75B-4752-BA60-D3C0DC67B9A6}"/>
    <dgm:cxn modelId="{DCB228E5-4560-47BC-9B16-3567A4F55360}" srcId="{4A8E6895-1120-4287-A015-3F896B97F737}" destId="{9E38EF68-DC06-42C6-A4A3-5BB7D24A92DA}" srcOrd="0" destOrd="0" parTransId="{8F0EDD88-F28B-402D-B164-67F7BCDE456A}" sibTransId="{01CC70C6-6532-411E-A2AF-48D8648D50F4}"/>
    <dgm:cxn modelId="{01C43FAE-8B3F-49EB-89A0-84A137A285F2}" type="presParOf" srcId="{7DA0C1C6-C492-4D75-AA32-24CA21DCE3A3}" destId="{66ECC06A-64A8-45F2-8DD7-DD002C382DF3}" srcOrd="0" destOrd="0" presId="urn:microsoft.com/office/officeart/2005/8/layout/vList5"/>
    <dgm:cxn modelId="{1AA7F94C-B974-477A-964D-73F0108CD36B}" type="presParOf" srcId="{66ECC06A-64A8-45F2-8DD7-DD002C382DF3}" destId="{4D3EE70A-9259-4F3F-9415-BF5F8836AB90}" srcOrd="0" destOrd="0" presId="urn:microsoft.com/office/officeart/2005/8/layout/vList5"/>
    <dgm:cxn modelId="{4E5146FF-7454-4E7F-98FA-079DDBAC24AF}" type="presParOf" srcId="{66ECC06A-64A8-45F2-8DD7-DD002C382DF3}" destId="{D354B515-35BD-4ABD-80D2-12CCB371E97A}" srcOrd="1" destOrd="0" presId="urn:microsoft.com/office/officeart/2005/8/layout/vList5"/>
    <dgm:cxn modelId="{636410E7-5C37-4F14-8B4B-86F2977744B1}" type="presParOf" srcId="{7DA0C1C6-C492-4D75-AA32-24CA21DCE3A3}" destId="{74ABEAB3-DC59-4C93-87FA-42AEE6B23F88}" srcOrd="1" destOrd="0" presId="urn:microsoft.com/office/officeart/2005/8/layout/vList5"/>
    <dgm:cxn modelId="{BD6CEAC2-5B7D-40F7-A1BC-149045DC0FAA}" type="presParOf" srcId="{7DA0C1C6-C492-4D75-AA32-24CA21DCE3A3}" destId="{A61FDE06-06FC-4922-99D8-315D37DDD497}" srcOrd="2" destOrd="0" presId="urn:microsoft.com/office/officeart/2005/8/layout/vList5"/>
    <dgm:cxn modelId="{90DBE004-52B2-433E-9439-B38C96C64B1B}" type="presParOf" srcId="{A61FDE06-06FC-4922-99D8-315D37DDD497}" destId="{CAF50437-227C-4E91-97BC-5B0C9973FA02}" srcOrd="0" destOrd="0" presId="urn:microsoft.com/office/officeart/2005/8/layout/vList5"/>
    <dgm:cxn modelId="{C5AD8C1C-D8BC-4A1F-A3F1-933C186084CA}" type="presParOf" srcId="{A61FDE06-06FC-4922-99D8-315D37DDD497}" destId="{45DFA0B1-C3A0-420B-9BD1-5DD1C818423F}" srcOrd="1" destOrd="0" presId="urn:microsoft.com/office/officeart/2005/8/layout/vList5"/>
    <dgm:cxn modelId="{88F1939B-8271-41F2-B8B6-B2B8BEA1A12C}" type="presParOf" srcId="{7DA0C1C6-C492-4D75-AA32-24CA21DCE3A3}" destId="{3A355D9E-C97D-4B4A-B401-338E92B4D25B}" srcOrd="3" destOrd="0" presId="urn:microsoft.com/office/officeart/2005/8/layout/vList5"/>
    <dgm:cxn modelId="{1FB33090-9489-4072-B53C-3DCB7DCA146B}" type="presParOf" srcId="{7DA0C1C6-C492-4D75-AA32-24CA21DCE3A3}" destId="{DD6D2B17-509D-4ED8-9E83-34E96FBCA4F8}" srcOrd="4" destOrd="0" presId="urn:microsoft.com/office/officeart/2005/8/layout/vList5"/>
    <dgm:cxn modelId="{9BE78E23-D3A3-4A39-8637-678D1B623AA2}" type="presParOf" srcId="{DD6D2B17-509D-4ED8-9E83-34E96FBCA4F8}" destId="{2544EE88-CD0F-48D9-B07A-B34DE54C9A5D}" srcOrd="0" destOrd="0" presId="urn:microsoft.com/office/officeart/2005/8/layout/vList5"/>
    <dgm:cxn modelId="{05621632-675D-4275-BD4D-0F007B4D9CCE}" type="presParOf" srcId="{DD6D2B17-509D-4ED8-9E83-34E96FBCA4F8}" destId="{698603D5-8F71-4FA4-9495-A105A00588C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26DE739-D1D8-4F82-A1B1-92C4402768E3}" type="doc">
      <dgm:prSet loTypeId="urn:microsoft.com/office/officeart/2005/8/layout/lProcess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C901347E-9A22-4C2B-92E9-E1C5B67FC342}">
      <dgm:prSet phldrT="[文字]" custT="1"/>
      <dgm:spPr>
        <a:solidFill>
          <a:schemeClr val="tx2">
            <a:lumMod val="20000"/>
            <a:lumOff val="80000"/>
          </a:schemeClr>
        </a:solidFill>
        <a:ln>
          <a:noFill/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marL="0" algn="l"/>
          <a:r>
            <a:rPr lang="zh-TW" altLang="en-US" sz="2200" b="1" dirty="0">
              <a:solidFill>
                <a:schemeClr val="tx1"/>
              </a:solidFill>
              <a:latin typeface="細明體" panose="02020509000000000000" pitchFamily="49" charset="-120"/>
              <a:ea typeface="細明體" panose="02020509000000000000" pitchFamily="49" charset="-120"/>
              <a:cs typeface="Arial" panose="020B0604020202020204" pitchFamily="34" charset="0"/>
            </a:rPr>
            <a:t>②</a:t>
          </a:r>
          <a:r>
            <a:rPr lang="zh-TW" altLang="en-US" sz="22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準備核章版檢核表</a:t>
          </a:r>
          <a:endParaRPr lang="zh-TW" altLang="en-US" sz="2200" b="1" dirty="0">
            <a:solidFill>
              <a:schemeClr val="tx1"/>
            </a:solidFill>
          </a:endParaRPr>
        </a:p>
      </dgm:t>
    </dgm:pt>
    <dgm:pt modelId="{BD514C9C-E576-463F-8CAC-B8C7663AE0CA}" type="parTrans" cxnId="{6C33E5C5-1CCA-404D-88D1-9F261A5F6B91}">
      <dgm:prSet/>
      <dgm:spPr/>
      <dgm:t>
        <a:bodyPr/>
        <a:lstStyle/>
        <a:p>
          <a:endParaRPr lang="zh-TW" altLang="en-US" sz="2200" b="1">
            <a:solidFill>
              <a:schemeClr val="tx1"/>
            </a:solidFill>
          </a:endParaRPr>
        </a:p>
      </dgm:t>
    </dgm:pt>
    <dgm:pt modelId="{450DEB55-AE9B-46C4-A3FC-452113AE959F}" type="sibTrans" cxnId="{6C33E5C5-1CCA-404D-88D1-9F261A5F6B91}">
      <dgm:prSet/>
      <dgm:spPr/>
      <dgm:t>
        <a:bodyPr/>
        <a:lstStyle/>
        <a:p>
          <a:endParaRPr lang="zh-TW" altLang="en-US" sz="2200" b="1">
            <a:solidFill>
              <a:schemeClr val="tx1"/>
            </a:solidFill>
          </a:endParaRPr>
        </a:p>
      </dgm:t>
    </dgm:pt>
    <dgm:pt modelId="{B92EBCDA-FAFF-4F76-89B6-8A17C03FB3CE}">
      <dgm:prSet phldrT="[文字]" custT="1"/>
      <dgm:spPr>
        <a:solidFill>
          <a:schemeClr val="accent3">
            <a:lumMod val="40000"/>
            <a:lumOff val="60000"/>
          </a:schemeClr>
        </a:solidFill>
        <a:ln>
          <a:noFill/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l"/>
          <a:r>
            <a:rPr lang="zh-TW" altLang="en-US" sz="2800" b="1" dirty="0">
              <a:solidFill>
                <a:srgbClr val="FF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正本、副本公文皆需檢附「核章版」檢核表</a:t>
          </a:r>
          <a:endParaRPr lang="zh-TW" altLang="en-US" sz="2800" b="1" dirty="0">
            <a:solidFill>
              <a:srgbClr val="FF0000"/>
            </a:solidFill>
          </a:endParaRPr>
        </a:p>
      </dgm:t>
    </dgm:pt>
    <dgm:pt modelId="{98AE658C-0136-4B4A-9617-36297BB8D20B}" type="parTrans" cxnId="{984902B3-070A-406B-9A40-0976D256A709}">
      <dgm:prSet/>
      <dgm:spPr/>
      <dgm:t>
        <a:bodyPr/>
        <a:lstStyle/>
        <a:p>
          <a:endParaRPr lang="zh-TW" altLang="en-US" sz="2200" b="1">
            <a:solidFill>
              <a:schemeClr val="tx1"/>
            </a:solidFill>
          </a:endParaRPr>
        </a:p>
      </dgm:t>
    </dgm:pt>
    <dgm:pt modelId="{9F05A9D5-FF01-4E12-8ACE-4013C8911D27}" type="sibTrans" cxnId="{984902B3-070A-406B-9A40-0976D256A709}">
      <dgm:prSet/>
      <dgm:spPr/>
      <dgm:t>
        <a:bodyPr/>
        <a:lstStyle/>
        <a:p>
          <a:endParaRPr lang="zh-TW" altLang="en-US" sz="2200" b="1">
            <a:solidFill>
              <a:schemeClr val="tx1"/>
            </a:solidFill>
          </a:endParaRPr>
        </a:p>
      </dgm:t>
    </dgm:pt>
    <dgm:pt modelId="{7CB5B596-3095-47C5-8364-7F2C92D6B374}">
      <dgm:prSet phldrT="[文字]" custT="1"/>
      <dgm:spPr>
        <a:solidFill>
          <a:schemeClr val="accent3">
            <a:lumMod val="40000"/>
            <a:lumOff val="60000"/>
          </a:schemeClr>
        </a:solidFill>
        <a:ln>
          <a:noFill/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l"/>
          <a:r>
            <a:rPr lang="zh-TW" altLang="en-US" sz="22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  <a:sym typeface="Wingdings 2" panose="05020102010507070707" pitchFamily="18" charset="2"/>
            </a:rPr>
            <a:t></a:t>
          </a:r>
          <a:r>
            <a:rPr lang="zh-TW" altLang="en-US" sz="22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正本→教育部</a:t>
          </a:r>
          <a:r>
            <a:rPr lang="en-US" altLang="zh-TW" sz="22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+</a:t>
          </a:r>
          <a:r>
            <a:rPr lang="zh-TW" altLang="en-US" sz="22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檢核表</a:t>
          </a:r>
          <a:endParaRPr lang="zh-TW" altLang="en-US" sz="2200" b="1" dirty="0">
            <a:solidFill>
              <a:schemeClr val="tx1"/>
            </a:solidFill>
          </a:endParaRPr>
        </a:p>
      </dgm:t>
    </dgm:pt>
    <dgm:pt modelId="{3DFF30B6-DF98-4C02-83CB-CA6477B81447}" type="parTrans" cxnId="{BDC50CC6-D08B-40F1-A38A-B094CC4FE767}">
      <dgm:prSet/>
      <dgm:spPr/>
      <dgm:t>
        <a:bodyPr/>
        <a:lstStyle/>
        <a:p>
          <a:endParaRPr lang="zh-TW" altLang="en-US" sz="2200" b="1">
            <a:solidFill>
              <a:schemeClr val="tx1"/>
            </a:solidFill>
          </a:endParaRPr>
        </a:p>
      </dgm:t>
    </dgm:pt>
    <dgm:pt modelId="{CABC1D7F-1F40-44F7-BBFF-AFE5C0B94A59}" type="sibTrans" cxnId="{BDC50CC6-D08B-40F1-A38A-B094CC4FE767}">
      <dgm:prSet/>
      <dgm:spPr/>
      <dgm:t>
        <a:bodyPr/>
        <a:lstStyle/>
        <a:p>
          <a:endParaRPr lang="zh-TW" altLang="en-US" sz="2200" b="1">
            <a:solidFill>
              <a:schemeClr val="tx1"/>
            </a:solidFill>
          </a:endParaRPr>
        </a:p>
      </dgm:t>
    </dgm:pt>
    <dgm:pt modelId="{27C3E1AA-C169-4792-BB10-14FAA9992C4B}">
      <dgm:prSet phldrT="[文字]" custT="1"/>
      <dgm:spPr>
        <a:solidFill>
          <a:schemeClr val="tx2">
            <a:lumMod val="20000"/>
            <a:lumOff val="80000"/>
          </a:schemeClr>
        </a:solidFill>
        <a:ln>
          <a:noFill/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marL="540000" algn="l"/>
          <a:r>
            <a:rPr lang="zh-TW" altLang="en-US" sz="22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檔案限制：</a:t>
          </a:r>
          <a:r>
            <a:rPr lang="en-US" altLang="zh-TW" sz="22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5MB</a:t>
          </a:r>
          <a:r>
            <a:rPr lang="zh-TW" altLang="en-US" sz="22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以內</a:t>
          </a:r>
          <a:endParaRPr lang="zh-TW" altLang="en-US" sz="2200" b="1" dirty="0">
            <a:solidFill>
              <a:schemeClr val="tx1"/>
            </a:solidFill>
          </a:endParaRPr>
        </a:p>
      </dgm:t>
    </dgm:pt>
    <dgm:pt modelId="{7AD150FA-225D-4FFA-9D04-E47DB5CBE5F1}" type="parTrans" cxnId="{1CE7DE2E-4ADA-4FC8-8A92-974D9B793FF9}">
      <dgm:prSet/>
      <dgm:spPr/>
      <dgm:t>
        <a:bodyPr/>
        <a:lstStyle/>
        <a:p>
          <a:endParaRPr lang="zh-TW" altLang="en-US" sz="2200" b="1">
            <a:solidFill>
              <a:schemeClr val="tx1"/>
            </a:solidFill>
          </a:endParaRPr>
        </a:p>
      </dgm:t>
    </dgm:pt>
    <dgm:pt modelId="{1275EF82-1331-4055-B7FF-9EDEEA40D7A7}" type="sibTrans" cxnId="{1CE7DE2E-4ADA-4FC8-8A92-974D9B793FF9}">
      <dgm:prSet/>
      <dgm:spPr/>
      <dgm:t>
        <a:bodyPr/>
        <a:lstStyle/>
        <a:p>
          <a:endParaRPr lang="zh-TW" altLang="en-US" sz="2200" b="1">
            <a:solidFill>
              <a:schemeClr val="tx1"/>
            </a:solidFill>
          </a:endParaRPr>
        </a:p>
      </dgm:t>
    </dgm:pt>
    <dgm:pt modelId="{55C062CB-A443-4C03-9C9A-E759B7018B2E}">
      <dgm:prSet phldrT="[文字]" custT="1"/>
      <dgm:spPr>
        <a:solidFill>
          <a:schemeClr val="accent3">
            <a:lumMod val="40000"/>
            <a:lumOff val="60000"/>
          </a:schemeClr>
        </a:solidFill>
        <a:ln>
          <a:noFill/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l"/>
          <a:r>
            <a:rPr lang="zh-TW" altLang="en-US" sz="22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  <a:sym typeface="Wingdings 2" panose="05020102010507070707" pitchFamily="18" charset="2"/>
            </a:rPr>
            <a:t></a:t>
          </a:r>
          <a:r>
            <a:rPr lang="zh-TW" altLang="en-US" sz="22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副本→</a:t>
          </a:r>
          <a:r>
            <a:rPr lang="zh-TW" altLang="zh-TW" sz="22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雲科大</a:t>
          </a:r>
          <a:r>
            <a:rPr lang="zh-TW" altLang="en-US" sz="22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大學校院校務資料庫</a:t>
          </a:r>
          <a:r>
            <a:rPr lang="en-US" altLang="zh-TW" sz="22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+</a:t>
          </a:r>
          <a:r>
            <a:rPr lang="zh-TW" altLang="en-US" sz="22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檢核表</a:t>
          </a:r>
          <a:endParaRPr lang="zh-TW" altLang="en-US" sz="2200" b="1" dirty="0">
            <a:solidFill>
              <a:schemeClr val="tx1"/>
            </a:solidFill>
          </a:endParaRPr>
        </a:p>
      </dgm:t>
    </dgm:pt>
    <dgm:pt modelId="{09B4E4E2-FD36-479E-90E0-FB6EB31C023B}" type="parTrans" cxnId="{4D5D0430-BC9F-4B43-B018-E897CEE43789}">
      <dgm:prSet/>
      <dgm:spPr/>
      <dgm:t>
        <a:bodyPr/>
        <a:lstStyle/>
        <a:p>
          <a:endParaRPr lang="zh-TW" altLang="en-US" sz="2200" b="1">
            <a:solidFill>
              <a:schemeClr val="tx1"/>
            </a:solidFill>
          </a:endParaRPr>
        </a:p>
      </dgm:t>
    </dgm:pt>
    <dgm:pt modelId="{95EC63E1-8311-46D4-8F87-6E8453FEE48A}" type="sibTrans" cxnId="{4D5D0430-BC9F-4B43-B018-E897CEE43789}">
      <dgm:prSet/>
      <dgm:spPr/>
      <dgm:t>
        <a:bodyPr/>
        <a:lstStyle/>
        <a:p>
          <a:endParaRPr lang="zh-TW" altLang="en-US" sz="2200" b="1">
            <a:solidFill>
              <a:schemeClr val="tx1"/>
            </a:solidFill>
          </a:endParaRPr>
        </a:p>
      </dgm:t>
    </dgm:pt>
    <dgm:pt modelId="{C4982CEA-E7EF-434B-9FD5-3443FDDCD951}">
      <dgm:prSet phldrT="[文字]" custT="1"/>
      <dgm:spPr>
        <a:solidFill>
          <a:schemeClr val="tx2">
            <a:lumMod val="20000"/>
            <a:lumOff val="80000"/>
          </a:schemeClr>
        </a:solidFill>
        <a:ln>
          <a:noFill/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marL="0" algn="l"/>
          <a:r>
            <a:rPr lang="zh-TW" altLang="en-US" sz="2200" b="1" dirty="0">
              <a:solidFill>
                <a:schemeClr val="tx1"/>
              </a:solidFill>
              <a:latin typeface="細明體" panose="02020509000000000000" pitchFamily="49" charset="-120"/>
              <a:ea typeface="細明體" panose="02020509000000000000" pitchFamily="49" charset="-120"/>
              <a:cs typeface="Arial" panose="020B0604020202020204" pitchFamily="34" charset="0"/>
            </a:rPr>
            <a:t>①</a:t>
          </a:r>
          <a:r>
            <a:rPr lang="zh-TW" altLang="en-US" sz="22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線上填妥檢核表</a:t>
          </a:r>
          <a:endParaRPr lang="zh-TW" altLang="en-US" sz="2200" b="1" dirty="0">
            <a:solidFill>
              <a:schemeClr val="tx1"/>
            </a:solidFill>
          </a:endParaRPr>
        </a:p>
      </dgm:t>
    </dgm:pt>
    <dgm:pt modelId="{F0CAF96E-3A82-4687-A4A2-668C65FDA7A3}" type="parTrans" cxnId="{56AEB691-73DE-46FD-80F8-368B4FE7D1FF}">
      <dgm:prSet/>
      <dgm:spPr/>
      <dgm:t>
        <a:bodyPr/>
        <a:lstStyle/>
        <a:p>
          <a:endParaRPr lang="zh-TW" altLang="en-US" sz="2200" b="1">
            <a:solidFill>
              <a:schemeClr val="tx1"/>
            </a:solidFill>
          </a:endParaRPr>
        </a:p>
      </dgm:t>
    </dgm:pt>
    <dgm:pt modelId="{CCC938CC-CB98-420A-BC48-71EE24E1CD01}" type="sibTrans" cxnId="{56AEB691-73DE-46FD-80F8-368B4FE7D1FF}">
      <dgm:prSet/>
      <dgm:spPr/>
      <dgm:t>
        <a:bodyPr/>
        <a:lstStyle/>
        <a:p>
          <a:endParaRPr lang="zh-TW" altLang="en-US" sz="2200" b="1">
            <a:solidFill>
              <a:schemeClr val="tx1"/>
            </a:solidFill>
          </a:endParaRPr>
        </a:p>
      </dgm:t>
    </dgm:pt>
    <dgm:pt modelId="{34222107-720D-4E90-A0FD-E47971EC8CC9}">
      <dgm:prSet phldrT="[文字]" custT="1"/>
      <dgm:spPr>
        <a:solidFill>
          <a:schemeClr val="tx2">
            <a:lumMod val="20000"/>
            <a:lumOff val="80000"/>
          </a:schemeClr>
        </a:solidFill>
        <a:ln>
          <a:noFill/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marL="0" algn="l"/>
          <a:r>
            <a:rPr lang="zh-TW" altLang="en-US" sz="2200" b="1" dirty="0">
              <a:solidFill>
                <a:schemeClr val="tx1"/>
              </a:solidFill>
              <a:latin typeface="細明體" panose="02020509000000000000" pitchFamily="49" charset="-120"/>
              <a:ea typeface="細明體" panose="02020509000000000000" pitchFamily="49" charset="-120"/>
              <a:cs typeface="Arial" panose="020B0604020202020204" pitchFamily="34" charset="0"/>
            </a:rPr>
            <a:t>③</a:t>
          </a:r>
          <a:r>
            <a:rPr lang="zh-TW" altLang="en-US" sz="22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電子公文函送</a:t>
          </a:r>
          <a:endParaRPr lang="zh-TW" altLang="en-US" sz="2200" b="1" dirty="0">
            <a:solidFill>
              <a:schemeClr val="tx1"/>
            </a:solidFill>
          </a:endParaRPr>
        </a:p>
      </dgm:t>
    </dgm:pt>
    <dgm:pt modelId="{FC4A0E9A-E09D-4004-80B8-6BC90CF70F7A}" type="parTrans" cxnId="{C2A36709-9EE0-444E-88C9-906C9693A620}">
      <dgm:prSet/>
      <dgm:spPr/>
      <dgm:t>
        <a:bodyPr/>
        <a:lstStyle/>
        <a:p>
          <a:endParaRPr lang="zh-TW" altLang="en-US"/>
        </a:p>
      </dgm:t>
    </dgm:pt>
    <dgm:pt modelId="{09AD5892-422E-4CAD-8303-095F593597CB}" type="sibTrans" cxnId="{C2A36709-9EE0-444E-88C9-906C9693A620}">
      <dgm:prSet/>
      <dgm:spPr/>
      <dgm:t>
        <a:bodyPr/>
        <a:lstStyle/>
        <a:p>
          <a:endParaRPr lang="zh-TW" altLang="en-US"/>
        </a:p>
      </dgm:t>
    </dgm:pt>
    <dgm:pt modelId="{0EA970CA-A326-4980-A8B4-0CEE72227F4F}">
      <dgm:prSet phldrT="[文字]" custT="1"/>
      <dgm:spPr>
        <a:solidFill>
          <a:srgbClr val="ABDCEB"/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zh-TW" altLang="en-US" sz="54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作業步驟</a:t>
          </a:r>
          <a:endParaRPr lang="zh-TW" altLang="en-US" sz="5400" b="1" dirty="0">
            <a:solidFill>
              <a:schemeClr val="tx1"/>
            </a:solidFill>
          </a:endParaRPr>
        </a:p>
      </dgm:t>
    </dgm:pt>
    <dgm:pt modelId="{F7A34446-BD4A-4D47-A6A3-8E01E6EDA109}" type="sibTrans" cxnId="{67003DC2-214E-4192-9609-3EC0ECD48961}">
      <dgm:prSet/>
      <dgm:spPr/>
      <dgm:t>
        <a:bodyPr/>
        <a:lstStyle/>
        <a:p>
          <a:endParaRPr lang="zh-TW" altLang="en-US" sz="2200" b="1">
            <a:solidFill>
              <a:schemeClr val="tx1"/>
            </a:solidFill>
          </a:endParaRPr>
        </a:p>
      </dgm:t>
    </dgm:pt>
    <dgm:pt modelId="{9661C2CB-BD9E-49B4-96EF-77794E767C6C}" type="parTrans" cxnId="{67003DC2-214E-4192-9609-3EC0ECD48961}">
      <dgm:prSet/>
      <dgm:spPr/>
      <dgm:t>
        <a:bodyPr/>
        <a:lstStyle/>
        <a:p>
          <a:endParaRPr lang="zh-TW" altLang="en-US" sz="2200" b="1">
            <a:solidFill>
              <a:schemeClr val="tx1"/>
            </a:solidFill>
          </a:endParaRPr>
        </a:p>
      </dgm:t>
    </dgm:pt>
    <dgm:pt modelId="{08570FE5-886E-441A-8508-F82E40234EF3}">
      <dgm:prSet phldrT="[文字]" custT="1"/>
      <dgm:spPr>
        <a:solidFill>
          <a:schemeClr val="accent3">
            <a:lumMod val="20000"/>
            <a:lumOff val="80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zh-TW" altLang="en-US" sz="5400" b="1" dirty="0">
              <a:solidFill>
                <a:srgbClr val="FF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重要提醒</a:t>
          </a:r>
        </a:p>
      </dgm:t>
    </dgm:pt>
    <dgm:pt modelId="{CFCCE419-C128-4320-ADB5-18693E648A07}" type="sibTrans" cxnId="{C8D0022D-2266-474D-8DE3-5858793ACE1D}">
      <dgm:prSet/>
      <dgm:spPr/>
      <dgm:t>
        <a:bodyPr/>
        <a:lstStyle/>
        <a:p>
          <a:endParaRPr lang="zh-TW" altLang="en-US" sz="2200" b="1">
            <a:solidFill>
              <a:schemeClr val="tx1"/>
            </a:solidFill>
          </a:endParaRPr>
        </a:p>
      </dgm:t>
    </dgm:pt>
    <dgm:pt modelId="{0E3F3E7A-594B-4C2A-8F11-D752E19B5E65}" type="parTrans" cxnId="{C8D0022D-2266-474D-8DE3-5858793ACE1D}">
      <dgm:prSet/>
      <dgm:spPr/>
      <dgm:t>
        <a:bodyPr/>
        <a:lstStyle/>
        <a:p>
          <a:endParaRPr lang="zh-TW" altLang="en-US" sz="2200" b="1">
            <a:solidFill>
              <a:schemeClr val="tx1"/>
            </a:solidFill>
          </a:endParaRPr>
        </a:p>
      </dgm:t>
    </dgm:pt>
    <dgm:pt modelId="{222E0E87-9054-4179-BD50-BCD100649F42}" type="pres">
      <dgm:prSet presAssocID="{026DE739-D1D8-4F82-A1B1-92C4402768E3}" presName="theList" presStyleCnt="0">
        <dgm:presLayoutVars>
          <dgm:dir/>
          <dgm:animLvl val="lvl"/>
          <dgm:resizeHandles val="exact"/>
        </dgm:presLayoutVars>
      </dgm:prSet>
      <dgm:spPr/>
    </dgm:pt>
    <dgm:pt modelId="{7AED0F8D-3E48-4DC1-A594-F6A8744E5FC0}" type="pres">
      <dgm:prSet presAssocID="{0EA970CA-A326-4980-A8B4-0CEE72227F4F}" presName="compNode" presStyleCnt="0"/>
      <dgm:spPr/>
    </dgm:pt>
    <dgm:pt modelId="{44B97A6D-2EDC-4F57-8E69-C78C54D6BC52}" type="pres">
      <dgm:prSet presAssocID="{0EA970CA-A326-4980-A8B4-0CEE72227F4F}" presName="aNode" presStyleLbl="bgShp" presStyleIdx="0" presStyleCnt="2"/>
      <dgm:spPr/>
    </dgm:pt>
    <dgm:pt modelId="{8537FB35-60E4-4EE8-A4D5-9336F4474EFB}" type="pres">
      <dgm:prSet presAssocID="{0EA970CA-A326-4980-A8B4-0CEE72227F4F}" presName="textNode" presStyleLbl="bgShp" presStyleIdx="0" presStyleCnt="2"/>
      <dgm:spPr/>
    </dgm:pt>
    <dgm:pt modelId="{DC94C304-F203-4307-8DEC-B7D774E6CE64}" type="pres">
      <dgm:prSet presAssocID="{0EA970CA-A326-4980-A8B4-0CEE72227F4F}" presName="compChildNode" presStyleCnt="0"/>
      <dgm:spPr/>
    </dgm:pt>
    <dgm:pt modelId="{40B991C5-220C-4FC7-8F9F-733F34A328D7}" type="pres">
      <dgm:prSet presAssocID="{0EA970CA-A326-4980-A8B4-0CEE72227F4F}" presName="theInnerList" presStyleCnt="0"/>
      <dgm:spPr/>
    </dgm:pt>
    <dgm:pt modelId="{8FC0B2C8-DC4C-451E-8DF9-13B557A91C47}" type="pres">
      <dgm:prSet presAssocID="{C4982CEA-E7EF-434B-9FD5-3443FDDCD951}" presName="childNode" presStyleLbl="node1" presStyleIdx="0" presStyleCnt="7">
        <dgm:presLayoutVars>
          <dgm:bulletEnabled val="1"/>
        </dgm:presLayoutVars>
      </dgm:prSet>
      <dgm:spPr/>
    </dgm:pt>
    <dgm:pt modelId="{493D980F-E710-4205-8567-8A645D35F9F2}" type="pres">
      <dgm:prSet presAssocID="{C4982CEA-E7EF-434B-9FD5-3443FDDCD951}" presName="aSpace2" presStyleCnt="0"/>
      <dgm:spPr/>
    </dgm:pt>
    <dgm:pt modelId="{80892F1F-797B-4A3E-848F-8356640581C4}" type="pres">
      <dgm:prSet presAssocID="{C901347E-9A22-4C2B-92E9-E1C5B67FC342}" presName="childNode" presStyleLbl="node1" presStyleIdx="1" presStyleCnt="7">
        <dgm:presLayoutVars>
          <dgm:bulletEnabled val="1"/>
        </dgm:presLayoutVars>
      </dgm:prSet>
      <dgm:spPr/>
    </dgm:pt>
    <dgm:pt modelId="{07BA8E9E-B82D-438A-8A8A-9FA4ECA74268}" type="pres">
      <dgm:prSet presAssocID="{C901347E-9A22-4C2B-92E9-E1C5B67FC342}" presName="aSpace2" presStyleCnt="0"/>
      <dgm:spPr/>
    </dgm:pt>
    <dgm:pt modelId="{46A1D54D-5D87-4DEA-AE1E-97DDEFD688ED}" type="pres">
      <dgm:prSet presAssocID="{34222107-720D-4E90-A0FD-E47971EC8CC9}" presName="childNode" presStyleLbl="node1" presStyleIdx="2" presStyleCnt="7">
        <dgm:presLayoutVars>
          <dgm:bulletEnabled val="1"/>
        </dgm:presLayoutVars>
      </dgm:prSet>
      <dgm:spPr/>
    </dgm:pt>
    <dgm:pt modelId="{45BE6928-C036-4869-B68C-09C110F38C8A}" type="pres">
      <dgm:prSet presAssocID="{34222107-720D-4E90-A0FD-E47971EC8CC9}" presName="aSpace2" presStyleCnt="0"/>
      <dgm:spPr/>
    </dgm:pt>
    <dgm:pt modelId="{92B23F9C-919F-4B13-88DF-1A161D94AFE2}" type="pres">
      <dgm:prSet presAssocID="{27C3E1AA-C169-4792-BB10-14FAA9992C4B}" presName="childNode" presStyleLbl="node1" presStyleIdx="3" presStyleCnt="7">
        <dgm:presLayoutVars>
          <dgm:bulletEnabled val="1"/>
        </dgm:presLayoutVars>
      </dgm:prSet>
      <dgm:spPr/>
    </dgm:pt>
    <dgm:pt modelId="{2F2EFC8A-6B68-4BC7-A459-F100E37632F7}" type="pres">
      <dgm:prSet presAssocID="{0EA970CA-A326-4980-A8B4-0CEE72227F4F}" presName="aSpace" presStyleCnt="0"/>
      <dgm:spPr/>
    </dgm:pt>
    <dgm:pt modelId="{17E7D40F-588C-42F4-8970-1C1AA2E6C458}" type="pres">
      <dgm:prSet presAssocID="{08570FE5-886E-441A-8508-F82E40234EF3}" presName="compNode" presStyleCnt="0"/>
      <dgm:spPr/>
    </dgm:pt>
    <dgm:pt modelId="{35FBCE6C-7176-43BD-B7A0-231F3C99C7C7}" type="pres">
      <dgm:prSet presAssocID="{08570FE5-886E-441A-8508-F82E40234EF3}" presName="aNode" presStyleLbl="bgShp" presStyleIdx="1" presStyleCnt="2"/>
      <dgm:spPr/>
    </dgm:pt>
    <dgm:pt modelId="{4CC602B2-FDB4-4BC9-AB74-FF2F606DCC4E}" type="pres">
      <dgm:prSet presAssocID="{08570FE5-886E-441A-8508-F82E40234EF3}" presName="textNode" presStyleLbl="bgShp" presStyleIdx="1" presStyleCnt="2"/>
      <dgm:spPr/>
    </dgm:pt>
    <dgm:pt modelId="{165E2556-8AF1-474F-9080-25165F57BFB4}" type="pres">
      <dgm:prSet presAssocID="{08570FE5-886E-441A-8508-F82E40234EF3}" presName="compChildNode" presStyleCnt="0"/>
      <dgm:spPr/>
    </dgm:pt>
    <dgm:pt modelId="{7DFC1CB0-A4A6-44D2-B3D0-DCE273C94555}" type="pres">
      <dgm:prSet presAssocID="{08570FE5-886E-441A-8508-F82E40234EF3}" presName="theInnerList" presStyleCnt="0"/>
      <dgm:spPr/>
    </dgm:pt>
    <dgm:pt modelId="{427BEAF8-9084-4AD4-B651-007BF988ED1A}" type="pres">
      <dgm:prSet presAssocID="{B92EBCDA-FAFF-4F76-89B6-8A17C03FB3CE}" presName="childNode" presStyleLbl="node1" presStyleIdx="4" presStyleCnt="7">
        <dgm:presLayoutVars>
          <dgm:bulletEnabled val="1"/>
        </dgm:presLayoutVars>
      </dgm:prSet>
      <dgm:spPr/>
    </dgm:pt>
    <dgm:pt modelId="{2E0932AA-F651-43AD-BDCB-38D8A4828923}" type="pres">
      <dgm:prSet presAssocID="{B92EBCDA-FAFF-4F76-89B6-8A17C03FB3CE}" presName="aSpace2" presStyleCnt="0"/>
      <dgm:spPr/>
    </dgm:pt>
    <dgm:pt modelId="{092CDDDA-E073-41AF-A55D-94E116E327BA}" type="pres">
      <dgm:prSet presAssocID="{7CB5B596-3095-47C5-8364-7F2C92D6B374}" presName="childNode" presStyleLbl="node1" presStyleIdx="5" presStyleCnt="7">
        <dgm:presLayoutVars>
          <dgm:bulletEnabled val="1"/>
        </dgm:presLayoutVars>
      </dgm:prSet>
      <dgm:spPr/>
    </dgm:pt>
    <dgm:pt modelId="{8DFB89A2-3929-4603-A28D-FF543B565C4B}" type="pres">
      <dgm:prSet presAssocID="{7CB5B596-3095-47C5-8364-7F2C92D6B374}" presName="aSpace2" presStyleCnt="0"/>
      <dgm:spPr/>
    </dgm:pt>
    <dgm:pt modelId="{97D6E57D-56DB-4D1C-8791-8CB44F27BF5D}" type="pres">
      <dgm:prSet presAssocID="{55C062CB-A443-4C03-9C9A-E759B7018B2E}" presName="childNode" presStyleLbl="node1" presStyleIdx="6" presStyleCnt="7">
        <dgm:presLayoutVars>
          <dgm:bulletEnabled val="1"/>
        </dgm:presLayoutVars>
      </dgm:prSet>
      <dgm:spPr/>
    </dgm:pt>
  </dgm:ptLst>
  <dgm:cxnLst>
    <dgm:cxn modelId="{C2A36709-9EE0-444E-88C9-906C9693A620}" srcId="{0EA970CA-A326-4980-A8B4-0CEE72227F4F}" destId="{34222107-720D-4E90-A0FD-E47971EC8CC9}" srcOrd="2" destOrd="0" parTransId="{FC4A0E9A-E09D-4004-80B8-6BC90CF70F7A}" sibTransId="{09AD5892-422E-4CAD-8303-095F593597CB}"/>
    <dgm:cxn modelId="{4EA24F15-8FF7-4D32-9346-2F34AB608285}" type="presOf" srcId="{08570FE5-886E-441A-8508-F82E40234EF3}" destId="{4CC602B2-FDB4-4BC9-AB74-FF2F606DCC4E}" srcOrd="1" destOrd="0" presId="urn:microsoft.com/office/officeart/2005/8/layout/lProcess2"/>
    <dgm:cxn modelId="{1207912B-6A23-48A9-9C9B-39C15CD7E4A5}" type="presOf" srcId="{026DE739-D1D8-4F82-A1B1-92C4402768E3}" destId="{222E0E87-9054-4179-BD50-BCD100649F42}" srcOrd="0" destOrd="0" presId="urn:microsoft.com/office/officeart/2005/8/layout/lProcess2"/>
    <dgm:cxn modelId="{C8D0022D-2266-474D-8DE3-5858793ACE1D}" srcId="{026DE739-D1D8-4F82-A1B1-92C4402768E3}" destId="{08570FE5-886E-441A-8508-F82E40234EF3}" srcOrd="1" destOrd="0" parTransId="{0E3F3E7A-594B-4C2A-8F11-D752E19B5E65}" sibTransId="{CFCCE419-C128-4320-ADB5-18693E648A07}"/>
    <dgm:cxn modelId="{1CE7DE2E-4ADA-4FC8-8A92-974D9B793FF9}" srcId="{0EA970CA-A326-4980-A8B4-0CEE72227F4F}" destId="{27C3E1AA-C169-4792-BB10-14FAA9992C4B}" srcOrd="3" destOrd="0" parTransId="{7AD150FA-225D-4FFA-9D04-E47DB5CBE5F1}" sibTransId="{1275EF82-1331-4055-B7FF-9EDEEA40D7A7}"/>
    <dgm:cxn modelId="{4D5D0430-BC9F-4B43-B018-E897CEE43789}" srcId="{08570FE5-886E-441A-8508-F82E40234EF3}" destId="{55C062CB-A443-4C03-9C9A-E759B7018B2E}" srcOrd="2" destOrd="0" parTransId="{09B4E4E2-FD36-479E-90E0-FB6EB31C023B}" sibTransId="{95EC63E1-8311-46D4-8F87-6E8453FEE48A}"/>
    <dgm:cxn modelId="{BBF2F860-1985-4EF5-B485-B07E8D2F52A4}" type="presOf" srcId="{55C062CB-A443-4C03-9C9A-E759B7018B2E}" destId="{97D6E57D-56DB-4D1C-8791-8CB44F27BF5D}" srcOrd="0" destOrd="0" presId="urn:microsoft.com/office/officeart/2005/8/layout/lProcess2"/>
    <dgm:cxn modelId="{C4BDBE68-CF97-46AE-A6EE-68EAA0ABE341}" type="presOf" srcId="{C901347E-9A22-4C2B-92E9-E1C5B67FC342}" destId="{80892F1F-797B-4A3E-848F-8356640581C4}" srcOrd="0" destOrd="0" presId="urn:microsoft.com/office/officeart/2005/8/layout/lProcess2"/>
    <dgm:cxn modelId="{691CAC49-2275-473E-A1FE-B266CC8EFEFB}" type="presOf" srcId="{C4982CEA-E7EF-434B-9FD5-3443FDDCD951}" destId="{8FC0B2C8-DC4C-451E-8DF9-13B557A91C47}" srcOrd="0" destOrd="0" presId="urn:microsoft.com/office/officeart/2005/8/layout/lProcess2"/>
    <dgm:cxn modelId="{D8207485-931F-4902-A3D3-5300276FEA86}" type="presOf" srcId="{34222107-720D-4E90-A0FD-E47971EC8CC9}" destId="{46A1D54D-5D87-4DEA-AE1E-97DDEFD688ED}" srcOrd="0" destOrd="0" presId="urn:microsoft.com/office/officeart/2005/8/layout/lProcess2"/>
    <dgm:cxn modelId="{56AEB691-73DE-46FD-80F8-368B4FE7D1FF}" srcId="{0EA970CA-A326-4980-A8B4-0CEE72227F4F}" destId="{C4982CEA-E7EF-434B-9FD5-3443FDDCD951}" srcOrd="0" destOrd="0" parTransId="{F0CAF96E-3A82-4687-A4A2-668C65FDA7A3}" sibTransId="{CCC938CC-CB98-420A-BC48-71EE24E1CD01}"/>
    <dgm:cxn modelId="{5ED7C293-A36C-4242-9FFB-6225DCFA6211}" type="presOf" srcId="{B92EBCDA-FAFF-4F76-89B6-8A17C03FB3CE}" destId="{427BEAF8-9084-4AD4-B651-007BF988ED1A}" srcOrd="0" destOrd="0" presId="urn:microsoft.com/office/officeart/2005/8/layout/lProcess2"/>
    <dgm:cxn modelId="{984902B3-070A-406B-9A40-0976D256A709}" srcId="{08570FE5-886E-441A-8508-F82E40234EF3}" destId="{B92EBCDA-FAFF-4F76-89B6-8A17C03FB3CE}" srcOrd="0" destOrd="0" parTransId="{98AE658C-0136-4B4A-9617-36297BB8D20B}" sibTransId="{9F05A9D5-FF01-4E12-8ACE-4013C8911D27}"/>
    <dgm:cxn modelId="{67003DC2-214E-4192-9609-3EC0ECD48961}" srcId="{026DE739-D1D8-4F82-A1B1-92C4402768E3}" destId="{0EA970CA-A326-4980-A8B4-0CEE72227F4F}" srcOrd="0" destOrd="0" parTransId="{9661C2CB-BD9E-49B4-96EF-77794E767C6C}" sibTransId="{F7A34446-BD4A-4D47-A6A3-8E01E6EDA109}"/>
    <dgm:cxn modelId="{627A95C2-634F-4C71-9F7C-C4DD0AACA1D5}" type="presOf" srcId="{08570FE5-886E-441A-8508-F82E40234EF3}" destId="{35FBCE6C-7176-43BD-B7A0-231F3C99C7C7}" srcOrd="0" destOrd="0" presId="urn:microsoft.com/office/officeart/2005/8/layout/lProcess2"/>
    <dgm:cxn modelId="{6C33E5C5-1CCA-404D-88D1-9F261A5F6B91}" srcId="{0EA970CA-A326-4980-A8B4-0CEE72227F4F}" destId="{C901347E-9A22-4C2B-92E9-E1C5B67FC342}" srcOrd="1" destOrd="0" parTransId="{BD514C9C-E576-463F-8CAC-B8C7663AE0CA}" sibTransId="{450DEB55-AE9B-46C4-A3FC-452113AE959F}"/>
    <dgm:cxn modelId="{BDC50CC6-D08B-40F1-A38A-B094CC4FE767}" srcId="{08570FE5-886E-441A-8508-F82E40234EF3}" destId="{7CB5B596-3095-47C5-8364-7F2C92D6B374}" srcOrd="1" destOrd="0" parTransId="{3DFF30B6-DF98-4C02-83CB-CA6477B81447}" sibTransId="{CABC1D7F-1F40-44F7-BBFF-AFE5C0B94A59}"/>
    <dgm:cxn modelId="{C65DDDCC-23C4-4466-9A78-12DD929004BD}" type="presOf" srcId="{7CB5B596-3095-47C5-8364-7F2C92D6B374}" destId="{092CDDDA-E073-41AF-A55D-94E116E327BA}" srcOrd="0" destOrd="0" presId="urn:microsoft.com/office/officeart/2005/8/layout/lProcess2"/>
    <dgm:cxn modelId="{50A1F7D9-CCD1-489E-B538-50E93EB7DDB1}" type="presOf" srcId="{0EA970CA-A326-4980-A8B4-0CEE72227F4F}" destId="{44B97A6D-2EDC-4F57-8E69-C78C54D6BC52}" srcOrd="0" destOrd="0" presId="urn:microsoft.com/office/officeart/2005/8/layout/lProcess2"/>
    <dgm:cxn modelId="{E050F5E4-7A02-4B34-8644-B4CF201817B2}" type="presOf" srcId="{0EA970CA-A326-4980-A8B4-0CEE72227F4F}" destId="{8537FB35-60E4-4EE8-A4D5-9336F4474EFB}" srcOrd="1" destOrd="0" presId="urn:microsoft.com/office/officeart/2005/8/layout/lProcess2"/>
    <dgm:cxn modelId="{F78C7DFB-1B19-4AF4-BC13-0047A094BE9F}" type="presOf" srcId="{27C3E1AA-C169-4792-BB10-14FAA9992C4B}" destId="{92B23F9C-919F-4B13-88DF-1A161D94AFE2}" srcOrd="0" destOrd="0" presId="urn:microsoft.com/office/officeart/2005/8/layout/lProcess2"/>
    <dgm:cxn modelId="{98BB487C-156F-4AE3-B818-87412D481A14}" type="presParOf" srcId="{222E0E87-9054-4179-BD50-BCD100649F42}" destId="{7AED0F8D-3E48-4DC1-A594-F6A8744E5FC0}" srcOrd="0" destOrd="0" presId="urn:microsoft.com/office/officeart/2005/8/layout/lProcess2"/>
    <dgm:cxn modelId="{27B3FEAF-9CF9-4850-A5C0-7AF57FBF5528}" type="presParOf" srcId="{7AED0F8D-3E48-4DC1-A594-F6A8744E5FC0}" destId="{44B97A6D-2EDC-4F57-8E69-C78C54D6BC52}" srcOrd="0" destOrd="0" presId="urn:microsoft.com/office/officeart/2005/8/layout/lProcess2"/>
    <dgm:cxn modelId="{E7F2455B-91CA-4EA9-BE07-100E07DAC6FD}" type="presParOf" srcId="{7AED0F8D-3E48-4DC1-A594-F6A8744E5FC0}" destId="{8537FB35-60E4-4EE8-A4D5-9336F4474EFB}" srcOrd="1" destOrd="0" presId="urn:microsoft.com/office/officeart/2005/8/layout/lProcess2"/>
    <dgm:cxn modelId="{37C7B42E-2802-4FF4-BA5E-A1732ECE91AD}" type="presParOf" srcId="{7AED0F8D-3E48-4DC1-A594-F6A8744E5FC0}" destId="{DC94C304-F203-4307-8DEC-B7D774E6CE64}" srcOrd="2" destOrd="0" presId="urn:microsoft.com/office/officeart/2005/8/layout/lProcess2"/>
    <dgm:cxn modelId="{7AAA6C98-7F0C-4B77-AF07-C7A63394D169}" type="presParOf" srcId="{DC94C304-F203-4307-8DEC-B7D774E6CE64}" destId="{40B991C5-220C-4FC7-8F9F-733F34A328D7}" srcOrd="0" destOrd="0" presId="urn:microsoft.com/office/officeart/2005/8/layout/lProcess2"/>
    <dgm:cxn modelId="{5FB62117-9B7A-4C27-9CFC-2F3BE3537DB2}" type="presParOf" srcId="{40B991C5-220C-4FC7-8F9F-733F34A328D7}" destId="{8FC0B2C8-DC4C-451E-8DF9-13B557A91C47}" srcOrd="0" destOrd="0" presId="urn:microsoft.com/office/officeart/2005/8/layout/lProcess2"/>
    <dgm:cxn modelId="{5C0BFC8F-BF32-4386-8831-C938D5145715}" type="presParOf" srcId="{40B991C5-220C-4FC7-8F9F-733F34A328D7}" destId="{493D980F-E710-4205-8567-8A645D35F9F2}" srcOrd="1" destOrd="0" presId="urn:microsoft.com/office/officeart/2005/8/layout/lProcess2"/>
    <dgm:cxn modelId="{C0E4DE82-11FE-4172-8819-AFF67D07A773}" type="presParOf" srcId="{40B991C5-220C-4FC7-8F9F-733F34A328D7}" destId="{80892F1F-797B-4A3E-848F-8356640581C4}" srcOrd="2" destOrd="0" presId="urn:microsoft.com/office/officeart/2005/8/layout/lProcess2"/>
    <dgm:cxn modelId="{ADE5A3FF-1369-42FF-AF1B-88220B302AEB}" type="presParOf" srcId="{40B991C5-220C-4FC7-8F9F-733F34A328D7}" destId="{07BA8E9E-B82D-438A-8A8A-9FA4ECA74268}" srcOrd="3" destOrd="0" presId="urn:microsoft.com/office/officeart/2005/8/layout/lProcess2"/>
    <dgm:cxn modelId="{68B768C1-4E46-432F-8568-A0826482FBA1}" type="presParOf" srcId="{40B991C5-220C-4FC7-8F9F-733F34A328D7}" destId="{46A1D54D-5D87-4DEA-AE1E-97DDEFD688ED}" srcOrd="4" destOrd="0" presId="urn:microsoft.com/office/officeart/2005/8/layout/lProcess2"/>
    <dgm:cxn modelId="{D70F9A43-243A-4B56-BDF7-059E2B5FE1B5}" type="presParOf" srcId="{40B991C5-220C-4FC7-8F9F-733F34A328D7}" destId="{45BE6928-C036-4869-B68C-09C110F38C8A}" srcOrd="5" destOrd="0" presId="urn:microsoft.com/office/officeart/2005/8/layout/lProcess2"/>
    <dgm:cxn modelId="{5463F7A1-63FF-470D-B956-5CEB3897B511}" type="presParOf" srcId="{40B991C5-220C-4FC7-8F9F-733F34A328D7}" destId="{92B23F9C-919F-4B13-88DF-1A161D94AFE2}" srcOrd="6" destOrd="0" presId="urn:microsoft.com/office/officeart/2005/8/layout/lProcess2"/>
    <dgm:cxn modelId="{9DB7EF0D-CD76-4082-9923-6DF165F62703}" type="presParOf" srcId="{222E0E87-9054-4179-BD50-BCD100649F42}" destId="{2F2EFC8A-6B68-4BC7-A459-F100E37632F7}" srcOrd="1" destOrd="0" presId="urn:microsoft.com/office/officeart/2005/8/layout/lProcess2"/>
    <dgm:cxn modelId="{77A0442B-CAB8-4C05-947F-D45CC73CD30C}" type="presParOf" srcId="{222E0E87-9054-4179-BD50-BCD100649F42}" destId="{17E7D40F-588C-42F4-8970-1C1AA2E6C458}" srcOrd="2" destOrd="0" presId="urn:microsoft.com/office/officeart/2005/8/layout/lProcess2"/>
    <dgm:cxn modelId="{60B69F2A-1759-4B04-BD96-738141DD8BE9}" type="presParOf" srcId="{17E7D40F-588C-42F4-8970-1C1AA2E6C458}" destId="{35FBCE6C-7176-43BD-B7A0-231F3C99C7C7}" srcOrd="0" destOrd="0" presId="urn:microsoft.com/office/officeart/2005/8/layout/lProcess2"/>
    <dgm:cxn modelId="{B416267D-3A85-4367-B5E1-BC1156A73493}" type="presParOf" srcId="{17E7D40F-588C-42F4-8970-1C1AA2E6C458}" destId="{4CC602B2-FDB4-4BC9-AB74-FF2F606DCC4E}" srcOrd="1" destOrd="0" presId="urn:microsoft.com/office/officeart/2005/8/layout/lProcess2"/>
    <dgm:cxn modelId="{412BEFFD-4A86-4ACD-841C-551E210F5970}" type="presParOf" srcId="{17E7D40F-588C-42F4-8970-1C1AA2E6C458}" destId="{165E2556-8AF1-474F-9080-25165F57BFB4}" srcOrd="2" destOrd="0" presId="urn:microsoft.com/office/officeart/2005/8/layout/lProcess2"/>
    <dgm:cxn modelId="{50EBD854-150F-4C93-B15F-E69532DEEE35}" type="presParOf" srcId="{165E2556-8AF1-474F-9080-25165F57BFB4}" destId="{7DFC1CB0-A4A6-44D2-B3D0-DCE273C94555}" srcOrd="0" destOrd="0" presId="urn:microsoft.com/office/officeart/2005/8/layout/lProcess2"/>
    <dgm:cxn modelId="{3060707E-252F-4ACA-8CFE-81115DD86673}" type="presParOf" srcId="{7DFC1CB0-A4A6-44D2-B3D0-DCE273C94555}" destId="{427BEAF8-9084-4AD4-B651-007BF988ED1A}" srcOrd="0" destOrd="0" presId="urn:microsoft.com/office/officeart/2005/8/layout/lProcess2"/>
    <dgm:cxn modelId="{449B27E2-2725-4230-B2EB-F1E6FCB6272E}" type="presParOf" srcId="{7DFC1CB0-A4A6-44D2-B3D0-DCE273C94555}" destId="{2E0932AA-F651-43AD-BDCB-38D8A4828923}" srcOrd="1" destOrd="0" presId="urn:microsoft.com/office/officeart/2005/8/layout/lProcess2"/>
    <dgm:cxn modelId="{8A2BC267-ECB8-4614-9232-D07768B51404}" type="presParOf" srcId="{7DFC1CB0-A4A6-44D2-B3D0-DCE273C94555}" destId="{092CDDDA-E073-41AF-A55D-94E116E327BA}" srcOrd="2" destOrd="0" presId="urn:microsoft.com/office/officeart/2005/8/layout/lProcess2"/>
    <dgm:cxn modelId="{9672BBCE-3F47-4977-B8E6-5F5CC93A072C}" type="presParOf" srcId="{7DFC1CB0-A4A6-44D2-B3D0-DCE273C94555}" destId="{8DFB89A2-3929-4603-A28D-FF543B565C4B}" srcOrd="3" destOrd="0" presId="urn:microsoft.com/office/officeart/2005/8/layout/lProcess2"/>
    <dgm:cxn modelId="{3E096EAE-E79D-4FCE-9227-D02F13611C84}" type="presParOf" srcId="{7DFC1CB0-A4A6-44D2-B3D0-DCE273C94555}" destId="{97D6E57D-56DB-4D1C-8791-8CB44F27BF5D}" srcOrd="4" destOrd="0" presId="urn:microsoft.com/office/officeart/2005/8/layout/lProcess2"/>
  </dgm:cxnLst>
  <dgm:bg/>
  <dgm:whole>
    <a:ln w="38100"/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26DE739-D1D8-4F82-A1B1-92C4402768E3}" type="doc">
      <dgm:prSet loTypeId="urn:microsoft.com/office/officeart/2005/8/layout/lProcess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B92EBCDA-FAFF-4F76-89B6-8A17C03FB3CE}">
      <dgm:prSet phldrT="[文字]" custT="1"/>
      <dgm:spPr>
        <a:solidFill>
          <a:srgbClr val="FFEDA3"/>
        </a:solidFill>
        <a:ln>
          <a:noFill/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l">
            <a:lnSpc>
              <a:spcPct val="50000"/>
            </a:lnSpc>
          </a:pPr>
          <a:r>
            <a:rPr lang="zh-TW" altLang="en-US" sz="1700" b="1" cap="all" dirty="0">
              <a:solidFill>
                <a:schemeClr val="tx1"/>
              </a:solidFill>
              <a:latin typeface="細明體" panose="02020509000000000000" pitchFamily="49" charset="-120"/>
              <a:ea typeface="細明體" panose="02020509000000000000" pitchFamily="49" charset="-120"/>
              <a:cs typeface="Arial" panose="020B0604020202020204" pitchFamily="34" charset="0"/>
            </a:rPr>
            <a:t>①</a:t>
          </a:r>
          <a:r>
            <a:rPr lang="zh-TW" altLang="en-US" sz="1700" b="1" cap="all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學校</a:t>
          </a:r>
          <a:r>
            <a:rPr lang="en-US" altLang="zh-TW" sz="17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/</a:t>
          </a:r>
          <a:r>
            <a:rPr lang="zh-TW" altLang="en-US" sz="17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研究學院</a:t>
          </a:r>
          <a:r>
            <a:rPr lang="en-US" altLang="zh-TW" sz="1700" b="1" cap="all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(</a:t>
          </a:r>
          <a:r>
            <a:rPr lang="zh-TW" altLang="en-US" sz="1700" b="1" cap="all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無特定計畫主持人</a:t>
          </a:r>
          <a:r>
            <a:rPr lang="en-US" altLang="zh-TW" sz="1700" b="1" cap="all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)</a:t>
          </a:r>
          <a:endParaRPr lang="zh-TW" altLang="en-US" sz="1700" b="1" dirty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98AE658C-0136-4B4A-9617-36297BB8D20B}" type="parTrans" cxnId="{984902B3-070A-406B-9A40-0976D256A709}">
      <dgm:prSet/>
      <dgm:spPr/>
      <dgm:t>
        <a:bodyPr/>
        <a:lstStyle/>
        <a:p>
          <a:endParaRPr lang="zh-TW" altLang="en-US" sz="2200" b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9F05A9D5-FF01-4E12-8ACE-4013C8911D27}" type="sibTrans" cxnId="{984902B3-070A-406B-9A40-0976D256A709}">
      <dgm:prSet/>
      <dgm:spPr/>
      <dgm:t>
        <a:bodyPr/>
        <a:lstStyle/>
        <a:p>
          <a:endParaRPr lang="zh-TW" altLang="en-US" sz="2200" b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7CB5B596-3095-47C5-8364-7F2C92D6B374}">
      <dgm:prSet phldrT="[文字]" custT="1"/>
      <dgm:spPr>
        <a:solidFill>
          <a:srgbClr val="FFEDA3"/>
        </a:solidFill>
        <a:ln>
          <a:noFill/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l"/>
          <a:r>
            <a:rPr lang="zh-TW" altLang="en-US" sz="2000" b="1" cap="all" dirty="0">
              <a:solidFill>
                <a:schemeClr val="tx1"/>
              </a:solidFill>
              <a:latin typeface="細明體" panose="02020509000000000000" pitchFamily="49" charset="-120"/>
              <a:ea typeface="細明體" panose="02020509000000000000" pitchFamily="49" charset="-120"/>
              <a:cs typeface="Arial" panose="020B0604020202020204" pitchFamily="34" charset="0"/>
            </a:rPr>
            <a:t>②</a:t>
          </a:r>
          <a:r>
            <a:rPr lang="zh-TW" altLang="en-US" sz="2000" b="1" cap="all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專任行政人員</a:t>
          </a:r>
          <a:endParaRPr lang="zh-TW" altLang="en-US" sz="2000" b="1" dirty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3DFF30B6-DF98-4C02-83CB-CA6477B81447}" type="parTrans" cxnId="{BDC50CC6-D08B-40F1-A38A-B094CC4FE767}">
      <dgm:prSet/>
      <dgm:spPr/>
      <dgm:t>
        <a:bodyPr/>
        <a:lstStyle/>
        <a:p>
          <a:endParaRPr lang="zh-TW" altLang="en-US" sz="2200" b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CABC1D7F-1F40-44F7-BBFF-AFE5C0B94A59}" type="sibTrans" cxnId="{BDC50CC6-D08B-40F1-A38A-B094CC4FE767}">
      <dgm:prSet/>
      <dgm:spPr/>
      <dgm:t>
        <a:bodyPr/>
        <a:lstStyle/>
        <a:p>
          <a:endParaRPr lang="zh-TW" altLang="en-US" sz="2200" b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55C062CB-A443-4C03-9C9A-E759B7018B2E}">
      <dgm:prSet phldrT="[文字]" custT="1"/>
      <dgm:spPr>
        <a:solidFill>
          <a:srgbClr val="FFEDA3"/>
        </a:solidFill>
        <a:ln>
          <a:noFill/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l"/>
          <a:r>
            <a:rPr lang="zh-TW" altLang="en-US" sz="2000" b="1" cap="all" dirty="0">
              <a:solidFill>
                <a:schemeClr val="tx1"/>
              </a:solidFill>
              <a:latin typeface="細明體" panose="02020509000000000000" pitchFamily="49" charset="-120"/>
              <a:ea typeface="細明體" panose="02020509000000000000" pitchFamily="49" charset="-120"/>
              <a:cs typeface="Arial" panose="020B0604020202020204" pitchFamily="34" charset="0"/>
            </a:rPr>
            <a:t>③</a:t>
          </a:r>
          <a:r>
            <a:rPr lang="zh-TW" altLang="en-US" sz="2000" b="1" cap="all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專任研究人員</a:t>
          </a:r>
          <a:endParaRPr lang="zh-TW" altLang="en-US" sz="2000" b="1" dirty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09B4E4E2-FD36-479E-90E0-FB6EB31C023B}" type="parTrans" cxnId="{4D5D0430-BC9F-4B43-B018-E897CEE43789}">
      <dgm:prSet/>
      <dgm:spPr/>
      <dgm:t>
        <a:bodyPr/>
        <a:lstStyle/>
        <a:p>
          <a:endParaRPr lang="zh-TW" altLang="en-US" sz="2200" b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95EC63E1-8311-46D4-8F87-6E8453FEE48A}" type="sibTrans" cxnId="{4D5D0430-BC9F-4B43-B018-E897CEE43789}">
      <dgm:prSet/>
      <dgm:spPr/>
      <dgm:t>
        <a:bodyPr/>
        <a:lstStyle/>
        <a:p>
          <a:endParaRPr lang="zh-TW" altLang="en-US" sz="2200" b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C4982CEA-E7EF-434B-9FD5-3443FDDCD951}">
      <dgm:prSet phldrT="[文字]" custT="1"/>
      <dgm:spPr>
        <a:solidFill>
          <a:srgbClr val="FFFFD1"/>
        </a:solidFill>
        <a:ln>
          <a:noFill/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marL="0" algn="l"/>
          <a:r>
            <a:rPr lang="zh-TW" altLang="en-US" sz="1900" b="1" cap="all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學校</a:t>
          </a:r>
          <a:r>
            <a:rPr lang="en-US" altLang="zh-TW" sz="19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/</a:t>
          </a:r>
          <a:r>
            <a:rPr lang="zh-TW" altLang="en-US" sz="19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研究學院</a:t>
          </a:r>
          <a:r>
            <a:rPr lang="en-US" altLang="zh-TW" sz="1900" b="1" cap="all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114</a:t>
          </a:r>
          <a:r>
            <a:rPr lang="zh-TW" altLang="en-US" sz="1900" b="1" cap="all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年度在聘之專任教師</a:t>
          </a:r>
          <a:endParaRPr lang="zh-TW" altLang="en-US" sz="1900" b="1" dirty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F0CAF96E-3A82-4687-A4A2-668C65FDA7A3}" type="parTrans" cxnId="{56AEB691-73DE-46FD-80F8-368B4FE7D1FF}">
      <dgm:prSet/>
      <dgm:spPr/>
      <dgm:t>
        <a:bodyPr/>
        <a:lstStyle/>
        <a:p>
          <a:endParaRPr lang="zh-TW" altLang="en-US" sz="2200" b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CCC938CC-CB98-420A-BC48-71EE24E1CD01}" type="sibTrans" cxnId="{56AEB691-73DE-46FD-80F8-368B4FE7D1FF}">
      <dgm:prSet/>
      <dgm:spPr/>
      <dgm:t>
        <a:bodyPr/>
        <a:lstStyle/>
        <a:p>
          <a:endParaRPr lang="zh-TW" altLang="en-US" sz="2200" b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0EA970CA-A326-4980-A8B4-0CEE72227F4F}">
      <dgm:prSet phldrT="[文字]" custT="1"/>
      <dgm:spPr>
        <a:noFill/>
      </dgm:spPr>
      <dgm:t>
        <a:bodyPr/>
        <a:lstStyle/>
        <a:p>
          <a:r>
            <a:rPr lang="zh-TW" altLang="en-US" sz="48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專任教師</a:t>
          </a:r>
        </a:p>
      </dgm:t>
    </dgm:pt>
    <dgm:pt modelId="{F7A34446-BD4A-4D47-A6A3-8E01E6EDA109}" type="sibTrans" cxnId="{67003DC2-214E-4192-9609-3EC0ECD48961}">
      <dgm:prSet/>
      <dgm:spPr/>
      <dgm:t>
        <a:bodyPr/>
        <a:lstStyle/>
        <a:p>
          <a:endParaRPr lang="zh-TW" altLang="en-US" sz="2200" b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9661C2CB-BD9E-49B4-96EF-77794E767C6C}" type="parTrans" cxnId="{67003DC2-214E-4192-9609-3EC0ECD48961}">
      <dgm:prSet/>
      <dgm:spPr/>
      <dgm:t>
        <a:bodyPr/>
        <a:lstStyle/>
        <a:p>
          <a:endParaRPr lang="zh-TW" altLang="en-US" sz="2200" b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08570FE5-886E-441A-8508-F82E40234EF3}">
      <dgm:prSet phldrT="[文字]" custT="1"/>
      <dgm:spPr>
        <a:noFill/>
        <a:ln w="28575">
          <a:noFill/>
        </a:ln>
      </dgm:spPr>
      <dgm:t>
        <a:bodyPr/>
        <a:lstStyle/>
        <a:p>
          <a:r>
            <a:rPr lang="zh-TW" altLang="en-US" sz="48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其他人員</a:t>
          </a:r>
        </a:p>
      </dgm:t>
    </dgm:pt>
    <dgm:pt modelId="{CFCCE419-C128-4320-ADB5-18693E648A07}" type="sibTrans" cxnId="{C8D0022D-2266-474D-8DE3-5858793ACE1D}">
      <dgm:prSet/>
      <dgm:spPr/>
      <dgm:t>
        <a:bodyPr/>
        <a:lstStyle/>
        <a:p>
          <a:endParaRPr lang="zh-TW" altLang="en-US" sz="2200" b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0E3F3E7A-594B-4C2A-8F11-D752E19B5E65}" type="parTrans" cxnId="{C8D0022D-2266-474D-8DE3-5858793ACE1D}">
      <dgm:prSet/>
      <dgm:spPr/>
      <dgm:t>
        <a:bodyPr/>
        <a:lstStyle/>
        <a:p>
          <a:endParaRPr lang="zh-TW" altLang="en-US" sz="2200" b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222E0E87-9054-4179-BD50-BCD100649F42}" type="pres">
      <dgm:prSet presAssocID="{026DE739-D1D8-4F82-A1B1-92C4402768E3}" presName="theList" presStyleCnt="0">
        <dgm:presLayoutVars>
          <dgm:dir/>
          <dgm:animLvl val="lvl"/>
          <dgm:resizeHandles val="exact"/>
        </dgm:presLayoutVars>
      </dgm:prSet>
      <dgm:spPr/>
    </dgm:pt>
    <dgm:pt modelId="{7AED0F8D-3E48-4DC1-A594-F6A8744E5FC0}" type="pres">
      <dgm:prSet presAssocID="{0EA970CA-A326-4980-A8B4-0CEE72227F4F}" presName="compNode" presStyleCnt="0"/>
      <dgm:spPr/>
    </dgm:pt>
    <dgm:pt modelId="{44B97A6D-2EDC-4F57-8E69-C78C54D6BC52}" type="pres">
      <dgm:prSet presAssocID="{0EA970CA-A326-4980-A8B4-0CEE72227F4F}" presName="aNode" presStyleLbl="bgShp" presStyleIdx="0" presStyleCnt="2"/>
      <dgm:spPr/>
    </dgm:pt>
    <dgm:pt modelId="{8537FB35-60E4-4EE8-A4D5-9336F4474EFB}" type="pres">
      <dgm:prSet presAssocID="{0EA970CA-A326-4980-A8B4-0CEE72227F4F}" presName="textNode" presStyleLbl="bgShp" presStyleIdx="0" presStyleCnt="2"/>
      <dgm:spPr/>
    </dgm:pt>
    <dgm:pt modelId="{DC94C304-F203-4307-8DEC-B7D774E6CE64}" type="pres">
      <dgm:prSet presAssocID="{0EA970CA-A326-4980-A8B4-0CEE72227F4F}" presName="compChildNode" presStyleCnt="0"/>
      <dgm:spPr/>
    </dgm:pt>
    <dgm:pt modelId="{40B991C5-220C-4FC7-8F9F-733F34A328D7}" type="pres">
      <dgm:prSet presAssocID="{0EA970CA-A326-4980-A8B4-0CEE72227F4F}" presName="theInnerList" presStyleCnt="0"/>
      <dgm:spPr/>
    </dgm:pt>
    <dgm:pt modelId="{8FC0B2C8-DC4C-451E-8DF9-13B557A91C47}" type="pres">
      <dgm:prSet presAssocID="{C4982CEA-E7EF-434B-9FD5-3443FDDCD951}" presName="childNode" presStyleLbl="node1" presStyleIdx="0" presStyleCnt="4">
        <dgm:presLayoutVars>
          <dgm:bulletEnabled val="1"/>
        </dgm:presLayoutVars>
      </dgm:prSet>
      <dgm:spPr/>
    </dgm:pt>
    <dgm:pt modelId="{2F2EFC8A-6B68-4BC7-A459-F100E37632F7}" type="pres">
      <dgm:prSet presAssocID="{0EA970CA-A326-4980-A8B4-0CEE72227F4F}" presName="aSpace" presStyleCnt="0"/>
      <dgm:spPr/>
    </dgm:pt>
    <dgm:pt modelId="{17E7D40F-588C-42F4-8970-1C1AA2E6C458}" type="pres">
      <dgm:prSet presAssocID="{08570FE5-886E-441A-8508-F82E40234EF3}" presName="compNode" presStyleCnt="0"/>
      <dgm:spPr/>
    </dgm:pt>
    <dgm:pt modelId="{35FBCE6C-7176-43BD-B7A0-231F3C99C7C7}" type="pres">
      <dgm:prSet presAssocID="{08570FE5-886E-441A-8508-F82E40234EF3}" presName="aNode" presStyleLbl="bgShp" presStyleIdx="1" presStyleCnt="2" custLinFactNeighborX="-472" custLinFactNeighborY="275"/>
      <dgm:spPr/>
    </dgm:pt>
    <dgm:pt modelId="{4CC602B2-FDB4-4BC9-AB74-FF2F606DCC4E}" type="pres">
      <dgm:prSet presAssocID="{08570FE5-886E-441A-8508-F82E40234EF3}" presName="textNode" presStyleLbl="bgShp" presStyleIdx="1" presStyleCnt="2"/>
      <dgm:spPr/>
    </dgm:pt>
    <dgm:pt modelId="{165E2556-8AF1-474F-9080-25165F57BFB4}" type="pres">
      <dgm:prSet presAssocID="{08570FE5-886E-441A-8508-F82E40234EF3}" presName="compChildNode" presStyleCnt="0"/>
      <dgm:spPr/>
    </dgm:pt>
    <dgm:pt modelId="{7DFC1CB0-A4A6-44D2-B3D0-DCE273C94555}" type="pres">
      <dgm:prSet presAssocID="{08570FE5-886E-441A-8508-F82E40234EF3}" presName="theInnerList" presStyleCnt="0"/>
      <dgm:spPr/>
    </dgm:pt>
    <dgm:pt modelId="{427BEAF8-9084-4AD4-B651-007BF988ED1A}" type="pres">
      <dgm:prSet presAssocID="{B92EBCDA-FAFF-4F76-89B6-8A17C03FB3CE}" presName="childNode" presStyleLbl="node1" presStyleIdx="1" presStyleCnt="4" custScaleX="115032" custLinFactNeighborX="2493">
        <dgm:presLayoutVars>
          <dgm:bulletEnabled val="1"/>
        </dgm:presLayoutVars>
      </dgm:prSet>
      <dgm:spPr/>
    </dgm:pt>
    <dgm:pt modelId="{2E0932AA-F651-43AD-BDCB-38D8A4828923}" type="pres">
      <dgm:prSet presAssocID="{B92EBCDA-FAFF-4F76-89B6-8A17C03FB3CE}" presName="aSpace2" presStyleCnt="0"/>
      <dgm:spPr/>
    </dgm:pt>
    <dgm:pt modelId="{092CDDDA-E073-41AF-A55D-94E116E327BA}" type="pres">
      <dgm:prSet presAssocID="{7CB5B596-3095-47C5-8364-7F2C92D6B374}" presName="childNode" presStyleLbl="node1" presStyleIdx="2" presStyleCnt="4" custScaleX="114986" custLinFactNeighborX="2493">
        <dgm:presLayoutVars>
          <dgm:bulletEnabled val="1"/>
        </dgm:presLayoutVars>
      </dgm:prSet>
      <dgm:spPr/>
    </dgm:pt>
    <dgm:pt modelId="{8DFB89A2-3929-4603-A28D-FF543B565C4B}" type="pres">
      <dgm:prSet presAssocID="{7CB5B596-3095-47C5-8364-7F2C92D6B374}" presName="aSpace2" presStyleCnt="0"/>
      <dgm:spPr/>
    </dgm:pt>
    <dgm:pt modelId="{97D6E57D-56DB-4D1C-8791-8CB44F27BF5D}" type="pres">
      <dgm:prSet presAssocID="{55C062CB-A443-4C03-9C9A-E759B7018B2E}" presName="childNode" presStyleLbl="node1" presStyleIdx="3" presStyleCnt="4" custScaleX="114986" custLinFactNeighborX="2493">
        <dgm:presLayoutVars>
          <dgm:bulletEnabled val="1"/>
        </dgm:presLayoutVars>
      </dgm:prSet>
      <dgm:spPr/>
    </dgm:pt>
  </dgm:ptLst>
  <dgm:cxnLst>
    <dgm:cxn modelId="{4EA24F15-8FF7-4D32-9346-2F34AB608285}" type="presOf" srcId="{08570FE5-886E-441A-8508-F82E40234EF3}" destId="{4CC602B2-FDB4-4BC9-AB74-FF2F606DCC4E}" srcOrd="1" destOrd="0" presId="urn:microsoft.com/office/officeart/2005/8/layout/lProcess2"/>
    <dgm:cxn modelId="{1207912B-6A23-48A9-9C9B-39C15CD7E4A5}" type="presOf" srcId="{026DE739-D1D8-4F82-A1B1-92C4402768E3}" destId="{222E0E87-9054-4179-BD50-BCD100649F42}" srcOrd="0" destOrd="0" presId="urn:microsoft.com/office/officeart/2005/8/layout/lProcess2"/>
    <dgm:cxn modelId="{C8D0022D-2266-474D-8DE3-5858793ACE1D}" srcId="{026DE739-D1D8-4F82-A1B1-92C4402768E3}" destId="{08570FE5-886E-441A-8508-F82E40234EF3}" srcOrd="1" destOrd="0" parTransId="{0E3F3E7A-594B-4C2A-8F11-D752E19B5E65}" sibTransId="{CFCCE419-C128-4320-ADB5-18693E648A07}"/>
    <dgm:cxn modelId="{4D5D0430-BC9F-4B43-B018-E897CEE43789}" srcId="{08570FE5-886E-441A-8508-F82E40234EF3}" destId="{55C062CB-A443-4C03-9C9A-E759B7018B2E}" srcOrd="2" destOrd="0" parTransId="{09B4E4E2-FD36-479E-90E0-FB6EB31C023B}" sibTransId="{95EC63E1-8311-46D4-8F87-6E8453FEE48A}"/>
    <dgm:cxn modelId="{BBF2F860-1985-4EF5-B485-B07E8D2F52A4}" type="presOf" srcId="{55C062CB-A443-4C03-9C9A-E759B7018B2E}" destId="{97D6E57D-56DB-4D1C-8791-8CB44F27BF5D}" srcOrd="0" destOrd="0" presId="urn:microsoft.com/office/officeart/2005/8/layout/lProcess2"/>
    <dgm:cxn modelId="{691CAC49-2275-473E-A1FE-B266CC8EFEFB}" type="presOf" srcId="{C4982CEA-E7EF-434B-9FD5-3443FDDCD951}" destId="{8FC0B2C8-DC4C-451E-8DF9-13B557A91C47}" srcOrd="0" destOrd="0" presId="urn:microsoft.com/office/officeart/2005/8/layout/lProcess2"/>
    <dgm:cxn modelId="{56AEB691-73DE-46FD-80F8-368B4FE7D1FF}" srcId="{0EA970CA-A326-4980-A8B4-0CEE72227F4F}" destId="{C4982CEA-E7EF-434B-9FD5-3443FDDCD951}" srcOrd="0" destOrd="0" parTransId="{F0CAF96E-3A82-4687-A4A2-668C65FDA7A3}" sibTransId="{CCC938CC-CB98-420A-BC48-71EE24E1CD01}"/>
    <dgm:cxn modelId="{5ED7C293-A36C-4242-9FFB-6225DCFA6211}" type="presOf" srcId="{B92EBCDA-FAFF-4F76-89B6-8A17C03FB3CE}" destId="{427BEAF8-9084-4AD4-B651-007BF988ED1A}" srcOrd="0" destOrd="0" presId="urn:microsoft.com/office/officeart/2005/8/layout/lProcess2"/>
    <dgm:cxn modelId="{984902B3-070A-406B-9A40-0976D256A709}" srcId="{08570FE5-886E-441A-8508-F82E40234EF3}" destId="{B92EBCDA-FAFF-4F76-89B6-8A17C03FB3CE}" srcOrd="0" destOrd="0" parTransId="{98AE658C-0136-4B4A-9617-36297BB8D20B}" sibTransId="{9F05A9D5-FF01-4E12-8ACE-4013C8911D27}"/>
    <dgm:cxn modelId="{67003DC2-214E-4192-9609-3EC0ECD48961}" srcId="{026DE739-D1D8-4F82-A1B1-92C4402768E3}" destId="{0EA970CA-A326-4980-A8B4-0CEE72227F4F}" srcOrd="0" destOrd="0" parTransId="{9661C2CB-BD9E-49B4-96EF-77794E767C6C}" sibTransId="{F7A34446-BD4A-4D47-A6A3-8E01E6EDA109}"/>
    <dgm:cxn modelId="{627A95C2-634F-4C71-9F7C-C4DD0AACA1D5}" type="presOf" srcId="{08570FE5-886E-441A-8508-F82E40234EF3}" destId="{35FBCE6C-7176-43BD-B7A0-231F3C99C7C7}" srcOrd="0" destOrd="0" presId="urn:microsoft.com/office/officeart/2005/8/layout/lProcess2"/>
    <dgm:cxn modelId="{BDC50CC6-D08B-40F1-A38A-B094CC4FE767}" srcId="{08570FE5-886E-441A-8508-F82E40234EF3}" destId="{7CB5B596-3095-47C5-8364-7F2C92D6B374}" srcOrd="1" destOrd="0" parTransId="{3DFF30B6-DF98-4C02-83CB-CA6477B81447}" sibTransId="{CABC1D7F-1F40-44F7-BBFF-AFE5C0B94A59}"/>
    <dgm:cxn modelId="{C65DDDCC-23C4-4466-9A78-12DD929004BD}" type="presOf" srcId="{7CB5B596-3095-47C5-8364-7F2C92D6B374}" destId="{092CDDDA-E073-41AF-A55D-94E116E327BA}" srcOrd="0" destOrd="0" presId="urn:microsoft.com/office/officeart/2005/8/layout/lProcess2"/>
    <dgm:cxn modelId="{50A1F7D9-CCD1-489E-B538-50E93EB7DDB1}" type="presOf" srcId="{0EA970CA-A326-4980-A8B4-0CEE72227F4F}" destId="{44B97A6D-2EDC-4F57-8E69-C78C54D6BC52}" srcOrd="0" destOrd="0" presId="urn:microsoft.com/office/officeart/2005/8/layout/lProcess2"/>
    <dgm:cxn modelId="{E050F5E4-7A02-4B34-8644-B4CF201817B2}" type="presOf" srcId="{0EA970CA-A326-4980-A8B4-0CEE72227F4F}" destId="{8537FB35-60E4-4EE8-A4D5-9336F4474EFB}" srcOrd="1" destOrd="0" presId="urn:microsoft.com/office/officeart/2005/8/layout/lProcess2"/>
    <dgm:cxn modelId="{98BB487C-156F-4AE3-B818-87412D481A14}" type="presParOf" srcId="{222E0E87-9054-4179-BD50-BCD100649F42}" destId="{7AED0F8D-3E48-4DC1-A594-F6A8744E5FC0}" srcOrd="0" destOrd="0" presId="urn:microsoft.com/office/officeart/2005/8/layout/lProcess2"/>
    <dgm:cxn modelId="{27B3FEAF-9CF9-4850-A5C0-7AF57FBF5528}" type="presParOf" srcId="{7AED0F8D-3E48-4DC1-A594-F6A8744E5FC0}" destId="{44B97A6D-2EDC-4F57-8E69-C78C54D6BC52}" srcOrd="0" destOrd="0" presId="urn:microsoft.com/office/officeart/2005/8/layout/lProcess2"/>
    <dgm:cxn modelId="{E7F2455B-91CA-4EA9-BE07-100E07DAC6FD}" type="presParOf" srcId="{7AED0F8D-3E48-4DC1-A594-F6A8744E5FC0}" destId="{8537FB35-60E4-4EE8-A4D5-9336F4474EFB}" srcOrd="1" destOrd="0" presId="urn:microsoft.com/office/officeart/2005/8/layout/lProcess2"/>
    <dgm:cxn modelId="{37C7B42E-2802-4FF4-BA5E-A1732ECE91AD}" type="presParOf" srcId="{7AED0F8D-3E48-4DC1-A594-F6A8744E5FC0}" destId="{DC94C304-F203-4307-8DEC-B7D774E6CE64}" srcOrd="2" destOrd="0" presId="urn:microsoft.com/office/officeart/2005/8/layout/lProcess2"/>
    <dgm:cxn modelId="{7AAA6C98-7F0C-4B77-AF07-C7A63394D169}" type="presParOf" srcId="{DC94C304-F203-4307-8DEC-B7D774E6CE64}" destId="{40B991C5-220C-4FC7-8F9F-733F34A328D7}" srcOrd="0" destOrd="0" presId="urn:microsoft.com/office/officeart/2005/8/layout/lProcess2"/>
    <dgm:cxn modelId="{5FB62117-9B7A-4C27-9CFC-2F3BE3537DB2}" type="presParOf" srcId="{40B991C5-220C-4FC7-8F9F-733F34A328D7}" destId="{8FC0B2C8-DC4C-451E-8DF9-13B557A91C47}" srcOrd="0" destOrd="0" presId="urn:microsoft.com/office/officeart/2005/8/layout/lProcess2"/>
    <dgm:cxn modelId="{9DB7EF0D-CD76-4082-9923-6DF165F62703}" type="presParOf" srcId="{222E0E87-9054-4179-BD50-BCD100649F42}" destId="{2F2EFC8A-6B68-4BC7-A459-F100E37632F7}" srcOrd="1" destOrd="0" presId="urn:microsoft.com/office/officeart/2005/8/layout/lProcess2"/>
    <dgm:cxn modelId="{77A0442B-CAB8-4C05-947F-D45CC73CD30C}" type="presParOf" srcId="{222E0E87-9054-4179-BD50-BCD100649F42}" destId="{17E7D40F-588C-42F4-8970-1C1AA2E6C458}" srcOrd="2" destOrd="0" presId="urn:microsoft.com/office/officeart/2005/8/layout/lProcess2"/>
    <dgm:cxn modelId="{60B69F2A-1759-4B04-BD96-738141DD8BE9}" type="presParOf" srcId="{17E7D40F-588C-42F4-8970-1C1AA2E6C458}" destId="{35FBCE6C-7176-43BD-B7A0-231F3C99C7C7}" srcOrd="0" destOrd="0" presId="urn:microsoft.com/office/officeart/2005/8/layout/lProcess2"/>
    <dgm:cxn modelId="{B416267D-3A85-4367-B5E1-BC1156A73493}" type="presParOf" srcId="{17E7D40F-588C-42F4-8970-1C1AA2E6C458}" destId="{4CC602B2-FDB4-4BC9-AB74-FF2F606DCC4E}" srcOrd="1" destOrd="0" presId="urn:microsoft.com/office/officeart/2005/8/layout/lProcess2"/>
    <dgm:cxn modelId="{412BEFFD-4A86-4ACD-841C-551E210F5970}" type="presParOf" srcId="{17E7D40F-588C-42F4-8970-1C1AA2E6C458}" destId="{165E2556-8AF1-474F-9080-25165F57BFB4}" srcOrd="2" destOrd="0" presId="urn:microsoft.com/office/officeart/2005/8/layout/lProcess2"/>
    <dgm:cxn modelId="{50EBD854-150F-4C93-B15F-E69532DEEE35}" type="presParOf" srcId="{165E2556-8AF1-474F-9080-25165F57BFB4}" destId="{7DFC1CB0-A4A6-44D2-B3D0-DCE273C94555}" srcOrd="0" destOrd="0" presId="urn:microsoft.com/office/officeart/2005/8/layout/lProcess2"/>
    <dgm:cxn modelId="{3060707E-252F-4ACA-8CFE-81115DD86673}" type="presParOf" srcId="{7DFC1CB0-A4A6-44D2-B3D0-DCE273C94555}" destId="{427BEAF8-9084-4AD4-B651-007BF988ED1A}" srcOrd="0" destOrd="0" presId="urn:microsoft.com/office/officeart/2005/8/layout/lProcess2"/>
    <dgm:cxn modelId="{449B27E2-2725-4230-B2EB-F1E6FCB6272E}" type="presParOf" srcId="{7DFC1CB0-A4A6-44D2-B3D0-DCE273C94555}" destId="{2E0932AA-F651-43AD-BDCB-38D8A4828923}" srcOrd="1" destOrd="0" presId="urn:microsoft.com/office/officeart/2005/8/layout/lProcess2"/>
    <dgm:cxn modelId="{8A2BC267-ECB8-4614-9232-D07768B51404}" type="presParOf" srcId="{7DFC1CB0-A4A6-44D2-B3D0-DCE273C94555}" destId="{092CDDDA-E073-41AF-A55D-94E116E327BA}" srcOrd="2" destOrd="0" presId="urn:microsoft.com/office/officeart/2005/8/layout/lProcess2"/>
    <dgm:cxn modelId="{9672BBCE-3F47-4977-B8E6-5F5CC93A072C}" type="presParOf" srcId="{7DFC1CB0-A4A6-44D2-B3D0-DCE273C94555}" destId="{8DFB89A2-3929-4603-A28D-FF543B565C4B}" srcOrd="3" destOrd="0" presId="urn:microsoft.com/office/officeart/2005/8/layout/lProcess2"/>
    <dgm:cxn modelId="{3E096EAE-E79D-4FCE-9227-D02F13611C84}" type="presParOf" srcId="{7DFC1CB0-A4A6-44D2-B3D0-DCE273C94555}" destId="{97D6E57D-56DB-4D1C-8791-8CB44F27BF5D}" srcOrd="4" destOrd="0" presId="urn:microsoft.com/office/officeart/2005/8/layout/lProcess2"/>
  </dgm:cxnLst>
  <dgm:bg/>
  <dgm:whole>
    <a:ln w="38100"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F1D487A-7FCD-4466-BE77-217ACCA5A03F}" type="doc">
      <dgm:prSet loTypeId="urn:microsoft.com/office/officeart/2005/8/layout/process4" loCatId="list" qsTypeId="urn:microsoft.com/office/officeart/2005/8/quickstyle/3d2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59676143-E264-4A85-A107-56A0CE624888}">
      <dgm:prSet phldrT="[文字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zh-TW" altLang="en-US" sz="2400" b="1" dirty="0">
              <a:solidFill>
                <a:srgbClr val="0000FF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誰要填？</a:t>
          </a:r>
          <a:r>
            <a:rPr lang="en-US" altLang="zh-TW" sz="24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(</a:t>
          </a:r>
          <a:r>
            <a:rPr lang="zh-TW" altLang="en-US" sz="2400" b="1" dirty="0">
              <a:solidFill>
                <a:srgbClr val="0000FF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學校名單請參閱填表手冊</a:t>
          </a:r>
          <a:r>
            <a:rPr lang="en-US" altLang="zh-TW" sz="24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)</a:t>
          </a:r>
          <a:endParaRPr lang="zh-TW" altLang="en-US" sz="2400" b="1" dirty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ED5077CA-408C-4235-A49B-0A2F61EAB228}" type="parTrans" cxnId="{6CE7F778-D8C4-495C-A9A7-CBE8BB65D46C}">
      <dgm:prSet/>
      <dgm:spPr/>
      <dgm:t>
        <a:bodyPr/>
        <a:lstStyle/>
        <a:p>
          <a:endParaRPr lang="zh-TW" altLang="en-US" sz="2400" b="1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73A65373-27CC-4E4D-A9FC-B28ADEB382B3}" type="sibTrans" cxnId="{6CE7F778-D8C4-495C-A9A7-CBE8BB65D46C}">
      <dgm:prSet/>
      <dgm:spPr/>
      <dgm:t>
        <a:bodyPr/>
        <a:lstStyle/>
        <a:p>
          <a:endParaRPr lang="zh-TW" altLang="en-US" sz="2400" b="1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BBF2C9D9-B8FF-4273-B031-102299D6D609}">
      <dgm:prSet phldrT="[文字]" custT="1"/>
      <dgm:spPr/>
      <dgm:t>
        <a:bodyPr/>
        <a:lstStyle/>
        <a:p>
          <a:r>
            <a:rPr lang="en-US" altLang="zh-TW" sz="24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8</a:t>
          </a:r>
          <a:r>
            <a:rPr lang="zh-TW" altLang="en-US" sz="24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所試辦學校</a:t>
          </a:r>
        </a:p>
      </dgm:t>
    </dgm:pt>
    <dgm:pt modelId="{96B61DB5-1D34-447A-B1D3-B0F683697633}" type="parTrans" cxnId="{16F33885-6F0D-457A-9085-FF5AA8D4B6FB}">
      <dgm:prSet/>
      <dgm:spPr/>
      <dgm:t>
        <a:bodyPr/>
        <a:lstStyle/>
        <a:p>
          <a:endParaRPr lang="zh-TW" altLang="en-US" sz="2400" b="1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FDEEEC4E-24DF-4856-8457-1C512FD9E34F}" type="sibTrans" cxnId="{16F33885-6F0D-457A-9085-FF5AA8D4B6FB}">
      <dgm:prSet/>
      <dgm:spPr/>
      <dgm:t>
        <a:bodyPr/>
        <a:lstStyle/>
        <a:p>
          <a:endParaRPr lang="zh-TW" altLang="en-US" sz="2400" b="1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35E0478F-875A-440E-B10E-6702C17A5976}">
      <dgm:prSet phldrT="[文字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zh-TW" altLang="en-US" sz="2400" b="1" dirty="0">
              <a:solidFill>
                <a:srgbClr val="0000FF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填什麼？</a:t>
          </a:r>
        </a:p>
      </dgm:t>
    </dgm:pt>
    <dgm:pt modelId="{9B12813D-0301-4F98-868A-2CD955C4F6DE}" type="parTrans" cxnId="{5DC2B16A-1751-471A-A1CB-7A7FFF265F32}">
      <dgm:prSet/>
      <dgm:spPr/>
      <dgm:t>
        <a:bodyPr/>
        <a:lstStyle/>
        <a:p>
          <a:endParaRPr lang="zh-TW" altLang="en-US" sz="2400" b="1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823907C2-96F0-4D39-A3AB-965D2AC572DE}" type="sibTrans" cxnId="{5DC2B16A-1751-471A-A1CB-7A7FFF265F32}">
      <dgm:prSet/>
      <dgm:spPr/>
      <dgm:t>
        <a:bodyPr/>
        <a:lstStyle/>
        <a:p>
          <a:endParaRPr lang="zh-TW" altLang="en-US" sz="2400" b="1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F84F8A70-B98A-4BAD-A702-B9C05DE4548B}">
      <dgm:prSet phldrT="[文字]" custT="1"/>
      <dgm:spPr/>
      <dgm:t>
        <a:bodyPr/>
        <a:lstStyle/>
        <a:p>
          <a:r>
            <a:rPr lang="zh-TW" altLang="en-US" sz="24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對象：取得跨領域學士學位畢業生</a:t>
          </a:r>
        </a:p>
      </dgm:t>
    </dgm:pt>
    <dgm:pt modelId="{A840F70A-B558-452B-9BF0-A5573F49D1E4}" type="parTrans" cxnId="{322FE38B-51BC-4F3F-8C5F-39398210C330}">
      <dgm:prSet/>
      <dgm:spPr/>
      <dgm:t>
        <a:bodyPr/>
        <a:lstStyle/>
        <a:p>
          <a:endParaRPr lang="zh-TW" altLang="en-US" sz="2400" b="1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5C4B1D03-236D-4482-86AF-3E6ED6F17C2B}" type="sibTrans" cxnId="{322FE38B-51BC-4F3F-8C5F-39398210C330}">
      <dgm:prSet/>
      <dgm:spPr/>
      <dgm:t>
        <a:bodyPr/>
        <a:lstStyle/>
        <a:p>
          <a:endParaRPr lang="zh-TW" altLang="en-US" sz="2400" b="1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1C7288AD-C0A9-42D4-A36D-0B7DEDDF4F58}">
      <dgm:prSet phldrT="[文字]" custT="1"/>
      <dgm:spPr/>
      <dgm:t>
        <a:bodyPr/>
        <a:lstStyle/>
        <a:p>
          <a:r>
            <a:rPr lang="zh-TW" altLang="en-US" sz="21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蒐集內容：學位取得情形、學位名稱、人數等</a:t>
          </a:r>
        </a:p>
      </dgm:t>
    </dgm:pt>
    <dgm:pt modelId="{191BD7FC-B8BA-4626-9CB7-8250781B7B3D}" type="parTrans" cxnId="{B17D45B3-313F-4EDC-9D0E-4238C9B5D153}">
      <dgm:prSet/>
      <dgm:spPr/>
      <dgm:t>
        <a:bodyPr/>
        <a:lstStyle/>
        <a:p>
          <a:endParaRPr lang="zh-TW" altLang="en-US" sz="2400" b="1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E6E1D2B5-3DE2-4839-A624-A49FC312361B}" type="sibTrans" cxnId="{B17D45B3-313F-4EDC-9D0E-4238C9B5D153}">
      <dgm:prSet/>
      <dgm:spPr/>
      <dgm:t>
        <a:bodyPr/>
        <a:lstStyle/>
        <a:p>
          <a:endParaRPr lang="zh-TW" altLang="en-US" sz="2400" b="1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659BC3B1-F9F7-4AD4-9B66-8010ECBE015B}">
      <dgm:prSet phldrT="[文字]" custT="1"/>
      <dgm:spPr/>
      <dgm:t>
        <a:bodyPr/>
        <a:lstStyle/>
        <a:p>
          <a:r>
            <a:rPr lang="en-US" altLang="zh-TW" sz="24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21</a:t>
          </a:r>
          <a:r>
            <a:rPr lang="zh-TW" altLang="en-US" sz="24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所夥伴學校</a:t>
          </a:r>
        </a:p>
      </dgm:t>
    </dgm:pt>
    <dgm:pt modelId="{D477F2D2-E2D0-412F-BE02-0918ACD35557}" type="parTrans" cxnId="{303A0E75-8CA8-4853-B074-3FD9A0A26FC2}">
      <dgm:prSet/>
      <dgm:spPr/>
      <dgm:t>
        <a:bodyPr/>
        <a:lstStyle/>
        <a:p>
          <a:endParaRPr lang="zh-TW" altLang="en-US" sz="2400" b="1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C61E6B4A-C241-4F0B-B906-217AACF16467}" type="sibTrans" cxnId="{303A0E75-8CA8-4853-B074-3FD9A0A26FC2}">
      <dgm:prSet/>
      <dgm:spPr/>
      <dgm:t>
        <a:bodyPr/>
        <a:lstStyle/>
        <a:p>
          <a:endParaRPr lang="zh-TW" altLang="en-US" sz="2400" b="1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C41CB13F-5DE4-492F-8F68-DDD6E6913DC5}">
      <dgm:prSet phldrT="[文字]" custT="1"/>
      <dgm:spPr/>
      <dgm:t>
        <a:bodyPr/>
        <a:lstStyle/>
        <a:p>
          <a:r>
            <a:rPr lang="zh-TW" altLang="en-US" sz="24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自辦學校</a:t>
          </a:r>
          <a:r>
            <a:rPr lang="en-US" altLang="zh-TW" sz="24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(</a:t>
          </a:r>
          <a:r>
            <a:rPr lang="zh-TW" altLang="en-US" sz="24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例如：臺大</a:t>
          </a:r>
          <a:r>
            <a:rPr lang="en-US" altLang="zh-TW" sz="24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)</a:t>
          </a:r>
          <a:endParaRPr lang="zh-TW" altLang="en-US" sz="2400" b="1" dirty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D2F07391-D995-4A0A-BF1B-2531C9C02C09}" type="parTrans" cxnId="{ACE566FD-689A-43AE-9B7B-B56E209E132B}">
      <dgm:prSet/>
      <dgm:spPr/>
      <dgm:t>
        <a:bodyPr/>
        <a:lstStyle/>
        <a:p>
          <a:endParaRPr lang="zh-TW" altLang="en-US" sz="2400" b="1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6B0FEDBA-BD12-4996-A023-752085F2FD23}" type="sibTrans" cxnId="{ACE566FD-689A-43AE-9B7B-B56E209E132B}">
      <dgm:prSet/>
      <dgm:spPr/>
      <dgm:t>
        <a:bodyPr/>
        <a:lstStyle/>
        <a:p>
          <a:endParaRPr lang="zh-TW" altLang="en-US" sz="2400" b="1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34058439-91F0-4790-A258-75C4CE06FED3}" type="pres">
      <dgm:prSet presAssocID="{CF1D487A-7FCD-4466-BE77-217ACCA5A03F}" presName="Name0" presStyleCnt="0">
        <dgm:presLayoutVars>
          <dgm:dir/>
          <dgm:animLvl val="lvl"/>
          <dgm:resizeHandles val="exact"/>
        </dgm:presLayoutVars>
      </dgm:prSet>
      <dgm:spPr/>
    </dgm:pt>
    <dgm:pt modelId="{50492A69-16DE-40C4-A1C4-F785A898BBFA}" type="pres">
      <dgm:prSet presAssocID="{35E0478F-875A-440E-B10E-6702C17A5976}" presName="boxAndChildren" presStyleCnt="0"/>
      <dgm:spPr/>
    </dgm:pt>
    <dgm:pt modelId="{C5003742-3FD1-4A63-95FF-3F7BCF02CD19}" type="pres">
      <dgm:prSet presAssocID="{35E0478F-875A-440E-B10E-6702C17A5976}" presName="parentTextBox" presStyleLbl="node1" presStyleIdx="0" presStyleCnt="2"/>
      <dgm:spPr/>
    </dgm:pt>
    <dgm:pt modelId="{3E176619-2F55-4984-8F1E-6340469E955A}" type="pres">
      <dgm:prSet presAssocID="{35E0478F-875A-440E-B10E-6702C17A5976}" presName="entireBox" presStyleLbl="node1" presStyleIdx="0" presStyleCnt="2"/>
      <dgm:spPr/>
    </dgm:pt>
    <dgm:pt modelId="{6F5BF273-8EFD-40FA-948F-B9D08C528AB9}" type="pres">
      <dgm:prSet presAssocID="{35E0478F-875A-440E-B10E-6702C17A5976}" presName="descendantBox" presStyleCnt="0"/>
      <dgm:spPr/>
    </dgm:pt>
    <dgm:pt modelId="{03BBDFAE-ACBC-492E-A830-6A520267133C}" type="pres">
      <dgm:prSet presAssocID="{F84F8A70-B98A-4BAD-A702-B9C05DE4548B}" presName="childTextBox" presStyleLbl="fgAccFollowNode1" presStyleIdx="0" presStyleCnt="5">
        <dgm:presLayoutVars>
          <dgm:bulletEnabled val="1"/>
        </dgm:presLayoutVars>
      </dgm:prSet>
      <dgm:spPr/>
    </dgm:pt>
    <dgm:pt modelId="{43FC1320-ED0E-41E3-85A4-AA4D1AD99AFC}" type="pres">
      <dgm:prSet presAssocID="{1C7288AD-C0A9-42D4-A36D-0B7DEDDF4F58}" presName="childTextBox" presStyleLbl="fgAccFollowNode1" presStyleIdx="1" presStyleCnt="5">
        <dgm:presLayoutVars>
          <dgm:bulletEnabled val="1"/>
        </dgm:presLayoutVars>
      </dgm:prSet>
      <dgm:spPr/>
    </dgm:pt>
    <dgm:pt modelId="{3E1DDAF8-6D97-4106-8ABE-043C587932D7}" type="pres">
      <dgm:prSet presAssocID="{73A65373-27CC-4E4D-A9FC-B28ADEB382B3}" presName="sp" presStyleCnt="0"/>
      <dgm:spPr/>
    </dgm:pt>
    <dgm:pt modelId="{0667A99E-9E67-48E4-BF3A-CE7BC33CCC5A}" type="pres">
      <dgm:prSet presAssocID="{59676143-E264-4A85-A107-56A0CE624888}" presName="arrowAndChildren" presStyleCnt="0"/>
      <dgm:spPr/>
    </dgm:pt>
    <dgm:pt modelId="{2F924D5C-E6BE-4B3F-A71B-6B4011B8D0CF}" type="pres">
      <dgm:prSet presAssocID="{59676143-E264-4A85-A107-56A0CE624888}" presName="parentTextArrow" presStyleLbl="node1" presStyleIdx="0" presStyleCnt="2"/>
      <dgm:spPr/>
    </dgm:pt>
    <dgm:pt modelId="{3E4E5EBC-4800-41F2-9250-95CC3F1CFF30}" type="pres">
      <dgm:prSet presAssocID="{59676143-E264-4A85-A107-56A0CE624888}" presName="arrow" presStyleLbl="node1" presStyleIdx="1" presStyleCnt="2"/>
      <dgm:spPr/>
    </dgm:pt>
    <dgm:pt modelId="{B47F256F-9E30-42BD-8817-E58648ABB564}" type="pres">
      <dgm:prSet presAssocID="{59676143-E264-4A85-A107-56A0CE624888}" presName="descendantArrow" presStyleCnt="0"/>
      <dgm:spPr/>
    </dgm:pt>
    <dgm:pt modelId="{E5D42A05-1194-4CE8-8044-E80A19C24CDE}" type="pres">
      <dgm:prSet presAssocID="{BBF2C9D9-B8FF-4273-B031-102299D6D609}" presName="childTextArrow" presStyleLbl="fgAccFollowNode1" presStyleIdx="2" presStyleCnt="5">
        <dgm:presLayoutVars>
          <dgm:bulletEnabled val="1"/>
        </dgm:presLayoutVars>
      </dgm:prSet>
      <dgm:spPr/>
    </dgm:pt>
    <dgm:pt modelId="{D26C56FD-84EA-464D-86FE-4CEE6A78A82C}" type="pres">
      <dgm:prSet presAssocID="{659BC3B1-F9F7-4AD4-9B66-8010ECBE015B}" presName="childTextArrow" presStyleLbl="fgAccFollowNode1" presStyleIdx="3" presStyleCnt="5">
        <dgm:presLayoutVars>
          <dgm:bulletEnabled val="1"/>
        </dgm:presLayoutVars>
      </dgm:prSet>
      <dgm:spPr/>
    </dgm:pt>
    <dgm:pt modelId="{FEA64942-4FD4-48FF-96DB-F98EB1BCC3C3}" type="pres">
      <dgm:prSet presAssocID="{C41CB13F-5DE4-492F-8F68-DDD6E6913DC5}" presName="childTextArrow" presStyleLbl="fgAccFollowNode1" presStyleIdx="4" presStyleCnt="5">
        <dgm:presLayoutVars>
          <dgm:bulletEnabled val="1"/>
        </dgm:presLayoutVars>
      </dgm:prSet>
      <dgm:spPr/>
    </dgm:pt>
  </dgm:ptLst>
  <dgm:cxnLst>
    <dgm:cxn modelId="{E0934809-DF21-4C4C-9D1E-D5743AAD14DB}" type="presOf" srcId="{C41CB13F-5DE4-492F-8F68-DDD6E6913DC5}" destId="{FEA64942-4FD4-48FF-96DB-F98EB1BCC3C3}" srcOrd="0" destOrd="0" presId="urn:microsoft.com/office/officeart/2005/8/layout/process4"/>
    <dgm:cxn modelId="{C9D4332D-C5BC-455F-AAE6-636D5A40CC70}" type="presOf" srcId="{1C7288AD-C0A9-42D4-A36D-0B7DEDDF4F58}" destId="{43FC1320-ED0E-41E3-85A4-AA4D1AD99AFC}" srcOrd="0" destOrd="0" presId="urn:microsoft.com/office/officeart/2005/8/layout/process4"/>
    <dgm:cxn modelId="{5DC2B16A-1751-471A-A1CB-7A7FFF265F32}" srcId="{CF1D487A-7FCD-4466-BE77-217ACCA5A03F}" destId="{35E0478F-875A-440E-B10E-6702C17A5976}" srcOrd="1" destOrd="0" parTransId="{9B12813D-0301-4F98-868A-2CD955C4F6DE}" sibTransId="{823907C2-96F0-4D39-A3AB-965D2AC572DE}"/>
    <dgm:cxn modelId="{303A0E75-8CA8-4853-B074-3FD9A0A26FC2}" srcId="{59676143-E264-4A85-A107-56A0CE624888}" destId="{659BC3B1-F9F7-4AD4-9B66-8010ECBE015B}" srcOrd="1" destOrd="0" parTransId="{D477F2D2-E2D0-412F-BE02-0918ACD35557}" sibTransId="{C61E6B4A-C241-4F0B-B906-217AACF16467}"/>
    <dgm:cxn modelId="{6CE7F778-D8C4-495C-A9A7-CBE8BB65D46C}" srcId="{CF1D487A-7FCD-4466-BE77-217ACCA5A03F}" destId="{59676143-E264-4A85-A107-56A0CE624888}" srcOrd="0" destOrd="0" parTransId="{ED5077CA-408C-4235-A49B-0A2F61EAB228}" sibTransId="{73A65373-27CC-4E4D-A9FC-B28ADEB382B3}"/>
    <dgm:cxn modelId="{ECA1145A-7CA6-47A1-A77B-98E03C604B55}" type="presOf" srcId="{CF1D487A-7FCD-4466-BE77-217ACCA5A03F}" destId="{34058439-91F0-4790-A258-75C4CE06FED3}" srcOrd="0" destOrd="0" presId="urn:microsoft.com/office/officeart/2005/8/layout/process4"/>
    <dgm:cxn modelId="{7182F981-3584-4FC5-A0F9-522917B86B4A}" type="presOf" srcId="{59676143-E264-4A85-A107-56A0CE624888}" destId="{2F924D5C-E6BE-4B3F-A71B-6B4011B8D0CF}" srcOrd="0" destOrd="0" presId="urn:microsoft.com/office/officeart/2005/8/layout/process4"/>
    <dgm:cxn modelId="{16F33885-6F0D-457A-9085-FF5AA8D4B6FB}" srcId="{59676143-E264-4A85-A107-56A0CE624888}" destId="{BBF2C9D9-B8FF-4273-B031-102299D6D609}" srcOrd="0" destOrd="0" parTransId="{96B61DB5-1D34-447A-B1D3-B0F683697633}" sibTransId="{FDEEEC4E-24DF-4856-8457-1C512FD9E34F}"/>
    <dgm:cxn modelId="{322FE38B-51BC-4F3F-8C5F-39398210C330}" srcId="{35E0478F-875A-440E-B10E-6702C17A5976}" destId="{F84F8A70-B98A-4BAD-A702-B9C05DE4548B}" srcOrd="0" destOrd="0" parTransId="{A840F70A-B558-452B-9BF0-A5573F49D1E4}" sibTransId="{5C4B1D03-236D-4482-86AF-3E6ED6F17C2B}"/>
    <dgm:cxn modelId="{D4F66D94-5515-4275-923D-54495A880DAD}" type="presOf" srcId="{659BC3B1-F9F7-4AD4-9B66-8010ECBE015B}" destId="{D26C56FD-84EA-464D-86FE-4CEE6A78A82C}" srcOrd="0" destOrd="0" presId="urn:microsoft.com/office/officeart/2005/8/layout/process4"/>
    <dgm:cxn modelId="{8AD8F2AE-1AAB-4048-8851-956DA4FCE91C}" type="presOf" srcId="{59676143-E264-4A85-A107-56A0CE624888}" destId="{3E4E5EBC-4800-41F2-9250-95CC3F1CFF30}" srcOrd="1" destOrd="0" presId="urn:microsoft.com/office/officeart/2005/8/layout/process4"/>
    <dgm:cxn modelId="{FF1416B3-4DE8-4B47-B5F9-6292B19254CC}" type="presOf" srcId="{BBF2C9D9-B8FF-4273-B031-102299D6D609}" destId="{E5D42A05-1194-4CE8-8044-E80A19C24CDE}" srcOrd="0" destOrd="0" presId="urn:microsoft.com/office/officeart/2005/8/layout/process4"/>
    <dgm:cxn modelId="{B17D45B3-313F-4EDC-9D0E-4238C9B5D153}" srcId="{35E0478F-875A-440E-B10E-6702C17A5976}" destId="{1C7288AD-C0A9-42D4-A36D-0B7DEDDF4F58}" srcOrd="1" destOrd="0" parTransId="{191BD7FC-B8BA-4626-9CB7-8250781B7B3D}" sibTransId="{E6E1D2B5-3DE2-4839-A624-A49FC312361B}"/>
    <dgm:cxn modelId="{B444F4CD-F395-4867-8A82-2695A7CA4F98}" type="presOf" srcId="{F84F8A70-B98A-4BAD-A702-B9C05DE4548B}" destId="{03BBDFAE-ACBC-492E-A830-6A520267133C}" srcOrd="0" destOrd="0" presId="urn:microsoft.com/office/officeart/2005/8/layout/process4"/>
    <dgm:cxn modelId="{321A97CF-1019-4246-B58A-6DAD542CB87E}" type="presOf" srcId="{35E0478F-875A-440E-B10E-6702C17A5976}" destId="{3E176619-2F55-4984-8F1E-6340469E955A}" srcOrd="1" destOrd="0" presId="urn:microsoft.com/office/officeart/2005/8/layout/process4"/>
    <dgm:cxn modelId="{424A93EB-E8E3-472B-BFA7-92D08B159B9B}" type="presOf" srcId="{35E0478F-875A-440E-B10E-6702C17A5976}" destId="{C5003742-3FD1-4A63-95FF-3F7BCF02CD19}" srcOrd="0" destOrd="0" presId="urn:microsoft.com/office/officeart/2005/8/layout/process4"/>
    <dgm:cxn modelId="{ACE566FD-689A-43AE-9B7B-B56E209E132B}" srcId="{59676143-E264-4A85-A107-56A0CE624888}" destId="{C41CB13F-5DE4-492F-8F68-DDD6E6913DC5}" srcOrd="2" destOrd="0" parTransId="{D2F07391-D995-4A0A-BF1B-2531C9C02C09}" sibTransId="{6B0FEDBA-BD12-4996-A023-752085F2FD23}"/>
    <dgm:cxn modelId="{B3FD48F5-D80C-42F4-AED8-E097EFCFCBA8}" type="presParOf" srcId="{34058439-91F0-4790-A258-75C4CE06FED3}" destId="{50492A69-16DE-40C4-A1C4-F785A898BBFA}" srcOrd="0" destOrd="0" presId="urn:microsoft.com/office/officeart/2005/8/layout/process4"/>
    <dgm:cxn modelId="{1B9D5EDB-D2F9-4F53-9943-538DE572FD48}" type="presParOf" srcId="{50492A69-16DE-40C4-A1C4-F785A898BBFA}" destId="{C5003742-3FD1-4A63-95FF-3F7BCF02CD19}" srcOrd="0" destOrd="0" presId="urn:microsoft.com/office/officeart/2005/8/layout/process4"/>
    <dgm:cxn modelId="{E4F3CD97-8CB7-4FA6-96A9-B5756BAC9937}" type="presParOf" srcId="{50492A69-16DE-40C4-A1C4-F785A898BBFA}" destId="{3E176619-2F55-4984-8F1E-6340469E955A}" srcOrd="1" destOrd="0" presId="urn:microsoft.com/office/officeart/2005/8/layout/process4"/>
    <dgm:cxn modelId="{868FDF05-1DE6-44DB-826D-9F3AE762F31D}" type="presParOf" srcId="{50492A69-16DE-40C4-A1C4-F785A898BBFA}" destId="{6F5BF273-8EFD-40FA-948F-B9D08C528AB9}" srcOrd="2" destOrd="0" presId="urn:microsoft.com/office/officeart/2005/8/layout/process4"/>
    <dgm:cxn modelId="{F45EAEC5-8F74-4AA9-8F8B-53A2D03E3630}" type="presParOf" srcId="{6F5BF273-8EFD-40FA-948F-B9D08C528AB9}" destId="{03BBDFAE-ACBC-492E-A830-6A520267133C}" srcOrd="0" destOrd="0" presId="urn:microsoft.com/office/officeart/2005/8/layout/process4"/>
    <dgm:cxn modelId="{E96C685A-21F4-489E-82C0-897DF75FB916}" type="presParOf" srcId="{6F5BF273-8EFD-40FA-948F-B9D08C528AB9}" destId="{43FC1320-ED0E-41E3-85A4-AA4D1AD99AFC}" srcOrd="1" destOrd="0" presId="urn:microsoft.com/office/officeart/2005/8/layout/process4"/>
    <dgm:cxn modelId="{46969B35-25FF-4F63-9D27-EFB121DD263D}" type="presParOf" srcId="{34058439-91F0-4790-A258-75C4CE06FED3}" destId="{3E1DDAF8-6D97-4106-8ABE-043C587932D7}" srcOrd="1" destOrd="0" presId="urn:microsoft.com/office/officeart/2005/8/layout/process4"/>
    <dgm:cxn modelId="{4DA7C666-F6AC-44D9-8506-511E4554A6F5}" type="presParOf" srcId="{34058439-91F0-4790-A258-75C4CE06FED3}" destId="{0667A99E-9E67-48E4-BF3A-CE7BC33CCC5A}" srcOrd="2" destOrd="0" presId="urn:microsoft.com/office/officeart/2005/8/layout/process4"/>
    <dgm:cxn modelId="{5C1B69AA-96D4-45EB-9BD9-AAF8DC4627EE}" type="presParOf" srcId="{0667A99E-9E67-48E4-BF3A-CE7BC33CCC5A}" destId="{2F924D5C-E6BE-4B3F-A71B-6B4011B8D0CF}" srcOrd="0" destOrd="0" presId="urn:microsoft.com/office/officeart/2005/8/layout/process4"/>
    <dgm:cxn modelId="{E6539515-8954-4B84-99A7-1546BA3ECA6C}" type="presParOf" srcId="{0667A99E-9E67-48E4-BF3A-CE7BC33CCC5A}" destId="{3E4E5EBC-4800-41F2-9250-95CC3F1CFF30}" srcOrd="1" destOrd="0" presId="urn:microsoft.com/office/officeart/2005/8/layout/process4"/>
    <dgm:cxn modelId="{8E5816B9-5AFE-4B16-B15A-780F0B743692}" type="presParOf" srcId="{0667A99E-9E67-48E4-BF3A-CE7BC33CCC5A}" destId="{B47F256F-9E30-42BD-8817-E58648ABB564}" srcOrd="2" destOrd="0" presId="urn:microsoft.com/office/officeart/2005/8/layout/process4"/>
    <dgm:cxn modelId="{67A25B1B-20DC-4B18-9FDE-5CB160A58FB1}" type="presParOf" srcId="{B47F256F-9E30-42BD-8817-E58648ABB564}" destId="{E5D42A05-1194-4CE8-8044-E80A19C24CDE}" srcOrd="0" destOrd="0" presId="urn:microsoft.com/office/officeart/2005/8/layout/process4"/>
    <dgm:cxn modelId="{4E744A1C-10E8-49D2-A51B-D4EBA1931FE5}" type="presParOf" srcId="{B47F256F-9E30-42BD-8817-E58648ABB564}" destId="{D26C56FD-84EA-464D-86FE-4CEE6A78A82C}" srcOrd="1" destOrd="0" presId="urn:microsoft.com/office/officeart/2005/8/layout/process4"/>
    <dgm:cxn modelId="{88356A22-3E67-498A-84AE-DD221C94ECF1}" type="presParOf" srcId="{B47F256F-9E30-42BD-8817-E58648ABB564}" destId="{FEA64942-4FD4-48FF-96DB-F98EB1BCC3C3}" srcOrd="2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A9C779-F9CF-483F-8653-D564FF534D32}">
      <dsp:nvSpPr>
        <dsp:cNvPr id="0" name=""/>
        <dsp:cNvSpPr/>
      </dsp:nvSpPr>
      <dsp:spPr>
        <a:xfrm>
          <a:off x="1278801" y="9605"/>
          <a:ext cx="6119995" cy="797347"/>
        </a:xfrm>
        <a:prstGeom prst="roundRect">
          <a:avLst>
            <a:gd name="adj" fmla="val 10000"/>
          </a:avLst>
        </a:prstGeom>
        <a:solidFill>
          <a:srgbClr val="B4DED0"/>
        </a:soli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3600" b="1" kern="1200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1. </a:t>
          </a:r>
          <a:r>
            <a:rPr lang="zh-TW" altLang="en-US" sz="3600" b="1" kern="1200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校庫定位</a:t>
          </a:r>
        </a:p>
      </dsp:txBody>
      <dsp:txXfrm>
        <a:off x="1302154" y="32958"/>
        <a:ext cx="6073289" cy="750641"/>
      </dsp:txXfrm>
    </dsp:sp>
    <dsp:sp modelId="{55FB35D7-BD54-45A4-9DC2-DE43BA6C6FC5}">
      <dsp:nvSpPr>
        <dsp:cNvPr id="0" name=""/>
        <dsp:cNvSpPr/>
      </dsp:nvSpPr>
      <dsp:spPr>
        <a:xfrm rot="5400000">
          <a:off x="4189295" y="826887"/>
          <a:ext cx="299005" cy="358806"/>
        </a:xfrm>
        <a:prstGeom prst="rightArrow">
          <a:avLst>
            <a:gd name="adj1" fmla="val 60000"/>
            <a:gd name="adj2" fmla="val 50000"/>
          </a:avLst>
        </a:prstGeom>
        <a:solidFill>
          <a:schemeClr val="bg1">
            <a:lumMod val="85000"/>
          </a:schemeClr>
        </a:solidFill>
        <a:ln w="28575">
          <a:solidFill>
            <a:srgbClr val="000000"/>
          </a:solidFill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3600" b="1" kern="1200">
            <a:solidFill>
              <a:srgbClr val="000000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sp:txBody>
      <dsp:txXfrm rot="-5400000">
        <a:off x="4231156" y="856788"/>
        <a:ext cx="215284" cy="209304"/>
      </dsp:txXfrm>
    </dsp:sp>
    <dsp:sp modelId="{7BA3403B-3B12-41AE-9048-62FFED261545}">
      <dsp:nvSpPr>
        <dsp:cNvPr id="0" name=""/>
        <dsp:cNvSpPr/>
      </dsp:nvSpPr>
      <dsp:spPr>
        <a:xfrm>
          <a:off x="1278801" y="1205627"/>
          <a:ext cx="6119995" cy="797347"/>
        </a:xfrm>
        <a:prstGeom prst="roundRect">
          <a:avLst>
            <a:gd name="adj" fmla="val 10000"/>
          </a:avLst>
        </a:prstGeom>
        <a:solidFill>
          <a:srgbClr val="FFCCCC"/>
        </a:soli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3600" b="1" kern="1200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2.</a:t>
          </a:r>
          <a:r>
            <a:rPr lang="zh-TW" altLang="en-US" sz="3600" b="1" kern="1200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 本期作業時程</a:t>
          </a:r>
        </a:p>
      </dsp:txBody>
      <dsp:txXfrm>
        <a:off x="1302154" y="1228980"/>
        <a:ext cx="6073289" cy="750641"/>
      </dsp:txXfrm>
    </dsp:sp>
    <dsp:sp modelId="{8141AFCB-BFAA-4BC0-B512-9CF4D382048D}">
      <dsp:nvSpPr>
        <dsp:cNvPr id="0" name=""/>
        <dsp:cNvSpPr/>
      </dsp:nvSpPr>
      <dsp:spPr>
        <a:xfrm rot="5400000">
          <a:off x="4189295" y="2022908"/>
          <a:ext cx="299005" cy="358806"/>
        </a:xfrm>
        <a:prstGeom prst="rightArrow">
          <a:avLst>
            <a:gd name="adj1" fmla="val 60000"/>
            <a:gd name="adj2" fmla="val 50000"/>
          </a:avLst>
        </a:prstGeom>
        <a:solidFill>
          <a:schemeClr val="bg1">
            <a:lumMod val="85000"/>
          </a:schemeClr>
        </a:solidFill>
        <a:ln w="28575">
          <a:solidFill>
            <a:srgbClr val="000000"/>
          </a:solidFill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3600" b="1" kern="1200">
            <a:solidFill>
              <a:srgbClr val="000000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sp:txBody>
      <dsp:txXfrm rot="-5400000">
        <a:off x="4231156" y="2052809"/>
        <a:ext cx="215284" cy="209304"/>
      </dsp:txXfrm>
    </dsp:sp>
    <dsp:sp modelId="{71A57973-5DE8-431A-A352-7AF8422FCB1F}">
      <dsp:nvSpPr>
        <dsp:cNvPr id="0" name=""/>
        <dsp:cNvSpPr/>
      </dsp:nvSpPr>
      <dsp:spPr>
        <a:xfrm>
          <a:off x="1278801" y="2401648"/>
          <a:ext cx="6119995" cy="797347"/>
        </a:xfrm>
        <a:prstGeom prst="roundRect">
          <a:avLst>
            <a:gd name="adj" fmla="val 10000"/>
          </a:avLst>
        </a:prstGeom>
        <a:solidFill>
          <a:srgbClr val="92D050"/>
        </a:soli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3600" b="1" kern="1200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3.</a:t>
          </a:r>
          <a:r>
            <a:rPr lang="zh-TW" altLang="en-US" sz="3600" b="1" kern="1200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 本期填報表冊與注意事項</a:t>
          </a:r>
        </a:p>
      </dsp:txBody>
      <dsp:txXfrm>
        <a:off x="1302154" y="2425001"/>
        <a:ext cx="6073289" cy="750641"/>
      </dsp:txXfrm>
    </dsp:sp>
    <dsp:sp modelId="{0ADEDFA3-5CAF-40B5-A00F-4F2CF56897FB}">
      <dsp:nvSpPr>
        <dsp:cNvPr id="0" name=""/>
        <dsp:cNvSpPr/>
      </dsp:nvSpPr>
      <dsp:spPr>
        <a:xfrm rot="5345544">
          <a:off x="4201025" y="3215832"/>
          <a:ext cx="294395" cy="358806"/>
        </a:xfrm>
        <a:prstGeom prst="rightArrow">
          <a:avLst>
            <a:gd name="adj1" fmla="val 60000"/>
            <a:gd name="adj2" fmla="val 50000"/>
          </a:avLst>
        </a:prstGeom>
        <a:solidFill>
          <a:schemeClr val="bg1">
            <a:lumMod val="85000"/>
          </a:schemeClr>
        </a:solidFill>
        <a:ln w="28575">
          <a:solidFill>
            <a:srgbClr val="000000"/>
          </a:solidFill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3600" b="1" kern="1200">
            <a:solidFill>
              <a:srgbClr val="000000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sp:txBody>
      <dsp:txXfrm rot="-5400000">
        <a:off x="4239882" y="3248043"/>
        <a:ext cx="215284" cy="206077"/>
      </dsp:txXfrm>
    </dsp:sp>
    <dsp:sp modelId="{E8224C76-8782-4E5C-B400-805CC13D21A9}">
      <dsp:nvSpPr>
        <dsp:cNvPr id="0" name=""/>
        <dsp:cNvSpPr/>
      </dsp:nvSpPr>
      <dsp:spPr>
        <a:xfrm>
          <a:off x="1297650" y="3591475"/>
          <a:ext cx="6119995" cy="797347"/>
        </a:xfrm>
        <a:prstGeom prst="roundRect">
          <a:avLst>
            <a:gd name="adj" fmla="val 10000"/>
          </a:avLst>
        </a:prstGeom>
        <a:solidFill>
          <a:srgbClr val="CCCCFF"/>
        </a:soli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3600" b="1" kern="1200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4. </a:t>
          </a:r>
          <a:r>
            <a:rPr lang="zh-TW" altLang="en-US" sz="3600" b="1" kern="1200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下期異動預告</a:t>
          </a:r>
        </a:p>
      </dsp:txBody>
      <dsp:txXfrm>
        <a:off x="1321003" y="3614828"/>
        <a:ext cx="6073289" cy="750641"/>
      </dsp:txXfrm>
    </dsp:sp>
    <dsp:sp modelId="{087196A3-CD6B-4768-9D0E-9D141C93D4B0}">
      <dsp:nvSpPr>
        <dsp:cNvPr id="0" name=""/>
        <dsp:cNvSpPr/>
      </dsp:nvSpPr>
      <dsp:spPr>
        <a:xfrm rot="5400000">
          <a:off x="4208145" y="4408756"/>
          <a:ext cx="299005" cy="358806"/>
        </a:xfrm>
        <a:prstGeom prst="rightArrow">
          <a:avLst>
            <a:gd name="adj1" fmla="val 60000"/>
            <a:gd name="adj2" fmla="val 50000"/>
          </a:avLst>
        </a:prstGeom>
        <a:solidFill>
          <a:prstClr val="white">
            <a:lumMod val="85000"/>
          </a:prstClr>
        </a:solidFill>
        <a:ln w="28575">
          <a:solidFill>
            <a:srgbClr val="000000"/>
          </a:solidFill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prstClr val="white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3600" b="1" kern="1200">
            <a:solidFill>
              <a:srgbClr val="000000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sp:txBody>
      <dsp:txXfrm rot="-5400000">
        <a:off x="4250006" y="4438657"/>
        <a:ext cx="215284" cy="209304"/>
      </dsp:txXfrm>
    </dsp:sp>
    <dsp:sp modelId="{4B74833D-86BB-47BC-87F8-10AA4AE8FB1A}">
      <dsp:nvSpPr>
        <dsp:cNvPr id="0" name=""/>
        <dsp:cNvSpPr/>
      </dsp:nvSpPr>
      <dsp:spPr>
        <a:xfrm>
          <a:off x="1297650" y="4787497"/>
          <a:ext cx="6119995" cy="797347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</a:schemeClr>
        </a:soli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3600" b="1" kern="1200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5.</a:t>
          </a:r>
          <a:r>
            <a:rPr lang="zh-TW" altLang="en-US" sz="3600" b="1" kern="1200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 常見問題</a:t>
          </a:r>
          <a:r>
            <a:rPr lang="en-US" altLang="zh-TW" sz="3600" b="1" kern="1200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Q&amp;A</a:t>
          </a:r>
          <a:endParaRPr lang="zh-TW" altLang="en-US" sz="3600" b="1" kern="1200" dirty="0">
            <a:solidFill>
              <a:srgbClr val="000000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sp:txBody>
      <dsp:txXfrm>
        <a:off x="1321003" y="4810850"/>
        <a:ext cx="6073289" cy="75064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D69E9C-716D-496E-A2D3-4B025D9C409C}">
      <dsp:nvSpPr>
        <dsp:cNvPr id="0" name=""/>
        <dsp:cNvSpPr/>
      </dsp:nvSpPr>
      <dsp:spPr>
        <a:xfrm>
          <a:off x="196687" y="1144542"/>
          <a:ext cx="3366018" cy="2342537"/>
        </a:xfrm>
        <a:prstGeom prst="roundRect">
          <a:avLst>
            <a:gd name="adj" fmla="val 10000"/>
          </a:avLst>
        </a:prstGeom>
        <a:solidFill>
          <a:schemeClr val="accent3">
            <a:lumMod val="40000"/>
            <a:lumOff val="60000"/>
          </a:schemeClr>
        </a:solidFill>
        <a:ln w="57150">
          <a:solidFill>
            <a:srgbClr val="00B050"/>
          </a:solidFill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b" anchorCtr="0">
          <a:noAutofit/>
        </a:bodyPr>
        <a:lstStyle/>
        <a:p>
          <a:pPr marL="0" lvl="0" indent="0" algn="ctr" defTabSz="800100">
            <a:lnSpc>
              <a:spcPts val="14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18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教育部及</a:t>
          </a:r>
          <a:endParaRPr lang="en-US" altLang="zh-TW" sz="1800" b="1" kern="1200" dirty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  <a:p>
          <a:pPr marL="0" lvl="0" indent="0" algn="ctr" defTabSz="800100">
            <a:lnSpc>
              <a:spcPts val="14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18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各相關應用單位</a:t>
          </a:r>
          <a:endParaRPr lang="zh-TW" altLang="en-US" sz="1800" b="1" kern="1200" dirty="0"/>
        </a:p>
      </dsp:txBody>
      <dsp:txXfrm>
        <a:off x="196687" y="1144542"/>
        <a:ext cx="3366018" cy="702761"/>
      </dsp:txXfrm>
    </dsp:sp>
    <dsp:sp modelId="{E62F00C6-A1F8-4BB7-B175-97BF06DC09B9}">
      <dsp:nvSpPr>
        <dsp:cNvPr id="0" name=""/>
        <dsp:cNvSpPr/>
      </dsp:nvSpPr>
      <dsp:spPr>
        <a:xfrm>
          <a:off x="560783" y="1903506"/>
          <a:ext cx="2692815" cy="554227"/>
        </a:xfrm>
        <a:prstGeom prst="roundRect">
          <a:avLst>
            <a:gd name="adj" fmla="val 10000"/>
          </a:avLst>
        </a:prstGeom>
        <a:solidFill>
          <a:srgbClr val="57FFA3"/>
        </a:solidFill>
        <a:ln w="15875" cap="flat" cmpd="sng" algn="ctr">
          <a:solidFill>
            <a:srgbClr val="00B050"/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18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政策需求</a:t>
          </a:r>
          <a:endParaRPr lang="zh-TW" altLang="en-US" sz="1800" b="1" kern="1200" dirty="0"/>
        </a:p>
      </dsp:txBody>
      <dsp:txXfrm>
        <a:off x="577016" y="1919739"/>
        <a:ext cx="2660349" cy="521761"/>
      </dsp:txXfrm>
    </dsp:sp>
    <dsp:sp modelId="{41841F81-9E26-449A-9C0B-448EAF877604}">
      <dsp:nvSpPr>
        <dsp:cNvPr id="0" name=""/>
        <dsp:cNvSpPr/>
      </dsp:nvSpPr>
      <dsp:spPr>
        <a:xfrm>
          <a:off x="560783" y="2586148"/>
          <a:ext cx="2692815" cy="553425"/>
        </a:xfrm>
        <a:prstGeom prst="roundRect">
          <a:avLst>
            <a:gd name="adj" fmla="val 10000"/>
          </a:avLst>
        </a:prstGeom>
        <a:solidFill>
          <a:srgbClr val="57FFA3"/>
        </a:solidFill>
        <a:ln w="15875" cap="flat" cmpd="sng" algn="ctr">
          <a:noFill/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18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制定標準</a:t>
          </a:r>
        </a:p>
      </dsp:txBody>
      <dsp:txXfrm>
        <a:off x="576992" y="2602357"/>
        <a:ext cx="2660397" cy="521007"/>
      </dsp:txXfrm>
    </dsp:sp>
    <dsp:sp modelId="{F372781A-3936-4AA0-BA77-4195A3A69A61}">
      <dsp:nvSpPr>
        <dsp:cNvPr id="0" name=""/>
        <dsp:cNvSpPr/>
      </dsp:nvSpPr>
      <dsp:spPr>
        <a:xfrm>
          <a:off x="3623025" y="222148"/>
          <a:ext cx="3854764" cy="3960012"/>
        </a:xfrm>
        <a:prstGeom prst="roundRect">
          <a:avLst>
            <a:gd name="adj" fmla="val 10000"/>
          </a:avLst>
        </a:prstGeom>
        <a:solidFill>
          <a:srgbClr val="FFDDAB"/>
        </a:solidFill>
        <a:ln w="57150">
          <a:solidFill>
            <a:srgbClr val="E65050"/>
          </a:solidFill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0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大學校院校務資料庫作業小組</a:t>
          </a:r>
          <a:endParaRPr lang="zh-TW" altLang="en-US" sz="2000" b="1" kern="1200" dirty="0"/>
        </a:p>
      </dsp:txBody>
      <dsp:txXfrm>
        <a:off x="3623025" y="222148"/>
        <a:ext cx="3854764" cy="1188003"/>
      </dsp:txXfrm>
    </dsp:sp>
    <dsp:sp modelId="{1929AF39-EC1C-4A32-9449-4939AF6E0BF6}">
      <dsp:nvSpPr>
        <dsp:cNvPr id="0" name=""/>
        <dsp:cNvSpPr/>
      </dsp:nvSpPr>
      <dsp:spPr>
        <a:xfrm>
          <a:off x="4029142" y="1158010"/>
          <a:ext cx="3042531" cy="1972838"/>
        </a:xfrm>
        <a:prstGeom prst="roundRect">
          <a:avLst>
            <a:gd name="adj" fmla="val 10000"/>
          </a:avLst>
        </a:prstGeom>
        <a:solidFill>
          <a:schemeClr val="accent4">
            <a:lumMod val="40000"/>
            <a:lumOff val="60000"/>
          </a:schemeClr>
        </a:solidFill>
        <a:ln w="15875" cap="flat" cmpd="sng" algn="ctr">
          <a:noFill/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t" anchorCtr="0">
          <a:noAutofit/>
        </a:bodyPr>
        <a:lstStyle/>
        <a:p>
          <a:pPr marL="0" lvl="0" indent="0" algn="ctr" defTabSz="800100">
            <a:lnSpc>
              <a:spcPts val="2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18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核心功能</a:t>
          </a:r>
          <a:endParaRPr lang="zh-TW" altLang="en-US" sz="1800" b="1" kern="1200" dirty="0"/>
        </a:p>
        <a:p>
          <a:pPr marL="171450" lvl="1" indent="-171450" algn="l" defTabSz="800100">
            <a:lnSpc>
              <a:spcPts val="2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18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編製填表手冊</a:t>
          </a:r>
        </a:p>
        <a:p>
          <a:pPr marL="171450" lvl="1" indent="-171450" algn="l" defTabSz="800100">
            <a:lnSpc>
              <a:spcPts val="2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18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填報系統建置維運</a:t>
          </a:r>
        </a:p>
        <a:p>
          <a:pPr marL="171450" lvl="1" indent="-171450" algn="l" defTabSz="800100">
            <a:lnSpc>
              <a:spcPts val="2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18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諮詢與意見處理</a:t>
          </a:r>
        </a:p>
        <a:p>
          <a:pPr marL="171450" lvl="1" indent="-171450" algn="l" defTabSz="800100">
            <a:lnSpc>
              <a:spcPts val="2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18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協助各校與教育部聯繫</a:t>
          </a:r>
        </a:p>
      </dsp:txBody>
      <dsp:txXfrm>
        <a:off x="4086924" y="1215792"/>
        <a:ext cx="2926967" cy="1857274"/>
      </dsp:txXfrm>
    </dsp:sp>
    <dsp:sp modelId="{0C6BF875-F8FF-44B0-AEBA-B5344462C389}">
      <dsp:nvSpPr>
        <dsp:cNvPr id="0" name=""/>
        <dsp:cNvSpPr/>
      </dsp:nvSpPr>
      <dsp:spPr>
        <a:xfrm>
          <a:off x="4045918" y="3248285"/>
          <a:ext cx="3008978" cy="730761"/>
        </a:xfrm>
        <a:prstGeom prst="roundRect">
          <a:avLst>
            <a:gd name="adj" fmla="val 10000"/>
          </a:avLst>
        </a:prstGeom>
        <a:solidFill>
          <a:srgbClr val="FFFFC1"/>
        </a:solidFill>
        <a:ln w="57150" cap="flat" cmpd="sng" algn="ctr">
          <a:noFill/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t" anchorCtr="0">
          <a:noAutofit/>
        </a:bodyPr>
        <a:lstStyle/>
        <a:p>
          <a:pPr marL="0" lvl="0" indent="0" algn="ctr" defTabSz="800100">
            <a:lnSpc>
              <a:spcPts val="2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18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填表手冊</a:t>
          </a:r>
        </a:p>
        <a:p>
          <a:pPr marL="171450" lvl="1" indent="-171450" algn="l" defTabSz="800100">
            <a:lnSpc>
              <a:spcPts val="2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18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提供標準化填報指引</a:t>
          </a:r>
        </a:p>
      </dsp:txBody>
      <dsp:txXfrm>
        <a:off x="4067321" y="3269688"/>
        <a:ext cx="2966172" cy="687955"/>
      </dsp:txXfrm>
    </dsp:sp>
    <dsp:sp modelId="{533217D8-D8A7-4427-9568-D456A4C3FF8E}">
      <dsp:nvSpPr>
        <dsp:cNvPr id="0" name=""/>
        <dsp:cNvSpPr/>
      </dsp:nvSpPr>
      <dsp:spPr>
        <a:xfrm>
          <a:off x="7538008" y="1344365"/>
          <a:ext cx="3366018" cy="1799148"/>
        </a:xfrm>
        <a:prstGeom prst="roundRect">
          <a:avLst>
            <a:gd name="adj" fmla="val 10000"/>
          </a:avLst>
        </a:prstGeom>
        <a:solidFill>
          <a:srgbClr val="EECACF"/>
        </a:solidFill>
        <a:ln w="57150">
          <a:solidFill>
            <a:srgbClr val="E63946"/>
          </a:solidFill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0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各大學校院</a:t>
          </a:r>
          <a:endParaRPr lang="zh-TW" altLang="en-US" sz="2000" b="1" kern="1200" dirty="0"/>
        </a:p>
      </dsp:txBody>
      <dsp:txXfrm>
        <a:off x="7538008" y="1344365"/>
        <a:ext cx="3366018" cy="539744"/>
      </dsp:txXfrm>
    </dsp:sp>
    <dsp:sp modelId="{FAB0E3E1-B31A-41DB-9F4B-AB536B17980E}">
      <dsp:nvSpPr>
        <dsp:cNvPr id="0" name=""/>
        <dsp:cNvSpPr/>
      </dsp:nvSpPr>
      <dsp:spPr>
        <a:xfrm>
          <a:off x="7929537" y="1768260"/>
          <a:ext cx="2692815" cy="553425"/>
        </a:xfrm>
        <a:prstGeom prst="roundRect">
          <a:avLst>
            <a:gd name="adj" fmla="val 10000"/>
          </a:avLst>
        </a:prstGeom>
        <a:solidFill>
          <a:srgbClr val="EF7D85"/>
        </a:solidFill>
        <a:ln w="15875" cap="flat" cmpd="sng" algn="ctr">
          <a:noFill/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18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填報疑義</a:t>
          </a:r>
          <a:endParaRPr lang="zh-TW" altLang="en-US" sz="1800" b="1" kern="1200" dirty="0"/>
        </a:p>
      </dsp:txBody>
      <dsp:txXfrm>
        <a:off x="7945746" y="1784469"/>
        <a:ext cx="2660397" cy="521007"/>
      </dsp:txXfrm>
    </dsp:sp>
    <dsp:sp modelId="{3D2A7DA2-C783-4865-91F1-619FBB47A353}">
      <dsp:nvSpPr>
        <dsp:cNvPr id="0" name=""/>
        <dsp:cNvSpPr/>
      </dsp:nvSpPr>
      <dsp:spPr>
        <a:xfrm>
          <a:off x="7929537" y="2383169"/>
          <a:ext cx="2692815" cy="553425"/>
        </a:xfrm>
        <a:prstGeom prst="roundRect">
          <a:avLst>
            <a:gd name="adj" fmla="val 10000"/>
          </a:avLst>
        </a:prstGeom>
        <a:solidFill>
          <a:srgbClr val="EF7D85"/>
        </a:solidFill>
        <a:ln w="15875" cap="flat" cmpd="sng" algn="ctr">
          <a:noFill/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18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諮詢建議</a:t>
          </a:r>
        </a:p>
      </dsp:txBody>
      <dsp:txXfrm>
        <a:off x="7945746" y="2399378"/>
        <a:ext cx="2660397" cy="52100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D909D1-2A1E-431B-82D0-AC3D5F756B14}">
      <dsp:nvSpPr>
        <dsp:cNvPr id="0" name=""/>
        <dsp:cNvSpPr/>
      </dsp:nvSpPr>
      <dsp:spPr>
        <a:xfrm>
          <a:off x="0" y="1296623"/>
          <a:ext cx="11942064" cy="1814169"/>
        </a:xfrm>
        <a:prstGeom prst="notchedRightArrow">
          <a:avLst/>
        </a:prstGeom>
        <a:solidFill>
          <a:srgbClr val="B0DC8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9EBDE9-CAA6-4915-BA65-F0249D0E73DB}">
      <dsp:nvSpPr>
        <dsp:cNvPr id="0" name=""/>
        <dsp:cNvSpPr/>
      </dsp:nvSpPr>
      <dsp:spPr>
        <a:xfrm>
          <a:off x="6588" y="2354538"/>
          <a:ext cx="1693092" cy="18141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2000" b="1" kern="1200" dirty="0">
              <a:solidFill>
                <a:srgbClr val="0000FF"/>
              </a:solidFill>
              <a:effectLst/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2/23~3/6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zh-TW" sz="1600" b="1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基本資料</a:t>
          </a:r>
          <a:endParaRPr lang="en-US" altLang="zh-TW" sz="1600" b="1" kern="1200" dirty="0">
            <a:solidFill>
              <a:schemeClr val="tx1"/>
            </a:solidFill>
            <a:effectLst/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1600" b="1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確認</a:t>
          </a:r>
          <a:endParaRPr lang="zh-TW" altLang="en-US" sz="1600" kern="1200" dirty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sp:txBody>
      <dsp:txXfrm>
        <a:off x="6588" y="2354538"/>
        <a:ext cx="1693092" cy="1814169"/>
      </dsp:txXfrm>
    </dsp:sp>
    <dsp:sp modelId="{AD53BDFA-28CD-497E-B59D-0F884E365DFF}">
      <dsp:nvSpPr>
        <dsp:cNvPr id="0" name=""/>
        <dsp:cNvSpPr/>
      </dsp:nvSpPr>
      <dsp:spPr>
        <a:xfrm>
          <a:off x="623777" y="2040940"/>
          <a:ext cx="453542" cy="453542"/>
        </a:xfrm>
        <a:prstGeom prst="ellipse">
          <a:avLst/>
        </a:prstGeom>
        <a:solidFill>
          <a:srgbClr val="FFC00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88A569-85A2-4518-B78C-A4626D358838}">
      <dsp:nvSpPr>
        <dsp:cNvPr id="0" name=""/>
        <dsp:cNvSpPr/>
      </dsp:nvSpPr>
      <dsp:spPr>
        <a:xfrm>
          <a:off x="1879849" y="2346374"/>
          <a:ext cx="1889646" cy="18141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2000" b="1" kern="1200" dirty="0">
              <a:solidFill>
                <a:srgbClr val="0000FF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3/1~4/30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填表期間</a:t>
          </a:r>
          <a:endParaRPr lang="zh-TW" altLang="en-US" sz="1600" kern="1200" dirty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sp:txBody>
      <dsp:txXfrm>
        <a:off x="1879849" y="2346374"/>
        <a:ext cx="1889646" cy="1814169"/>
      </dsp:txXfrm>
    </dsp:sp>
    <dsp:sp modelId="{2DFD682F-F368-4421-9983-D58E80FE1905}">
      <dsp:nvSpPr>
        <dsp:cNvPr id="0" name=""/>
        <dsp:cNvSpPr/>
      </dsp:nvSpPr>
      <dsp:spPr>
        <a:xfrm>
          <a:off x="2570012" y="2040940"/>
          <a:ext cx="453542" cy="453542"/>
        </a:xfrm>
        <a:prstGeom prst="ellipse">
          <a:avLst/>
        </a:prstGeom>
        <a:solidFill>
          <a:srgbClr val="FFC00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397F3C-6B80-4A60-B34F-6FA1DECA5673}">
      <dsp:nvSpPr>
        <dsp:cNvPr id="0" name=""/>
        <dsp:cNvSpPr/>
      </dsp:nvSpPr>
      <dsp:spPr>
        <a:xfrm>
          <a:off x="3657982" y="347449"/>
          <a:ext cx="1417188" cy="18141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b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校庫</a:t>
          </a:r>
          <a:endParaRPr lang="en-US" altLang="zh-TW" sz="1600" b="1" kern="1200" dirty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資料匯出</a:t>
          </a:r>
          <a:endParaRPr lang="en-US" altLang="zh-TW" sz="1600" b="1" kern="1200" dirty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2000" b="1" kern="1200" dirty="0">
              <a:solidFill>
                <a:srgbClr val="0000FF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5/4</a:t>
          </a:r>
          <a:endParaRPr lang="zh-TW" altLang="en-US" sz="2000" kern="1200" dirty="0">
            <a:solidFill>
              <a:srgbClr val="0000FF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sp:txBody>
      <dsp:txXfrm>
        <a:off x="3657982" y="347449"/>
        <a:ext cx="1417188" cy="1814169"/>
      </dsp:txXfrm>
    </dsp:sp>
    <dsp:sp modelId="{9FEDD164-1B9D-4B38-8F1F-FE4232F91E2A}">
      <dsp:nvSpPr>
        <dsp:cNvPr id="0" name=""/>
        <dsp:cNvSpPr/>
      </dsp:nvSpPr>
      <dsp:spPr>
        <a:xfrm>
          <a:off x="4139805" y="2040940"/>
          <a:ext cx="453542" cy="453542"/>
        </a:xfrm>
        <a:prstGeom prst="ellipse">
          <a:avLst/>
        </a:prstGeom>
        <a:solidFill>
          <a:srgbClr val="00B05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443AB1-56D8-4AA5-BA0C-A5520ECC07D9}">
      <dsp:nvSpPr>
        <dsp:cNvPr id="0" name=""/>
        <dsp:cNvSpPr/>
      </dsp:nvSpPr>
      <dsp:spPr>
        <a:xfrm>
          <a:off x="5110791" y="2346374"/>
          <a:ext cx="2094793" cy="18141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2000" b="1" kern="1200" dirty="0">
              <a:solidFill>
                <a:srgbClr val="0000FF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5/8~20</a:t>
          </a:r>
        </a:p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統一資料修正</a:t>
          </a:r>
          <a:endParaRPr lang="zh-TW" altLang="en-US" sz="1600" kern="1200" dirty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sp:txBody>
      <dsp:txXfrm>
        <a:off x="5110791" y="2346374"/>
        <a:ext cx="2094793" cy="1814169"/>
      </dsp:txXfrm>
    </dsp:sp>
    <dsp:sp modelId="{AFE11A0B-5136-442C-B497-E312C12FADA2}">
      <dsp:nvSpPr>
        <dsp:cNvPr id="0" name=""/>
        <dsp:cNvSpPr/>
      </dsp:nvSpPr>
      <dsp:spPr>
        <a:xfrm>
          <a:off x="5931417" y="2040940"/>
          <a:ext cx="453542" cy="453542"/>
        </a:xfrm>
        <a:prstGeom prst="ellipse">
          <a:avLst/>
        </a:prstGeom>
        <a:solidFill>
          <a:srgbClr val="FFC00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BCD24E-4BB3-43D5-80D8-3A1B335F5CCA}">
      <dsp:nvSpPr>
        <dsp:cNvPr id="0" name=""/>
        <dsp:cNvSpPr/>
      </dsp:nvSpPr>
      <dsp:spPr>
        <a:xfrm>
          <a:off x="7241205" y="356593"/>
          <a:ext cx="1507130" cy="18141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b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校庫</a:t>
          </a:r>
          <a:endParaRPr lang="en-US" altLang="zh-TW" sz="1600" b="1" kern="1200" dirty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資料匯出</a:t>
          </a:r>
          <a:endParaRPr lang="en-US" altLang="zh-TW" sz="1600" b="1" kern="1200" dirty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2000" b="1" kern="1200" dirty="0">
              <a:solidFill>
                <a:srgbClr val="0000FF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5/22</a:t>
          </a:r>
          <a:endParaRPr lang="zh-TW" altLang="en-US" sz="2000" kern="1200" dirty="0">
            <a:solidFill>
              <a:srgbClr val="0000FF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sp:txBody>
      <dsp:txXfrm>
        <a:off x="7241205" y="356593"/>
        <a:ext cx="1507130" cy="1814169"/>
      </dsp:txXfrm>
    </dsp:sp>
    <dsp:sp modelId="{7DD138FA-D270-469F-A175-9D228EA9C7E5}">
      <dsp:nvSpPr>
        <dsp:cNvPr id="0" name=""/>
        <dsp:cNvSpPr/>
      </dsp:nvSpPr>
      <dsp:spPr>
        <a:xfrm>
          <a:off x="7768000" y="2040940"/>
          <a:ext cx="453542" cy="453542"/>
        </a:xfrm>
        <a:prstGeom prst="ellipse">
          <a:avLst/>
        </a:prstGeom>
        <a:solidFill>
          <a:srgbClr val="00B05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80F4A3-9BBD-42D4-BC35-753D67AB04F3}">
      <dsp:nvSpPr>
        <dsp:cNvPr id="0" name=""/>
        <dsp:cNvSpPr/>
      </dsp:nvSpPr>
      <dsp:spPr>
        <a:xfrm>
          <a:off x="8783957" y="2337230"/>
          <a:ext cx="1959897" cy="18141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2000" b="1" kern="1200" dirty="0">
              <a:solidFill>
                <a:srgbClr val="0000FF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5/22~6/5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檢核表報部</a:t>
          </a:r>
          <a:endParaRPr lang="zh-TW" altLang="en-US" sz="1600" kern="1200" dirty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sp:txBody>
      <dsp:txXfrm>
        <a:off x="8783957" y="2337230"/>
        <a:ext cx="1959897" cy="1814169"/>
      </dsp:txXfrm>
    </dsp:sp>
    <dsp:sp modelId="{B2C3EDA5-0588-40E8-ACF2-308282590EA0}">
      <dsp:nvSpPr>
        <dsp:cNvPr id="0" name=""/>
        <dsp:cNvSpPr/>
      </dsp:nvSpPr>
      <dsp:spPr>
        <a:xfrm>
          <a:off x="9537135" y="2040940"/>
          <a:ext cx="453542" cy="453542"/>
        </a:xfrm>
        <a:prstGeom prst="ellipse">
          <a:avLst/>
        </a:prstGeom>
        <a:solidFill>
          <a:srgbClr val="FFC00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54B515-35BD-4ABD-80D2-12CCB371E97A}">
      <dsp:nvSpPr>
        <dsp:cNvPr id="0" name=""/>
        <dsp:cNvSpPr/>
      </dsp:nvSpPr>
      <dsp:spPr>
        <a:xfrm rot="5400000">
          <a:off x="7296476" y="-2842763"/>
          <a:ext cx="1508869" cy="7577328"/>
        </a:xfrm>
        <a:prstGeom prst="round2SameRect">
          <a:avLst/>
        </a:prstGeom>
        <a:solidFill>
          <a:srgbClr val="C2E49C">
            <a:alpha val="90000"/>
          </a:srgb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2000" b="0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請學校依</a:t>
          </a:r>
          <a:r>
            <a:rPr lang="zh-TW" altLang="en-US" sz="2000" b="1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「教育部</a:t>
          </a:r>
          <a:r>
            <a:rPr lang="en-US" altLang="zh-TW" sz="2000" b="1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114</a:t>
          </a:r>
          <a:r>
            <a:rPr lang="zh-TW" altLang="en-US" sz="2000" b="1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學年度招生名額核定表」</a:t>
          </a:r>
          <a:r>
            <a:rPr lang="en-US" altLang="zh-TW" sz="2000" b="0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(ex:</a:t>
          </a:r>
          <a:r>
            <a:rPr lang="zh-TW" altLang="en-US" sz="2000" b="0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總量內核定系所</a:t>
          </a:r>
          <a:r>
            <a:rPr lang="en-US" altLang="zh-TW" sz="2000" b="0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) </a:t>
          </a:r>
          <a:r>
            <a:rPr lang="zh-TW" altLang="en-US" sz="2000" b="0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、</a:t>
          </a:r>
          <a:r>
            <a:rPr lang="zh-TW" altLang="en-US" sz="2000" b="1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學校組織規程</a:t>
          </a:r>
          <a:r>
            <a:rPr lang="en-US" altLang="zh-TW" sz="2000" b="0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(</a:t>
          </a:r>
          <a:r>
            <a:rPr lang="zh-TW" altLang="en-US" sz="2000" b="0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僅限基本資料</a:t>
          </a:r>
          <a:r>
            <a:rPr lang="en-US" altLang="zh-TW" sz="2000" b="0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7</a:t>
          </a:r>
          <a:r>
            <a:rPr lang="zh-TW" altLang="en-US" sz="2000" b="0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、學院資料等</a:t>
          </a:r>
          <a:r>
            <a:rPr lang="en-US" altLang="zh-TW" sz="2000" b="0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)</a:t>
          </a:r>
          <a:r>
            <a:rPr lang="zh-TW" altLang="en-US" sz="2000" b="0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及</a:t>
          </a:r>
          <a:r>
            <a:rPr lang="zh-TW" altLang="en-US" sz="2000" b="1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其他相關佐證文件</a:t>
          </a:r>
          <a:r>
            <a:rPr lang="en-US" altLang="zh-TW" sz="2000" b="0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(ex:</a:t>
          </a:r>
          <a:r>
            <a:rPr lang="zh-TW" altLang="en-US" sz="2000" b="0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特殊專班核定函文</a:t>
          </a:r>
          <a:r>
            <a:rPr lang="en-US" altLang="zh-TW" sz="2000" b="0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)</a:t>
          </a:r>
          <a:r>
            <a:rPr lang="zh-TW" altLang="en-US" sz="2000" b="0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填載。</a:t>
          </a:r>
        </a:p>
      </dsp:txBody>
      <dsp:txXfrm rot="-5400000">
        <a:off x="4262247" y="265123"/>
        <a:ext cx="7503671" cy="1361555"/>
      </dsp:txXfrm>
    </dsp:sp>
    <dsp:sp modelId="{4D3EE70A-9259-4F3F-9415-BF5F8836AB90}">
      <dsp:nvSpPr>
        <dsp:cNvPr id="0" name=""/>
        <dsp:cNvSpPr/>
      </dsp:nvSpPr>
      <dsp:spPr>
        <a:xfrm>
          <a:off x="0" y="2857"/>
          <a:ext cx="4262247" cy="1886086"/>
        </a:xfrm>
        <a:prstGeom prst="roundRect">
          <a:avLst/>
        </a:prstGeom>
        <a:solidFill>
          <a:srgbClr val="C2E49C"/>
        </a:solidFill>
        <a:ln w="15875" cap="flat" cmpd="sng" algn="ctr">
          <a:noFill/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2400" b="1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2/23~3/6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400" b="1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基本資料確認</a:t>
          </a:r>
        </a:p>
      </dsp:txBody>
      <dsp:txXfrm>
        <a:off x="92071" y="94928"/>
        <a:ext cx="4078105" cy="1701944"/>
      </dsp:txXfrm>
    </dsp:sp>
    <dsp:sp modelId="{45DFA0B1-C3A0-420B-9BD1-5DD1C818423F}">
      <dsp:nvSpPr>
        <dsp:cNvPr id="0" name=""/>
        <dsp:cNvSpPr/>
      </dsp:nvSpPr>
      <dsp:spPr>
        <a:xfrm rot="5400000">
          <a:off x="7296476" y="-862372"/>
          <a:ext cx="1508869" cy="7577328"/>
        </a:xfrm>
        <a:prstGeom prst="round2SameRect">
          <a:avLst/>
        </a:prstGeom>
        <a:solidFill>
          <a:schemeClr val="accent5">
            <a:lumMod val="20000"/>
            <a:lumOff val="80000"/>
            <a:alpha val="90000"/>
          </a:scheme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20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各校填表作業期間</a:t>
          </a:r>
        </a:p>
      </dsp:txBody>
      <dsp:txXfrm rot="-5400000">
        <a:off x="4262247" y="2245514"/>
        <a:ext cx="7503671" cy="1361555"/>
      </dsp:txXfrm>
    </dsp:sp>
    <dsp:sp modelId="{CAF50437-227C-4E91-97BC-5B0C9973FA02}">
      <dsp:nvSpPr>
        <dsp:cNvPr id="0" name=""/>
        <dsp:cNvSpPr/>
      </dsp:nvSpPr>
      <dsp:spPr>
        <a:xfrm>
          <a:off x="0" y="1983248"/>
          <a:ext cx="4262247" cy="1886086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15875" cap="flat" cmpd="sng" algn="ctr">
          <a:noFill/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2400" b="1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3/1~4/30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400" b="1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填表期間</a:t>
          </a:r>
        </a:p>
      </dsp:txBody>
      <dsp:txXfrm>
        <a:off x="92071" y="2075319"/>
        <a:ext cx="4078105" cy="1701944"/>
      </dsp:txXfrm>
    </dsp:sp>
    <dsp:sp modelId="{698603D5-8F71-4FA4-9495-A105A00588CA}">
      <dsp:nvSpPr>
        <dsp:cNvPr id="0" name=""/>
        <dsp:cNvSpPr/>
      </dsp:nvSpPr>
      <dsp:spPr>
        <a:xfrm rot="5400000">
          <a:off x="7296476" y="1118018"/>
          <a:ext cx="1508869" cy="7577328"/>
        </a:xfrm>
        <a:prstGeom prst="round2SameRect">
          <a:avLst/>
        </a:prstGeom>
        <a:solidFill>
          <a:srgbClr val="FFEEB7">
            <a:alpha val="90000"/>
          </a:srgb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2000" b="0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需申請</a:t>
          </a:r>
          <a:r>
            <a:rPr lang="zh-TW" altLang="en-US" sz="2000" b="1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修正本期</a:t>
          </a:r>
          <a:r>
            <a:rPr lang="en-US" altLang="zh-TW" sz="2000" b="1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(115.03</a:t>
          </a:r>
          <a:r>
            <a:rPr lang="zh-TW" altLang="en-US" sz="2000" b="1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期</a:t>
          </a:r>
          <a:r>
            <a:rPr lang="en-US" altLang="zh-TW" sz="2000" b="1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)</a:t>
          </a:r>
          <a:r>
            <a:rPr lang="zh-TW" altLang="en-US" sz="2000" b="0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表冊資料</a:t>
          </a:r>
          <a:r>
            <a:rPr lang="zh-TW" altLang="zh-TW" sz="2000" b="0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之學校</a:t>
          </a:r>
          <a:r>
            <a:rPr lang="zh-TW" altLang="en-US" sz="2000" b="0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，</a:t>
          </a:r>
          <a:r>
            <a:rPr lang="zh-TW" altLang="zh-TW" sz="2000" b="0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請</a:t>
          </a:r>
          <a:r>
            <a:rPr lang="zh-TW" altLang="en-US" sz="2000" b="0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務必於</a:t>
          </a:r>
          <a:r>
            <a:rPr lang="en-US" altLang="zh-TW" sz="2000" b="1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5/20</a:t>
          </a:r>
          <a:r>
            <a:rPr lang="zh-TW" altLang="en-US" sz="2000" b="1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下午</a:t>
          </a:r>
          <a:r>
            <a:rPr lang="en-US" altLang="zh-TW" sz="2000" b="1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5</a:t>
          </a:r>
          <a:r>
            <a:rPr lang="zh-TW" altLang="en-US" sz="2000" b="1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時前</a:t>
          </a:r>
          <a:r>
            <a:rPr lang="zh-TW" altLang="zh-TW" sz="2000" b="1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完成修正作業</a:t>
          </a:r>
          <a:r>
            <a:rPr lang="zh-TW" altLang="zh-TW" sz="2000" b="0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。</a:t>
          </a:r>
          <a:endParaRPr lang="zh-TW" altLang="en-US" sz="2000" b="0" u="none" kern="1200" dirty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sp:txBody>
      <dsp:txXfrm rot="-5400000">
        <a:off x="4262247" y="4225905"/>
        <a:ext cx="7503671" cy="1361555"/>
      </dsp:txXfrm>
    </dsp:sp>
    <dsp:sp modelId="{2544EE88-CD0F-48D9-B07A-B34DE54C9A5D}">
      <dsp:nvSpPr>
        <dsp:cNvPr id="0" name=""/>
        <dsp:cNvSpPr/>
      </dsp:nvSpPr>
      <dsp:spPr>
        <a:xfrm>
          <a:off x="0" y="3963638"/>
          <a:ext cx="4262247" cy="1886086"/>
        </a:xfrm>
        <a:prstGeom prst="roundRect">
          <a:avLst/>
        </a:prstGeom>
        <a:solidFill>
          <a:srgbClr val="FFEEB7"/>
        </a:solidFill>
        <a:ln w="15875" cap="flat" cmpd="sng" algn="ctr">
          <a:noFill/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2400" b="1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5/8~5/20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400" b="1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統一資料修正</a:t>
          </a:r>
        </a:p>
      </dsp:txBody>
      <dsp:txXfrm>
        <a:off x="92071" y="4055709"/>
        <a:ext cx="4078105" cy="170194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B97A6D-2EDC-4F57-8E69-C78C54D6BC52}">
      <dsp:nvSpPr>
        <dsp:cNvPr id="0" name=""/>
        <dsp:cNvSpPr/>
      </dsp:nvSpPr>
      <dsp:spPr>
        <a:xfrm>
          <a:off x="5059" y="0"/>
          <a:ext cx="4866537" cy="5040000"/>
        </a:xfrm>
        <a:prstGeom prst="roundRect">
          <a:avLst>
            <a:gd name="adj" fmla="val 10000"/>
          </a:avLst>
        </a:prstGeom>
        <a:solidFill>
          <a:srgbClr val="ABDCEB"/>
        </a:solidFill>
        <a:ln>
          <a:noFill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54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作業步驟</a:t>
          </a:r>
          <a:endParaRPr lang="zh-TW" altLang="en-US" sz="5400" b="1" kern="1200" dirty="0">
            <a:solidFill>
              <a:schemeClr val="tx1"/>
            </a:solidFill>
          </a:endParaRPr>
        </a:p>
      </dsp:txBody>
      <dsp:txXfrm>
        <a:off x="5059" y="0"/>
        <a:ext cx="4866537" cy="1512000"/>
      </dsp:txXfrm>
    </dsp:sp>
    <dsp:sp modelId="{8FC0B2C8-DC4C-451E-8DF9-13B557A91C47}">
      <dsp:nvSpPr>
        <dsp:cNvPr id="0" name=""/>
        <dsp:cNvSpPr/>
      </dsp:nvSpPr>
      <dsp:spPr>
        <a:xfrm>
          <a:off x="491712" y="1512123"/>
          <a:ext cx="3893230" cy="734220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</a:schemeClr>
        </a:solidFill>
        <a:ln w="15875" cap="flat" cmpd="sng" algn="ctr">
          <a:noFill/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41910" rIns="55880" bIns="4191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200" b="1" kern="1200" dirty="0">
              <a:solidFill>
                <a:schemeClr val="tx1"/>
              </a:solidFill>
              <a:latin typeface="細明體" panose="02020509000000000000" pitchFamily="49" charset="-120"/>
              <a:ea typeface="細明體" panose="02020509000000000000" pitchFamily="49" charset="-120"/>
              <a:cs typeface="Arial" panose="020B0604020202020204" pitchFamily="34" charset="0"/>
            </a:rPr>
            <a:t>①</a:t>
          </a:r>
          <a:r>
            <a:rPr lang="zh-TW" altLang="en-US" sz="22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線上填妥檢核表</a:t>
          </a:r>
          <a:endParaRPr lang="zh-TW" altLang="en-US" sz="2200" b="1" kern="1200" dirty="0">
            <a:solidFill>
              <a:schemeClr val="tx1"/>
            </a:solidFill>
          </a:endParaRPr>
        </a:p>
      </dsp:txBody>
      <dsp:txXfrm>
        <a:off x="513217" y="1533628"/>
        <a:ext cx="3850220" cy="691210"/>
      </dsp:txXfrm>
    </dsp:sp>
    <dsp:sp modelId="{80892F1F-797B-4A3E-848F-8356640581C4}">
      <dsp:nvSpPr>
        <dsp:cNvPr id="0" name=""/>
        <dsp:cNvSpPr/>
      </dsp:nvSpPr>
      <dsp:spPr>
        <a:xfrm>
          <a:off x="491712" y="2359300"/>
          <a:ext cx="3893230" cy="734220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</a:schemeClr>
        </a:solidFill>
        <a:ln w="15875" cap="flat" cmpd="sng" algn="ctr">
          <a:noFill/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41910" rIns="55880" bIns="4191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200" b="1" kern="1200" dirty="0">
              <a:solidFill>
                <a:schemeClr val="tx1"/>
              </a:solidFill>
              <a:latin typeface="細明體" panose="02020509000000000000" pitchFamily="49" charset="-120"/>
              <a:ea typeface="細明體" panose="02020509000000000000" pitchFamily="49" charset="-120"/>
              <a:cs typeface="Arial" panose="020B0604020202020204" pitchFamily="34" charset="0"/>
            </a:rPr>
            <a:t>②</a:t>
          </a:r>
          <a:r>
            <a:rPr lang="zh-TW" altLang="en-US" sz="22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準備核章版檢核表</a:t>
          </a:r>
          <a:endParaRPr lang="zh-TW" altLang="en-US" sz="2200" b="1" kern="1200" dirty="0">
            <a:solidFill>
              <a:schemeClr val="tx1"/>
            </a:solidFill>
          </a:endParaRPr>
        </a:p>
      </dsp:txBody>
      <dsp:txXfrm>
        <a:off x="513217" y="2380805"/>
        <a:ext cx="3850220" cy="691210"/>
      </dsp:txXfrm>
    </dsp:sp>
    <dsp:sp modelId="{46A1D54D-5D87-4DEA-AE1E-97DDEFD688ED}">
      <dsp:nvSpPr>
        <dsp:cNvPr id="0" name=""/>
        <dsp:cNvSpPr/>
      </dsp:nvSpPr>
      <dsp:spPr>
        <a:xfrm>
          <a:off x="491712" y="3206478"/>
          <a:ext cx="3893230" cy="734220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</a:schemeClr>
        </a:solidFill>
        <a:ln w="15875" cap="flat" cmpd="sng" algn="ctr">
          <a:noFill/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41910" rIns="55880" bIns="4191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200" b="1" kern="1200" dirty="0">
              <a:solidFill>
                <a:schemeClr val="tx1"/>
              </a:solidFill>
              <a:latin typeface="細明體" panose="02020509000000000000" pitchFamily="49" charset="-120"/>
              <a:ea typeface="細明體" panose="02020509000000000000" pitchFamily="49" charset="-120"/>
              <a:cs typeface="Arial" panose="020B0604020202020204" pitchFamily="34" charset="0"/>
            </a:rPr>
            <a:t>③</a:t>
          </a:r>
          <a:r>
            <a:rPr lang="zh-TW" altLang="en-US" sz="22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電子公文函送</a:t>
          </a:r>
          <a:endParaRPr lang="zh-TW" altLang="en-US" sz="2200" b="1" kern="1200" dirty="0">
            <a:solidFill>
              <a:schemeClr val="tx1"/>
            </a:solidFill>
          </a:endParaRPr>
        </a:p>
      </dsp:txBody>
      <dsp:txXfrm>
        <a:off x="513217" y="3227983"/>
        <a:ext cx="3850220" cy="691210"/>
      </dsp:txXfrm>
    </dsp:sp>
    <dsp:sp modelId="{92B23F9C-919F-4B13-88DF-1A161D94AFE2}">
      <dsp:nvSpPr>
        <dsp:cNvPr id="0" name=""/>
        <dsp:cNvSpPr/>
      </dsp:nvSpPr>
      <dsp:spPr>
        <a:xfrm>
          <a:off x="491712" y="4053656"/>
          <a:ext cx="3893230" cy="734220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</a:schemeClr>
        </a:solidFill>
        <a:ln w="15875" cap="flat" cmpd="sng" algn="ctr">
          <a:noFill/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41910" rIns="55880" bIns="41910" numCol="1" spcCol="1270" anchor="ctr" anchorCtr="0">
          <a:noAutofit/>
        </a:bodyPr>
        <a:lstStyle/>
        <a:p>
          <a:pPr marL="54000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2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檔案限制：</a:t>
          </a:r>
          <a:r>
            <a:rPr lang="en-US" altLang="zh-TW" sz="22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5MB</a:t>
          </a:r>
          <a:r>
            <a:rPr lang="zh-TW" altLang="en-US" sz="22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以內</a:t>
          </a:r>
          <a:endParaRPr lang="zh-TW" altLang="en-US" sz="2200" b="1" kern="1200" dirty="0">
            <a:solidFill>
              <a:schemeClr val="tx1"/>
            </a:solidFill>
          </a:endParaRPr>
        </a:p>
      </dsp:txBody>
      <dsp:txXfrm>
        <a:off x="513217" y="4075161"/>
        <a:ext cx="3850220" cy="691210"/>
      </dsp:txXfrm>
    </dsp:sp>
    <dsp:sp modelId="{35FBCE6C-7176-43BD-B7A0-231F3C99C7C7}">
      <dsp:nvSpPr>
        <dsp:cNvPr id="0" name=""/>
        <dsp:cNvSpPr/>
      </dsp:nvSpPr>
      <dsp:spPr>
        <a:xfrm>
          <a:off x="5236587" y="0"/>
          <a:ext cx="4866537" cy="5040000"/>
        </a:xfrm>
        <a:prstGeom prst="roundRect">
          <a:avLst>
            <a:gd name="adj" fmla="val 10000"/>
          </a:avLst>
        </a:prstGeom>
        <a:solidFill>
          <a:schemeClr val="accent3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5400" b="1" kern="1200" dirty="0">
              <a:solidFill>
                <a:srgbClr val="FF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重要提醒</a:t>
          </a:r>
        </a:p>
      </dsp:txBody>
      <dsp:txXfrm>
        <a:off x="5236587" y="0"/>
        <a:ext cx="4866537" cy="1512000"/>
      </dsp:txXfrm>
    </dsp:sp>
    <dsp:sp modelId="{427BEAF8-9084-4AD4-B651-007BF988ED1A}">
      <dsp:nvSpPr>
        <dsp:cNvPr id="0" name=""/>
        <dsp:cNvSpPr/>
      </dsp:nvSpPr>
      <dsp:spPr>
        <a:xfrm>
          <a:off x="5723240" y="1512430"/>
          <a:ext cx="3893230" cy="990158"/>
        </a:xfrm>
        <a:prstGeom prst="roundRect">
          <a:avLst>
            <a:gd name="adj" fmla="val 10000"/>
          </a:avLst>
        </a:prstGeom>
        <a:solidFill>
          <a:schemeClr val="accent3">
            <a:lumMod val="40000"/>
            <a:lumOff val="60000"/>
          </a:schemeClr>
        </a:solidFill>
        <a:ln w="15875" cap="flat" cmpd="sng" algn="ctr">
          <a:noFill/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53340" rIns="71120" bIns="5334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800" b="1" kern="1200" dirty="0">
              <a:solidFill>
                <a:srgbClr val="FF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正本、副本公文皆需檢附「核章版」檢核表</a:t>
          </a:r>
          <a:endParaRPr lang="zh-TW" altLang="en-US" sz="2800" b="1" kern="1200" dirty="0">
            <a:solidFill>
              <a:srgbClr val="FF0000"/>
            </a:solidFill>
          </a:endParaRPr>
        </a:p>
      </dsp:txBody>
      <dsp:txXfrm>
        <a:off x="5752241" y="1541431"/>
        <a:ext cx="3835228" cy="932156"/>
      </dsp:txXfrm>
    </dsp:sp>
    <dsp:sp modelId="{092CDDDA-E073-41AF-A55D-94E116E327BA}">
      <dsp:nvSpPr>
        <dsp:cNvPr id="0" name=""/>
        <dsp:cNvSpPr/>
      </dsp:nvSpPr>
      <dsp:spPr>
        <a:xfrm>
          <a:off x="5723240" y="2654920"/>
          <a:ext cx="3893230" cy="990158"/>
        </a:xfrm>
        <a:prstGeom prst="roundRect">
          <a:avLst>
            <a:gd name="adj" fmla="val 10000"/>
          </a:avLst>
        </a:prstGeom>
        <a:solidFill>
          <a:schemeClr val="accent3">
            <a:lumMod val="40000"/>
            <a:lumOff val="60000"/>
          </a:schemeClr>
        </a:solidFill>
        <a:ln w="15875" cap="flat" cmpd="sng" algn="ctr">
          <a:noFill/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41910" rIns="55880" bIns="4191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2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  <a:sym typeface="Wingdings 2" panose="05020102010507070707" pitchFamily="18" charset="2"/>
            </a:rPr>
            <a:t></a:t>
          </a:r>
          <a:r>
            <a:rPr lang="zh-TW" altLang="en-US" sz="22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正本→教育部</a:t>
          </a:r>
          <a:r>
            <a:rPr lang="en-US" altLang="zh-TW" sz="22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+</a:t>
          </a:r>
          <a:r>
            <a:rPr lang="zh-TW" altLang="en-US" sz="22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檢核表</a:t>
          </a:r>
          <a:endParaRPr lang="zh-TW" altLang="en-US" sz="2200" b="1" kern="1200" dirty="0">
            <a:solidFill>
              <a:schemeClr val="tx1"/>
            </a:solidFill>
          </a:endParaRPr>
        </a:p>
      </dsp:txBody>
      <dsp:txXfrm>
        <a:off x="5752241" y="2683921"/>
        <a:ext cx="3835228" cy="932156"/>
      </dsp:txXfrm>
    </dsp:sp>
    <dsp:sp modelId="{97D6E57D-56DB-4D1C-8791-8CB44F27BF5D}">
      <dsp:nvSpPr>
        <dsp:cNvPr id="0" name=""/>
        <dsp:cNvSpPr/>
      </dsp:nvSpPr>
      <dsp:spPr>
        <a:xfrm>
          <a:off x="5723240" y="3797411"/>
          <a:ext cx="3893230" cy="990158"/>
        </a:xfrm>
        <a:prstGeom prst="roundRect">
          <a:avLst>
            <a:gd name="adj" fmla="val 10000"/>
          </a:avLst>
        </a:prstGeom>
        <a:solidFill>
          <a:schemeClr val="accent3">
            <a:lumMod val="40000"/>
            <a:lumOff val="60000"/>
          </a:schemeClr>
        </a:solidFill>
        <a:ln w="15875" cap="flat" cmpd="sng" algn="ctr">
          <a:noFill/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41910" rIns="55880" bIns="4191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2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  <a:sym typeface="Wingdings 2" panose="05020102010507070707" pitchFamily="18" charset="2"/>
            </a:rPr>
            <a:t></a:t>
          </a:r>
          <a:r>
            <a:rPr lang="zh-TW" altLang="en-US" sz="22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副本→</a:t>
          </a:r>
          <a:r>
            <a:rPr lang="zh-TW" altLang="zh-TW" sz="22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雲科大</a:t>
          </a:r>
          <a:r>
            <a:rPr lang="zh-TW" altLang="en-US" sz="22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大學校院校務資料庫</a:t>
          </a:r>
          <a:r>
            <a:rPr lang="en-US" altLang="zh-TW" sz="22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+</a:t>
          </a:r>
          <a:r>
            <a:rPr lang="zh-TW" altLang="en-US" sz="22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檢核表</a:t>
          </a:r>
          <a:endParaRPr lang="zh-TW" altLang="en-US" sz="2200" b="1" kern="1200" dirty="0">
            <a:solidFill>
              <a:schemeClr val="tx1"/>
            </a:solidFill>
          </a:endParaRPr>
        </a:p>
      </dsp:txBody>
      <dsp:txXfrm>
        <a:off x="5752241" y="3826412"/>
        <a:ext cx="3835228" cy="93215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B97A6D-2EDC-4F57-8E69-C78C54D6BC52}">
      <dsp:nvSpPr>
        <dsp:cNvPr id="0" name=""/>
        <dsp:cNvSpPr/>
      </dsp:nvSpPr>
      <dsp:spPr>
        <a:xfrm>
          <a:off x="4377" y="0"/>
          <a:ext cx="4210930" cy="3250504"/>
        </a:xfrm>
        <a:prstGeom prst="roundRect">
          <a:avLst>
            <a:gd name="adj" fmla="val 10000"/>
          </a:avLst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48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專任教師</a:t>
          </a:r>
        </a:p>
      </dsp:txBody>
      <dsp:txXfrm>
        <a:off x="4377" y="0"/>
        <a:ext cx="4210930" cy="975151"/>
      </dsp:txXfrm>
    </dsp:sp>
    <dsp:sp modelId="{8FC0B2C8-DC4C-451E-8DF9-13B557A91C47}">
      <dsp:nvSpPr>
        <dsp:cNvPr id="0" name=""/>
        <dsp:cNvSpPr/>
      </dsp:nvSpPr>
      <dsp:spPr>
        <a:xfrm>
          <a:off x="425470" y="975151"/>
          <a:ext cx="3368744" cy="2112827"/>
        </a:xfrm>
        <a:prstGeom prst="roundRect">
          <a:avLst>
            <a:gd name="adj" fmla="val 10000"/>
          </a:avLst>
        </a:prstGeom>
        <a:solidFill>
          <a:srgbClr val="FFFFD1"/>
        </a:solidFill>
        <a:ln w="15875" cap="flat" cmpd="sng" algn="ctr">
          <a:noFill/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36195" rIns="48260" bIns="36195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1900" b="1" kern="1200" cap="all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學校</a:t>
          </a:r>
          <a:r>
            <a:rPr lang="en-US" altLang="zh-TW" sz="1900" b="1" kern="1200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/</a:t>
          </a:r>
          <a:r>
            <a:rPr lang="zh-TW" altLang="en-US" sz="1900" b="1" kern="1200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研究學院</a:t>
          </a:r>
          <a:r>
            <a:rPr lang="en-US" altLang="zh-TW" sz="1900" b="1" kern="1200" cap="all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114</a:t>
          </a:r>
          <a:r>
            <a:rPr lang="zh-TW" altLang="en-US" sz="1900" b="1" kern="1200" cap="all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年度在聘之專任教師</a:t>
          </a:r>
          <a:endParaRPr lang="zh-TW" altLang="en-US" sz="1900" b="1" kern="1200" dirty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sp:txBody>
      <dsp:txXfrm>
        <a:off x="487353" y="1037034"/>
        <a:ext cx="3244978" cy="1989061"/>
      </dsp:txXfrm>
    </dsp:sp>
    <dsp:sp modelId="{35FBCE6C-7176-43BD-B7A0-231F3C99C7C7}">
      <dsp:nvSpPr>
        <dsp:cNvPr id="0" name=""/>
        <dsp:cNvSpPr/>
      </dsp:nvSpPr>
      <dsp:spPr>
        <a:xfrm>
          <a:off x="4511251" y="0"/>
          <a:ext cx="4210930" cy="3250504"/>
        </a:xfrm>
        <a:prstGeom prst="roundRect">
          <a:avLst>
            <a:gd name="adj" fmla="val 10000"/>
          </a:avLst>
        </a:prstGeom>
        <a:noFill/>
        <a:ln w="28575"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48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其他人員</a:t>
          </a:r>
        </a:p>
      </dsp:txBody>
      <dsp:txXfrm>
        <a:off x="4511251" y="0"/>
        <a:ext cx="4210930" cy="975151"/>
      </dsp:txXfrm>
    </dsp:sp>
    <dsp:sp modelId="{427BEAF8-9084-4AD4-B651-007BF988ED1A}">
      <dsp:nvSpPr>
        <dsp:cNvPr id="0" name=""/>
        <dsp:cNvSpPr/>
      </dsp:nvSpPr>
      <dsp:spPr>
        <a:xfrm>
          <a:off x="4783008" y="975428"/>
          <a:ext cx="3875133" cy="638593"/>
        </a:xfrm>
        <a:prstGeom prst="roundRect">
          <a:avLst>
            <a:gd name="adj" fmla="val 10000"/>
          </a:avLst>
        </a:prstGeom>
        <a:solidFill>
          <a:srgbClr val="FFEDA3"/>
        </a:solidFill>
        <a:ln w="15875" cap="flat" cmpd="sng" algn="ctr">
          <a:noFill/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l" defTabSz="755650">
            <a:lnSpc>
              <a:spcPct val="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1700" b="1" kern="1200" cap="all" dirty="0">
              <a:solidFill>
                <a:schemeClr val="tx1"/>
              </a:solidFill>
              <a:latin typeface="細明體" panose="02020509000000000000" pitchFamily="49" charset="-120"/>
              <a:ea typeface="細明體" panose="02020509000000000000" pitchFamily="49" charset="-120"/>
              <a:cs typeface="Arial" panose="020B0604020202020204" pitchFamily="34" charset="0"/>
            </a:rPr>
            <a:t>①</a:t>
          </a:r>
          <a:r>
            <a:rPr lang="zh-TW" altLang="en-US" sz="1700" b="1" kern="1200" cap="all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學校</a:t>
          </a:r>
          <a:r>
            <a:rPr lang="en-US" altLang="zh-TW" sz="1700" b="1" kern="1200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/</a:t>
          </a:r>
          <a:r>
            <a:rPr lang="zh-TW" altLang="en-US" sz="1700" b="1" kern="1200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研究學院</a:t>
          </a:r>
          <a:r>
            <a:rPr lang="en-US" altLang="zh-TW" sz="1700" b="1" kern="1200" cap="all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(</a:t>
          </a:r>
          <a:r>
            <a:rPr lang="zh-TW" altLang="en-US" sz="1700" b="1" kern="1200" cap="all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無特定計畫主持人</a:t>
          </a:r>
          <a:r>
            <a:rPr lang="en-US" altLang="zh-TW" sz="1700" b="1" kern="1200" cap="all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)</a:t>
          </a:r>
          <a:endParaRPr lang="zh-TW" altLang="en-US" sz="1700" b="1" kern="1200" dirty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sp:txBody>
      <dsp:txXfrm>
        <a:off x="4801712" y="994132"/>
        <a:ext cx="3837725" cy="601185"/>
      </dsp:txXfrm>
    </dsp:sp>
    <dsp:sp modelId="{092CDDDA-E073-41AF-A55D-94E116E327BA}">
      <dsp:nvSpPr>
        <dsp:cNvPr id="0" name=""/>
        <dsp:cNvSpPr/>
      </dsp:nvSpPr>
      <dsp:spPr>
        <a:xfrm>
          <a:off x="4783783" y="1712268"/>
          <a:ext cx="3873584" cy="638593"/>
        </a:xfrm>
        <a:prstGeom prst="roundRect">
          <a:avLst>
            <a:gd name="adj" fmla="val 10000"/>
          </a:avLst>
        </a:prstGeom>
        <a:solidFill>
          <a:srgbClr val="FFEDA3"/>
        </a:solidFill>
        <a:ln w="15875" cap="flat" cmpd="sng" algn="ctr">
          <a:noFill/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000" b="1" kern="1200" cap="all" dirty="0">
              <a:solidFill>
                <a:schemeClr val="tx1"/>
              </a:solidFill>
              <a:latin typeface="細明體" panose="02020509000000000000" pitchFamily="49" charset="-120"/>
              <a:ea typeface="細明體" panose="02020509000000000000" pitchFamily="49" charset="-120"/>
              <a:cs typeface="Arial" panose="020B0604020202020204" pitchFamily="34" charset="0"/>
            </a:rPr>
            <a:t>②</a:t>
          </a:r>
          <a:r>
            <a:rPr lang="zh-TW" altLang="en-US" sz="2000" b="1" kern="1200" cap="all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專任行政人員</a:t>
          </a:r>
          <a:endParaRPr lang="zh-TW" altLang="en-US" sz="2000" b="1" kern="1200" dirty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sp:txBody>
      <dsp:txXfrm>
        <a:off x="4802487" y="1730972"/>
        <a:ext cx="3836176" cy="601185"/>
      </dsp:txXfrm>
    </dsp:sp>
    <dsp:sp modelId="{97D6E57D-56DB-4D1C-8791-8CB44F27BF5D}">
      <dsp:nvSpPr>
        <dsp:cNvPr id="0" name=""/>
        <dsp:cNvSpPr/>
      </dsp:nvSpPr>
      <dsp:spPr>
        <a:xfrm>
          <a:off x="4783783" y="2449107"/>
          <a:ext cx="3873584" cy="638593"/>
        </a:xfrm>
        <a:prstGeom prst="roundRect">
          <a:avLst>
            <a:gd name="adj" fmla="val 10000"/>
          </a:avLst>
        </a:prstGeom>
        <a:solidFill>
          <a:srgbClr val="FFEDA3"/>
        </a:solidFill>
        <a:ln w="15875" cap="flat" cmpd="sng" algn="ctr">
          <a:noFill/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000" b="1" kern="1200" cap="all" dirty="0">
              <a:solidFill>
                <a:schemeClr val="tx1"/>
              </a:solidFill>
              <a:latin typeface="細明體" panose="02020509000000000000" pitchFamily="49" charset="-120"/>
              <a:ea typeface="細明體" panose="02020509000000000000" pitchFamily="49" charset="-120"/>
              <a:cs typeface="Arial" panose="020B0604020202020204" pitchFamily="34" charset="0"/>
            </a:rPr>
            <a:t>③</a:t>
          </a:r>
          <a:r>
            <a:rPr lang="zh-TW" altLang="en-US" sz="2000" b="1" kern="1200" cap="all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專任研究人員</a:t>
          </a:r>
          <a:endParaRPr lang="zh-TW" altLang="en-US" sz="2000" b="1" kern="1200" dirty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sp:txBody>
      <dsp:txXfrm>
        <a:off x="4802487" y="2467811"/>
        <a:ext cx="3836176" cy="60118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176619-2F55-4984-8F1E-6340469E955A}">
      <dsp:nvSpPr>
        <dsp:cNvPr id="0" name=""/>
        <dsp:cNvSpPr/>
      </dsp:nvSpPr>
      <dsp:spPr>
        <a:xfrm>
          <a:off x="0" y="2013147"/>
          <a:ext cx="11428209" cy="1320842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400" b="1" kern="1200" dirty="0">
              <a:solidFill>
                <a:srgbClr val="0000FF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填什麼？</a:t>
          </a:r>
        </a:p>
      </dsp:txBody>
      <dsp:txXfrm>
        <a:off x="0" y="2013147"/>
        <a:ext cx="11428209" cy="713255"/>
      </dsp:txXfrm>
    </dsp:sp>
    <dsp:sp modelId="{03BBDFAE-ACBC-492E-A830-6A520267133C}">
      <dsp:nvSpPr>
        <dsp:cNvPr id="0" name=""/>
        <dsp:cNvSpPr/>
      </dsp:nvSpPr>
      <dsp:spPr>
        <a:xfrm>
          <a:off x="0" y="2699986"/>
          <a:ext cx="5714104" cy="607587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4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對象：取得跨領域學士學位畢業生</a:t>
          </a:r>
        </a:p>
      </dsp:txBody>
      <dsp:txXfrm>
        <a:off x="0" y="2699986"/>
        <a:ext cx="5714104" cy="607587"/>
      </dsp:txXfrm>
    </dsp:sp>
    <dsp:sp modelId="{43FC1320-ED0E-41E3-85A4-AA4D1AD99AFC}">
      <dsp:nvSpPr>
        <dsp:cNvPr id="0" name=""/>
        <dsp:cNvSpPr/>
      </dsp:nvSpPr>
      <dsp:spPr>
        <a:xfrm>
          <a:off x="5714104" y="2699986"/>
          <a:ext cx="5714104" cy="607587"/>
        </a:xfrm>
        <a:prstGeom prst="rect">
          <a:avLst/>
        </a:prstGeom>
        <a:solidFill>
          <a:schemeClr val="accent4">
            <a:tint val="40000"/>
            <a:alpha val="90000"/>
            <a:hueOff val="4988517"/>
            <a:satOff val="-5038"/>
            <a:lumOff val="-431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4988517"/>
              <a:satOff val="-5038"/>
              <a:lumOff val="-431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26670" rIns="149352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1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蒐集內容：學位取得情形、學位名稱、人數等</a:t>
          </a:r>
        </a:p>
      </dsp:txBody>
      <dsp:txXfrm>
        <a:off x="5714104" y="2699986"/>
        <a:ext cx="5714104" cy="607587"/>
      </dsp:txXfrm>
    </dsp:sp>
    <dsp:sp modelId="{3E4E5EBC-4800-41F2-9250-95CC3F1CFF30}">
      <dsp:nvSpPr>
        <dsp:cNvPr id="0" name=""/>
        <dsp:cNvSpPr/>
      </dsp:nvSpPr>
      <dsp:spPr>
        <a:xfrm rot="10800000">
          <a:off x="0" y="1504"/>
          <a:ext cx="11428209" cy="2031456"/>
        </a:xfrm>
        <a:prstGeom prst="upArrowCallout">
          <a:avLst/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400" b="1" kern="1200" dirty="0">
              <a:solidFill>
                <a:srgbClr val="0000FF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誰要填？</a:t>
          </a:r>
          <a:r>
            <a:rPr lang="en-US" altLang="zh-TW" sz="24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(</a:t>
          </a:r>
          <a:r>
            <a:rPr lang="zh-TW" altLang="en-US" sz="2400" b="1" kern="1200" dirty="0">
              <a:solidFill>
                <a:srgbClr val="0000FF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學校名單請參閱填表手冊</a:t>
          </a:r>
          <a:r>
            <a:rPr lang="en-US" altLang="zh-TW" sz="24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)</a:t>
          </a:r>
          <a:endParaRPr lang="zh-TW" altLang="en-US" sz="2400" b="1" kern="1200" dirty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sp:txBody>
      <dsp:txXfrm rot="-10800000">
        <a:off x="0" y="1504"/>
        <a:ext cx="11428209" cy="713041"/>
      </dsp:txXfrm>
    </dsp:sp>
    <dsp:sp modelId="{E5D42A05-1194-4CE8-8044-E80A19C24CDE}">
      <dsp:nvSpPr>
        <dsp:cNvPr id="0" name=""/>
        <dsp:cNvSpPr/>
      </dsp:nvSpPr>
      <dsp:spPr>
        <a:xfrm>
          <a:off x="5580" y="714545"/>
          <a:ext cx="3805682" cy="607405"/>
        </a:xfrm>
        <a:prstGeom prst="rect">
          <a:avLst/>
        </a:prstGeom>
        <a:solidFill>
          <a:schemeClr val="accent4">
            <a:tint val="40000"/>
            <a:alpha val="90000"/>
            <a:hueOff val="9977034"/>
            <a:satOff val="-10076"/>
            <a:lumOff val="-862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9977034"/>
              <a:satOff val="-10076"/>
              <a:lumOff val="-862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24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8</a:t>
          </a:r>
          <a:r>
            <a:rPr lang="zh-TW" altLang="en-US" sz="24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所試辦學校</a:t>
          </a:r>
        </a:p>
      </dsp:txBody>
      <dsp:txXfrm>
        <a:off x="5580" y="714545"/>
        <a:ext cx="3805682" cy="607405"/>
      </dsp:txXfrm>
    </dsp:sp>
    <dsp:sp modelId="{D26C56FD-84EA-464D-86FE-4CEE6A78A82C}">
      <dsp:nvSpPr>
        <dsp:cNvPr id="0" name=""/>
        <dsp:cNvSpPr/>
      </dsp:nvSpPr>
      <dsp:spPr>
        <a:xfrm>
          <a:off x="3811263" y="714545"/>
          <a:ext cx="3805682" cy="607405"/>
        </a:xfrm>
        <a:prstGeom prst="rect">
          <a:avLst/>
        </a:prstGeom>
        <a:solidFill>
          <a:schemeClr val="accent4">
            <a:tint val="40000"/>
            <a:alpha val="90000"/>
            <a:hueOff val="14965551"/>
            <a:satOff val="-15114"/>
            <a:lumOff val="-1293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14965551"/>
              <a:satOff val="-15114"/>
              <a:lumOff val="-1293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24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21</a:t>
          </a:r>
          <a:r>
            <a:rPr lang="zh-TW" altLang="en-US" sz="24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所夥伴學校</a:t>
          </a:r>
        </a:p>
      </dsp:txBody>
      <dsp:txXfrm>
        <a:off x="3811263" y="714545"/>
        <a:ext cx="3805682" cy="607405"/>
      </dsp:txXfrm>
    </dsp:sp>
    <dsp:sp modelId="{FEA64942-4FD4-48FF-96DB-F98EB1BCC3C3}">
      <dsp:nvSpPr>
        <dsp:cNvPr id="0" name=""/>
        <dsp:cNvSpPr/>
      </dsp:nvSpPr>
      <dsp:spPr>
        <a:xfrm>
          <a:off x="7616945" y="714545"/>
          <a:ext cx="3805682" cy="607405"/>
        </a:xfrm>
        <a:prstGeom prst="rect">
          <a:avLst/>
        </a:prstGeom>
        <a:solidFill>
          <a:schemeClr val="accent4">
            <a:tint val="40000"/>
            <a:alpha val="90000"/>
            <a:hueOff val="19954069"/>
            <a:satOff val="-20152"/>
            <a:lumOff val="-1724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19954069"/>
              <a:satOff val="-20152"/>
              <a:lumOff val="-1724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4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自辦學校</a:t>
          </a:r>
          <a:r>
            <a:rPr lang="en-US" altLang="zh-TW" sz="24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(</a:t>
          </a:r>
          <a:r>
            <a:rPr lang="zh-TW" altLang="en-US" sz="24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例如：臺大</a:t>
          </a:r>
          <a:r>
            <a:rPr lang="en-US" altLang="zh-TW" sz="24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)</a:t>
          </a:r>
          <a:endParaRPr lang="zh-TW" altLang="en-US" sz="2400" b="1" kern="1200" dirty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sp:txBody>
      <dsp:txXfrm>
        <a:off x="7616945" y="714545"/>
        <a:ext cx="3805682" cy="6074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5448" cy="497838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0644" y="2"/>
            <a:ext cx="2945448" cy="497838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r">
              <a:defRPr sz="1200"/>
            </a:lvl1pPr>
          </a:lstStyle>
          <a:p>
            <a:fld id="{262176C7-F690-4B3E-AAC9-163E562F48B8}" type="datetimeFigureOut">
              <a:rPr lang="zh-TW" altLang="en-US" smtClean="0"/>
              <a:t>2026/2/5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1" y="9428801"/>
            <a:ext cx="2945448" cy="497838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0644" y="9428801"/>
            <a:ext cx="2945448" cy="497838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r">
              <a:defRPr sz="1200"/>
            </a:lvl1pPr>
          </a:lstStyle>
          <a:p>
            <a:fld id="{EAE445A4-5129-47C9-B85E-C8D5CD2F8C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67940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8056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r>
              <a:rPr lang="zh-TW" altLang="en-US" dirty="0"/>
              <a:t>  </a:t>
            </a:r>
            <a:endParaRPr lang="en-US" altLang="zh-TW" dirty="0"/>
          </a:p>
          <a:p>
            <a:endParaRPr lang="zh-TW" altLang="en-US" dirty="0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32E50594-3CAD-409A-98FC-80ECEB5B11CD}" type="datetimeFigureOut">
              <a:rPr lang="zh-TW" altLang="en-US" smtClean="0"/>
              <a:t>2026/2/5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1425"/>
            <a:ext cx="5949950" cy="3348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3"/>
          </a:xfrm>
          <a:prstGeom prst="rect">
            <a:avLst/>
          </a:prstGeom>
        </p:spPr>
        <p:txBody>
          <a:bodyPr vert="horz" lIns="91431" tIns="45715" rIns="91431" bIns="45715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2" y="9428586"/>
            <a:ext cx="2945659" cy="498054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3" y="9428586"/>
            <a:ext cx="2945659" cy="498054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198ABE63-F42F-4F3E-932F-A884111754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3583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8ABE63-F42F-4F3E-932F-A884111754D0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71414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8ABE63-F42F-4F3E-932F-A884111754D0}" type="slidenum">
              <a:rPr lang="zh-TW" altLang="en-US" smtClean="0"/>
              <a:t>12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60210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8ABE63-F42F-4F3E-932F-A884111754D0}" type="slidenum">
              <a:rPr lang="zh-TW" altLang="en-US" smtClean="0"/>
              <a:t>13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35552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8ABE63-F42F-4F3E-932F-A884111754D0}" type="slidenum">
              <a:rPr lang="zh-TW" altLang="en-US" smtClean="0"/>
              <a:t>14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257669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8ABE63-F42F-4F3E-932F-A884111754D0}" type="slidenum">
              <a:rPr lang="zh-TW" altLang="en-US" smtClean="0"/>
              <a:t>16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03784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8ABE63-F42F-4F3E-932F-A884111754D0}" type="slidenum">
              <a:rPr lang="zh-TW" altLang="en-US" smtClean="0"/>
              <a:t>17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87311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8ABE63-F42F-4F3E-932F-A884111754D0}" type="slidenum">
              <a:rPr lang="zh-TW" altLang="en-US" smtClean="0"/>
              <a:t>18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151349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8ABE63-F42F-4F3E-932F-A884111754D0}" type="slidenum">
              <a:rPr lang="zh-TW" altLang="en-US" smtClean="0"/>
              <a:t>19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173662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8ABE63-F42F-4F3E-932F-A884111754D0}" type="slidenum">
              <a:rPr lang="zh-TW" altLang="en-US" smtClean="0"/>
              <a:t>20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384766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8ABE63-F42F-4F3E-932F-A884111754D0}" type="slidenum">
              <a:rPr lang="zh-TW" altLang="en-US" smtClean="0"/>
              <a:t>22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871809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8ABE63-F42F-4F3E-932F-A884111754D0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95890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8ABE63-F42F-4F3E-932F-A884111754D0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482253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8ABE63-F42F-4F3E-932F-A884111754D0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902396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8ABE63-F42F-4F3E-932F-A884111754D0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9694846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8ABE63-F42F-4F3E-932F-A884111754D0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052142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8ABE63-F42F-4F3E-932F-A884111754D0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8743505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8ABE63-F42F-4F3E-932F-A884111754D0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1628685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8ABE63-F42F-4F3E-932F-A884111754D0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2080387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8ABE63-F42F-4F3E-932F-A884111754D0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397073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8ABE63-F42F-4F3E-932F-A884111754D0}" type="slidenum">
              <a:rPr lang="zh-TW" altLang="en-US" smtClean="0"/>
              <a:t>34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646793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8ABE63-F42F-4F3E-932F-A884111754D0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769914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8ABE63-F42F-4F3E-932F-A884111754D0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36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40560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8ABE63-F42F-4F3E-932F-A884111754D0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780234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8ABE63-F42F-4F3E-932F-A884111754D0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37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074301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8ABE63-F42F-4F3E-932F-A884111754D0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38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765550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8ABE63-F42F-4F3E-932F-A884111754D0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39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507677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8ABE63-F42F-4F3E-932F-A884111754D0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40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517368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8ABE63-F42F-4F3E-932F-A884111754D0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41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9446016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8ABE63-F42F-4F3E-932F-A884111754D0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42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871628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8ABE63-F42F-4F3E-932F-A884111754D0}" type="slidenum">
              <a:rPr lang="zh-TW" altLang="en-US" smtClean="0"/>
              <a:t>43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437292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8ABE63-F42F-4F3E-932F-A884111754D0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44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206546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8ABE63-F42F-4F3E-932F-A884111754D0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45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1856353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8ABE63-F42F-4F3E-932F-A884111754D0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46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61899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8ABE63-F42F-4F3E-932F-A884111754D0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614691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8ABE63-F42F-4F3E-932F-A884111754D0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47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2837429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8ABE63-F42F-4F3E-932F-A884111754D0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48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976092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8ABE63-F42F-4F3E-932F-A884111754D0}" type="slidenum">
              <a:rPr lang="zh-TW" altLang="en-US" smtClean="0"/>
              <a:t>49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39369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8ABE63-F42F-4F3E-932F-A884111754D0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16442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8ABE63-F42F-4F3E-932F-A884111754D0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9004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8ABE63-F42F-4F3E-932F-A884111754D0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56908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8ABE63-F42F-4F3E-932F-A884111754D0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93137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8ABE63-F42F-4F3E-932F-A884111754D0}" type="slidenum">
              <a:rPr lang="zh-TW" altLang="en-US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55392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Logo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F834E-A691-4709-BFE2-649B3DFCA7F1}" type="slidenum">
              <a:rPr lang="ko-KR" altLang="en-US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135825962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/>
              <a:t>www.themegallery.com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Logo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F834E-A691-4709-BFE2-649B3DFCA7F1}" type="slidenum">
              <a:rPr lang="ko-KR" altLang="en-US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150764309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/>
              <a:t>www.themegallery.com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Logo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F834E-A691-4709-BFE2-649B3DFCA7F1}" type="slidenum">
              <a:rPr lang="ko-KR" altLang="en-US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7815563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/>
              <a:t>www.themegallery.com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Logo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F834E-A691-4709-BFE2-649B3DFCA7F1}" type="slidenum">
              <a:rPr lang="ko-KR" altLang="en-US" smtClean="0"/>
              <a:pPr/>
              <a:t>‹#›</a:t>
            </a:fld>
            <a:endParaRPr lang="en-US" altLang="ko-K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11317078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/>
              <a:t>www.themegallery.com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Logo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F834E-A691-4709-BFE2-649B3DFCA7F1}" type="slidenum">
              <a:rPr lang="ko-KR" altLang="en-US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24718460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/>
              <a:t>www.themegallery.com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Logo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F834E-A691-4709-BFE2-649B3DFCA7F1}" type="slidenum">
              <a:rPr lang="ko-KR" altLang="en-US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95758832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/>
              <a:t>www.themegallery.com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Logo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F834E-A691-4709-BFE2-649B3DFCA7F1}" type="slidenum">
              <a:rPr lang="ko-KR" altLang="en-US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64809415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/>
              <a:t>www.themegallery.com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Logo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1F34C-6A9D-4862-9071-857C2D024C72}" type="slidenum">
              <a:rPr lang="ko-KR" altLang="en-US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0052442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/>
              <a:t>www.themegallery.com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Logo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04121-A1E6-4ECC-AD48-CBFA13D58894}" type="slidenum">
              <a:rPr lang="ko-KR" altLang="en-US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7572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/>
              <a:t>www.themegallery.com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Logo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FC5CA-0244-4580-8BBB-BB799F8FAEAC}" type="slidenum">
              <a:rPr lang="ko-KR" altLang="en-US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508343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/>
              <a:t>www.themegallery.com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Logo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E638B-BE56-4E00-9C2C-2A9BC8BF9743}" type="slidenum">
              <a:rPr lang="ko-KR" altLang="en-US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59459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/>
              <a:t>www.themegallery.com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Logo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C3B5C-4EB6-4BE0-8D2B-4ABEAC5F9D42}" type="slidenum">
              <a:rPr lang="ko-KR" altLang="en-US" smtClean="0"/>
              <a:pPr/>
              <a:t>‹#›</a:t>
            </a:fld>
            <a:endParaRPr lang="en-US" altLang="ko-KR"/>
          </a:p>
        </p:txBody>
      </p:sp>
      <p:sp>
        <p:nvSpPr>
          <p:cNvPr id="9" name="投影片編號版面配置區 3"/>
          <p:cNvSpPr txBox="1">
            <a:spLocks/>
          </p:cNvSpPr>
          <p:nvPr userDrawn="1"/>
        </p:nvSpPr>
        <p:spPr bwMode="auto">
          <a:xfrm>
            <a:off x="11411858" y="6599464"/>
            <a:ext cx="780143" cy="258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Gulim" panose="020B0600000101010101" pitchFamily="34" charset="-127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fld id="{1220322E-3FC9-43A6-8DF7-24B762F5AFCE}" type="slidenum">
              <a:rPr lang="ko-KR" altLang="en-US" sz="1200" smtClean="0"/>
              <a:pPr/>
              <a:t>‹#›</a:t>
            </a:fld>
            <a:endParaRPr lang="en-US" altLang="ko-KR" sz="1200" dirty="0"/>
          </a:p>
        </p:txBody>
      </p:sp>
    </p:spTree>
    <p:extLst>
      <p:ext uri="{BB962C8B-B14F-4D97-AF65-F5344CB8AC3E}">
        <p14:creationId xmlns:p14="http://schemas.microsoft.com/office/powerpoint/2010/main" val="879554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/>
              <a:t>www.themegallery.com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Logo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9BD7C-CC04-4EEF-9EB8-9AE19026511E}" type="slidenum">
              <a:rPr lang="ko-KR" altLang="en-US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838226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/>
              <a:t>www.themegallery.com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Logo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00920-E1BD-4687-8C02-33639DDFC912}" type="slidenum">
              <a:rPr lang="ko-KR" altLang="en-US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193974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/>
              <a:t>www.themegallery.com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D03CAC-9962-46D8-8887-6790ACC517D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9409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/>
              <a:t>www.themegallery.com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Logo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CC593-A287-4698-8A49-DFBF94CD396B}" type="slidenum">
              <a:rPr lang="ko-KR" altLang="en-US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835429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/>
              <a:t>www.themegallery.com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32F75-6AEE-4132-BDBC-B9FF8E1E5573}" type="slidenum">
              <a:rPr lang="ko-KR" altLang="en-US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92140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1E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altLang="ko-KR"/>
              <a:t>www.themegallery.com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altLang="ko-KR"/>
              <a:t>Logo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41F834E-A691-4709-BFE2-649B3DFCA7F1}" type="slidenum">
              <a:rPr lang="ko-KR" altLang="en-US" smtClean="0"/>
              <a:pPr/>
              <a:t>‹#›</a:t>
            </a:fld>
            <a:endParaRPr lang="en-US" altLang="ko-KR"/>
          </a:p>
        </p:txBody>
      </p:sp>
      <p:sp>
        <p:nvSpPr>
          <p:cNvPr id="8" name="投影片編號版面配置區 3"/>
          <p:cNvSpPr txBox="1">
            <a:spLocks/>
          </p:cNvSpPr>
          <p:nvPr userDrawn="1"/>
        </p:nvSpPr>
        <p:spPr bwMode="auto">
          <a:xfrm>
            <a:off x="11411858" y="6599464"/>
            <a:ext cx="780143" cy="258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Gulim" panose="020B0600000101010101" pitchFamily="34" charset="-127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fld id="{1220322E-3FC9-43A6-8DF7-24B762F5AFCE}" type="slidenum">
              <a:rPr lang="ko-KR" altLang="en-US" sz="1200" smtClean="0"/>
              <a:pPr/>
              <a:t>‹#›</a:t>
            </a:fld>
            <a:endParaRPr lang="en-US" altLang="ko-KR" sz="1200" dirty="0"/>
          </a:p>
        </p:txBody>
      </p:sp>
    </p:spTree>
    <p:extLst>
      <p:ext uri="{BB962C8B-B14F-4D97-AF65-F5344CB8AC3E}">
        <p14:creationId xmlns:p14="http://schemas.microsoft.com/office/powerpoint/2010/main" val="3358390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87" r:id="rId1"/>
    <p:sldLayoutId id="2147484188" r:id="rId2"/>
    <p:sldLayoutId id="2147484189" r:id="rId3"/>
    <p:sldLayoutId id="2147484190" r:id="rId4"/>
    <p:sldLayoutId id="2147484191" r:id="rId5"/>
    <p:sldLayoutId id="2147484192" r:id="rId6"/>
    <p:sldLayoutId id="2147484193" r:id="rId7"/>
    <p:sldLayoutId id="2147484194" r:id="rId8"/>
    <p:sldLayoutId id="2147484195" r:id="rId9"/>
    <p:sldLayoutId id="2147484196" r:id="rId10"/>
    <p:sldLayoutId id="2147484197" r:id="rId11"/>
    <p:sldLayoutId id="2147484198" r:id="rId12"/>
    <p:sldLayoutId id="2147484199" r:id="rId13"/>
    <p:sldLayoutId id="2147484200" r:id="rId14"/>
    <p:sldLayoutId id="2147484201" r:id="rId15"/>
    <p:sldLayoutId id="2147484202" r:id="rId16"/>
    <p:sldLayoutId id="2147484203" r:id="rId17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2650771"/>
              </p:ext>
            </p:extLst>
          </p:nvPr>
        </p:nvGraphicFramePr>
        <p:xfrm>
          <a:off x="179461" y="923612"/>
          <a:ext cx="11853015" cy="5574888"/>
        </p:xfrm>
        <a:graphic>
          <a:graphicData uri="http://schemas.openxmlformats.org/drawingml/2006/table">
            <a:tbl>
              <a:tblPr firstRow="1" firstCol="1" bandRow="1">
                <a:tableStyleId>{5DA37D80-6434-44D0-A028-1B22A696006F}</a:tableStyleId>
              </a:tblPr>
              <a:tblGrid>
                <a:gridCol w="26100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412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017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65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時間</a:t>
                      </a:r>
                    </a:p>
                  </a:txBody>
                  <a:tcPr marL="17779" marR="17779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2E49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議程</a:t>
                      </a:r>
                      <a:r>
                        <a:rPr lang="en-US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/</a:t>
                      </a:r>
                      <a:r>
                        <a:rPr lang="zh-TW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內容</a:t>
                      </a:r>
                    </a:p>
                  </a:txBody>
                  <a:tcPr marL="17779" marR="17779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2E49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備註</a:t>
                      </a:r>
                    </a:p>
                  </a:txBody>
                  <a:tcPr marL="17779" marR="17779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2E4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38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09:</a:t>
                      </a:r>
                      <a:r>
                        <a:rPr lang="en-US" altLang="zh-TW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0</a:t>
                      </a:r>
                      <a:r>
                        <a:rPr lang="en-US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0-</a:t>
                      </a:r>
                      <a:r>
                        <a:rPr lang="en-US" altLang="zh-TW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09</a:t>
                      </a:r>
                      <a:r>
                        <a:rPr lang="en-US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altLang="zh-TW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3</a:t>
                      </a:r>
                      <a:r>
                        <a:rPr lang="en-US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0</a:t>
                      </a:r>
                      <a:endParaRPr lang="zh-TW" sz="2200" b="1" kern="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17779" marR="17779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830" algn="ctr">
                        <a:spcAft>
                          <a:spcPts val="0"/>
                        </a:spcAft>
                      </a:pPr>
                      <a:r>
                        <a:rPr lang="zh-TW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報到</a:t>
                      </a:r>
                    </a:p>
                  </a:txBody>
                  <a:tcPr marL="17779" marR="17779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830" algn="l">
                        <a:spcAft>
                          <a:spcPts val="0"/>
                        </a:spcAft>
                      </a:pPr>
                      <a:r>
                        <a:rPr lang="zh-TW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報到及領取會議資料</a:t>
                      </a:r>
                    </a:p>
                  </a:txBody>
                  <a:tcPr marL="17779" marR="17779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056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09:30-10:30</a:t>
                      </a:r>
                      <a:endParaRPr lang="zh-TW" sz="2200" b="1" kern="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17779" marR="17779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2E49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「大學校院校務資料庫」</a:t>
                      </a:r>
                      <a:endParaRPr lang="en-US" altLang="zh-TW" sz="2200" b="1" kern="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填表說明</a:t>
                      </a:r>
                    </a:p>
                  </a:txBody>
                  <a:tcPr marL="17779" marR="17779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2E49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主講人：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大學校院校務資料庫作業小組</a:t>
                      </a:r>
                      <a:endParaRPr lang="en-US" altLang="zh-TW" sz="2200" b="1" kern="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720000" algn="l">
                        <a:spcAft>
                          <a:spcPts val="0"/>
                        </a:spcAft>
                      </a:pPr>
                      <a:r>
                        <a:rPr lang="en-US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zh-TW" altLang="en-US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        </a:t>
                      </a:r>
                      <a:r>
                        <a:rPr lang="zh-TW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施學琦 </a:t>
                      </a:r>
                      <a:r>
                        <a:rPr lang="zh-TW" altLang="en-US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老師</a:t>
                      </a:r>
                      <a:endParaRPr lang="zh-TW" sz="2200" b="1" kern="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17779" marR="17779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2E4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38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10:30-10:40</a:t>
                      </a:r>
                      <a:endParaRPr lang="zh-TW" sz="2200" b="1" kern="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17779" marR="17779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休</a:t>
                      </a:r>
                      <a:r>
                        <a:rPr lang="en-US" altLang="zh-TW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  </a:t>
                      </a:r>
                      <a:r>
                        <a:rPr lang="zh-TW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息</a:t>
                      </a:r>
                    </a:p>
                  </a:txBody>
                  <a:tcPr marL="17779" marR="17779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2200" b="1" kern="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17779" marR="17779" marT="0" marB="0"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5641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10:40-11:20</a:t>
                      </a:r>
                      <a:endParaRPr lang="zh-TW" sz="2200" b="1" kern="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17779" marR="17779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2E49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「大學校院校務資料庫」</a:t>
                      </a:r>
                      <a:endParaRPr lang="en-US" altLang="zh-TW" sz="2200" b="1" kern="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系統操作說明及意見交流</a:t>
                      </a:r>
                    </a:p>
                  </a:txBody>
                  <a:tcPr marL="17779" marR="17779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2E49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主講人：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大學校院校務資料庫作業小組</a:t>
                      </a:r>
                      <a:endParaRPr lang="en-US" altLang="zh-TW" sz="2200" b="1" kern="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720000" algn="l">
                        <a:spcAft>
                          <a:spcPts val="0"/>
                        </a:spcAft>
                      </a:pPr>
                      <a:r>
                        <a:rPr lang="en-US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zh-TW" altLang="en-US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        張甫光</a:t>
                      </a:r>
                      <a:r>
                        <a:rPr lang="zh-TW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先</a:t>
                      </a:r>
                      <a:r>
                        <a:rPr lang="zh-TW" altLang="en-US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生</a:t>
                      </a:r>
                      <a:endParaRPr lang="zh-TW" sz="2200" b="1" kern="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17779" marR="17779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2E4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638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11:20-12:00</a:t>
                      </a:r>
                      <a:endParaRPr lang="zh-TW" sz="2200" b="1" kern="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17779" marR="17779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綜合座談</a:t>
                      </a:r>
                    </a:p>
                  </a:txBody>
                  <a:tcPr marL="17779" marR="17779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主講人：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大學校院校務資料庫作業小組</a:t>
                      </a:r>
                      <a:r>
                        <a:rPr lang="zh-TW" altLang="en-US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</a:t>
                      </a:r>
                      <a:endParaRPr lang="en-US" altLang="zh-TW" sz="2200" b="1" kern="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720000" algn="l">
                        <a:spcAft>
                          <a:spcPts val="0"/>
                        </a:spcAft>
                      </a:pPr>
                      <a:r>
                        <a:rPr lang="en-US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zh-TW" altLang="en-US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        </a:t>
                      </a:r>
                      <a:r>
                        <a:rPr lang="zh-TW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施學琦 </a:t>
                      </a:r>
                      <a:r>
                        <a:rPr lang="zh-TW" altLang="en-US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老師</a:t>
                      </a:r>
                      <a:endParaRPr lang="zh-TW" sz="2200" b="1" kern="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17779" marR="17779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4769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12:00</a:t>
                      </a:r>
                      <a:endParaRPr lang="zh-TW" sz="2200" b="1" kern="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17779" marR="17779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2E49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賦</a:t>
                      </a:r>
                      <a:r>
                        <a:rPr lang="en-US" altLang="zh-TW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  </a:t>
                      </a:r>
                      <a:r>
                        <a:rPr lang="zh-TW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歸</a:t>
                      </a:r>
                      <a:r>
                        <a:rPr lang="en-US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lang="zh-TW" sz="2200" b="1" kern="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17779" marR="17779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2E49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zh-TW" sz="1800" b="1" kern="100" dirty="0">
                        <a:effectLst/>
                        <a:latin typeface="華康中圓體" panose="020F0509000000000000" pitchFamily="49" charset="-120"/>
                        <a:ea typeface="華康中圓體" panose="020F0509000000000000" pitchFamily="49" charset="-120"/>
                      </a:endParaRPr>
                    </a:p>
                  </a:txBody>
                  <a:tcPr marL="17780" marR="17780" marT="0" marB="0" anchor="ctr">
                    <a:blipFill dpi="0" rotWithShape="1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13938"/>
            <a:ext cx="9144000" cy="609600"/>
          </a:xfrm>
        </p:spPr>
        <p:txBody>
          <a:bodyPr anchor="ctr" anchorCtr="0">
            <a:noAutofit/>
          </a:bodyPr>
          <a:lstStyle/>
          <a:p>
            <a:pPr>
              <a:lnSpc>
                <a:spcPct val="150000"/>
              </a:lnSpc>
              <a:defRPr/>
            </a:pPr>
            <a:r>
              <a:rPr lang="zh-TW" alt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歡迎蒞臨</a:t>
            </a:r>
          </a:p>
        </p:txBody>
      </p:sp>
    </p:spTree>
    <p:extLst>
      <p:ext uri="{BB962C8B-B14F-4D97-AF65-F5344CB8AC3E}">
        <p14:creationId xmlns:p14="http://schemas.microsoft.com/office/powerpoint/2010/main" val="33024636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1386" y="105931"/>
            <a:ext cx="12180613" cy="609600"/>
          </a:xfrm>
        </p:spPr>
        <p:txBody>
          <a:bodyPr>
            <a:noAutofit/>
          </a:bodyPr>
          <a:lstStyle/>
          <a:p>
            <a:pPr algn="l"/>
            <a:r>
              <a:rPr lang="en-US" altLang="zh-TW" sz="44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1.6 </a:t>
            </a:r>
            <a:r>
              <a:rPr lang="zh-TW" altLang="en-US" sz="44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定期匯出</a:t>
            </a:r>
            <a:r>
              <a:rPr lang="en-US" altLang="zh-TW" sz="44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-</a:t>
            </a:r>
            <a:r>
              <a:rPr lang="zh-TW" alt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每年</a:t>
            </a:r>
            <a:r>
              <a:rPr lang="en-US" altLang="zh-TW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</a:t>
            </a:r>
            <a:r>
              <a:rPr lang="zh-TW" alt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月</a:t>
            </a:r>
            <a:r>
              <a:rPr lang="zh-TW" altLang="en-US" sz="44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匯出</a:t>
            </a:r>
            <a:r>
              <a:rPr lang="zh-TW" alt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應用單位總覽</a:t>
            </a:r>
            <a:endParaRPr lang="zh-TW" altLang="en-US" sz="4400" b="1" i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6" name="Rounded Rectangle 3"/>
          <p:cNvSpPr/>
          <p:nvPr/>
        </p:nvSpPr>
        <p:spPr>
          <a:xfrm>
            <a:off x="1290037" y="1092909"/>
            <a:ext cx="2232000" cy="1368000"/>
          </a:xfrm>
          <a:prstGeom prst="roundRect">
            <a:avLst/>
          </a:prstGeom>
          <a:noFill/>
          <a:ln w="25400">
            <a:solidFill>
              <a:srgbClr val="0070C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sz="1400" b="1" dirty="0">
                <a:solidFill>
                  <a:srgbClr val="213448"/>
                </a:solidFill>
                <a:latin typeface="Microsoft JhengHei"/>
              </a:rPr>
              <a:t> </a:t>
            </a:r>
            <a:r>
              <a:rPr sz="2000" b="1" dirty="0" err="1">
                <a:solidFill>
                  <a:srgbClr val="213448"/>
                </a:solidFill>
                <a:latin typeface="Microsoft JhengHei"/>
              </a:rPr>
              <a:t>教育部</a:t>
            </a:r>
            <a:endParaRPr lang="en-US" sz="2000" b="1" dirty="0">
              <a:solidFill>
                <a:srgbClr val="213448"/>
              </a:solidFill>
              <a:latin typeface="Microsoft JhengHei"/>
            </a:endParaRPr>
          </a:p>
          <a:p>
            <a:pPr algn="ctr">
              <a:spcAft>
                <a:spcPts val="400"/>
              </a:spcAft>
            </a:pPr>
            <a:r>
              <a:rPr sz="2000" b="1" dirty="0" err="1">
                <a:solidFill>
                  <a:srgbClr val="213448"/>
                </a:solidFill>
                <a:latin typeface="Microsoft JhengHei"/>
              </a:rPr>
              <a:t>統計處</a:t>
            </a:r>
            <a:endParaRPr lang="en-US" sz="2000" b="1" dirty="0">
              <a:solidFill>
                <a:srgbClr val="213448"/>
              </a:solidFill>
              <a:latin typeface="Microsoft JhengHei"/>
            </a:endParaRPr>
          </a:p>
          <a:p>
            <a:pPr algn="ctr">
              <a:spcAft>
                <a:spcPts val="400"/>
              </a:spcAft>
            </a:pPr>
            <a:endParaRPr lang="zh-TW" altLang="en-US" sz="2000" b="1" dirty="0">
              <a:solidFill>
                <a:srgbClr val="213448"/>
              </a:solidFill>
              <a:latin typeface="Microsoft JhengHei"/>
              <a:ea typeface="Microsoft JhengHei"/>
            </a:endParaRPr>
          </a:p>
        </p:txBody>
      </p:sp>
      <p:sp>
        <p:nvSpPr>
          <p:cNvPr id="7" name="Rounded Rectangle 4"/>
          <p:cNvSpPr/>
          <p:nvPr/>
        </p:nvSpPr>
        <p:spPr>
          <a:xfrm>
            <a:off x="3810037" y="1092909"/>
            <a:ext cx="2232000" cy="1368000"/>
          </a:xfrm>
          <a:prstGeom prst="roundRect">
            <a:avLst/>
          </a:prstGeom>
          <a:noFill/>
          <a:ln w="25400">
            <a:solidFill>
              <a:srgbClr val="EA66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>
            <a:noAutofit/>
          </a:bodyPr>
          <a:lstStyle/>
          <a:p>
            <a:pPr algn="ctr">
              <a:spcAft>
                <a:spcPts val="400"/>
              </a:spcAft>
            </a:pPr>
            <a:r>
              <a:rPr sz="2000" b="1" dirty="0" err="1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大學</a:t>
            </a:r>
            <a:endParaRPr lang="en-US" sz="2000" b="1" dirty="0">
              <a:solidFill>
                <a:srgbClr val="213448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>
              <a:spcAft>
                <a:spcPts val="400"/>
              </a:spcAft>
            </a:pPr>
            <a:r>
              <a:rPr sz="2000" b="1" dirty="0" err="1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總量管制小組</a:t>
            </a:r>
            <a:endParaRPr lang="en-US" sz="2000" b="1" dirty="0">
              <a:solidFill>
                <a:srgbClr val="213448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>
              <a:spcAft>
                <a:spcPts val="400"/>
              </a:spcAft>
            </a:pPr>
            <a:endParaRPr sz="1800" b="1" dirty="0">
              <a:solidFill>
                <a:srgbClr val="213448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Rounded Rectangle 5"/>
          <p:cNvSpPr/>
          <p:nvPr/>
        </p:nvSpPr>
        <p:spPr>
          <a:xfrm>
            <a:off x="6330037" y="1092909"/>
            <a:ext cx="2232000" cy="1368000"/>
          </a:xfrm>
          <a:prstGeom prst="roundRect">
            <a:avLst/>
          </a:prstGeom>
          <a:noFill/>
          <a:ln w="25400">
            <a:solidFill>
              <a:srgbClr val="844EA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 sz="1400" b="1">
                <a:solidFill>
                  <a:srgbClr val="000000"/>
                </a:solidFill>
              </a:defRPr>
            </a:pPr>
            <a:r>
              <a:rPr lang="zh-TW" altLang="en-US" sz="18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大專校院校務</a:t>
            </a:r>
            <a:br>
              <a:rPr lang="en-US" altLang="zh-TW" sz="18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18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資訊公開平台</a:t>
            </a:r>
          </a:p>
          <a:p>
            <a:pPr algn="ctr">
              <a:spcAft>
                <a:spcPts val="400"/>
              </a:spcAft>
            </a:pPr>
            <a:endParaRPr sz="1800" b="1" dirty="0">
              <a:solidFill>
                <a:srgbClr val="213448"/>
              </a:solidFill>
              <a:latin typeface="Microsoft JhengHei"/>
            </a:endParaRPr>
          </a:p>
        </p:txBody>
      </p:sp>
      <p:sp>
        <p:nvSpPr>
          <p:cNvPr id="9" name="Rounded Rectangle 6"/>
          <p:cNvSpPr/>
          <p:nvPr/>
        </p:nvSpPr>
        <p:spPr>
          <a:xfrm>
            <a:off x="1290037" y="2748909"/>
            <a:ext cx="2232000" cy="1368000"/>
          </a:xfrm>
          <a:prstGeom prst="roundRect">
            <a:avLst/>
          </a:prstGeom>
          <a:noFill/>
          <a:ln w="25400">
            <a:solidFill>
              <a:srgbClr val="0099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  <a:defRPr sz="1400" b="1">
                <a:solidFill>
                  <a:srgbClr val="000000"/>
                </a:solidFill>
              </a:defRPr>
            </a:pPr>
            <a:r>
              <a:rPr lang="zh-TW" altLang="en-US" sz="20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兼任助理</a:t>
            </a:r>
            <a:br>
              <a:rPr lang="en-US" altLang="zh-TW" sz="20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20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承辦單位</a:t>
            </a:r>
          </a:p>
          <a:p>
            <a:pPr algn="ctr">
              <a:spcAft>
                <a:spcPts val="400"/>
              </a:spcAft>
            </a:pPr>
            <a:endParaRPr lang="zh-TW" altLang="en-US" sz="2000" b="1" dirty="0">
              <a:solidFill>
                <a:srgbClr val="213448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Rounded Rectangle 7"/>
          <p:cNvSpPr/>
          <p:nvPr/>
        </p:nvSpPr>
        <p:spPr>
          <a:xfrm>
            <a:off x="3810037" y="2748909"/>
            <a:ext cx="2232000" cy="1368000"/>
          </a:xfrm>
          <a:prstGeom prst="roundRect">
            <a:avLst/>
          </a:prstGeom>
          <a:noFill/>
          <a:ln w="2540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sz="2000" b="1" dirty="0" err="1">
                <a:solidFill>
                  <a:srgbClr val="213448"/>
                </a:solidFill>
                <a:latin typeface="Microsoft JhengHei"/>
              </a:rPr>
              <a:t>教育部</a:t>
            </a:r>
            <a:endParaRPr lang="en-US" sz="2000" b="1" dirty="0">
              <a:solidFill>
                <a:srgbClr val="213448"/>
              </a:solidFill>
              <a:latin typeface="Microsoft JhengHei"/>
            </a:endParaRPr>
          </a:p>
          <a:p>
            <a:pPr algn="ctr">
              <a:spcAft>
                <a:spcPts val="400"/>
              </a:spcAft>
            </a:pPr>
            <a:r>
              <a:rPr sz="2000" b="1" dirty="0" err="1">
                <a:solidFill>
                  <a:srgbClr val="213448"/>
                </a:solidFill>
                <a:latin typeface="Microsoft JhengHei"/>
              </a:rPr>
              <a:t>人事處</a:t>
            </a:r>
            <a:endParaRPr lang="en-US" sz="2000" b="1" dirty="0">
              <a:solidFill>
                <a:srgbClr val="213448"/>
              </a:solidFill>
              <a:latin typeface="Microsoft JhengHei"/>
            </a:endParaRPr>
          </a:p>
          <a:p>
            <a:pPr algn="ctr">
              <a:spcAft>
                <a:spcPts val="400"/>
              </a:spcAft>
            </a:pPr>
            <a:endParaRPr sz="2000" b="1" dirty="0">
              <a:solidFill>
                <a:srgbClr val="213448"/>
              </a:solidFill>
              <a:latin typeface="Microsoft JhengHei"/>
            </a:endParaRPr>
          </a:p>
        </p:txBody>
      </p:sp>
      <p:sp>
        <p:nvSpPr>
          <p:cNvPr id="11" name="Rounded Rectangle 8"/>
          <p:cNvSpPr/>
          <p:nvPr/>
        </p:nvSpPr>
        <p:spPr>
          <a:xfrm>
            <a:off x="6330037" y="2748909"/>
            <a:ext cx="2232000" cy="1368000"/>
          </a:xfrm>
          <a:prstGeom prst="roundRect">
            <a:avLst/>
          </a:prstGeom>
          <a:noFill/>
          <a:ln w="25400">
            <a:solidFill>
              <a:srgbClr val="FFCC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sz="1400" b="1" dirty="0">
                <a:solidFill>
                  <a:srgbClr val="213448"/>
                </a:solidFill>
                <a:latin typeface="Microsoft JhengHei"/>
              </a:rPr>
              <a:t> </a:t>
            </a:r>
            <a:r>
              <a:rPr sz="2000" b="1" dirty="0" err="1">
                <a:solidFill>
                  <a:srgbClr val="213448"/>
                </a:solidFill>
                <a:latin typeface="Microsoft JhengHei"/>
              </a:rPr>
              <a:t>教育部</a:t>
            </a:r>
            <a:endParaRPr lang="en-US" sz="2000" b="1" dirty="0">
              <a:solidFill>
                <a:srgbClr val="213448"/>
              </a:solidFill>
              <a:latin typeface="Microsoft JhengHei"/>
            </a:endParaRPr>
          </a:p>
          <a:p>
            <a:pPr algn="ctr">
              <a:spcAft>
                <a:spcPts val="400"/>
              </a:spcAft>
            </a:pPr>
            <a:r>
              <a:rPr sz="2000" b="1" dirty="0" err="1">
                <a:solidFill>
                  <a:srgbClr val="213448"/>
                </a:solidFill>
                <a:latin typeface="Microsoft JhengHei"/>
              </a:rPr>
              <a:t>國際司</a:t>
            </a:r>
            <a:endParaRPr lang="en-US" sz="2000" b="1" dirty="0">
              <a:solidFill>
                <a:srgbClr val="213448"/>
              </a:solidFill>
              <a:latin typeface="Microsoft JhengHei"/>
            </a:endParaRPr>
          </a:p>
          <a:p>
            <a:pPr algn="ctr">
              <a:spcAft>
                <a:spcPts val="400"/>
              </a:spcAft>
            </a:pPr>
            <a:endParaRPr lang="zh-TW" altLang="en-US" sz="2000" b="1" dirty="0">
              <a:solidFill>
                <a:srgbClr val="213448"/>
              </a:solidFill>
              <a:latin typeface="Microsoft JhengHei"/>
              <a:ea typeface="Microsoft JhengHei"/>
            </a:endParaRPr>
          </a:p>
        </p:txBody>
      </p:sp>
      <p:sp>
        <p:nvSpPr>
          <p:cNvPr id="13" name="Rounded Rectangle 10"/>
          <p:cNvSpPr/>
          <p:nvPr/>
        </p:nvSpPr>
        <p:spPr>
          <a:xfrm>
            <a:off x="3810037" y="4404909"/>
            <a:ext cx="2232000" cy="1368000"/>
          </a:xfrm>
          <a:prstGeom prst="roundRect">
            <a:avLst/>
          </a:prstGeom>
          <a:noFill/>
          <a:ln w="25400">
            <a:solidFill>
              <a:srgbClr val="6633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400"/>
              </a:spcAft>
            </a:pPr>
            <a:r>
              <a:rPr sz="18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8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私立大學校院</a:t>
            </a:r>
            <a:br>
              <a:rPr lang="zh-TW" altLang="en-US" sz="18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18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獎補助小組</a:t>
            </a:r>
          </a:p>
          <a:p>
            <a:pPr algn="ctr">
              <a:spcAft>
                <a:spcPts val="400"/>
              </a:spcAft>
            </a:pPr>
            <a:endParaRPr sz="1400" b="1" dirty="0">
              <a:solidFill>
                <a:srgbClr val="213448"/>
              </a:solidFill>
              <a:latin typeface="Microsoft JhengHei"/>
            </a:endParaRPr>
          </a:p>
        </p:txBody>
      </p:sp>
      <p:sp>
        <p:nvSpPr>
          <p:cNvPr id="17" name="Rounded Rectangle 3"/>
          <p:cNvSpPr/>
          <p:nvPr/>
        </p:nvSpPr>
        <p:spPr>
          <a:xfrm>
            <a:off x="1560057" y="2026652"/>
            <a:ext cx="1691960" cy="314037"/>
          </a:xfrm>
          <a:prstGeom prst="roundRect">
            <a:avLst/>
          </a:prstGeom>
          <a:solidFill>
            <a:srgbClr val="EAF1F6"/>
          </a:solidFill>
          <a:ln w="25400">
            <a:solidFill>
              <a:srgbClr val="0070C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lang="en-US" altLang="zh-TW" sz="1500" b="1" dirty="0">
                <a:solidFill>
                  <a:schemeClr val="tx1"/>
                </a:solidFill>
                <a:latin typeface="Microsoft JhengHei"/>
              </a:rPr>
              <a:t>40</a:t>
            </a:r>
            <a:r>
              <a:rPr sz="1500" b="1" dirty="0">
                <a:solidFill>
                  <a:schemeClr val="tx1"/>
                </a:solidFill>
                <a:latin typeface="Microsoft JhengHei"/>
              </a:rPr>
              <a:t>張表冊</a:t>
            </a:r>
            <a:endParaRPr sz="1500" b="1" dirty="0">
              <a:solidFill>
                <a:schemeClr val="tx1"/>
              </a:solidFill>
              <a:latin typeface="Microsoft JhengHei"/>
              <a:ea typeface="Microsoft JhengHei"/>
            </a:endParaRPr>
          </a:p>
        </p:txBody>
      </p:sp>
      <p:sp>
        <p:nvSpPr>
          <p:cNvPr id="19" name="Rounded Rectangle 3"/>
          <p:cNvSpPr/>
          <p:nvPr/>
        </p:nvSpPr>
        <p:spPr>
          <a:xfrm>
            <a:off x="4080057" y="2026652"/>
            <a:ext cx="1691960" cy="314037"/>
          </a:xfrm>
          <a:prstGeom prst="roundRect">
            <a:avLst/>
          </a:prstGeom>
          <a:solidFill>
            <a:srgbClr val="FFB061"/>
          </a:solidFill>
          <a:ln w="25400">
            <a:solidFill>
              <a:srgbClr val="EA66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sz="1100" b="1" dirty="0">
                <a:solidFill>
                  <a:schemeClr val="tx1"/>
                </a:solidFill>
                <a:latin typeface="Microsoft JhengHei"/>
              </a:rPr>
              <a:t> </a:t>
            </a:r>
            <a:r>
              <a:rPr lang="en-US" altLang="zh-TW" sz="1500" b="1" dirty="0">
                <a:solidFill>
                  <a:schemeClr val="tx1"/>
                </a:solidFill>
                <a:latin typeface="Microsoft JhengHei"/>
              </a:rPr>
              <a:t>17</a:t>
            </a:r>
            <a:r>
              <a:rPr sz="1500" b="1" dirty="0">
                <a:solidFill>
                  <a:schemeClr val="tx1"/>
                </a:solidFill>
                <a:latin typeface="Microsoft JhengHei"/>
              </a:rPr>
              <a:t>張表冊</a:t>
            </a:r>
            <a:endParaRPr sz="1500" b="1" dirty="0">
              <a:solidFill>
                <a:schemeClr val="tx1"/>
              </a:solidFill>
              <a:latin typeface="Microsoft JhengHei"/>
              <a:ea typeface="Microsoft JhengHei"/>
            </a:endParaRPr>
          </a:p>
        </p:txBody>
      </p:sp>
      <p:sp>
        <p:nvSpPr>
          <p:cNvPr id="20" name="Rounded Rectangle 3"/>
          <p:cNvSpPr/>
          <p:nvPr/>
        </p:nvSpPr>
        <p:spPr>
          <a:xfrm>
            <a:off x="6600057" y="2026651"/>
            <a:ext cx="1691960" cy="31403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rgbClr val="844EA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sz="1100" b="1" dirty="0">
                <a:solidFill>
                  <a:schemeClr val="tx1"/>
                </a:solidFill>
                <a:latin typeface="Microsoft JhengHei"/>
              </a:rPr>
              <a:t> </a:t>
            </a:r>
            <a:r>
              <a:rPr lang="en-US" altLang="zh-TW" sz="1500" b="1" dirty="0">
                <a:solidFill>
                  <a:schemeClr val="tx1"/>
                </a:solidFill>
                <a:latin typeface="Microsoft JhengHei"/>
              </a:rPr>
              <a:t>79</a:t>
            </a:r>
            <a:r>
              <a:rPr sz="1500" b="1" dirty="0">
                <a:solidFill>
                  <a:schemeClr val="tx1"/>
                </a:solidFill>
                <a:latin typeface="Microsoft JhengHei"/>
              </a:rPr>
              <a:t>張表冊</a:t>
            </a:r>
            <a:endParaRPr sz="1500" b="1" dirty="0">
              <a:solidFill>
                <a:schemeClr val="tx1"/>
              </a:solidFill>
              <a:latin typeface="Microsoft JhengHei"/>
              <a:ea typeface="Microsoft JhengHei"/>
            </a:endParaRPr>
          </a:p>
        </p:txBody>
      </p:sp>
      <p:sp>
        <p:nvSpPr>
          <p:cNvPr id="21" name="Rounded Rectangle 3"/>
          <p:cNvSpPr/>
          <p:nvPr/>
        </p:nvSpPr>
        <p:spPr>
          <a:xfrm>
            <a:off x="1560057" y="3666107"/>
            <a:ext cx="1691960" cy="314037"/>
          </a:xfrm>
          <a:prstGeom prst="roundRect">
            <a:avLst/>
          </a:prstGeom>
          <a:solidFill>
            <a:srgbClr val="CCFFCC"/>
          </a:solidFill>
          <a:ln w="25400">
            <a:solidFill>
              <a:srgbClr val="0099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lang="en-US" altLang="zh-TW" sz="15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sz="1500" b="1" dirty="0">
                <a:solidFill>
                  <a:schemeClr val="tx1"/>
                </a:solidFill>
                <a:latin typeface="Microsoft JhengHei"/>
              </a:rPr>
              <a:t>張表冊</a:t>
            </a:r>
          </a:p>
        </p:txBody>
      </p:sp>
      <p:sp>
        <p:nvSpPr>
          <p:cNvPr id="22" name="Rounded Rectangle 3"/>
          <p:cNvSpPr/>
          <p:nvPr/>
        </p:nvSpPr>
        <p:spPr>
          <a:xfrm>
            <a:off x="4080057" y="3661487"/>
            <a:ext cx="1691960" cy="314037"/>
          </a:xfrm>
          <a:prstGeom prst="roundRect">
            <a:avLst/>
          </a:prstGeom>
          <a:solidFill>
            <a:srgbClr val="FF9393"/>
          </a:solidFill>
          <a:ln w="2540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lang="en-US" altLang="zh-TW" sz="15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</a:t>
            </a:r>
            <a:r>
              <a:rPr sz="1500" b="1" dirty="0">
                <a:solidFill>
                  <a:schemeClr val="tx1"/>
                </a:solidFill>
                <a:latin typeface="Microsoft JhengHei"/>
              </a:rPr>
              <a:t>張表冊</a:t>
            </a:r>
            <a:endParaRPr sz="1500" b="1" dirty="0">
              <a:solidFill>
                <a:schemeClr val="tx1"/>
              </a:solidFill>
              <a:latin typeface="Microsoft JhengHei"/>
              <a:ea typeface="Microsoft JhengHei"/>
            </a:endParaRPr>
          </a:p>
        </p:txBody>
      </p:sp>
      <p:sp>
        <p:nvSpPr>
          <p:cNvPr id="24" name="Rounded Rectangle 3"/>
          <p:cNvSpPr/>
          <p:nvPr/>
        </p:nvSpPr>
        <p:spPr>
          <a:xfrm>
            <a:off x="6600057" y="3666107"/>
            <a:ext cx="1691960" cy="314037"/>
          </a:xfrm>
          <a:prstGeom prst="roundRect">
            <a:avLst/>
          </a:prstGeom>
          <a:solidFill>
            <a:srgbClr val="FFFFC5"/>
          </a:solidFill>
          <a:ln w="25400">
            <a:solidFill>
              <a:srgbClr val="FFCC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sz="1100" b="1" dirty="0">
                <a:solidFill>
                  <a:schemeClr val="tx1"/>
                </a:solidFill>
                <a:latin typeface="Microsoft JhengHei"/>
              </a:rPr>
              <a:t> </a:t>
            </a:r>
            <a:r>
              <a:rPr lang="en-US" altLang="zh-TW" sz="1500" b="1" dirty="0">
                <a:solidFill>
                  <a:schemeClr val="tx1"/>
                </a:solidFill>
                <a:latin typeface="Microsoft JhengHei"/>
              </a:rPr>
              <a:t>7</a:t>
            </a:r>
            <a:r>
              <a:rPr sz="1500" b="1" dirty="0">
                <a:solidFill>
                  <a:schemeClr val="tx1"/>
                </a:solidFill>
                <a:latin typeface="Microsoft JhengHei"/>
              </a:rPr>
              <a:t>張表冊</a:t>
            </a:r>
            <a:endParaRPr sz="1500" b="1" dirty="0">
              <a:solidFill>
                <a:schemeClr val="tx1"/>
              </a:solidFill>
              <a:latin typeface="Microsoft JhengHei"/>
              <a:ea typeface="Microsoft JhengHei"/>
            </a:endParaRPr>
          </a:p>
        </p:txBody>
      </p:sp>
      <p:sp>
        <p:nvSpPr>
          <p:cNvPr id="25" name="Rounded Rectangle 3"/>
          <p:cNvSpPr/>
          <p:nvPr/>
        </p:nvSpPr>
        <p:spPr>
          <a:xfrm>
            <a:off x="1578037" y="5333268"/>
            <a:ext cx="1691960" cy="314037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 w="25400">
            <a:solidFill>
              <a:srgbClr val="0000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sz="2000" b="1" dirty="0">
                <a:solidFill>
                  <a:srgbClr val="213448"/>
                </a:solidFill>
                <a:latin typeface="Microsoft JhengHei"/>
              </a:rPr>
              <a:t> </a:t>
            </a:r>
            <a:r>
              <a:rPr lang="en-US" altLang="zh-TW" sz="1500" b="1" dirty="0">
                <a:solidFill>
                  <a:srgbClr val="2134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</a:t>
            </a:r>
            <a:r>
              <a:rPr sz="1500" b="1" dirty="0">
                <a:solidFill>
                  <a:srgbClr val="213448"/>
                </a:solidFill>
                <a:latin typeface="Microsoft JhengHei"/>
              </a:rPr>
              <a:t>張表冊</a:t>
            </a:r>
          </a:p>
        </p:txBody>
      </p:sp>
      <p:sp>
        <p:nvSpPr>
          <p:cNvPr id="26" name="Rounded Rectangle 3"/>
          <p:cNvSpPr/>
          <p:nvPr/>
        </p:nvSpPr>
        <p:spPr>
          <a:xfrm>
            <a:off x="4080057" y="5333269"/>
            <a:ext cx="1691960" cy="314037"/>
          </a:xfrm>
          <a:prstGeom prst="roundRect">
            <a:avLst/>
          </a:prstGeom>
          <a:solidFill>
            <a:srgbClr val="EFD1AF"/>
          </a:solidFill>
          <a:ln w="25400">
            <a:solidFill>
              <a:srgbClr val="6633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sz="2000" b="1" dirty="0">
                <a:solidFill>
                  <a:srgbClr val="213448"/>
                </a:solidFill>
                <a:latin typeface="Microsoft JhengHei"/>
              </a:rPr>
              <a:t> </a:t>
            </a:r>
            <a:r>
              <a:rPr lang="en-US" altLang="zh-TW" sz="15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36</a:t>
            </a:r>
            <a:r>
              <a:rPr sz="1500" b="1" dirty="0">
                <a:solidFill>
                  <a:schemeClr val="tx1"/>
                </a:solidFill>
                <a:latin typeface="Microsoft JhengHei"/>
              </a:rPr>
              <a:t>張表冊</a:t>
            </a:r>
          </a:p>
        </p:txBody>
      </p:sp>
      <p:sp>
        <p:nvSpPr>
          <p:cNvPr id="27" name="Rounded Rectangle 3"/>
          <p:cNvSpPr/>
          <p:nvPr/>
        </p:nvSpPr>
        <p:spPr>
          <a:xfrm>
            <a:off x="6670857" y="5333269"/>
            <a:ext cx="1691960" cy="314037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lang="en-US" sz="15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34</a:t>
            </a:r>
            <a:r>
              <a:rPr sz="15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張表冊</a:t>
            </a:r>
          </a:p>
        </p:txBody>
      </p:sp>
      <p:sp>
        <p:nvSpPr>
          <p:cNvPr id="23" name="Rounded Rectangle 10"/>
          <p:cNvSpPr/>
          <p:nvPr/>
        </p:nvSpPr>
        <p:spPr>
          <a:xfrm>
            <a:off x="1308017" y="4404909"/>
            <a:ext cx="2232000" cy="1368000"/>
          </a:xfrm>
          <a:prstGeom prst="roundRect">
            <a:avLst/>
          </a:prstGeom>
          <a:noFill/>
          <a:ln w="25400">
            <a:solidFill>
              <a:srgbClr val="0000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400"/>
              </a:spcAft>
            </a:pPr>
            <a:r>
              <a:rPr sz="18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0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教育部</a:t>
            </a:r>
            <a:br>
              <a:rPr lang="zh-TW" altLang="en-US" sz="20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20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國際化調查</a:t>
            </a:r>
          </a:p>
          <a:p>
            <a:pPr algn="ctr">
              <a:spcAft>
                <a:spcPts val="400"/>
              </a:spcAft>
            </a:pPr>
            <a:endParaRPr sz="1400" b="1" dirty="0">
              <a:solidFill>
                <a:srgbClr val="213448"/>
              </a:solidFill>
              <a:latin typeface="Microsoft JhengHei"/>
            </a:endParaRPr>
          </a:p>
        </p:txBody>
      </p:sp>
      <p:sp>
        <p:nvSpPr>
          <p:cNvPr id="28" name="Rounded Rectangle 10"/>
          <p:cNvSpPr/>
          <p:nvPr/>
        </p:nvSpPr>
        <p:spPr>
          <a:xfrm>
            <a:off x="6330037" y="4404909"/>
            <a:ext cx="2232000" cy="1368000"/>
          </a:xfrm>
          <a:prstGeom prst="roundRect">
            <a:avLst/>
          </a:prstGeom>
          <a:noFill/>
          <a:ln w="254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400"/>
              </a:spcAft>
            </a:pPr>
            <a:r>
              <a:rPr sz="18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0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高教</a:t>
            </a:r>
            <a:br>
              <a:rPr lang="zh-TW" altLang="en-US" sz="20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20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深耕計畫小組</a:t>
            </a:r>
          </a:p>
          <a:p>
            <a:pPr algn="ctr">
              <a:spcAft>
                <a:spcPts val="400"/>
              </a:spcAft>
            </a:pPr>
            <a:endParaRPr sz="1400" b="1" dirty="0">
              <a:solidFill>
                <a:srgbClr val="213448"/>
              </a:solidFill>
              <a:latin typeface="Microsoft JhengHei"/>
            </a:endParaRPr>
          </a:p>
        </p:txBody>
      </p:sp>
      <p:sp>
        <p:nvSpPr>
          <p:cNvPr id="31" name="Rounded Rectangle 5"/>
          <p:cNvSpPr/>
          <p:nvPr/>
        </p:nvSpPr>
        <p:spPr>
          <a:xfrm>
            <a:off x="8832057" y="1092909"/>
            <a:ext cx="2232000" cy="1368000"/>
          </a:xfrm>
          <a:prstGeom prst="roundRect">
            <a:avLst/>
          </a:prstGeom>
          <a:noFill/>
          <a:ln w="25400">
            <a:solidFill>
              <a:srgbClr val="11CCD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 sz="1400" b="1">
                <a:solidFill>
                  <a:srgbClr val="000000"/>
                </a:solidFill>
              </a:defRPr>
            </a:pPr>
            <a:r>
              <a:rPr lang="zh-TW" altLang="en-US" sz="18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大專校院</a:t>
            </a:r>
            <a:endParaRPr lang="en-US" altLang="zh-TW" sz="1800" b="1" dirty="0">
              <a:solidFill>
                <a:srgbClr val="213448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>
              <a:defRPr sz="1400" b="1">
                <a:solidFill>
                  <a:srgbClr val="000000"/>
                </a:solidFill>
              </a:defRPr>
            </a:pPr>
            <a:r>
              <a:rPr lang="zh-TW" altLang="en-US" sz="18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學生基本資料庫</a:t>
            </a:r>
          </a:p>
          <a:p>
            <a:pPr algn="ctr">
              <a:spcAft>
                <a:spcPts val="400"/>
              </a:spcAft>
            </a:pPr>
            <a:endParaRPr sz="1800" b="1" dirty="0">
              <a:solidFill>
                <a:srgbClr val="213448"/>
              </a:solidFill>
              <a:latin typeface="Microsoft JhengHei"/>
            </a:endParaRPr>
          </a:p>
        </p:txBody>
      </p:sp>
      <p:sp>
        <p:nvSpPr>
          <p:cNvPr id="32" name="Rounded Rectangle 3"/>
          <p:cNvSpPr/>
          <p:nvPr/>
        </p:nvSpPr>
        <p:spPr>
          <a:xfrm>
            <a:off x="9102077" y="2045120"/>
            <a:ext cx="1691960" cy="314037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25400">
            <a:solidFill>
              <a:srgbClr val="11CCD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sz="1100" b="1" dirty="0">
                <a:solidFill>
                  <a:schemeClr val="tx1"/>
                </a:solidFill>
                <a:latin typeface="Microsoft JhengHei"/>
              </a:rPr>
              <a:t> </a:t>
            </a:r>
            <a:r>
              <a:rPr lang="en-US" altLang="zh-TW" sz="1500" b="1" dirty="0">
                <a:solidFill>
                  <a:schemeClr val="tx1"/>
                </a:solidFill>
                <a:latin typeface="Microsoft JhengHei"/>
              </a:rPr>
              <a:t>16</a:t>
            </a:r>
            <a:r>
              <a:rPr sz="1500" b="1" dirty="0">
                <a:solidFill>
                  <a:schemeClr val="tx1"/>
                </a:solidFill>
                <a:latin typeface="Microsoft JhengHei"/>
              </a:rPr>
              <a:t>張表冊</a:t>
            </a:r>
            <a:endParaRPr sz="1500" b="1" dirty="0">
              <a:solidFill>
                <a:schemeClr val="tx1"/>
              </a:solidFill>
              <a:latin typeface="Microsoft JhengHei"/>
              <a:ea typeface="Microsoft JhengHei"/>
            </a:endParaRPr>
          </a:p>
        </p:txBody>
      </p:sp>
      <p:sp>
        <p:nvSpPr>
          <p:cNvPr id="33" name="Rounded Rectangle 8"/>
          <p:cNvSpPr/>
          <p:nvPr/>
        </p:nvSpPr>
        <p:spPr>
          <a:xfrm>
            <a:off x="8850037" y="2748909"/>
            <a:ext cx="2232000" cy="1368000"/>
          </a:xfrm>
          <a:prstGeom prst="roundRect">
            <a:avLst/>
          </a:prstGeom>
          <a:noFill/>
          <a:ln w="25400">
            <a:solidFill>
              <a:schemeClr val="accent5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sz="1400" b="1" dirty="0">
                <a:solidFill>
                  <a:srgbClr val="213448"/>
                </a:solidFill>
                <a:latin typeface="Microsoft JhengHei"/>
              </a:rPr>
              <a:t> </a:t>
            </a:r>
            <a:r>
              <a:rPr lang="zh-TW" altLang="en-US" sz="20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大專校院</a:t>
            </a:r>
            <a:br>
              <a:rPr lang="en-US" altLang="zh-TW" sz="20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20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一覽表</a:t>
            </a:r>
            <a:endParaRPr lang="en-US" sz="2000" b="1" dirty="0">
              <a:solidFill>
                <a:srgbClr val="213448"/>
              </a:solidFill>
              <a:latin typeface="Microsoft JhengHei"/>
            </a:endParaRPr>
          </a:p>
          <a:p>
            <a:pPr algn="ctr">
              <a:spcAft>
                <a:spcPts val="400"/>
              </a:spcAft>
            </a:pPr>
            <a:endParaRPr lang="zh-TW" altLang="en-US" sz="2000" b="1" dirty="0">
              <a:solidFill>
                <a:srgbClr val="213448"/>
              </a:solidFill>
              <a:latin typeface="Microsoft JhengHei"/>
              <a:ea typeface="Microsoft JhengHei"/>
            </a:endParaRPr>
          </a:p>
        </p:txBody>
      </p:sp>
      <p:sp>
        <p:nvSpPr>
          <p:cNvPr id="34" name="Rounded Rectangle 3"/>
          <p:cNvSpPr/>
          <p:nvPr/>
        </p:nvSpPr>
        <p:spPr>
          <a:xfrm>
            <a:off x="9120057" y="3666107"/>
            <a:ext cx="1691960" cy="314037"/>
          </a:xfrm>
          <a:prstGeom prst="roundRect">
            <a:avLst/>
          </a:prstGeom>
          <a:solidFill>
            <a:srgbClr val="FF9393"/>
          </a:solidFill>
          <a:ln w="25400">
            <a:solidFill>
              <a:schemeClr val="accent5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sz="1100" b="1" dirty="0">
                <a:solidFill>
                  <a:schemeClr val="tx1"/>
                </a:solidFill>
                <a:latin typeface="Microsoft JhengHei"/>
              </a:rPr>
              <a:t> </a:t>
            </a:r>
            <a:r>
              <a:rPr lang="en-US" sz="1500" b="1" dirty="0">
                <a:solidFill>
                  <a:schemeClr val="tx1"/>
                </a:solidFill>
                <a:latin typeface="Microsoft JhengHei"/>
              </a:rPr>
              <a:t>8</a:t>
            </a:r>
            <a:r>
              <a:rPr sz="1500" b="1" dirty="0">
                <a:solidFill>
                  <a:schemeClr val="tx1"/>
                </a:solidFill>
                <a:latin typeface="Microsoft JhengHei"/>
              </a:rPr>
              <a:t>張表冊</a:t>
            </a:r>
            <a:endParaRPr sz="1500" b="1" dirty="0">
              <a:solidFill>
                <a:schemeClr val="tx1"/>
              </a:solidFill>
              <a:latin typeface="Microsoft JhengHei"/>
              <a:ea typeface="Microsoft JhengHei"/>
            </a:endParaRPr>
          </a:p>
        </p:txBody>
      </p:sp>
    </p:spTree>
    <p:extLst>
      <p:ext uri="{BB962C8B-B14F-4D97-AF65-F5344CB8AC3E}">
        <p14:creationId xmlns:p14="http://schemas.microsoft.com/office/powerpoint/2010/main" val="12589398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1386" y="105931"/>
            <a:ext cx="12180613" cy="609600"/>
          </a:xfrm>
        </p:spPr>
        <p:txBody>
          <a:bodyPr>
            <a:noAutofit/>
          </a:bodyPr>
          <a:lstStyle/>
          <a:p>
            <a:pPr algn="l"/>
            <a:r>
              <a:rPr lang="en-US" altLang="zh-TW" sz="44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1.7</a:t>
            </a:r>
            <a:r>
              <a:rPr lang="zh-TW" altLang="en-US" sz="44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定期匯出</a:t>
            </a:r>
            <a:r>
              <a:rPr lang="en-US" altLang="zh-TW" sz="44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-</a:t>
            </a:r>
            <a:r>
              <a:rPr lang="zh-TW" alt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每年</a:t>
            </a:r>
            <a:r>
              <a:rPr lang="en-US" altLang="zh-TW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</a:t>
            </a:r>
            <a:r>
              <a:rPr lang="zh-TW" alt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月匯出資料予應用單位</a:t>
            </a:r>
            <a:r>
              <a:rPr lang="en-US" altLang="zh-TW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-1</a:t>
            </a:r>
            <a:endParaRPr lang="zh-TW" altLang="en-US" sz="4400" b="1" i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6021466"/>
              </p:ext>
            </p:extLst>
          </p:nvPr>
        </p:nvGraphicFramePr>
        <p:xfrm>
          <a:off x="204818" y="724149"/>
          <a:ext cx="11469946" cy="5679856"/>
        </p:xfrm>
        <a:graphic>
          <a:graphicData uri="http://schemas.openxmlformats.org/drawingml/2006/table">
            <a:tbl>
              <a:tblPr/>
              <a:tblGrid>
                <a:gridCol w="28832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86738">
                  <a:extLst>
                    <a:ext uri="{9D8B030D-6E8A-4147-A177-3AD203B41FA5}">
                      <a16:colId xmlns:a16="http://schemas.microsoft.com/office/drawing/2014/main" val="196825654"/>
                    </a:ext>
                  </a:extLst>
                </a:gridCol>
              </a:tblGrid>
              <a:tr h="4386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應用單位</a:t>
                      </a: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E49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匯出表冊</a:t>
                      </a: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E4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1463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教育部統計處</a:t>
                      </a: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TW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412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大學總量管制小組</a:t>
                      </a: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TW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105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兼任助理承辦單位</a:t>
                      </a: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TW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3089274"/>
                  </a:ext>
                </a:extLst>
              </a:tr>
              <a:tr h="6465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教育部人事處</a:t>
                      </a: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TW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8587597"/>
                  </a:ext>
                </a:extLst>
              </a:tr>
              <a:tr h="73890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教育部國際司</a:t>
                      </a: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807830"/>
                  </a:ext>
                </a:extLst>
              </a:tr>
              <a:tr h="89592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大專校院一覽表</a:t>
                      </a: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TW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6857951"/>
                  </a:ext>
                </a:extLst>
              </a:tr>
            </a:tbl>
          </a:graphicData>
        </a:graphic>
      </p:graphicFrame>
      <p:sp>
        <p:nvSpPr>
          <p:cNvPr id="16" name="Rounded Rectangle 4"/>
          <p:cNvSpPr/>
          <p:nvPr/>
        </p:nvSpPr>
        <p:spPr>
          <a:xfrm>
            <a:off x="5122964" y="1189751"/>
            <a:ext cx="6361900" cy="69981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3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3-1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4-1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4-2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4-3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5-1,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5-2,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</a:t>
            </a:r>
            <a:endParaRPr lang="en-US" altLang="zh-TW"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5-3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5-4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6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7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8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13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14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20-1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24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24-A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24-1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24-2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33</a:t>
            </a:r>
            <a:endParaRPr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24" name="Rounded Rectangle 4"/>
          <p:cNvSpPr/>
          <p:nvPr/>
        </p:nvSpPr>
        <p:spPr>
          <a:xfrm>
            <a:off x="3203299" y="1185355"/>
            <a:ext cx="1864801" cy="6984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6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7</a:t>
            </a:r>
            <a:endParaRPr sz="16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5" name="Rounded Rectangle 57"/>
          <p:cNvSpPr/>
          <p:nvPr/>
        </p:nvSpPr>
        <p:spPr>
          <a:xfrm>
            <a:off x="3224391" y="1936883"/>
            <a:ext cx="548640" cy="365760"/>
          </a:xfrm>
          <a:prstGeom prst="roundRect">
            <a:avLst/>
          </a:prstGeom>
          <a:solidFill>
            <a:srgbClr val="FFFFC5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</a:t>
            </a:r>
            <a:endParaRPr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46" name="Rounded Rectangle 4"/>
          <p:cNvSpPr/>
          <p:nvPr/>
        </p:nvSpPr>
        <p:spPr>
          <a:xfrm>
            <a:off x="3819021" y="1938293"/>
            <a:ext cx="1002362" cy="365760"/>
          </a:xfrm>
          <a:prstGeom prst="roundRect">
            <a:avLst/>
          </a:prstGeom>
          <a:solidFill>
            <a:srgbClr val="FF8989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職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職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</a:t>
            </a:r>
            <a:endParaRPr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48" name="Rounded Rectangle 35"/>
          <p:cNvSpPr/>
          <p:nvPr/>
        </p:nvSpPr>
        <p:spPr>
          <a:xfrm>
            <a:off x="4893709" y="1934757"/>
            <a:ext cx="4157927" cy="365760"/>
          </a:xfrm>
          <a:prstGeom prst="roundRect">
            <a:avLst/>
          </a:prstGeom>
          <a:solidFill>
            <a:srgbClr val="FFCC99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3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6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7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8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17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18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Rounded Rectangle 4"/>
          <p:cNvSpPr/>
          <p:nvPr/>
        </p:nvSpPr>
        <p:spPr>
          <a:xfrm>
            <a:off x="3233997" y="2504803"/>
            <a:ext cx="1401781" cy="36576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6</a:t>
            </a:r>
            <a:endParaRPr sz="16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0" name="Rounded Rectangle 4"/>
          <p:cNvSpPr/>
          <p:nvPr/>
        </p:nvSpPr>
        <p:spPr>
          <a:xfrm>
            <a:off x="4690820" y="2504803"/>
            <a:ext cx="6263508" cy="35950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1" hangingPunct="1">
              <a:defRPr/>
            </a:pP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4-2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5-2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24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24-A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24-1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24-2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25</a:t>
            </a:r>
            <a:endParaRPr lang="zh-TW" altLang="en-US" sz="16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51" name="Rounded Rectangle 57"/>
          <p:cNvSpPr/>
          <p:nvPr/>
        </p:nvSpPr>
        <p:spPr>
          <a:xfrm>
            <a:off x="3239450" y="2927753"/>
            <a:ext cx="548640" cy="365760"/>
          </a:xfrm>
          <a:prstGeom prst="roundRect">
            <a:avLst/>
          </a:prstGeom>
          <a:solidFill>
            <a:srgbClr val="FFFFC5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</a:t>
            </a:r>
            <a:endParaRPr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52" name="Rounded Rectangle 35"/>
          <p:cNvSpPr/>
          <p:nvPr/>
        </p:nvSpPr>
        <p:spPr>
          <a:xfrm>
            <a:off x="3831837" y="2927753"/>
            <a:ext cx="999151" cy="365760"/>
          </a:xfrm>
          <a:prstGeom prst="roundRect">
            <a:avLst/>
          </a:prstGeom>
          <a:solidFill>
            <a:srgbClr val="FFCC99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3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ounded Rectangle 57"/>
          <p:cNvSpPr/>
          <p:nvPr/>
        </p:nvSpPr>
        <p:spPr>
          <a:xfrm>
            <a:off x="3250435" y="4271666"/>
            <a:ext cx="2232604" cy="361651"/>
          </a:xfrm>
          <a:prstGeom prst="roundRect">
            <a:avLst/>
          </a:prstGeom>
          <a:solidFill>
            <a:srgbClr val="FFFFC5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6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9</a:t>
            </a:r>
            <a:endParaRPr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25" name="Rounded Rectangle 57"/>
          <p:cNvSpPr/>
          <p:nvPr/>
        </p:nvSpPr>
        <p:spPr>
          <a:xfrm>
            <a:off x="5101256" y="5739987"/>
            <a:ext cx="548640" cy="365760"/>
          </a:xfrm>
          <a:prstGeom prst="roundRect">
            <a:avLst/>
          </a:prstGeom>
          <a:solidFill>
            <a:srgbClr val="FFFFC5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</a:t>
            </a:r>
            <a:endParaRPr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26" name="Rounded Rectangle 4"/>
          <p:cNvSpPr/>
          <p:nvPr/>
        </p:nvSpPr>
        <p:spPr>
          <a:xfrm>
            <a:off x="5710484" y="5747163"/>
            <a:ext cx="1004017" cy="365760"/>
          </a:xfrm>
          <a:prstGeom prst="roundRect">
            <a:avLst/>
          </a:prstGeom>
          <a:solidFill>
            <a:srgbClr val="FF8989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職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</a:t>
            </a:r>
            <a:r>
              <a:rPr 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職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6</a:t>
            </a:r>
            <a:endParaRPr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27" name="Rounded Rectangle 35"/>
          <p:cNvSpPr/>
          <p:nvPr/>
        </p:nvSpPr>
        <p:spPr>
          <a:xfrm>
            <a:off x="3253797" y="3580524"/>
            <a:ext cx="2795936" cy="365760"/>
          </a:xfrm>
          <a:prstGeom prst="roundRect">
            <a:avLst/>
          </a:prstGeom>
          <a:solidFill>
            <a:srgbClr val="FFCC99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19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20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23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ounded Rectangle 4"/>
          <p:cNvSpPr/>
          <p:nvPr/>
        </p:nvSpPr>
        <p:spPr>
          <a:xfrm>
            <a:off x="3233997" y="4921830"/>
            <a:ext cx="2686883" cy="36576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1" hangingPunct="1">
              <a:defRPr/>
            </a:pP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6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7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8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10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10-2</a:t>
            </a:r>
            <a:endParaRPr lang="zh-TW" altLang="en-US" sz="16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29" name="Rounded Rectangle 4"/>
          <p:cNvSpPr/>
          <p:nvPr/>
        </p:nvSpPr>
        <p:spPr>
          <a:xfrm>
            <a:off x="3233997" y="5739987"/>
            <a:ext cx="1806671" cy="36576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6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7</a:t>
            </a:r>
            <a:endParaRPr sz="16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0" name="Rounded Rectangle 35"/>
          <p:cNvSpPr/>
          <p:nvPr/>
        </p:nvSpPr>
        <p:spPr>
          <a:xfrm>
            <a:off x="6769365" y="5747163"/>
            <a:ext cx="647965" cy="365760"/>
          </a:xfrm>
          <a:prstGeom prst="roundRect">
            <a:avLst/>
          </a:prstGeom>
          <a:solidFill>
            <a:srgbClr val="FFCC99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15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ounded Rectangle 16"/>
          <p:cNvSpPr/>
          <p:nvPr/>
        </p:nvSpPr>
        <p:spPr>
          <a:xfrm>
            <a:off x="5964611" y="4921830"/>
            <a:ext cx="1181201" cy="36576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1" hangingPunct="1">
              <a:defRPr/>
            </a:pP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6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6-1</a:t>
            </a:r>
          </a:p>
        </p:txBody>
      </p:sp>
      <p:grpSp>
        <p:nvGrpSpPr>
          <p:cNvPr id="33" name="群組 32"/>
          <p:cNvGrpSpPr/>
          <p:nvPr/>
        </p:nvGrpSpPr>
        <p:grpSpPr>
          <a:xfrm>
            <a:off x="4452281" y="6429684"/>
            <a:ext cx="7146342" cy="307777"/>
            <a:chOff x="1739182" y="4846524"/>
            <a:chExt cx="7146342" cy="307777"/>
          </a:xfrm>
        </p:grpSpPr>
        <p:sp>
          <p:nvSpPr>
            <p:cNvPr id="34" name="文字方塊 33"/>
            <p:cNvSpPr txBox="1"/>
            <p:nvPr/>
          </p:nvSpPr>
          <p:spPr>
            <a:xfrm>
              <a:off x="1739182" y="4846524"/>
              <a:ext cx="714634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14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表冊類別說明        基本資料類        學生類        教師類         職員類        研究類        校務類</a:t>
              </a:r>
            </a:p>
          </p:txBody>
        </p:sp>
        <p:sp>
          <p:nvSpPr>
            <p:cNvPr id="35" name="Rounded Rectangle 4"/>
            <p:cNvSpPr/>
            <p:nvPr/>
          </p:nvSpPr>
          <p:spPr>
            <a:xfrm>
              <a:off x="4150384" y="4907806"/>
              <a:ext cx="331065" cy="185215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eaLnBrk="1" hangingPunct="1">
                <a:defRPr/>
              </a:pPr>
              <a:r>
                <a:rPr lang="zh-TW" altLang="en-US" sz="1200" b="1" dirty="0">
                  <a:solidFill>
                    <a:srgbClr val="000000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學</a:t>
              </a:r>
            </a:p>
          </p:txBody>
        </p:sp>
        <p:sp>
          <p:nvSpPr>
            <p:cNvPr id="36" name="Rounded Rectangle 4"/>
            <p:cNvSpPr/>
            <p:nvPr/>
          </p:nvSpPr>
          <p:spPr>
            <a:xfrm>
              <a:off x="5039362" y="4901583"/>
              <a:ext cx="331065" cy="185215"/>
            </a:xfrm>
            <a:prstGeom prst="roundRect">
              <a:avLst/>
            </a:prstGeom>
            <a:solidFill>
              <a:srgbClr val="FFFFC5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eaLnBrk="1" hangingPunct="1">
                <a:defRPr/>
              </a:pPr>
              <a:r>
                <a:rPr lang="zh-TW" altLang="en-US" sz="1200" b="1" dirty="0">
                  <a:solidFill>
                    <a:srgbClr val="000000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教</a:t>
              </a:r>
            </a:p>
          </p:txBody>
        </p:sp>
        <p:sp>
          <p:nvSpPr>
            <p:cNvPr id="38" name="Rounded Rectangle 4"/>
            <p:cNvSpPr/>
            <p:nvPr/>
          </p:nvSpPr>
          <p:spPr>
            <a:xfrm>
              <a:off x="7767080" y="4890685"/>
              <a:ext cx="331065" cy="185215"/>
            </a:xfrm>
            <a:prstGeom prst="roundRect">
              <a:avLst/>
            </a:prstGeom>
            <a:solidFill>
              <a:srgbClr val="FFCC99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eaLnBrk="1" hangingPunct="1">
                <a:defRPr/>
              </a:pPr>
              <a:r>
                <a:rPr lang="zh-TW" altLang="en-US" sz="1200" b="1" dirty="0">
                  <a:solidFill>
                    <a:srgbClr val="000000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校</a:t>
              </a:r>
            </a:p>
          </p:txBody>
        </p:sp>
        <p:sp>
          <p:nvSpPr>
            <p:cNvPr id="40" name="Rounded Rectangle 4"/>
            <p:cNvSpPr/>
            <p:nvPr/>
          </p:nvSpPr>
          <p:spPr>
            <a:xfrm>
              <a:off x="5958732" y="4901582"/>
              <a:ext cx="331065" cy="185215"/>
            </a:xfrm>
            <a:prstGeom prst="roundRect">
              <a:avLst/>
            </a:prstGeom>
            <a:solidFill>
              <a:srgbClr val="FF8989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eaLnBrk="1" hangingPunct="1">
                <a:defRPr/>
              </a:pPr>
              <a:r>
                <a:rPr lang="zh-TW" altLang="en-US" sz="1200" b="1" dirty="0">
                  <a:solidFill>
                    <a:srgbClr val="000000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職</a:t>
              </a:r>
            </a:p>
          </p:txBody>
        </p:sp>
        <p:sp>
          <p:nvSpPr>
            <p:cNvPr id="41" name="Rounded Rectangle 4"/>
            <p:cNvSpPr/>
            <p:nvPr/>
          </p:nvSpPr>
          <p:spPr>
            <a:xfrm>
              <a:off x="6847710" y="4891515"/>
              <a:ext cx="331065" cy="185215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eaLnBrk="1" hangingPunct="1">
                <a:defRPr/>
              </a:pPr>
              <a:r>
                <a:rPr lang="zh-TW" altLang="en-US" sz="1200" b="1" dirty="0">
                  <a:solidFill>
                    <a:srgbClr val="000000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研</a:t>
              </a:r>
            </a:p>
          </p:txBody>
        </p:sp>
        <p:sp>
          <p:nvSpPr>
            <p:cNvPr id="42" name="Rounded Rectangle 4"/>
            <p:cNvSpPr/>
            <p:nvPr/>
          </p:nvSpPr>
          <p:spPr>
            <a:xfrm>
              <a:off x="2896676" y="4917486"/>
              <a:ext cx="331065" cy="185215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eaLnBrk="1" hangingPunct="1">
                <a:defRPr/>
              </a:pPr>
              <a:r>
                <a:rPr lang="zh-TW" altLang="en-US" sz="1200" b="1" dirty="0">
                  <a:solidFill>
                    <a:srgbClr val="000000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基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713800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1386" y="105931"/>
            <a:ext cx="12180613" cy="609600"/>
          </a:xfrm>
        </p:spPr>
        <p:txBody>
          <a:bodyPr>
            <a:noAutofit/>
          </a:bodyPr>
          <a:lstStyle/>
          <a:p>
            <a:pPr algn="l"/>
            <a:r>
              <a:rPr lang="en-US" altLang="zh-TW" sz="44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1.8</a:t>
            </a:r>
            <a:r>
              <a:rPr lang="zh-TW" altLang="en-US" sz="44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定期匯出</a:t>
            </a:r>
            <a:r>
              <a:rPr lang="en-US" altLang="zh-TW" sz="44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-</a:t>
            </a:r>
            <a:r>
              <a:rPr lang="zh-TW" alt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每年</a:t>
            </a:r>
            <a:r>
              <a:rPr lang="en-US" altLang="zh-TW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</a:t>
            </a:r>
            <a:r>
              <a:rPr lang="zh-TW" alt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月匯出資料予應用單位</a:t>
            </a:r>
            <a:r>
              <a:rPr lang="en-US" altLang="zh-TW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-2</a:t>
            </a:r>
            <a:endParaRPr lang="zh-TW" altLang="en-US" sz="4400" b="1" i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8546613"/>
              </p:ext>
            </p:extLst>
          </p:nvPr>
        </p:nvGraphicFramePr>
        <p:xfrm>
          <a:off x="275628" y="715531"/>
          <a:ext cx="11426845" cy="5722214"/>
        </p:xfrm>
        <a:graphic>
          <a:graphicData uri="http://schemas.openxmlformats.org/drawingml/2006/table">
            <a:tbl>
              <a:tblPr/>
              <a:tblGrid>
                <a:gridCol w="28600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66755">
                  <a:extLst>
                    <a:ext uri="{9D8B030D-6E8A-4147-A177-3AD203B41FA5}">
                      <a16:colId xmlns:a16="http://schemas.microsoft.com/office/drawing/2014/main" val="196825654"/>
                    </a:ext>
                  </a:extLst>
                </a:gridCol>
              </a:tblGrid>
              <a:tr h="4386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應用單位</a:t>
                      </a: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E49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匯出表冊</a:t>
                      </a: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E4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170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大專校院</a:t>
                      </a:r>
                      <a:endParaRPr lang="en-US" altLang="zh-TW" sz="20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學生基本資料庫</a:t>
                      </a: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TW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7730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大專校院校務</a:t>
                      </a:r>
                      <a:br>
                        <a:rPr lang="en-US" altLang="zh-TW" sz="20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</a:br>
                      <a:r>
                        <a:rPr lang="zh-TW" altLang="en-US" sz="20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資訊公開平台</a:t>
                      </a: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115.10</a:t>
                      </a:r>
                      <a:r>
                        <a:rPr kumimoji="0" lang="zh-TW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期</a:t>
                      </a:r>
                      <a:endParaRPr kumimoji="0" lang="en-US" altLang="zh-TW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TW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TW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TW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TW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TW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115.03</a:t>
                      </a:r>
                      <a:r>
                        <a:rPr kumimoji="0" lang="zh-TW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期</a:t>
                      </a:r>
                      <a:endParaRPr kumimoji="0" lang="en-US" altLang="zh-TW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TW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1431" marR="91431"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545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教育部國際化調查</a:t>
                      </a: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7" name="Rounded Rectangle 35"/>
          <p:cNvSpPr/>
          <p:nvPr/>
        </p:nvSpPr>
        <p:spPr>
          <a:xfrm>
            <a:off x="3253796" y="1672805"/>
            <a:ext cx="647965" cy="365760"/>
          </a:xfrm>
          <a:prstGeom prst="roundRect">
            <a:avLst/>
          </a:prstGeom>
          <a:solidFill>
            <a:srgbClr val="FFCC99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15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Rounded Rectangle 4"/>
          <p:cNvSpPr/>
          <p:nvPr/>
        </p:nvSpPr>
        <p:spPr>
          <a:xfrm>
            <a:off x="3253795" y="1217655"/>
            <a:ext cx="570009" cy="37745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6</a:t>
            </a:r>
            <a:endParaRPr sz="16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6" name="Rounded Rectangle 4"/>
          <p:cNvSpPr/>
          <p:nvPr/>
        </p:nvSpPr>
        <p:spPr>
          <a:xfrm>
            <a:off x="3874004" y="1232137"/>
            <a:ext cx="7745294" cy="36297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1" hangingPunct="1">
              <a:defRPr/>
            </a:pP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3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3-1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4-1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4-2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4-3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5-1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5-2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5-3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13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20-1</a:t>
            </a:r>
            <a:endParaRPr lang="zh-TW" altLang="en-US" sz="16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60" name="Rounded Rectangle 4"/>
          <p:cNvSpPr/>
          <p:nvPr/>
        </p:nvSpPr>
        <p:spPr>
          <a:xfrm>
            <a:off x="3253796" y="5456380"/>
            <a:ext cx="7914665" cy="36576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1" hangingPunct="1">
              <a:defRPr/>
            </a:pP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4-1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4-2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4-3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5-1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5-2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5-3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6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7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8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18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19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27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28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endParaRPr lang="zh-TW" altLang="en-US" sz="16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61" name="Rounded Rectangle 57"/>
          <p:cNvSpPr/>
          <p:nvPr/>
        </p:nvSpPr>
        <p:spPr>
          <a:xfrm>
            <a:off x="3271404" y="5909879"/>
            <a:ext cx="733369" cy="365760"/>
          </a:xfrm>
          <a:prstGeom prst="roundRect">
            <a:avLst/>
          </a:prstGeom>
          <a:solidFill>
            <a:srgbClr val="FFFFC5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1-3</a:t>
            </a:r>
            <a:endParaRPr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62" name="Rounded Rectangle 16"/>
          <p:cNvSpPr/>
          <p:nvPr/>
        </p:nvSpPr>
        <p:spPr>
          <a:xfrm>
            <a:off x="4067963" y="5909879"/>
            <a:ext cx="2407934" cy="36576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1" hangingPunct="1">
              <a:defRPr/>
            </a:pP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6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6-1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7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63" name="Rounded Rectangle 35"/>
          <p:cNvSpPr/>
          <p:nvPr/>
        </p:nvSpPr>
        <p:spPr>
          <a:xfrm>
            <a:off x="6540292" y="5909879"/>
            <a:ext cx="670836" cy="365760"/>
          </a:xfrm>
          <a:prstGeom prst="roundRect">
            <a:avLst/>
          </a:prstGeom>
          <a:solidFill>
            <a:srgbClr val="FFCC99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Rounded Rectangle 16"/>
          <p:cNvSpPr/>
          <p:nvPr/>
        </p:nvSpPr>
        <p:spPr>
          <a:xfrm>
            <a:off x="3229861" y="3410839"/>
            <a:ext cx="593944" cy="5220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1" hangingPunct="1">
              <a:defRPr/>
            </a:pP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66" name="Rounded Rectangle 16"/>
          <p:cNvSpPr/>
          <p:nvPr/>
        </p:nvSpPr>
        <p:spPr>
          <a:xfrm>
            <a:off x="8611332" y="4333824"/>
            <a:ext cx="2885021" cy="36576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1" hangingPunct="1">
              <a:defRPr/>
            </a:pP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9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13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23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endParaRPr lang="zh-TW" altLang="en-US" sz="16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67" name="Rounded Rectangle 4"/>
          <p:cNvSpPr/>
          <p:nvPr/>
        </p:nvSpPr>
        <p:spPr>
          <a:xfrm>
            <a:off x="3225444" y="2444070"/>
            <a:ext cx="8106819" cy="494469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4-1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4-2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4-3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5-1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5-4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5-5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6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8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9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10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10-2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13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19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20-1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20-2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20-3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24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24-A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24-1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24-2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26</a:t>
            </a:r>
            <a:endParaRPr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68" name="Rounded Rectangle 57"/>
          <p:cNvSpPr/>
          <p:nvPr/>
        </p:nvSpPr>
        <p:spPr>
          <a:xfrm>
            <a:off x="3225444" y="2995840"/>
            <a:ext cx="5101041" cy="365760"/>
          </a:xfrm>
          <a:prstGeom prst="roundRect">
            <a:avLst/>
          </a:prstGeom>
          <a:solidFill>
            <a:srgbClr val="FFFFC5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3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6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7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8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9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10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12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endParaRPr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69" name="Rounded Rectangle 4"/>
          <p:cNvSpPr/>
          <p:nvPr/>
        </p:nvSpPr>
        <p:spPr>
          <a:xfrm>
            <a:off x="8434049" y="2995840"/>
            <a:ext cx="2898214" cy="365760"/>
          </a:xfrm>
          <a:prstGeom prst="roundRect">
            <a:avLst/>
          </a:prstGeom>
          <a:solidFill>
            <a:srgbClr val="FF8989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職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職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職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2-1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職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3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職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職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6</a:t>
            </a:r>
            <a:endParaRPr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70" name="Rounded Rectangle 35"/>
          <p:cNvSpPr/>
          <p:nvPr/>
        </p:nvSpPr>
        <p:spPr>
          <a:xfrm>
            <a:off x="3864734" y="3421720"/>
            <a:ext cx="7467530" cy="523034"/>
          </a:xfrm>
          <a:prstGeom prst="roundRect">
            <a:avLst/>
          </a:prstGeom>
          <a:solidFill>
            <a:srgbClr val="FFCC99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6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7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8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9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10-1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10-2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14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15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19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b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24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25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25-1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26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Rounded Rectangle 4"/>
          <p:cNvSpPr/>
          <p:nvPr/>
        </p:nvSpPr>
        <p:spPr>
          <a:xfrm>
            <a:off x="3225444" y="4326191"/>
            <a:ext cx="2486060" cy="36576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6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8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9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13</a:t>
            </a:r>
            <a:endParaRPr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72" name="Rounded Rectangle 57"/>
          <p:cNvSpPr/>
          <p:nvPr/>
        </p:nvSpPr>
        <p:spPr>
          <a:xfrm>
            <a:off x="5775964" y="4326191"/>
            <a:ext cx="2133795" cy="365760"/>
          </a:xfrm>
          <a:prstGeom prst="roundRect">
            <a:avLst/>
          </a:prstGeom>
          <a:solidFill>
            <a:srgbClr val="FFFFC5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6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10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12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endParaRPr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73" name="Rounded Rectangle 4"/>
          <p:cNvSpPr/>
          <p:nvPr/>
        </p:nvSpPr>
        <p:spPr>
          <a:xfrm>
            <a:off x="7974219" y="4326191"/>
            <a:ext cx="582085" cy="365760"/>
          </a:xfrm>
          <a:prstGeom prst="roundRect">
            <a:avLst/>
          </a:prstGeom>
          <a:solidFill>
            <a:srgbClr val="FF8989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職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3</a:t>
            </a:r>
            <a:endParaRPr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74" name="Rounded Rectangle 35"/>
          <p:cNvSpPr/>
          <p:nvPr/>
        </p:nvSpPr>
        <p:spPr>
          <a:xfrm>
            <a:off x="3225444" y="4777037"/>
            <a:ext cx="1137551" cy="365760"/>
          </a:xfrm>
          <a:prstGeom prst="roundRect">
            <a:avLst/>
          </a:prstGeom>
          <a:solidFill>
            <a:srgbClr val="FFCC99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9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14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9" name="群組 88"/>
          <p:cNvGrpSpPr/>
          <p:nvPr/>
        </p:nvGrpSpPr>
        <p:grpSpPr>
          <a:xfrm>
            <a:off x="4465081" y="6465338"/>
            <a:ext cx="7146342" cy="307777"/>
            <a:chOff x="1739182" y="4846524"/>
            <a:chExt cx="7146342" cy="307777"/>
          </a:xfrm>
        </p:grpSpPr>
        <p:sp>
          <p:nvSpPr>
            <p:cNvPr id="90" name="文字方塊 89"/>
            <p:cNvSpPr txBox="1"/>
            <p:nvPr/>
          </p:nvSpPr>
          <p:spPr>
            <a:xfrm>
              <a:off x="1739182" y="4846524"/>
              <a:ext cx="714634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14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表冊類別說明        基本資料類        學生類        教師類         職員類        研究類        校務類</a:t>
              </a:r>
            </a:p>
          </p:txBody>
        </p:sp>
        <p:sp>
          <p:nvSpPr>
            <p:cNvPr id="91" name="Rounded Rectangle 4"/>
            <p:cNvSpPr/>
            <p:nvPr/>
          </p:nvSpPr>
          <p:spPr>
            <a:xfrm>
              <a:off x="4150384" y="4907806"/>
              <a:ext cx="331065" cy="185215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eaLnBrk="1" hangingPunct="1">
                <a:defRPr/>
              </a:pPr>
              <a:r>
                <a:rPr lang="zh-TW" altLang="en-US" sz="1200" b="1" dirty="0">
                  <a:solidFill>
                    <a:srgbClr val="000000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學</a:t>
              </a:r>
            </a:p>
          </p:txBody>
        </p:sp>
        <p:sp>
          <p:nvSpPr>
            <p:cNvPr id="92" name="Rounded Rectangle 4"/>
            <p:cNvSpPr/>
            <p:nvPr/>
          </p:nvSpPr>
          <p:spPr>
            <a:xfrm>
              <a:off x="5039362" y="4901583"/>
              <a:ext cx="331065" cy="185215"/>
            </a:xfrm>
            <a:prstGeom prst="roundRect">
              <a:avLst/>
            </a:prstGeom>
            <a:solidFill>
              <a:srgbClr val="FFFFC5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eaLnBrk="1" hangingPunct="1">
                <a:defRPr/>
              </a:pPr>
              <a:r>
                <a:rPr lang="zh-TW" altLang="en-US" sz="1200" b="1" dirty="0">
                  <a:solidFill>
                    <a:srgbClr val="000000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教</a:t>
              </a:r>
            </a:p>
          </p:txBody>
        </p:sp>
        <p:sp>
          <p:nvSpPr>
            <p:cNvPr id="93" name="Rounded Rectangle 4"/>
            <p:cNvSpPr/>
            <p:nvPr/>
          </p:nvSpPr>
          <p:spPr>
            <a:xfrm>
              <a:off x="7767080" y="4890685"/>
              <a:ext cx="331065" cy="185215"/>
            </a:xfrm>
            <a:prstGeom prst="roundRect">
              <a:avLst/>
            </a:prstGeom>
            <a:solidFill>
              <a:srgbClr val="FFCC99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eaLnBrk="1" hangingPunct="1">
                <a:defRPr/>
              </a:pPr>
              <a:r>
                <a:rPr lang="zh-TW" altLang="en-US" sz="1200" b="1" dirty="0">
                  <a:solidFill>
                    <a:srgbClr val="000000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校</a:t>
              </a:r>
            </a:p>
          </p:txBody>
        </p:sp>
        <p:sp>
          <p:nvSpPr>
            <p:cNvPr id="94" name="Rounded Rectangle 4"/>
            <p:cNvSpPr/>
            <p:nvPr/>
          </p:nvSpPr>
          <p:spPr>
            <a:xfrm>
              <a:off x="5958732" y="4901582"/>
              <a:ext cx="331065" cy="185215"/>
            </a:xfrm>
            <a:prstGeom prst="roundRect">
              <a:avLst/>
            </a:prstGeom>
            <a:solidFill>
              <a:srgbClr val="FF8989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eaLnBrk="1" hangingPunct="1">
                <a:defRPr/>
              </a:pPr>
              <a:r>
                <a:rPr lang="zh-TW" altLang="en-US" sz="1200" b="1" dirty="0">
                  <a:solidFill>
                    <a:srgbClr val="000000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職</a:t>
              </a:r>
            </a:p>
          </p:txBody>
        </p:sp>
        <p:sp>
          <p:nvSpPr>
            <p:cNvPr id="95" name="Rounded Rectangle 4"/>
            <p:cNvSpPr/>
            <p:nvPr/>
          </p:nvSpPr>
          <p:spPr>
            <a:xfrm>
              <a:off x="6847710" y="4891515"/>
              <a:ext cx="331065" cy="185215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eaLnBrk="1" hangingPunct="1">
                <a:defRPr/>
              </a:pPr>
              <a:r>
                <a:rPr lang="zh-TW" altLang="en-US" sz="1200" b="1" dirty="0">
                  <a:solidFill>
                    <a:srgbClr val="000000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研</a:t>
              </a:r>
            </a:p>
          </p:txBody>
        </p:sp>
        <p:sp>
          <p:nvSpPr>
            <p:cNvPr id="96" name="Rounded Rectangle 4"/>
            <p:cNvSpPr/>
            <p:nvPr/>
          </p:nvSpPr>
          <p:spPr>
            <a:xfrm>
              <a:off x="2896676" y="4917486"/>
              <a:ext cx="331065" cy="185215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eaLnBrk="1" hangingPunct="1">
                <a:defRPr/>
              </a:pPr>
              <a:r>
                <a:rPr lang="zh-TW" altLang="en-US" sz="1200" b="1" dirty="0">
                  <a:solidFill>
                    <a:srgbClr val="000000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基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958960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1386" y="105931"/>
            <a:ext cx="12180613" cy="609600"/>
          </a:xfrm>
        </p:spPr>
        <p:txBody>
          <a:bodyPr>
            <a:noAutofit/>
          </a:bodyPr>
          <a:lstStyle/>
          <a:p>
            <a:pPr algn="l"/>
            <a:r>
              <a:rPr lang="en-US" altLang="zh-TW" sz="44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1.9</a:t>
            </a:r>
            <a:r>
              <a:rPr lang="zh-TW" altLang="en-US" sz="44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定期匯出</a:t>
            </a:r>
            <a:r>
              <a:rPr lang="en-US" altLang="zh-TW" sz="44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-</a:t>
            </a:r>
            <a:r>
              <a:rPr lang="zh-TW" alt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每年</a:t>
            </a:r>
            <a:r>
              <a:rPr lang="en-US" altLang="zh-TW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</a:t>
            </a:r>
            <a:r>
              <a:rPr lang="zh-TW" alt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月匯出資料予應用單位</a:t>
            </a:r>
            <a:r>
              <a:rPr lang="en-US" altLang="zh-TW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-3</a:t>
            </a:r>
            <a:endParaRPr lang="zh-TW" altLang="en-US" sz="4400" b="1" i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8690085"/>
              </p:ext>
            </p:extLst>
          </p:nvPr>
        </p:nvGraphicFramePr>
        <p:xfrm>
          <a:off x="275628" y="1093213"/>
          <a:ext cx="11306772" cy="4087378"/>
        </p:xfrm>
        <a:graphic>
          <a:graphicData uri="http://schemas.openxmlformats.org/drawingml/2006/table">
            <a:tbl>
              <a:tblPr/>
              <a:tblGrid>
                <a:gridCol w="28832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23564">
                  <a:extLst>
                    <a:ext uri="{9D8B030D-6E8A-4147-A177-3AD203B41FA5}">
                      <a16:colId xmlns:a16="http://schemas.microsoft.com/office/drawing/2014/main" val="196825654"/>
                    </a:ext>
                  </a:extLst>
                </a:gridCol>
              </a:tblGrid>
              <a:tr h="4386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應用單位</a:t>
                      </a: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E49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匯出表冊 </a:t>
                      </a: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E4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78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私立大學校院</a:t>
                      </a:r>
                      <a:b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</a:b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獎補助小組</a:t>
                      </a: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115.10</a:t>
                      </a:r>
                      <a:r>
                        <a:rPr kumimoji="0" lang="zh-TW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期</a:t>
                      </a:r>
                      <a:endParaRPr kumimoji="0" lang="en-US" altLang="zh-TW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TW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TW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TW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115.03</a:t>
                      </a:r>
                      <a:r>
                        <a:rPr kumimoji="0" lang="zh-TW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期</a:t>
                      </a:r>
                      <a:endParaRPr kumimoji="0" lang="en-US" altLang="zh-TW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TW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1431" marR="91431"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701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高教</a:t>
                      </a:r>
                      <a:b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</a:b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深耕計畫小組</a:t>
                      </a: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0" name="Rounded Rectangle 4"/>
          <p:cNvSpPr/>
          <p:nvPr/>
        </p:nvSpPr>
        <p:spPr>
          <a:xfrm>
            <a:off x="3256918" y="3829012"/>
            <a:ext cx="8113046" cy="61292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1" hangingPunct="1">
              <a:defRPr/>
            </a:pP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5-2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6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7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8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9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10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10-3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13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17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18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19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20-1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23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25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26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27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29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endParaRPr lang="zh-TW" altLang="en-US" sz="16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62" name="Rounded Rectangle 16"/>
          <p:cNvSpPr/>
          <p:nvPr/>
        </p:nvSpPr>
        <p:spPr>
          <a:xfrm>
            <a:off x="5709933" y="4524096"/>
            <a:ext cx="1410199" cy="36576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1" hangingPunct="1">
              <a:defRPr/>
            </a:pP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6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35" name="Rounded Rectangle 35"/>
          <p:cNvSpPr/>
          <p:nvPr/>
        </p:nvSpPr>
        <p:spPr>
          <a:xfrm>
            <a:off x="7160611" y="2405490"/>
            <a:ext cx="3182419" cy="365760"/>
          </a:xfrm>
          <a:prstGeom prst="roundRect">
            <a:avLst/>
          </a:prstGeom>
          <a:solidFill>
            <a:srgbClr val="FFCC99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3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8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10-1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10-2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Rounded Rectangle 4"/>
          <p:cNvSpPr/>
          <p:nvPr/>
        </p:nvSpPr>
        <p:spPr>
          <a:xfrm>
            <a:off x="5134495" y="2403884"/>
            <a:ext cx="937791" cy="365760"/>
          </a:xfrm>
          <a:prstGeom prst="roundRect">
            <a:avLst/>
          </a:prstGeom>
          <a:solidFill>
            <a:srgbClr val="FF8989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職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</a:t>
            </a:r>
            <a:r>
              <a:rPr 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職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</a:t>
            </a:r>
            <a:endParaRPr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37" name="Rounded Rectangle 4"/>
          <p:cNvSpPr/>
          <p:nvPr/>
        </p:nvSpPr>
        <p:spPr>
          <a:xfrm>
            <a:off x="5069079" y="1934999"/>
            <a:ext cx="5462691" cy="35950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1" hangingPunct="1">
              <a:defRPr/>
            </a:pP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4-2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6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7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8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10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20-1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24</a:t>
            </a:r>
            <a:endParaRPr lang="zh-TW" altLang="en-US" sz="16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38" name="Rounded Rectangle 4"/>
          <p:cNvSpPr/>
          <p:nvPr/>
        </p:nvSpPr>
        <p:spPr>
          <a:xfrm>
            <a:off x="3224390" y="1934999"/>
            <a:ext cx="1806671" cy="36576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3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6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7</a:t>
            </a:r>
            <a:endParaRPr sz="16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9" name="Rounded Rectangle 57"/>
          <p:cNvSpPr/>
          <p:nvPr/>
        </p:nvSpPr>
        <p:spPr>
          <a:xfrm>
            <a:off x="3232866" y="2398842"/>
            <a:ext cx="1861150" cy="361651"/>
          </a:xfrm>
          <a:prstGeom prst="roundRect">
            <a:avLst/>
          </a:prstGeom>
          <a:solidFill>
            <a:srgbClr val="FFFFC5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6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7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8</a:t>
            </a:r>
            <a:endParaRPr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40" name="Rounded Rectangle 16"/>
          <p:cNvSpPr/>
          <p:nvPr/>
        </p:nvSpPr>
        <p:spPr>
          <a:xfrm>
            <a:off x="6112765" y="2402968"/>
            <a:ext cx="1007367" cy="36576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1" hangingPunct="1">
              <a:defRPr/>
            </a:pP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43" name="Rounded Rectangle 4"/>
          <p:cNvSpPr/>
          <p:nvPr/>
        </p:nvSpPr>
        <p:spPr>
          <a:xfrm>
            <a:off x="3256918" y="3136288"/>
            <a:ext cx="1339224" cy="36576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6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7,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8</a:t>
            </a:r>
            <a:endParaRPr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44" name="Rounded Rectangle 16"/>
          <p:cNvSpPr/>
          <p:nvPr/>
        </p:nvSpPr>
        <p:spPr>
          <a:xfrm>
            <a:off x="5247086" y="3152287"/>
            <a:ext cx="1442119" cy="36576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1" hangingPunct="1">
              <a:defRPr/>
            </a:pP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9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13</a:t>
            </a:r>
            <a:endParaRPr lang="zh-TW" altLang="en-US" sz="16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50" name="Rounded Rectangle 57"/>
          <p:cNvSpPr/>
          <p:nvPr/>
        </p:nvSpPr>
        <p:spPr>
          <a:xfrm>
            <a:off x="4647294" y="3151263"/>
            <a:ext cx="548640" cy="365760"/>
          </a:xfrm>
          <a:prstGeom prst="roundRect">
            <a:avLst/>
          </a:prstGeom>
          <a:solidFill>
            <a:srgbClr val="FFFFC5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</a:t>
            </a:r>
            <a:endParaRPr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51" name="Rounded Rectangle 57"/>
          <p:cNvSpPr/>
          <p:nvPr/>
        </p:nvSpPr>
        <p:spPr>
          <a:xfrm>
            <a:off x="3256919" y="4531641"/>
            <a:ext cx="917918" cy="365760"/>
          </a:xfrm>
          <a:prstGeom prst="roundRect">
            <a:avLst/>
          </a:prstGeom>
          <a:solidFill>
            <a:srgbClr val="FFFFC5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endParaRPr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53" name="Rounded Rectangle 4"/>
          <p:cNvSpPr/>
          <p:nvPr/>
        </p:nvSpPr>
        <p:spPr>
          <a:xfrm>
            <a:off x="4250588" y="4524201"/>
            <a:ext cx="1383594" cy="365760"/>
          </a:xfrm>
          <a:prstGeom prst="roundRect">
            <a:avLst/>
          </a:prstGeom>
          <a:solidFill>
            <a:srgbClr val="FF8989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職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</a:t>
            </a:r>
            <a:r>
              <a:rPr 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職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職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</a:t>
            </a:r>
            <a:endParaRPr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54" name="Rounded Rectangle 35"/>
          <p:cNvSpPr/>
          <p:nvPr/>
        </p:nvSpPr>
        <p:spPr>
          <a:xfrm>
            <a:off x="7160611" y="4531641"/>
            <a:ext cx="3110225" cy="365760"/>
          </a:xfrm>
          <a:prstGeom prst="roundRect">
            <a:avLst/>
          </a:prstGeom>
          <a:solidFill>
            <a:srgbClr val="FFCC99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8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9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10-1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14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15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7" name="群組 76"/>
          <p:cNvGrpSpPr/>
          <p:nvPr/>
        </p:nvGrpSpPr>
        <p:grpSpPr>
          <a:xfrm>
            <a:off x="4361214" y="5272695"/>
            <a:ext cx="7146342" cy="307777"/>
            <a:chOff x="1739182" y="4846524"/>
            <a:chExt cx="7146342" cy="307777"/>
          </a:xfrm>
        </p:grpSpPr>
        <p:sp>
          <p:nvSpPr>
            <p:cNvPr id="78" name="文字方塊 77"/>
            <p:cNvSpPr txBox="1"/>
            <p:nvPr/>
          </p:nvSpPr>
          <p:spPr>
            <a:xfrm>
              <a:off x="1739182" y="4846524"/>
              <a:ext cx="714634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14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表冊類別說明        基本資料類        學生類        教師類         職員類        研究類        校務類</a:t>
              </a:r>
            </a:p>
          </p:txBody>
        </p:sp>
        <p:sp>
          <p:nvSpPr>
            <p:cNvPr id="79" name="Rounded Rectangle 4"/>
            <p:cNvSpPr/>
            <p:nvPr/>
          </p:nvSpPr>
          <p:spPr>
            <a:xfrm>
              <a:off x="4150384" y="4907806"/>
              <a:ext cx="331065" cy="185215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eaLnBrk="1" hangingPunct="1">
                <a:defRPr/>
              </a:pPr>
              <a:r>
                <a:rPr lang="zh-TW" altLang="en-US" sz="1200" b="1" dirty="0">
                  <a:solidFill>
                    <a:srgbClr val="000000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學</a:t>
              </a:r>
            </a:p>
          </p:txBody>
        </p:sp>
        <p:sp>
          <p:nvSpPr>
            <p:cNvPr id="80" name="Rounded Rectangle 4"/>
            <p:cNvSpPr/>
            <p:nvPr/>
          </p:nvSpPr>
          <p:spPr>
            <a:xfrm>
              <a:off x="5039362" y="4901583"/>
              <a:ext cx="331065" cy="185215"/>
            </a:xfrm>
            <a:prstGeom prst="roundRect">
              <a:avLst/>
            </a:prstGeom>
            <a:solidFill>
              <a:srgbClr val="FFFFC5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eaLnBrk="1" hangingPunct="1">
                <a:defRPr/>
              </a:pPr>
              <a:r>
                <a:rPr lang="zh-TW" altLang="en-US" sz="1200" b="1" dirty="0">
                  <a:solidFill>
                    <a:srgbClr val="000000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教</a:t>
              </a:r>
            </a:p>
          </p:txBody>
        </p:sp>
        <p:sp>
          <p:nvSpPr>
            <p:cNvPr id="81" name="Rounded Rectangle 4"/>
            <p:cNvSpPr/>
            <p:nvPr/>
          </p:nvSpPr>
          <p:spPr>
            <a:xfrm>
              <a:off x="7767080" y="4890685"/>
              <a:ext cx="331065" cy="185215"/>
            </a:xfrm>
            <a:prstGeom prst="roundRect">
              <a:avLst/>
            </a:prstGeom>
            <a:solidFill>
              <a:srgbClr val="FFCC99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eaLnBrk="1" hangingPunct="1">
                <a:defRPr/>
              </a:pPr>
              <a:r>
                <a:rPr lang="zh-TW" altLang="en-US" sz="1200" b="1" dirty="0">
                  <a:solidFill>
                    <a:srgbClr val="000000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校</a:t>
              </a:r>
            </a:p>
          </p:txBody>
        </p:sp>
        <p:sp>
          <p:nvSpPr>
            <p:cNvPr id="82" name="Rounded Rectangle 4"/>
            <p:cNvSpPr/>
            <p:nvPr/>
          </p:nvSpPr>
          <p:spPr>
            <a:xfrm>
              <a:off x="5958732" y="4901582"/>
              <a:ext cx="331065" cy="185215"/>
            </a:xfrm>
            <a:prstGeom prst="roundRect">
              <a:avLst/>
            </a:prstGeom>
            <a:solidFill>
              <a:srgbClr val="FF8989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eaLnBrk="1" hangingPunct="1">
                <a:defRPr/>
              </a:pPr>
              <a:r>
                <a:rPr lang="zh-TW" altLang="en-US" sz="1200" b="1" dirty="0">
                  <a:solidFill>
                    <a:srgbClr val="000000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職</a:t>
              </a:r>
            </a:p>
          </p:txBody>
        </p:sp>
        <p:sp>
          <p:nvSpPr>
            <p:cNvPr id="83" name="Rounded Rectangle 4"/>
            <p:cNvSpPr/>
            <p:nvPr/>
          </p:nvSpPr>
          <p:spPr>
            <a:xfrm>
              <a:off x="6847710" y="4891515"/>
              <a:ext cx="331065" cy="185215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eaLnBrk="1" hangingPunct="1">
                <a:defRPr/>
              </a:pPr>
              <a:r>
                <a:rPr lang="zh-TW" altLang="en-US" sz="1200" b="1" dirty="0">
                  <a:solidFill>
                    <a:srgbClr val="000000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研</a:t>
              </a:r>
            </a:p>
          </p:txBody>
        </p:sp>
        <p:sp>
          <p:nvSpPr>
            <p:cNvPr id="84" name="Rounded Rectangle 4"/>
            <p:cNvSpPr/>
            <p:nvPr/>
          </p:nvSpPr>
          <p:spPr>
            <a:xfrm>
              <a:off x="2896676" y="4917486"/>
              <a:ext cx="331065" cy="185215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eaLnBrk="1" hangingPunct="1">
                <a:defRPr/>
              </a:pPr>
              <a:r>
                <a:rPr lang="zh-TW" altLang="en-US" sz="1200" b="1" dirty="0">
                  <a:solidFill>
                    <a:srgbClr val="000000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基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260445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4"/>
          <p:cNvSpPr txBox="1">
            <a:spLocks noChangeArrowheads="1"/>
          </p:cNvSpPr>
          <p:nvPr/>
        </p:nvSpPr>
        <p:spPr bwMode="gray">
          <a:xfrm>
            <a:off x="2195388" y="1979327"/>
            <a:ext cx="8443784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r>
              <a:rPr lang="en-US" altLang="zh-TW" sz="7200" i="0" dirty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2.</a:t>
            </a:r>
            <a:r>
              <a:rPr lang="zh-TW" altLang="en-US" sz="7200" i="0" dirty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本期作業時程</a:t>
            </a:r>
          </a:p>
        </p:txBody>
      </p:sp>
      <p:sp>
        <p:nvSpPr>
          <p:cNvPr id="5" name="Rectangle 8"/>
          <p:cNvSpPr txBox="1">
            <a:spLocks noChangeArrowheads="1"/>
          </p:cNvSpPr>
          <p:nvPr/>
        </p:nvSpPr>
        <p:spPr bwMode="auto">
          <a:xfrm>
            <a:off x="1523428" y="5199864"/>
            <a:ext cx="3042851" cy="391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000" tIns="10800" rIns="18000" bIns="1080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None/>
              <a:defRPr sz="2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l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defRPr/>
            </a:pP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華康中圓體"/>
              </a:rPr>
              <a:t>大學校院校務資料庫</a:t>
            </a:r>
          </a:p>
        </p:txBody>
      </p:sp>
      <p:sp>
        <p:nvSpPr>
          <p:cNvPr id="6" name="Rectangle 17"/>
          <p:cNvSpPr>
            <a:spLocks noChangeArrowheads="1"/>
          </p:cNvSpPr>
          <p:nvPr/>
        </p:nvSpPr>
        <p:spPr bwMode="auto">
          <a:xfrm>
            <a:off x="1683894" y="5739288"/>
            <a:ext cx="2552871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8000" tIns="10800" rIns="18000" bIns="10800">
            <a:spAutoFit/>
          </a:bodyPr>
          <a:lstStyle>
            <a:lvl1pPr algn="ctr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algn="ctr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algn="ctr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algn="ctr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l" eaLnBrk="1" hangingPunct="1"/>
            <a:r>
              <a:rPr lang="en-US" altLang="ko-KR" sz="1600" b="1" dirty="0">
                <a:solidFill>
                  <a:srgbClr val="0000FF"/>
                </a:solidFill>
                <a:latin typeface="Arial" panose="020B0604020202020204" pitchFamily="34" charset="0"/>
                <a:ea typeface="Gulim" panose="020B0600000101010101" pitchFamily="34" charset="-127"/>
                <a:cs typeface="Arial" panose="020B0604020202020204" pitchFamily="34" charset="0"/>
              </a:rPr>
              <a:t>https://hedb.moe.edu.tw/</a:t>
            </a:r>
          </a:p>
        </p:txBody>
      </p:sp>
    </p:spTree>
    <p:extLst>
      <p:ext uri="{BB962C8B-B14F-4D97-AF65-F5344CB8AC3E}">
        <p14:creationId xmlns:p14="http://schemas.microsoft.com/office/powerpoint/2010/main" val="35723551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11392" y="111943"/>
            <a:ext cx="12180608" cy="609600"/>
          </a:xfrm>
        </p:spPr>
        <p:txBody>
          <a:bodyPr>
            <a:noAutofit/>
          </a:bodyPr>
          <a:lstStyle/>
          <a:p>
            <a:pPr algn="l"/>
            <a:r>
              <a:rPr lang="en-US" altLang="zh-TW" sz="4400" b="1" dirty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2.1</a:t>
            </a:r>
            <a:r>
              <a:rPr lang="zh-TW" altLang="en-US" sz="4400" b="1" dirty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作業時程</a:t>
            </a:r>
            <a:endParaRPr lang="zh-TW" altLang="en-US" sz="4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604864127"/>
              </p:ext>
            </p:extLst>
          </p:nvPr>
        </p:nvGraphicFramePr>
        <p:xfrm>
          <a:off x="128016" y="694945"/>
          <a:ext cx="11942064" cy="4535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2" name="群組 1"/>
          <p:cNvGrpSpPr/>
          <p:nvPr/>
        </p:nvGrpSpPr>
        <p:grpSpPr>
          <a:xfrm>
            <a:off x="594360" y="5124875"/>
            <a:ext cx="2488525" cy="960795"/>
            <a:chOff x="576072" y="5655227"/>
            <a:chExt cx="2488525" cy="960795"/>
          </a:xfrm>
        </p:grpSpPr>
        <p:grpSp>
          <p:nvGrpSpPr>
            <p:cNvPr id="9" name="群組 8"/>
            <p:cNvGrpSpPr/>
            <p:nvPr/>
          </p:nvGrpSpPr>
          <p:grpSpPr>
            <a:xfrm>
              <a:off x="576072" y="5655227"/>
              <a:ext cx="2488525" cy="471253"/>
              <a:chOff x="576072" y="5655227"/>
              <a:chExt cx="2488525" cy="471253"/>
            </a:xfrm>
          </p:grpSpPr>
          <p:sp>
            <p:nvSpPr>
              <p:cNvPr id="5" name="流程圖: 接點 4"/>
              <p:cNvSpPr/>
              <p:nvPr/>
            </p:nvSpPr>
            <p:spPr>
              <a:xfrm>
                <a:off x="576072" y="5660136"/>
                <a:ext cx="457200" cy="466344"/>
              </a:xfrm>
              <a:prstGeom prst="flowChartConnector">
                <a:avLst/>
              </a:prstGeom>
              <a:solidFill>
                <a:srgbClr val="FFC000"/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8" name="文字方塊 7"/>
              <p:cNvSpPr txBox="1"/>
              <p:nvPr/>
            </p:nvSpPr>
            <p:spPr>
              <a:xfrm>
                <a:off x="1033272" y="5655227"/>
                <a:ext cx="203132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TW" altLang="en-US" sz="2400" b="1" dirty="0">
                    <a:latin typeface="Arial" panose="020B0604020202020204" pitchFamily="34" charset="0"/>
                    <a:ea typeface="微軟正黑體" panose="020B0604030504040204" pitchFamily="34" charset="-120"/>
                    <a:cs typeface="Arial" panose="020B0604020202020204" pitchFamily="34" charset="0"/>
                  </a:rPr>
                  <a:t>：學校端作業</a:t>
                </a:r>
              </a:p>
            </p:txBody>
          </p:sp>
        </p:grpSp>
        <p:grpSp>
          <p:nvGrpSpPr>
            <p:cNvPr id="10" name="群組 9"/>
            <p:cNvGrpSpPr/>
            <p:nvPr/>
          </p:nvGrpSpPr>
          <p:grpSpPr>
            <a:xfrm>
              <a:off x="576072" y="6144769"/>
              <a:ext cx="2488525" cy="471253"/>
              <a:chOff x="576072" y="5655227"/>
              <a:chExt cx="2488525" cy="471253"/>
            </a:xfrm>
          </p:grpSpPr>
          <p:sp>
            <p:nvSpPr>
              <p:cNvPr id="11" name="流程圖: 接點 10"/>
              <p:cNvSpPr/>
              <p:nvPr/>
            </p:nvSpPr>
            <p:spPr>
              <a:xfrm>
                <a:off x="576072" y="5660136"/>
                <a:ext cx="457200" cy="466344"/>
              </a:xfrm>
              <a:prstGeom prst="flowChartConnector">
                <a:avLst/>
              </a:prstGeom>
              <a:solidFill>
                <a:srgbClr val="00B050"/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2" name="文字方塊 11"/>
              <p:cNvSpPr txBox="1"/>
              <p:nvPr/>
            </p:nvSpPr>
            <p:spPr>
              <a:xfrm>
                <a:off x="1033272" y="5655227"/>
                <a:ext cx="203132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TW" altLang="en-US" sz="2400" b="1" dirty="0">
                    <a:latin typeface="Arial" panose="020B0604020202020204" pitchFamily="34" charset="0"/>
                    <a:ea typeface="微軟正黑體" panose="020B0604030504040204" pitchFamily="34" charset="-120"/>
                    <a:cs typeface="Arial" panose="020B0604020202020204" pitchFamily="34" charset="0"/>
                  </a:rPr>
                  <a:t>：校庫端作業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7278208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36840"/>
            <a:ext cx="7839075" cy="609600"/>
          </a:xfrm>
        </p:spPr>
        <p:txBody>
          <a:bodyPr>
            <a:noAutofit/>
          </a:bodyPr>
          <a:lstStyle/>
          <a:p>
            <a:pPr algn="l"/>
            <a:r>
              <a:rPr lang="en-US" altLang="zh-TW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2.2</a:t>
            </a:r>
            <a:r>
              <a:rPr lang="zh-TW" alt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重要時程概覽</a:t>
            </a:r>
          </a:p>
        </p:txBody>
      </p:sp>
      <p:graphicFrame>
        <p:nvGraphicFramePr>
          <p:cNvPr id="2" name="資料庫圖表 1"/>
          <p:cNvGraphicFramePr/>
          <p:nvPr>
            <p:extLst>
              <p:ext uri="{D42A27DB-BD31-4B8C-83A1-F6EECF244321}">
                <p14:modId xmlns:p14="http://schemas.microsoft.com/office/powerpoint/2010/main" val="3303658618"/>
              </p:ext>
            </p:extLst>
          </p:nvPr>
        </p:nvGraphicFramePr>
        <p:xfrm>
          <a:off x="161925" y="719666"/>
          <a:ext cx="11839575" cy="58525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11897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36840"/>
            <a:ext cx="8476488" cy="609600"/>
          </a:xfrm>
        </p:spPr>
        <p:txBody>
          <a:bodyPr>
            <a:noAutofit/>
          </a:bodyPr>
          <a:lstStyle/>
          <a:p>
            <a:pPr algn="l"/>
            <a:r>
              <a:rPr lang="en-US" altLang="zh-TW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2.3</a:t>
            </a:r>
            <a:r>
              <a:rPr lang="zh-TW" alt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</a:t>
            </a:r>
            <a:r>
              <a:rPr lang="en-US" altLang="zh-TW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5/4</a:t>
            </a:r>
            <a:r>
              <a:rPr lang="zh-TW" alt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資料匯出與單位概覽</a:t>
            </a:r>
          </a:p>
        </p:txBody>
      </p:sp>
      <p:sp>
        <p:nvSpPr>
          <p:cNvPr id="22" name="矩形 21"/>
          <p:cNvSpPr/>
          <p:nvPr/>
        </p:nvSpPr>
        <p:spPr>
          <a:xfrm>
            <a:off x="1758958" y="964827"/>
            <a:ext cx="8729530" cy="7827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zh-TW" altLang="en-US" sz="3400" b="1" u="heavy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軟正黑體" panose="020B0604030504040204" pitchFamily="34" charset="-120"/>
                <a:cs typeface="Arial" panose="020B0604020202020204" pitchFamily="34" charset="0"/>
              </a:rPr>
              <a:t>資料匯出日期：</a:t>
            </a:r>
            <a:r>
              <a:rPr lang="en-US" altLang="zh-TW" sz="3400" b="1" u="heavy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軟正黑體" panose="020B0604030504040204" pitchFamily="34" charset="-120"/>
                <a:cs typeface="Arial" panose="020B0604020202020204" pitchFamily="34" charset="0"/>
              </a:rPr>
              <a:t>5</a:t>
            </a:r>
            <a:r>
              <a:rPr lang="zh-TW" altLang="en-US" sz="3400" b="1" u="heavy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軟正黑體" panose="020B0604030504040204" pitchFamily="34" charset="-120"/>
                <a:cs typeface="Arial" panose="020B0604020202020204" pitchFamily="34" charset="0"/>
              </a:rPr>
              <a:t>月</a:t>
            </a:r>
            <a:r>
              <a:rPr lang="en-US" altLang="zh-TW" sz="3400" b="1" u="heavy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軟正黑體" panose="020B0604030504040204" pitchFamily="34" charset="-120"/>
                <a:cs typeface="Arial" panose="020B0604020202020204" pitchFamily="34" charset="0"/>
              </a:rPr>
              <a:t>4</a:t>
            </a:r>
            <a:r>
              <a:rPr lang="zh-TW" altLang="en-US" sz="3400" b="1" u="heavy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軟正黑體" panose="020B0604030504040204" pitchFamily="34" charset="-120"/>
                <a:cs typeface="Arial" panose="020B0604020202020204" pitchFamily="34" charset="0"/>
              </a:rPr>
              <a:t>日</a:t>
            </a:r>
            <a:endParaRPr lang="en-US" altLang="zh-TW" sz="3400" b="1" u="heavy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23" name="Rounded Rectangle 3"/>
          <p:cNvSpPr/>
          <p:nvPr/>
        </p:nvSpPr>
        <p:spPr>
          <a:xfrm>
            <a:off x="2667461" y="2084754"/>
            <a:ext cx="3551514" cy="1782596"/>
          </a:xfrm>
          <a:prstGeom prst="roundRect">
            <a:avLst/>
          </a:prstGeom>
          <a:noFill/>
          <a:ln w="25400">
            <a:solidFill>
              <a:srgbClr val="0070C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sz="3000" b="1" dirty="0">
                <a:solidFill>
                  <a:schemeClr val="tx1"/>
                </a:solidFill>
                <a:latin typeface="Microsoft JhengHei"/>
              </a:rPr>
              <a:t> </a:t>
            </a:r>
            <a:r>
              <a:rPr sz="3000" b="1" dirty="0" err="1">
                <a:solidFill>
                  <a:schemeClr val="tx1"/>
                </a:solidFill>
                <a:latin typeface="Microsoft JhengHei"/>
              </a:rPr>
              <a:t>教育部統計處</a:t>
            </a:r>
            <a:endParaRPr lang="zh-TW" altLang="en-US" sz="3000" b="1" dirty="0">
              <a:solidFill>
                <a:schemeClr val="tx1"/>
              </a:solidFill>
              <a:latin typeface="Microsoft JhengHei"/>
              <a:ea typeface="Microsoft JhengHei"/>
            </a:endParaRPr>
          </a:p>
        </p:txBody>
      </p:sp>
      <p:sp>
        <p:nvSpPr>
          <p:cNvPr id="29" name="Rounded Rectangle 10"/>
          <p:cNvSpPr/>
          <p:nvPr/>
        </p:nvSpPr>
        <p:spPr>
          <a:xfrm>
            <a:off x="2667461" y="4322929"/>
            <a:ext cx="3551514" cy="1782596"/>
          </a:xfrm>
          <a:prstGeom prst="roundRect">
            <a:avLst/>
          </a:prstGeom>
          <a:noFill/>
          <a:ln w="25400">
            <a:solidFill>
              <a:srgbClr val="6633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400"/>
              </a:spcAft>
            </a:pPr>
            <a:r>
              <a:rPr sz="3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3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私立大學校院</a:t>
            </a:r>
            <a:endParaRPr lang="en-US" altLang="zh-TW" sz="30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>
              <a:spcAft>
                <a:spcPts val="400"/>
              </a:spcAft>
            </a:pPr>
            <a:r>
              <a:rPr lang="zh-TW" altLang="en-US" sz="3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獎補助小組</a:t>
            </a:r>
            <a:endParaRPr sz="3000" b="1" dirty="0">
              <a:solidFill>
                <a:schemeClr val="tx1"/>
              </a:solidFill>
              <a:latin typeface="Microsoft JhengHei"/>
            </a:endParaRPr>
          </a:p>
        </p:txBody>
      </p:sp>
      <p:sp>
        <p:nvSpPr>
          <p:cNvPr id="9" name="Rounded Rectangle 4">
            <a:extLst>
              <a:ext uri="{FF2B5EF4-FFF2-40B4-BE49-F238E27FC236}">
                <a16:creationId xmlns:a16="http://schemas.microsoft.com/office/drawing/2014/main" id="{F4E69909-30A4-4574-AF70-AAAA10971D15}"/>
              </a:ext>
            </a:extLst>
          </p:cNvPr>
          <p:cNvSpPr/>
          <p:nvPr/>
        </p:nvSpPr>
        <p:spPr>
          <a:xfrm>
            <a:off x="6422468" y="2084334"/>
            <a:ext cx="3553200" cy="1782000"/>
          </a:xfrm>
          <a:prstGeom prst="roundRect">
            <a:avLst/>
          </a:prstGeom>
          <a:noFill/>
          <a:ln w="25400">
            <a:solidFill>
              <a:srgbClr val="EA66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>
            <a:noAutofit/>
          </a:bodyPr>
          <a:lstStyle/>
          <a:p>
            <a:pPr algn="ctr">
              <a:spcAft>
                <a:spcPts val="400"/>
              </a:spcAft>
            </a:pPr>
            <a:r>
              <a:rPr sz="3000" b="1" dirty="0" err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大學總量管制小組</a:t>
            </a:r>
            <a:endParaRPr sz="30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Rounded Rectangle 5">
            <a:extLst>
              <a:ext uri="{FF2B5EF4-FFF2-40B4-BE49-F238E27FC236}">
                <a16:creationId xmlns:a16="http://schemas.microsoft.com/office/drawing/2014/main" id="{2667ECE7-07A9-451F-8755-253FCFEEEB51}"/>
              </a:ext>
            </a:extLst>
          </p:cNvPr>
          <p:cNvSpPr/>
          <p:nvPr/>
        </p:nvSpPr>
        <p:spPr>
          <a:xfrm>
            <a:off x="6422468" y="4323525"/>
            <a:ext cx="3553200" cy="1782000"/>
          </a:xfrm>
          <a:prstGeom prst="roundRect">
            <a:avLst/>
          </a:prstGeom>
          <a:noFill/>
          <a:ln w="25400">
            <a:solidFill>
              <a:srgbClr val="844EA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sz="3000" b="1" dirty="0" err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產學合作績效評量</a:t>
            </a:r>
            <a:endParaRPr sz="1800" b="1" dirty="0">
              <a:solidFill>
                <a:srgbClr val="213448"/>
              </a:solidFill>
              <a:latin typeface="Microsoft JhengHei"/>
            </a:endParaRPr>
          </a:p>
        </p:txBody>
      </p:sp>
    </p:spTree>
    <p:extLst>
      <p:ext uri="{BB962C8B-B14F-4D97-AF65-F5344CB8AC3E}">
        <p14:creationId xmlns:p14="http://schemas.microsoft.com/office/powerpoint/2010/main" val="6275563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36840"/>
            <a:ext cx="9290304" cy="609600"/>
          </a:xfrm>
        </p:spPr>
        <p:txBody>
          <a:bodyPr>
            <a:noAutofit/>
          </a:bodyPr>
          <a:lstStyle/>
          <a:p>
            <a:pPr algn="l"/>
            <a:r>
              <a:rPr lang="en-US" altLang="zh-TW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2.4</a:t>
            </a:r>
            <a:r>
              <a:rPr lang="zh-TW" alt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</a:t>
            </a:r>
            <a:r>
              <a:rPr lang="en-US" altLang="zh-TW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5/22</a:t>
            </a:r>
            <a:r>
              <a:rPr lang="zh-TW" alt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資料匯出與單位概覽</a:t>
            </a:r>
          </a:p>
        </p:txBody>
      </p:sp>
      <p:sp>
        <p:nvSpPr>
          <p:cNvPr id="3" name="矩形 2"/>
          <p:cNvSpPr/>
          <p:nvPr/>
        </p:nvSpPr>
        <p:spPr>
          <a:xfrm>
            <a:off x="1758958" y="774327"/>
            <a:ext cx="8729530" cy="7827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zh-TW" altLang="en-US" sz="3400" b="1" u="heavy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軟正黑體" panose="020B0604030504040204" pitchFamily="34" charset="-120"/>
                <a:cs typeface="Arial" panose="020B0604020202020204" pitchFamily="34" charset="0"/>
              </a:rPr>
              <a:t>資料匯出日期：</a:t>
            </a:r>
            <a:r>
              <a:rPr lang="en-US" altLang="zh-TW" sz="3400" b="1" u="heavy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軟正黑體" panose="020B0604030504040204" pitchFamily="34" charset="-120"/>
                <a:cs typeface="Arial" panose="020B0604020202020204" pitchFamily="34" charset="0"/>
              </a:rPr>
              <a:t>5</a:t>
            </a:r>
            <a:r>
              <a:rPr lang="zh-TW" altLang="en-US" sz="3400" b="1" u="heavy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軟正黑體" panose="020B0604030504040204" pitchFamily="34" charset="-120"/>
                <a:cs typeface="Arial" panose="020B0604020202020204" pitchFamily="34" charset="0"/>
              </a:rPr>
              <a:t>月</a:t>
            </a:r>
            <a:r>
              <a:rPr lang="en-US" altLang="zh-TW" sz="3400" b="1" u="heavy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軟正黑體" panose="020B0604030504040204" pitchFamily="34" charset="-120"/>
                <a:cs typeface="Arial" panose="020B0604020202020204" pitchFamily="34" charset="0"/>
              </a:rPr>
              <a:t>22</a:t>
            </a:r>
            <a:r>
              <a:rPr lang="zh-TW" altLang="en-US" sz="3400" b="1" u="heavy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軟正黑體" panose="020B0604030504040204" pitchFamily="34" charset="-120"/>
                <a:cs typeface="Arial" panose="020B0604020202020204" pitchFamily="34" charset="0"/>
              </a:rPr>
              <a:t>日</a:t>
            </a:r>
            <a:endParaRPr lang="en-US" altLang="zh-TW" sz="3400" b="1" u="heavy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661386" y="1722804"/>
            <a:ext cx="3427689" cy="1106321"/>
          </a:xfrm>
          <a:prstGeom prst="roundRect">
            <a:avLst/>
          </a:prstGeom>
          <a:noFill/>
          <a:ln w="25400">
            <a:solidFill>
              <a:srgbClr val="0070C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sz="20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</a:t>
            </a:r>
            <a:r>
              <a:rPr sz="2000" b="1" dirty="0" err="1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教育部統計處</a:t>
            </a:r>
            <a:endParaRPr lang="zh-TW" altLang="en-US" sz="20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7" name="Rounded Rectangle 10"/>
          <p:cNvSpPr/>
          <p:nvPr/>
        </p:nvSpPr>
        <p:spPr>
          <a:xfrm>
            <a:off x="661386" y="2998954"/>
            <a:ext cx="3427689" cy="1106321"/>
          </a:xfrm>
          <a:prstGeom prst="roundRect">
            <a:avLst/>
          </a:prstGeom>
          <a:noFill/>
          <a:ln w="25400">
            <a:solidFill>
              <a:srgbClr val="6633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400"/>
              </a:spcAft>
            </a:pPr>
            <a:r>
              <a:rPr sz="20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</a:t>
            </a:r>
            <a:r>
              <a:rPr lang="zh-TW" altLang="en-US" sz="20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私立大學校院獎補助小組</a:t>
            </a:r>
            <a:endParaRPr sz="20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9" name="Rounded Rectangle 7"/>
          <p:cNvSpPr/>
          <p:nvPr/>
        </p:nvSpPr>
        <p:spPr>
          <a:xfrm>
            <a:off x="4382400" y="3009814"/>
            <a:ext cx="3427200" cy="1105200"/>
          </a:xfrm>
          <a:prstGeom prst="roundRect">
            <a:avLst/>
          </a:prstGeom>
          <a:noFill/>
          <a:ln w="2540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sz="2000" b="1" dirty="0" err="1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教育部人事處</a:t>
            </a:r>
            <a:endParaRPr sz="20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10" name="Rounded Rectangle 8"/>
          <p:cNvSpPr/>
          <p:nvPr/>
        </p:nvSpPr>
        <p:spPr>
          <a:xfrm>
            <a:off x="7984575" y="3023219"/>
            <a:ext cx="3427200" cy="1105200"/>
          </a:xfrm>
          <a:prstGeom prst="roundRect">
            <a:avLst/>
          </a:prstGeom>
          <a:noFill/>
          <a:ln w="25400">
            <a:solidFill>
              <a:srgbClr val="FFCC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sz="20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</a:t>
            </a:r>
            <a:r>
              <a:rPr sz="2000" b="1" dirty="0" err="1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教育部國際司</a:t>
            </a:r>
            <a:endParaRPr lang="zh-TW" altLang="en-US" sz="20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4354236" y="4275524"/>
            <a:ext cx="3427200" cy="1105200"/>
          </a:xfrm>
          <a:prstGeom prst="roundRect">
            <a:avLst/>
          </a:prstGeom>
          <a:noFill/>
          <a:ln w="25400">
            <a:solidFill>
              <a:srgbClr val="0000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400"/>
              </a:spcAft>
            </a:pPr>
            <a:r>
              <a:rPr sz="20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</a:t>
            </a:r>
            <a:r>
              <a:rPr lang="zh-TW" altLang="en-US" sz="20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教育部國際化調查</a:t>
            </a:r>
            <a:endParaRPr sz="20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12" name="Rounded Rectangle 4"/>
          <p:cNvSpPr/>
          <p:nvPr/>
        </p:nvSpPr>
        <p:spPr>
          <a:xfrm>
            <a:off x="4354236" y="1744104"/>
            <a:ext cx="3427200" cy="1105200"/>
          </a:xfrm>
          <a:prstGeom prst="roundRect">
            <a:avLst/>
          </a:prstGeom>
          <a:noFill/>
          <a:ln w="25400">
            <a:solidFill>
              <a:srgbClr val="EA66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>
            <a:noAutofit/>
          </a:bodyPr>
          <a:lstStyle/>
          <a:p>
            <a:pPr algn="ctr">
              <a:spcAft>
                <a:spcPts val="400"/>
              </a:spcAft>
            </a:pPr>
            <a:r>
              <a:rPr sz="2000" b="1" dirty="0" err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大學總量管制小組</a:t>
            </a:r>
            <a:endParaRPr sz="20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4" name="Rounded Rectangle 10"/>
          <p:cNvSpPr/>
          <p:nvPr/>
        </p:nvSpPr>
        <p:spPr>
          <a:xfrm>
            <a:off x="7984575" y="4275524"/>
            <a:ext cx="3427200" cy="1105200"/>
          </a:xfrm>
          <a:prstGeom prst="roundRect">
            <a:avLst/>
          </a:prstGeom>
          <a:noFill/>
          <a:ln w="254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400"/>
              </a:spcAft>
            </a:pPr>
            <a:r>
              <a:rPr sz="20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</a:t>
            </a:r>
            <a:r>
              <a:rPr lang="zh-TW" altLang="en-US" sz="20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高教深耕計畫小組</a:t>
            </a:r>
            <a:endParaRPr sz="20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15" name="Rounded Rectangle 5">
            <a:extLst>
              <a:ext uri="{FF2B5EF4-FFF2-40B4-BE49-F238E27FC236}">
                <a16:creationId xmlns:a16="http://schemas.microsoft.com/office/drawing/2014/main" id="{D3C25DAD-0714-4AA0-8630-8FAF7BD01F5C}"/>
              </a:ext>
            </a:extLst>
          </p:cNvPr>
          <p:cNvSpPr/>
          <p:nvPr/>
        </p:nvSpPr>
        <p:spPr>
          <a:xfrm>
            <a:off x="7984575" y="1744104"/>
            <a:ext cx="3427200" cy="1105200"/>
          </a:xfrm>
          <a:prstGeom prst="roundRect">
            <a:avLst/>
          </a:prstGeom>
          <a:noFill/>
          <a:ln w="25400">
            <a:solidFill>
              <a:srgbClr val="844EA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sz="2000" b="1" dirty="0" err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產學合作績效評量</a:t>
            </a:r>
            <a:endParaRPr sz="2000" b="1" dirty="0">
              <a:solidFill>
                <a:srgbClr val="213448"/>
              </a:solidFill>
              <a:latin typeface="Microsoft JhengHei"/>
            </a:endParaRPr>
          </a:p>
        </p:txBody>
      </p:sp>
      <p:sp>
        <p:nvSpPr>
          <p:cNvPr id="16" name="Rounded Rectangle 6">
            <a:extLst>
              <a:ext uri="{FF2B5EF4-FFF2-40B4-BE49-F238E27FC236}">
                <a16:creationId xmlns:a16="http://schemas.microsoft.com/office/drawing/2014/main" id="{B4153A95-35D3-416D-BC31-0F1493A7AF98}"/>
              </a:ext>
            </a:extLst>
          </p:cNvPr>
          <p:cNvSpPr/>
          <p:nvPr/>
        </p:nvSpPr>
        <p:spPr>
          <a:xfrm>
            <a:off x="642958" y="4275104"/>
            <a:ext cx="3427200" cy="1105200"/>
          </a:xfrm>
          <a:prstGeom prst="roundRect">
            <a:avLst/>
          </a:prstGeom>
          <a:noFill/>
          <a:ln w="25400">
            <a:solidFill>
              <a:srgbClr val="0099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lang="zh-TW" altLang="en-US" sz="2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教育部會計處</a:t>
            </a:r>
            <a:endParaRPr lang="zh-TW" altLang="en-US" sz="2000" b="1" dirty="0">
              <a:solidFill>
                <a:srgbClr val="213448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103315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1392" y="144327"/>
            <a:ext cx="7094837" cy="609600"/>
          </a:xfrm>
        </p:spPr>
        <p:txBody>
          <a:bodyPr>
            <a:noAutofit/>
          </a:bodyPr>
          <a:lstStyle/>
          <a:p>
            <a:pPr algn="l"/>
            <a:r>
              <a:rPr lang="en-US" altLang="zh-TW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2.5</a:t>
            </a:r>
            <a:r>
              <a:rPr lang="zh-TW" alt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檢核表報部</a:t>
            </a:r>
          </a:p>
        </p:txBody>
      </p:sp>
      <p:sp>
        <p:nvSpPr>
          <p:cNvPr id="2" name="矩形 1"/>
          <p:cNvSpPr/>
          <p:nvPr/>
        </p:nvSpPr>
        <p:spPr>
          <a:xfrm>
            <a:off x="1758958" y="488577"/>
            <a:ext cx="8729530" cy="7827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zh-TW" sz="3400" b="1" u="heavy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軟正黑體" panose="020B0604030504040204" pitchFamily="34" charset="-120"/>
                <a:cs typeface="Arial" panose="020B0604020202020204" pitchFamily="34" charset="0"/>
              </a:rPr>
              <a:t>5</a:t>
            </a:r>
            <a:r>
              <a:rPr lang="zh-TW" altLang="en-US" sz="3400" b="1" u="heavy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軟正黑體" panose="020B0604030504040204" pitchFamily="34" charset="-120"/>
                <a:cs typeface="Arial" panose="020B0604020202020204" pitchFamily="34" charset="0"/>
              </a:rPr>
              <a:t>月</a:t>
            </a:r>
            <a:r>
              <a:rPr lang="en-US" altLang="zh-TW" sz="3400" b="1" u="heavy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軟正黑體" panose="020B0604030504040204" pitchFamily="34" charset="-120"/>
                <a:cs typeface="Arial" panose="020B0604020202020204" pitchFamily="34" charset="0"/>
              </a:rPr>
              <a:t>22</a:t>
            </a:r>
            <a:r>
              <a:rPr lang="zh-TW" altLang="en-US" sz="3400" b="1" u="heavy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軟正黑體" panose="020B0604030504040204" pitchFamily="34" charset="-120"/>
                <a:cs typeface="Arial" panose="020B0604020202020204" pitchFamily="34" charset="0"/>
              </a:rPr>
              <a:t>日上午</a:t>
            </a:r>
            <a:r>
              <a:rPr lang="en-US" altLang="zh-TW" sz="3400" b="1" u="heavy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軟正黑體" panose="020B0604030504040204" pitchFamily="34" charset="-120"/>
                <a:cs typeface="Arial" panose="020B0604020202020204" pitchFamily="34" charset="0"/>
              </a:rPr>
              <a:t>8:00</a:t>
            </a:r>
            <a:r>
              <a:rPr lang="zh-TW" altLang="en-US" sz="3400" b="1" u="heavy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軟正黑體" panose="020B0604030504040204" pitchFamily="34" charset="-120"/>
                <a:cs typeface="Arial" panose="020B0604020202020204" pitchFamily="34" charset="0"/>
              </a:rPr>
              <a:t>起 至 </a:t>
            </a:r>
            <a:r>
              <a:rPr lang="en-US" altLang="zh-TW" sz="3400" b="1" u="heavy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軟正黑體" panose="020B0604030504040204" pitchFamily="34" charset="-120"/>
                <a:cs typeface="Arial" panose="020B0604020202020204" pitchFamily="34" charset="0"/>
              </a:rPr>
              <a:t>6</a:t>
            </a:r>
            <a:r>
              <a:rPr lang="zh-TW" altLang="en-US" sz="3400" b="1" u="heavy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軟正黑體" panose="020B0604030504040204" pitchFamily="34" charset="-120"/>
                <a:cs typeface="Arial" panose="020B0604020202020204" pitchFamily="34" charset="0"/>
              </a:rPr>
              <a:t>月</a:t>
            </a:r>
            <a:r>
              <a:rPr lang="en-US" altLang="zh-TW" sz="3400" b="1" u="heavy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軟正黑體" panose="020B0604030504040204" pitchFamily="34" charset="-120"/>
                <a:cs typeface="Arial" panose="020B0604020202020204" pitchFamily="34" charset="0"/>
              </a:rPr>
              <a:t>5</a:t>
            </a:r>
            <a:r>
              <a:rPr lang="zh-TW" altLang="en-US" sz="3400" b="1" u="heavy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軟正黑體" panose="020B0604030504040204" pitchFamily="34" charset="-120"/>
                <a:cs typeface="Arial" panose="020B0604020202020204" pitchFamily="34" charset="0"/>
              </a:rPr>
              <a:t>日下午</a:t>
            </a:r>
            <a:r>
              <a:rPr lang="en-US" altLang="zh-TW" sz="3400" b="1" u="heavy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軟正黑體" panose="020B0604030504040204" pitchFamily="34" charset="-120"/>
                <a:cs typeface="Arial" panose="020B0604020202020204" pitchFamily="34" charset="0"/>
              </a:rPr>
              <a:t>5:00</a:t>
            </a:r>
            <a:r>
              <a:rPr lang="zh-TW" altLang="en-US" sz="3400" b="1" u="heavy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軟正黑體" panose="020B0604030504040204" pitchFamily="34" charset="-120"/>
                <a:cs typeface="Arial" panose="020B0604020202020204" pitchFamily="34" charset="0"/>
              </a:rPr>
              <a:t>止</a:t>
            </a:r>
            <a:endParaRPr lang="en-US" altLang="zh-TW" sz="3400" b="1" u="heavy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grpSp>
        <p:nvGrpSpPr>
          <p:cNvPr id="13" name="群組 12"/>
          <p:cNvGrpSpPr/>
          <p:nvPr/>
        </p:nvGrpSpPr>
        <p:grpSpPr>
          <a:xfrm>
            <a:off x="988441" y="1458087"/>
            <a:ext cx="10108184" cy="5040000"/>
            <a:chOff x="988441" y="1458087"/>
            <a:chExt cx="10108184" cy="5040000"/>
          </a:xfrm>
        </p:grpSpPr>
        <p:grpSp>
          <p:nvGrpSpPr>
            <p:cNvPr id="9" name="群組 8"/>
            <p:cNvGrpSpPr/>
            <p:nvPr/>
          </p:nvGrpSpPr>
          <p:grpSpPr>
            <a:xfrm>
              <a:off x="988441" y="1458087"/>
              <a:ext cx="10108184" cy="5040000"/>
              <a:chOff x="988441" y="1019175"/>
              <a:chExt cx="10108184" cy="5705475"/>
            </a:xfrm>
          </p:grpSpPr>
          <p:graphicFrame>
            <p:nvGraphicFramePr>
              <p:cNvPr id="5" name="資料庫圖表 4"/>
              <p:cNvGraphicFramePr/>
              <p:nvPr>
                <p:extLst>
                  <p:ext uri="{D42A27DB-BD31-4B8C-83A1-F6EECF244321}">
                    <p14:modId xmlns:p14="http://schemas.microsoft.com/office/powerpoint/2010/main" val="80962095"/>
                  </p:ext>
                </p:extLst>
              </p:nvPr>
            </p:nvGraphicFramePr>
            <p:xfrm>
              <a:off x="988441" y="1019175"/>
              <a:ext cx="10108184" cy="5705475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3" r:lo="rId4" r:qs="rId5" r:cs="rId6"/>
              </a:graphicData>
            </a:graphic>
          </p:graphicFrame>
          <p:pic>
            <p:nvPicPr>
              <p:cNvPr id="3" name="圖片 2"/>
              <p:cNvPicPr>
                <a:picLocks noChangeAspect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550818" y="5770503"/>
                <a:ext cx="360000" cy="486907"/>
              </a:xfrm>
              <a:prstGeom prst="rect">
                <a:avLst/>
              </a:prstGeom>
            </p:spPr>
          </p:pic>
        </p:grpSp>
        <p:grpSp>
          <p:nvGrpSpPr>
            <p:cNvPr id="37" name="组合 244"/>
            <p:cNvGrpSpPr/>
            <p:nvPr/>
          </p:nvGrpSpPr>
          <p:grpSpPr>
            <a:xfrm>
              <a:off x="1399824" y="1796227"/>
              <a:ext cx="661988" cy="901700"/>
              <a:chOff x="8274051" y="720725"/>
              <a:chExt cx="661988" cy="901700"/>
            </a:xfrm>
          </p:grpSpPr>
          <p:sp>
            <p:nvSpPr>
              <p:cNvPr id="38" name="Freeform 69"/>
              <p:cNvSpPr>
                <a:spLocks/>
              </p:cNvSpPr>
              <p:nvPr/>
            </p:nvSpPr>
            <p:spPr bwMode="auto">
              <a:xfrm>
                <a:off x="8274051" y="720725"/>
                <a:ext cx="661988" cy="901700"/>
              </a:xfrm>
              <a:custGeom>
                <a:avLst/>
                <a:gdLst>
                  <a:gd name="T0" fmla="*/ 176 w 176"/>
                  <a:gd name="T1" fmla="*/ 224 h 240"/>
                  <a:gd name="T2" fmla="*/ 160 w 176"/>
                  <a:gd name="T3" fmla="*/ 240 h 240"/>
                  <a:gd name="T4" fmla="*/ 16 w 176"/>
                  <a:gd name="T5" fmla="*/ 240 h 240"/>
                  <a:gd name="T6" fmla="*/ 0 w 176"/>
                  <a:gd name="T7" fmla="*/ 224 h 240"/>
                  <a:gd name="T8" fmla="*/ 0 w 176"/>
                  <a:gd name="T9" fmla="*/ 16 h 240"/>
                  <a:gd name="T10" fmla="*/ 16 w 176"/>
                  <a:gd name="T11" fmla="*/ 0 h 240"/>
                  <a:gd name="T12" fmla="*/ 160 w 176"/>
                  <a:gd name="T13" fmla="*/ 0 h 240"/>
                  <a:gd name="T14" fmla="*/ 176 w 176"/>
                  <a:gd name="T15" fmla="*/ 16 h 240"/>
                  <a:gd name="T16" fmla="*/ 176 w 176"/>
                  <a:gd name="T17" fmla="*/ 224 h 2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76" h="240">
                    <a:moveTo>
                      <a:pt x="176" y="224"/>
                    </a:moveTo>
                    <a:cubicBezTo>
                      <a:pt x="176" y="233"/>
                      <a:pt x="169" y="240"/>
                      <a:pt x="160" y="240"/>
                    </a:cubicBezTo>
                    <a:cubicBezTo>
                      <a:pt x="16" y="240"/>
                      <a:pt x="16" y="240"/>
                      <a:pt x="16" y="240"/>
                    </a:cubicBezTo>
                    <a:cubicBezTo>
                      <a:pt x="7" y="240"/>
                      <a:pt x="0" y="233"/>
                      <a:pt x="0" y="224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0" y="7"/>
                      <a:pt x="7" y="0"/>
                      <a:pt x="16" y="0"/>
                    </a:cubicBezTo>
                    <a:cubicBezTo>
                      <a:pt x="160" y="0"/>
                      <a:pt x="160" y="0"/>
                      <a:pt x="160" y="0"/>
                    </a:cubicBezTo>
                    <a:cubicBezTo>
                      <a:pt x="169" y="0"/>
                      <a:pt x="176" y="7"/>
                      <a:pt x="176" y="16"/>
                    </a:cubicBezTo>
                    <a:lnTo>
                      <a:pt x="176" y="224"/>
                    </a:lnTo>
                    <a:close/>
                  </a:path>
                </a:pathLst>
              </a:custGeom>
              <a:solidFill>
                <a:srgbClr val="5C5D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9" name="Rectangle 70"/>
              <p:cNvSpPr>
                <a:spLocks noChangeArrowheads="1"/>
              </p:cNvSpPr>
              <p:nvPr/>
            </p:nvSpPr>
            <p:spPr bwMode="auto">
              <a:xfrm>
                <a:off x="8334376" y="779463"/>
                <a:ext cx="541338" cy="782638"/>
              </a:xfrm>
              <a:prstGeom prst="rect">
                <a:avLst/>
              </a:prstGeom>
              <a:solidFill>
                <a:srgbClr val="EBF0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0" name="Rectangle 71"/>
              <p:cNvSpPr>
                <a:spLocks noChangeArrowheads="1"/>
              </p:cNvSpPr>
              <p:nvPr/>
            </p:nvSpPr>
            <p:spPr bwMode="auto">
              <a:xfrm>
                <a:off x="8485188" y="720725"/>
                <a:ext cx="239713" cy="58738"/>
              </a:xfrm>
              <a:prstGeom prst="rect">
                <a:avLst/>
              </a:prstGeom>
              <a:solidFill>
                <a:srgbClr val="EBF0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1" name="Rectangle 72"/>
              <p:cNvSpPr>
                <a:spLocks noChangeArrowheads="1"/>
              </p:cNvSpPr>
              <p:nvPr/>
            </p:nvSpPr>
            <p:spPr bwMode="auto">
              <a:xfrm>
                <a:off x="8485188" y="779463"/>
                <a:ext cx="239713" cy="60325"/>
              </a:xfrm>
              <a:prstGeom prst="rect">
                <a:avLst/>
              </a:prstGeom>
              <a:solidFill>
                <a:srgbClr val="D3D7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2" name="Rectangle 73"/>
              <p:cNvSpPr>
                <a:spLocks noChangeArrowheads="1"/>
              </p:cNvSpPr>
              <p:nvPr/>
            </p:nvSpPr>
            <p:spPr bwMode="auto">
              <a:xfrm>
                <a:off x="8334376" y="1531938"/>
                <a:ext cx="541338" cy="30163"/>
              </a:xfrm>
              <a:prstGeom prst="rect">
                <a:avLst/>
              </a:prstGeom>
              <a:solidFill>
                <a:srgbClr val="D3D7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3" name="Rectangle 74"/>
              <p:cNvSpPr>
                <a:spLocks noChangeArrowheads="1"/>
              </p:cNvSpPr>
              <p:nvPr/>
            </p:nvSpPr>
            <p:spPr bwMode="auto">
              <a:xfrm>
                <a:off x="8755063" y="1411288"/>
                <a:ext cx="120650" cy="120650"/>
              </a:xfrm>
              <a:prstGeom prst="rect">
                <a:avLst/>
              </a:prstGeom>
              <a:solidFill>
                <a:srgbClr val="D3D7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4" name="Freeform 75"/>
              <p:cNvSpPr>
                <a:spLocks/>
              </p:cNvSpPr>
              <p:nvPr/>
            </p:nvSpPr>
            <p:spPr bwMode="auto">
              <a:xfrm>
                <a:off x="8755063" y="1411288"/>
                <a:ext cx="120650" cy="120650"/>
              </a:xfrm>
              <a:custGeom>
                <a:avLst/>
                <a:gdLst>
                  <a:gd name="T0" fmla="*/ 0 w 76"/>
                  <a:gd name="T1" fmla="*/ 0 h 76"/>
                  <a:gd name="T2" fmla="*/ 76 w 76"/>
                  <a:gd name="T3" fmla="*/ 0 h 76"/>
                  <a:gd name="T4" fmla="*/ 0 w 76"/>
                  <a:gd name="T5" fmla="*/ 76 h 76"/>
                  <a:gd name="T6" fmla="*/ 0 w 76"/>
                  <a:gd name="T7" fmla="*/ 0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6" h="76">
                    <a:moveTo>
                      <a:pt x="0" y="0"/>
                    </a:moveTo>
                    <a:lnTo>
                      <a:pt x="76" y="0"/>
                    </a:lnTo>
                    <a:lnTo>
                      <a:pt x="0" y="7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285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5" name="Rectangle 76"/>
              <p:cNvSpPr>
                <a:spLocks noChangeArrowheads="1"/>
              </p:cNvSpPr>
              <p:nvPr/>
            </p:nvSpPr>
            <p:spPr bwMode="auto">
              <a:xfrm>
                <a:off x="8485188" y="930275"/>
                <a:ext cx="330200" cy="30163"/>
              </a:xfrm>
              <a:prstGeom prst="rect">
                <a:avLst/>
              </a:prstGeom>
              <a:solidFill>
                <a:srgbClr val="8285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6" name="Oval 77"/>
              <p:cNvSpPr>
                <a:spLocks noChangeArrowheads="1"/>
              </p:cNvSpPr>
              <p:nvPr/>
            </p:nvSpPr>
            <p:spPr bwMode="auto">
              <a:xfrm>
                <a:off x="8394701" y="915988"/>
                <a:ext cx="60325" cy="58738"/>
              </a:xfrm>
              <a:prstGeom prst="ellipse">
                <a:avLst/>
              </a:prstGeom>
              <a:solidFill>
                <a:srgbClr val="45C4A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7" name="Rectangle 78"/>
              <p:cNvSpPr>
                <a:spLocks noChangeArrowheads="1"/>
              </p:cNvSpPr>
              <p:nvPr/>
            </p:nvSpPr>
            <p:spPr bwMode="auto">
              <a:xfrm>
                <a:off x="8485188" y="1020763"/>
                <a:ext cx="330200" cy="30163"/>
              </a:xfrm>
              <a:prstGeom prst="rect">
                <a:avLst/>
              </a:prstGeom>
              <a:solidFill>
                <a:srgbClr val="8285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8" name="Oval 79"/>
              <p:cNvSpPr>
                <a:spLocks noChangeArrowheads="1"/>
              </p:cNvSpPr>
              <p:nvPr/>
            </p:nvSpPr>
            <p:spPr bwMode="auto">
              <a:xfrm>
                <a:off x="8394701" y="1004888"/>
                <a:ext cx="60325" cy="60325"/>
              </a:xfrm>
              <a:prstGeom prst="ellipse">
                <a:avLst/>
              </a:prstGeom>
              <a:solidFill>
                <a:srgbClr val="45C4A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9" name="Rectangle 80"/>
              <p:cNvSpPr>
                <a:spLocks noChangeArrowheads="1"/>
              </p:cNvSpPr>
              <p:nvPr/>
            </p:nvSpPr>
            <p:spPr bwMode="auto">
              <a:xfrm>
                <a:off x="8485188" y="1111250"/>
                <a:ext cx="330200" cy="30163"/>
              </a:xfrm>
              <a:prstGeom prst="rect">
                <a:avLst/>
              </a:prstGeom>
              <a:solidFill>
                <a:srgbClr val="8285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0" name="Oval 81"/>
              <p:cNvSpPr>
                <a:spLocks noChangeArrowheads="1"/>
              </p:cNvSpPr>
              <p:nvPr/>
            </p:nvSpPr>
            <p:spPr bwMode="auto">
              <a:xfrm>
                <a:off x="8394701" y="1095375"/>
                <a:ext cx="60325" cy="60325"/>
              </a:xfrm>
              <a:prstGeom prst="ellipse">
                <a:avLst/>
              </a:prstGeom>
              <a:solidFill>
                <a:srgbClr val="F05F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1" name="Rectangle 82"/>
              <p:cNvSpPr>
                <a:spLocks noChangeArrowheads="1"/>
              </p:cNvSpPr>
              <p:nvPr/>
            </p:nvSpPr>
            <p:spPr bwMode="auto">
              <a:xfrm>
                <a:off x="8485188" y="1200150"/>
                <a:ext cx="330200" cy="30163"/>
              </a:xfrm>
              <a:prstGeom prst="rect">
                <a:avLst/>
              </a:prstGeom>
              <a:solidFill>
                <a:srgbClr val="8285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2" name="Oval 83"/>
              <p:cNvSpPr>
                <a:spLocks noChangeArrowheads="1"/>
              </p:cNvSpPr>
              <p:nvPr/>
            </p:nvSpPr>
            <p:spPr bwMode="auto">
              <a:xfrm>
                <a:off x="8394701" y="1185863"/>
                <a:ext cx="60325" cy="60325"/>
              </a:xfrm>
              <a:prstGeom prst="ellipse">
                <a:avLst/>
              </a:prstGeom>
              <a:solidFill>
                <a:srgbClr val="45C4A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3" name="Rectangle 84"/>
              <p:cNvSpPr>
                <a:spLocks noChangeArrowheads="1"/>
              </p:cNvSpPr>
              <p:nvPr/>
            </p:nvSpPr>
            <p:spPr bwMode="auto">
              <a:xfrm>
                <a:off x="8485188" y="1290638"/>
                <a:ext cx="330200" cy="30163"/>
              </a:xfrm>
              <a:prstGeom prst="rect">
                <a:avLst/>
              </a:prstGeom>
              <a:solidFill>
                <a:srgbClr val="8285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4" name="Oval 85"/>
              <p:cNvSpPr>
                <a:spLocks noChangeArrowheads="1"/>
              </p:cNvSpPr>
              <p:nvPr/>
            </p:nvSpPr>
            <p:spPr bwMode="auto">
              <a:xfrm>
                <a:off x="8394701" y="1276350"/>
                <a:ext cx="60325" cy="60325"/>
              </a:xfrm>
              <a:prstGeom prst="ellipse">
                <a:avLst/>
              </a:prstGeom>
              <a:solidFill>
                <a:srgbClr val="F05F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  <p:grpSp>
          <p:nvGrpSpPr>
            <p:cNvPr id="55" name="组合 233"/>
            <p:cNvGrpSpPr/>
            <p:nvPr/>
          </p:nvGrpSpPr>
          <p:grpSpPr>
            <a:xfrm>
              <a:off x="6384764" y="1796227"/>
              <a:ext cx="869950" cy="742950"/>
              <a:chOff x="10328275" y="3929063"/>
              <a:chExt cx="869950" cy="742950"/>
            </a:xfrm>
          </p:grpSpPr>
          <p:sp>
            <p:nvSpPr>
              <p:cNvPr id="56" name="Freeform 50410"/>
              <p:cNvSpPr>
                <a:spLocks/>
              </p:cNvSpPr>
              <p:nvPr/>
            </p:nvSpPr>
            <p:spPr bwMode="auto">
              <a:xfrm>
                <a:off x="10342563" y="4564063"/>
                <a:ext cx="841375" cy="107950"/>
              </a:xfrm>
              <a:custGeom>
                <a:avLst/>
                <a:gdLst>
                  <a:gd name="T0" fmla="*/ 248 w 248"/>
                  <a:gd name="T1" fmla="*/ 16 h 32"/>
                  <a:gd name="T2" fmla="*/ 232 w 248"/>
                  <a:gd name="T3" fmla="*/ 32 h 32"/>
                  <a:gd name="T4" fmla="*/ 16 w 248"/>
                  <a:gd name="T5" fmla="*/ 32 h 32"/>
                  <a:gd name="T6" fmla="*/ 0 w 248"/>
                  <a:gd name="T7" fmla="*/ 16 h 32"/>
                  <a:gd name="T8" fmla="*/ 16 w 248"/>
                  <a:gd name="T9" fmla="*/ 0 h 32"/>
                  <a:gd name="T10" fmla="*/ 232 w 248"/>
                  <a:gd name="T11" fmla="*/ 0 h 32"/>
                  <a:gd name="T12" fmla="*/ 248 w 248"/>
                  <a:gd name="T13" fmla="*/ 16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8" h="32">
                    <a:moveTo>
                      <a:pt x="248" y="16"/>
                    </a:moveTo>
                    <a:cubicBezTo>
                      <a:pt x="248" y="25"/>
                      <a:pt x="241" y="32"/>
                      <a:pt x="232" y="32"/>
                    </a:cubicBezTo>
                    <a:cubicBezTo>
                      <a:pt x="16" y="32"/>
                      <a:pt x="16" y="32"/>
                      <a:pt x="16" y="32"/>
                    </a:cubicBezTo>
                    <a:cubicBezTo>
                      <a:pt x="7" y="32"/>
                      <a:pt x="0" y="25"/>
                      <a:pt x="0" y="16"/>
                    </a:cubicBezTo>
                    <a:cubicBezTo>
                      <a:pt x="0" y="7"/>
                      <a:pt x="7" y="0"/>
                      <a:pt x="16" y="0"/>
                    </a:cubicBezTo>
                    <a:cubicBezTo>
                      <a:pt x="232" y="0"/>
                      <a:pt x="232" y="0"/>
                      <a:pt x="232" y="0"/>
                    </a:cubicBezTo>
                    <a:cubicBezTo>
                      <a:pt x="241" y="0"/>
                      <a:pt x="248" y="7"/>
                      <a:pt x="248" y="16"/>
                    </a:cubicBezTo>
                    <a:close/>
                  </a:path>
                </a:pathLst>
              </a:custGeom>
              <a:solidFill>
                <a:srgbClr val="CD412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7" name="Freeform 50411"/>
              <p:cNvSpPr>
                <a:spLocks/>
              </p:cNvSpPr>
              <p:nvPr/>
            </p:nvSpPr>
            <p:spPr bwMode="auto">
              <a:xfrm>
                <a:off x="10328275" y="3929063"/>
                <a:ext cx="869950" cy="688975"/>
              </a:xfrm>
              <a:custGeom>
                <a:avLst/>
                <a:gdLst>
                  <a:gd name="T0" fmla="*/ 116 w 256"/>
                  <a:gd name="T1" fmla="*/ 11 h 203"/>
                  <a:gd name="T2" fmla="*/ 140 w 256"/>
                  <a:gd name="T3" fmla="*/ 11 h 203"/>
                  <a:gd name="T4" fmla="*/ 248 w 256"/>
                  <a:gd name="T5" fmla="*/ 183 h 203"/>
                  <a:gd name="T6" fmla="*/ 240 w 256"/>
                  <a:gd name="T7" fmla="*/ 203 h 203"/>
                  <a:gd name="T8" fmla="*/ 16 w 256"/>
                  <a:gd name="T9" fmla="*/ 203 h 203"/>
                  <a:gd name="T10" fmla="*/ 8 w 256"/>
                  <a:gd name="T11" fmla="*/ 183 h 203"/>
                  <a:gd name="T12" fmla="*/ 116 w 256"/>
                  <a:gd name="T13" fmla="*/ 11 h 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56" h="203">
                    <a:moveTo>
                      <a:pt x="116" y="11"/>
                    </a:moveTo>
                    <a:cubicBezTo>
                      <a:pt x="123" y="1"/>
                      <a:pt x="133" y="0"/>
                      <a:pt x="140" y="11"/>
                    </a:cubicBezTo>
                    <a:cubicBezTo>
                      <a:pt x="248" y="183"/>
                      <a:pt x="248" y="183"/>
                      <a:pt x="248" y="183"/>
                    </a:cubicBezTo>
                    <a:cubicBezTo>
                      <a:pt x="256" y="195"/>
                      <a:pt x="252" y="203"/>
                      <a:pt x="240" y="203"/>
                    </a:cubicBezTo>
                    <a:cubicBezTo>
                      <a:pt x="16" y="203"/>
                      <a:pt x="16" y="203"/>
                      <a:pt x="16" y="203"/>
                    </a:cubicBezTo>
                    <a:cubicBezTo>
                      <a:pt x="4" y="203"/>
                      <a:pt x="0" y="195"/>
                      <a:pt x="8" y="183"/>
                    </a:cubicBezTo>
                    <a:lnTo>
                      <a:pt x="116" y="11"/>
                    </a:lnTo>
                    <a:close/>
                  </a:path>
                </a:pathLst>
              </a:custGeom>
              <a:solidFill>
                <a:srgbClr val="F05F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8" name="Freeform 50412"/>
              <p:cNvSpPr>
                <a:spLocks/>
              </p:cNvSpPr>
              <p:nvPr/>
            </p:nvSpPr>
            <p:spPr bwMode="auto">
              <a:xfrm>
                <a:off x="10423525" y="4021138"/>
                <a:ext cx="679450" cy="542925"/>
              </a:xfrm>
              <a:custGeom>
                <a:avLst/>
                <a:gdLst>
                  <a:gd name="T0" fmla="*/ 214 w 428"/>
                  <a:gd name="T1" fmla="*/ 0 h 342"/>
                  <a:gd name="T2" fmla="*/ 0 w 428"/>
                  <a:gd name="T3" fmla="*/ 342 h 342"/>
                  <a:gd name="T4" fmla="*/ 428 w 428"/>
                  <a:gd name="T5" fmla="*/ 342 h 342"/>
                  <a:gd name="T6" fmla="*/ 214 w 428"/>
                  <a:gd name="T7" fmla="*/ 0 h 3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28" h="342">
                    <a:moveTo>
                      <a:pt x="214" y="0"/>
                    </a:moveTo>
                    <a:lnTo>
                      <a:pt x="0" y="342"/>
                    </a:lnTo>
                    <a:lnTo>
                      <a:pt x="428" y="342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FBD4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9" name="Freeform 50413"/>
              <p:cNvSpPr>
                <a:spLocks/>
              </p:cNvSpPr>
              <p:nvPr/>
            </p:nvSpPr>
            <p:spPr bwMode="auto">
              <a:xfrm>
                <a:off x="10736263" y="4197350"/>
                <a:ext cx="53975" cy="217488"/>
              </a:xfrm>
              <a:custGeom>
                <a:avLst/>
                <a:gdLst>
                  <a:gd name="T0" fmla="*/ 8 w 16"/>
                  <a:gd name="T1" fmla="*/ 64 h 64"/>
                  <a:gd name="T2" fmla="*/ 0 w 16"/>
                  <a:gd name="T3" fmla="*/ 56 h 64"/>
                  <a:gd name="T4" fmla="*/ 0 w 16"/>
                  <a:gd name="T5" fmla="*/ 8 h 64"/>
                  <a:gd name="T6" fmla="*/ 8 w 16"/>
                  <a:gd name="T7" fmla="*/ 0 h 64"/>
                  <a:gd name="T8" fmla="*/ 16 w 16"/>
                  <a:gd name="T9" fmla="*/ 8 h 64"/>
                  <a:gd name="T10" fmla="*/ 16 w 16"/>
                  <a:gd name="T11" fmla="*/ 56 h 64"/>
                  <a:gd name="T12" fmla="*/ 8 w 16"/>
                  <a:gd name="T13" fmla="*/ 64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6" h="64">
                    <a:moveTo>
                      <a:pt x="8" y="64"/>
                    </a:moveTo>
                    <a:cubicBezTo>
                      <a:pt x="4" y="64"/>
                      <a:pt x="0" y="60"/>
                      <a:pt x="0" y="56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4" y="0"/>
                      <a:pt x="8" y="0"/>
                    </a:cubicBezTo>
                    <a:cubicBezTo>
                      <a:pt x="12" y="0"/>
                      <a:pt x="16" y="4"/>
                      <a:pt x="16" y="8"/>
                    </a:cubicBezTo>
                    <a:cubicBezTo>
                      <a:pt x="16" y="56"/>
                      <a:pt x="16" y="56"/>
                      <a:pt x="16" y="56"/>
                    </a:cubicBezTo>
                    <a:cubicBezTo>
                      <a:pt x="16" y="60"/>
                      <a:pt x="12" y="64"/>
                      <a:pt x="8" y="64"/>
                    </a:cubicBezTo>
                    <a:close/>
                  </a:path>
                </a:pathLst>
              </a:custGeom>
              <a:solidFill>
                <a:srgbClr val="5C5D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0" name="Oval 50414"/>
              <p:cNvSpPr>
                <a:spLocks noChangeArrowheads="1"/>
              </p:cNvSpPr>
              <p:nvPr/>
            </p:nvSpPr>
            <p:spPr bwMode="auto">
              <a:xfrm>
                <a:off x="10736263" y="4441825"/>
                <a:ext cx="53975" cy="53975"/>
              </a:xfrm>
              <a:prstGeom prst="ellipse">
                <a:avLst/>
              </a:prstGeom>
              <a:solidFill>
                <a:srgbClr val="5C5D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96101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4"/>
          <p:cNvSpPr txBox="1">
            <a:spLocks noChangeArrowheads="1"/>
          </p:cNvSpPr>
          <p:nvPr/>
        </p:nvSpPr>
        <p:spPr bwMode="gray">
          <a:xfrm>
            <a:off x="2228340" y="1124744"/>
            <a:ext cx="8443784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endParaRPr lang="zh-TW" altLang="en-US" sz="7200" i="0" dirty="0">
              <a:solidFill>
                <a:schemeClr val="tx1">
                  <a:lumMod val="10000"/>
                </a:schemeClr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8" name="Rectangle 8"/>
          <p:cNvSpPr txBox="1">
            <a:spLocks noChangeArrowheads="1"/>
          </p:cNvSpPr>
          <p:nvPr/>
        </p:nvSpPr>
        <p:spPr bwMode="auto">
          <a:xfrm>
            <a:off x="1523428" y="5199864"/>
            <a:ext cx="3042851" cy="391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000" tIns="10800" rIns="18000" bIns="1080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None/>
              <a:defRPr sz="2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l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defRPr/>
            </a:pP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華康中圓體"/>
              </a:rPr>
              <a:t>大學校院校務資料庫</a:t>
            </a:r>
          </a:p>
        </p:txBody>
      </p:sp>
      <p:sp>
        <p:nvSpPr>
          <p:cNvPr id="9" name="Rectangle 17"/>
          <p:cNvSpPr>
            <a:spLocks noChangeArrowheads="1"/>
          </p:cNvSpPr>
          <p:nvPr/>
        </p:nvSpPr>
        <p:spPr bwMode="auto">
          <a:xfrm>
            <a:off x="1683894" y="5739288"/>
            <a:ext cx="2552871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8000" tIns="10800" rIns="18000" bIns="10800">
            <a:spAutoFit/>
          </a:bodyPr>
          <a:lstStyle>
            <a:lvl1pPr algn="ctr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algn="ctr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algn="ctr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algn="ctr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l" eaLnBrk="1" hangingPunct="1"/>
            <a:r>
              <a:rPr lang="en-US" altLang="ko-KR" sz="1600" b="1" dirty="0">
                <a:solidFill>
                  <a:srgbClr val="0000FF"/>
                </a:solidFill>
                <a:latin typeface="Arial" panose="020B0604020202020204" pitchFamily="34" charset="0"/>
                <a:ea typeface="Gulim" panose="020B0600000101010101" pitchFamily="34" charset="-127"/>
                <a:cs typeface="Arial" panose="020B0604020202020204" pitchFamily="34" charset="0"/>
              </a:rPr>
              <a:t>https://hedb.moe.edu.tw/</a:t>
            </a:r>
          </a:p>
        </p:txBody>
      </p:sp>
      <p:sp>
        <p:nvSpPr>
          <p:cNvPr id="10" name="Rectangle 8"/>
          <p:cNvSpPr txBox="1">
            <a:spLocks noChangeArrowheads="1"/>
          </p:cNvSpPr>
          <p:nvPr/>
        </p:nvSpPr>
        <p:spPr bwMode="auto">
          <a:xfrm>
            <a:off x="1883376" y="1944791"/>
            <a:ext cx="8578678" cy="25148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000" tIns="10800" rIns="18000" bIns="1080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None/>
              <a:defRPr sz="2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l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defRPr/>
            </a:pPr>
            <a:r>
              <a:rPr lang="zh-TW" alt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軟正黑體" panose="020B0604030504040204" pitchFamily="34" charset="-120"/>
                <a:cs typeface="Arial" panose="020B0604020202020204" pitchFamily="34" charset="0"/>
              </a:rPr>
              <a:t>教育部大學校院校務資料庫</a:t>
            </a:r>
            <a:endParaRPr lang="en-US" altLang="zh-TW" sz="5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defRPr/>
            </a:pPr>
            <a:r>
              <a:rPr lang="en-US" altLang="zh-TW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軟正黑體" panose="020B0604030504040204" pitchFamily="34" charset="-120"/>
                <a:cs typeface="Arial" panose="020B0604020202020204" pitchFamily="34" charset="0"/>
              </a:rPr>
              <a:t>【115.03】</a:t>
            </a:r>
            <a:r>
              <a:rPr lang="zh-TW" alt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軟正黑體" panose="020B0604030504040204" pitchFamily="34" charset="-120"/>
                <a:cs typeface="Arial" panose="020B0604020202020204" pitchFamily="34" charset="0"/>
              </a:rPr>
              <a:t>期</a:t>
            </a:r>
            <a:endParaRPr lang="en-US" altLang="zh-TW" sz="5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defRPr/>
            </a:pPr>
            <a:r>
              <a:rPr lang="zh-TW" alt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軟正黑體" panose="020B0604030504040204" pitchFamily="34" charset="-120"/>
                <a:cs typeface="Arial" panose="020B0604020202020204" pitchFamily="34" charset="0"/>
              </a:rPr>
              <a:t>填表暨系統操作說明會</a:t>
            </a:r>
          </a:p>
        </p:txBody>
      </p:sp>
    </p:spTree>
    <p:extLst>
      <p:ext uri="{BB962C8B-B14F-4D97-AF65-F5344CB8AC3E}">
        <p14:creationId xmlns:p14="http://schemas.microsoft.com/office/powerpoint/2010/main" val="2470988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4"/>
          <p:cNvSpPr txBox="1">
            <a:spLocks noChangeArrowheads="1"/>
          </p:cNvSpPr>
          <p:nvPr/>
        </p:nvSpPr>
        <p:spPr bwMode="gray">
          <a:xfrm>
            <a:off x="2203626" y="2038140"/>
            <a:ext cx="8443784" cy="1535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r>
              <a:rPr lang="en-US" altLang="zh-TW" sz="7200" i="0" dirty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3.</a:t>
            </a:r>
            <a:r>
              <a:rPr lang="zh-TW" altLang="en-US" sz="7200" i="0" dirty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本期填報表冊與</a:t>
            </a:r>
            <a:endParaRPr lang="en-US" altLang="zh-TW" sz="7200" i="0" dirty="0">
              <a:solidFill>
                <a:schemeClr val="tx1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>
              <a:defRPr/>
            </a:pPr>
            <a:r>
              <a:rPr lang="zh-TW" altLang="en-US" sz="7200" i="0" dirty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   注意事項</a:t>
            </a:r>
          </a:p>
        </p:txBody>
      </p:sp>
      <p:sp>
        <p:nvSpPr>
          <p:cNvPr id="6" name="Rectangle 8"/>
          <p:cNvSpPr txBox="1">
            <a:spLocks noChangeArrowheads="1"/>
          </p:cNvSpPr>
          <p:nvPr/>
        </p:nvSpPr>
        <p:spPr bwMode="auto">
          <a:xfrm>
            <a:off x="1523428" y="5199864"/>
            <a:ext cx="3042851" cy="391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000" tIns="10800" rIns="18000" bIns="1080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None/>
              <a:defRPr sz="2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l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defRPr/>
            </a:pP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華康中圓體"/>
              </a:rPr>
              <a:t>大學校院校務資料庫</a:t>
            </a:r>
          </a:p>
        </p:txBody>
      </p:sp>
      <p:sp>
        <p:nvSpPr>
          <p:cNvPr id="7" name="Rectangle 17"/>
          <p:cNvSpPr>
            <a:spLocks noChangeArrowheads="1"/>
          </p:cNvSpPr>
          <p:nvPr/>
        </p:nvSpPr>
        <p:spPr bwMode="auto">
          <a:xfrm>
            <a:off x="1683894" y="5739288"/>
            <a:ext cx="2552871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8000" tIns="10800" rIns="18000" bIns="10800">
            <a:spAutoFit/>
          </a:bodyPr>
          <a:lstStyle>
            <a:lvl1pPr algn="ctr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algn="ctr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algn="ctr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algn="ctr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l" eaLnBrk="1" hangingPunct="1"/>
            <a:r>
              <a:rPr lang="en-US" altLang="ko-KR" sz="1600" b="1" dirty="0">
                <a:solidFill>
                  <a:srgbClr val="0000FF"/>
                </a:solidFill>
                <a:latin typeface="Arial" panose="020B0604020202020204" pitchFamily="34" charset="0"/>
                <a:ea typeface="Gulim" panose="020B0600000101010101" pitchFamily="34" charset="-127"/>
                <a:cs typeface="Arial" panose="020B0604020202020204" pitchFamily="34" charset="0"/>
              </a:rPr>
              <a:t>https://hedb.moe.edu.tw/</a:t>
            </a:r>
          </a:p>
        </p:txBody>
      </p:sp>
    </p:spTree>
    <p:extLst>
      <p:ext uri="{BB962C8B-B14F-4D97-AF65-F5344CB8AC3E}">
        <p14:creationId xmlns:p14="http://schemas.microsoft.com/office/powerpoint/2010/main" val="23401328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4"/>
          <p:cNvSpPr txBox="1">
            <a:spLocks noChangeArrowheads="1"/>
          </p:cNvSpPr>
          <p:nvPr/>
        </p:nvSpPr>
        <p:spPr bwMode="gray">
          <a:xfrm>
            <a:off x="2203626" y="1573426"/>
            <a:ext cx="8443784" cy="1535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r>
              <a:rPr lang="en-US" altLang="zh-TW" sz="7200" i="0" dirty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3.1</a:t>
            </a:r>
            <a:r>
              <a:rPr lang="zh-TW" altLang="en-US" sz="7200" i="0" dirty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本期填報表冊</a:t>
            </a:r>
          </a:p>
        </p:txBody>
      </p:sp>
      <p:sp>
        <p:nvSpPr>
          <p:cNvPr id="6" name="Rectangle 8"/>
          <p:cNvSpPr txBox="1">
            <a:spLocks noChangeArrowheads="1"/>
          </p:cNvSpPr>
          <p:nvPr/>
        </p:nvSpPr>
        <p:spPr bwMode="auto">
          <a:xfrm>
            <a:off x="1523428" y="5199864"/>
            <a:ext cx="3042851" cy="391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000" tIns="10800" rIns="18000" bIns="1080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None/>
              <a:defRPr sz="2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l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defRPr/>
            </a:pP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華康中圓體"/>
              </a:rPr>
              <a:t>大學校院校務資料庫</a:t>
            </a:r>
          </a:p>
        </p:txBody>
      </p:sp>
      <p:sp>
        <p:nvSpPr>
          <p:cNvPr id="9" name="Rectangle 17"/>
          <p:cNvSpPr>
            <a:spLocks noChangeArrowheads="1"/>
          </p:cNvSpPr>
          <p:nvPr/>
        </p:nvSpPr>
        <p:spPr bwMode="auto">
          <a:xfrm>
            <a:off x="1683894" y="5739288"/>
            <a:ext cx="2552871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8000" tIns="10800" rIns="18000" bIns="10800">
            <a:spAutoFit/>
          </a:bodyPr>
          <a:lstStyle>
            <a:lvl1pPr algn="ctr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algn="ctr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algn="ctr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algn="ctr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l" eaLnBrk="1" hangingPunct="1"/>
            <a:r>
              <a:rPr lang="en-US" altLang="ko-KR" sz="1600" b="1" dirty="0">
                <a:solidFill>
                  <a:srgbClr val="0000FF"/>
                </a:solidFill>
                <a:latin typeface="Arial" panose="020B0604020202020204" pitchFamily="34" charset="0"/>
                <a:ea typeface="Gulim" panose="020B0600000101010101" pitchFamily="34" charset="-127"/>
                <a:cs typeface="Arial" panose="020B0604020202020204" pitchFamily="34" charset="0"/>
              </a:rPr>
              <a:t>https://hedb.moe.edu.tw/</a:t>
            </a:r>
          </a:p>
        </p:txBody>
      </p:sp>
    </p:spTree>
    <p:extLst>
      <p:ext uri="{BB962C8B-B14F-4D97-AF65-F5344CB8AC3E}">
        <p14:creationId xmlns:p14="http://schemas.microsoft.com/office/powerpoint/2010/main" val="21663931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9329" y="120636"/>
            <a:ext cx="7094837" cy="609600"/>
          </a:xfrm>
        </p:spPr>
        <p:txBody>
          <a:bodyPr>
            <a:noAutofit/>
          </a:bodyPr>
          <a:lstStyle/>
          <a:p>
            <a:pPr algn="l"/>
            <a:r>
              <a:rPr lang="en-US" altLang="zh-TW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3.1.1</a:t>
            </a:r>
            <a:r>
              <a:rPr lang="zh-TW" alt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本期填報表冊</a:t>
            </a:r>
          </a:p>
        </p:txBody>
      </p:sp>
      <p:sp>
        <p:nvSpPr>
          <p:cNvPr id="4" name="矩形 3"/>
          <p:cNvSpPr/>
          <p:nvPr/>
        </p:nvSpPr>
        <p:spPr>
          <a:xfrm>
            <a:off x="179462" y="5798556"/>
            <a:ext cx="5251759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3000" b="1" dirty="0">
                <a:solidFill>
                  <a:srgbClr val="000000"/>
                </a:solidFill>
                <a:ea typeface="微軟正黑體" panose="020B0604030504040204" pitchFamily="34" charset="-120"/>
                <a:cs typeface="Arial" panose="020B0604020202020204" pitchFamily="34" charset="0"/>
                <a:sym typeface="Wingdings 2" panose="05020102010507070707" pitchFamily="18" charset="2"/>
              </a:rPr>
              <a:t></a:t>
            </a:r>
            <a:r>
              <a:rPr lang="zh-TW" altLang="en-US" sz="3000" b="1" dirty="0">
                <a:solidFill>
                  <a:srgbClr val="0000FF"/>
                </a:solidFill>
                <a:ea typeface="微軟正黑體" panose="020B0604030504040204" pitchFamily="34" charset="-120"/>
                <a:cs typeface="Arial" panose="020B0604020202020204" pitchFamily="34" charset="0"/>
              </a:rPr>
              <a:t>藍字為該表冊欄位</a:t>
            </a:r>
            <a:r>
              <a:rPr lang="en-US" altLang="zh-TW" sz="3000" b="1" dirty="0">
                <a:solidFill>
                  <a:srgbClr val="0000FF"/>
                </a:solidFill>
                <a:ea typeface="微軟正黑體" panose="020B0604030504040204" pitchFamily="34" charset="-120"/>
                <a:cs typeface="Arial" panose="020B0604020202020204" pitchFamily="34" charset="0"/>
              </a:rPr>
              <a:t>/</a:t>
            </a:r>
            <a:r>
              <a:rPr lang="zh-TW" altLang="en-US" sz="3000" b="1" dirty="0">
                <a:solidFill>
                  <a:srgbClr val="0000FF"/>
                </a:solidFill>
                <a:ea typeface="微軟正黑體" panose="020B0604030504040204" pitchFamily="34" charset="-120"/>
                <a:cs typeface="Arial" panose="020B0604020202020204" pitchFamily="34" charset="0"/>
              </a:rPr>
              <a:t>定義調整</a:t>
            </a:r>
            <a:endParaRPr lang="en-US" altLang="zh-TW" sz="3000" b="1" dirty="0">
              <a:solidFill>
                <a:srgbClr val="0000FF"/>
              </a:solidFill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2200319"/>
              </p:ext>
            </p:extLst>
          </p:nvPr>
        </p:nvGraphicFramePr>
        <p:xfrm>
          <a:off x="179462" y="758623"/>
          <a:ext cx="11899761" cy="5002215"/>
        </p:xfrm>
        <a:graphic>
          <a:graphicData uri="http://schemas.openxmlformats.org/drawingml/2006/table">
            <a:tbl>
              <a:tblPr firstRow="1" bandRow="1"/>
              <a:tblGrid>
                <a:gridCol w="1521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780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4692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國</a:t>
                      </a:r>
                      <a:r>
                        <a:rPr lang="en-US" altLang="zh-TW" sz="3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/</a:t>
                      </a:r>
                      <a:r>
                        <a:rPr lang="zh-TW" altLang="en-US" sz="3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私立大學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2E49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314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ts val="2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2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基本資料類</a:t>
                      </a:r>
                      <a:endParaRPr lang="en-US" altLang="zh-TW" sz="2000" b="1" kern="120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2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b="1" kern="12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(3</a:t>
                      </a:r>
                      <a:r>
                        <a:rPr lang="zh-TW" altLang="en-US" sz="2000" b="1" kern="12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月維護</a:t>
                      </a:r>
                      <a:r>
                        <a:rPr lang="en-US" altLang="zh-TW" sz="2000" b="1" kern="12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ts val="2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基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、基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2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、基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3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、基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6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、基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827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914400" rtl="0" eaLnBrk="1" latinLnBrk="0" hangingPunct="1">
                        <a:lnSpc>
                          <a:spcPts val="2500"/>
                        </a:lnSpc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學生類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ts val="2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、學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2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、學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4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、學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5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、學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5-2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、學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5-4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、學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5-5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、學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6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、學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7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、學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8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、學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9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、學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12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、學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12-1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</a:t>
                      </a:r>
                      <a:endParaRPr lang="en-US" altLang="zh-TW" sz="20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2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13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、學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26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、學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29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、學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31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、學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32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、學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35</a:t>
                      </a:r>
                      <a:r>
                        <a:rPr lang="en-US" altLang="zh-TW" sz="2000" b="1" i="0" u="none" strike="noStrike" kern="1200" cap="none" spc="0" baseline="0" dirty="0">
                          <a:solidFill>
                            <a:schemeClr val="tx1"/>
                          </a:solidFill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lang="zh-TW" altLang="en-US" sz="2000" b="1" i="0" u="none" strike="noStrike" kern="1200" cap="none" spc="0" baseline="0" dirty="0">
                          <a:solidFill>
                            <a:srgbClr val="008000"/>
                          </a:solidFill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僅私立大學填報</a:t>
                      </a:r>
                      <a:r>
                        <a:rPr lang="en-US" altLang="zh-TW" sz="2000" b="1" i="0" u="none" strike="noStrike" kern="1200" cap="none" spc="0" baseline="0" dirty="0">
                          <a:solidFill>
                            <a:schemeClr val="tx1"/>
                          </a:solidFill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)</a:t>
                      </a:r>
                      <a:endParaRPr lang="en-US" altLang="zh-TW" sz="2000" b="1" kern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8114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914400" rtl="0" eaLnBrk="1" latinLnBrk="0" hangingPunct="1">
                        <a:lnSpc>
                          <a:spcPts val="2500"/>
                        </a:lnSpc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教職員類</a:t>
                      </a:r>
                      <a:endParaRPr lang="en-US" altLang="zh-TW" sz="20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ts val="2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教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、教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5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、教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6</a:t>
                      </a:r>
                      <a:r>
                        <a:rPr lang="en-US" altLang="zh-TW" sz="2000" b="1" i="0" u="none" strike="noStrike" kern="1200" cap="none" spc="0" baseline="0" dirty="0">
                          <a:solidFill>
                            <a:schemeClr val="tx1"/>
                          </a:solidFill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lang="zh-TW" altLang="en-US" sz="2000" b="1" i="0" u="none" strike="noStrike" kern="1200" cap="none" spc="0" baseline="0" dirty="0">
                          <a:solidFill>
                            <a:srgbClr val="008000"/>
                          </a:solidFill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僅私立大學填報</a:t>
                      </a:r>
                      <a:r>
                        <a:rPr lang="en-US" altLang="zh-TW" sz="2000" b="1" i="0" u="none" strike="noStrike" kern="1200" cap="none" spc="0" baseline="0" dirty="0">
                          <a:solidFill>
                            <a:schemeClr val="tx1"/>
                          </a:solidFill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)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、教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7</a:t>
                      </a:r>
                      <a:r>
                        <a:rPr lang="en-US" altLang="zh-TW" sz="2000" b="1" i="0" u="none" strike="noStrike" kern="1200" cap="none" spc="0" baseline="0" dirty="0">
                          <a:solidFill>
                            <a:schemeClr val="tx1"/>
                          </a:solidFill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lang="zh-TW" altLang="en-US" sz="2000" b="1" i="0" u="none" strike="noStrike" kern="1200" cap="none" spc="0" baseline="0" dirty="0">
                          <a:solidFill>
                            <a:srgbClr val="008000"/>
                          </a:solidFill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僅私立大學填報</a:t>
                      </a:r>
                      <a:r>
                        <a:rPr lang="en-US" altLang="zh-TW" sz="2000" b="1" i="0" u="none" strike="noStrike" kern="1200" cap="none" spc="0" baseline="0" dirty="0">
                          <a:solidFill>
                            <a:schemeClr val="tx1"/>
                          </a:solidFill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)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、教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8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、教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9</a:t>
                      </a:r>
                      <a:r>
                        <a:rPr lang="en-US" altLang="zh-TW" sz="2000" b="1" i="0" u="none" strike="noStrike" kern="1200" cap="none" spc="0" baseline="0" dirty="0">
                          <a:solidFill>
                            <a:schemeClr val="tx1"/>
                          </a:solidFill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lang="zh-TW" altLang="en-US" sz="2000" b="1" i="0" u="none" strike="noStrike" kern="1200" cap="none" spc="0" baseline="0" dirty="0">
                          <a:solidFill>
                            <a:srgbClr val="008000"/>
                          </a:solidFill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僅私立大學填報</a:t>
                      </a:r>
                      <a:r>
                        <a:rPr lang="en-US" altLang="zh-TW" sz="2000" b="1" i="0" u="none" strike="noStrike" kern="1200" cap="none" spc="0" baseline="0" dirty="0">
                          <a:solidFill>
                            <a:schemeClr val="tx1"/>
                          </a:solidFill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)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</a:t>
                      </a:r>
                      <a:endParaRPr lang="en-US" altLang="zh-TW" sz="20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2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教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10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、教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11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、教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2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職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3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、職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4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、職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5</a:t>
                      </a:r>
                      <a:endParaRPr lang="zh-TW" altLang="en-US" sz="20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045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914400" rtl="0" eaLnBrk="1" latinLnBrk="0" hangingPunct="1">
                        <a:lnSpc>
                          <a:spcPts val="2500"/>
                        </a:lnSpc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研究類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latinLnBrk="1">
                        <a:lnSpc>
                          <a:spcPts val="2500"/>
                        </a:lnSpc>
                        <a:defRPr/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研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2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、研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3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、研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4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</a:t>
                      </a:r>
                      <a:r>
                        <a:rPr lang="zh-TW" altLang="en-US" sz="2000" b="1" kern="12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研</a:t>
                      </a:r>
                      <a:r>
                        <a:rPr lang="en-US" altLang="zh-TW" sz="2000" b="1" kern="12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9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</a:t>
                      </a:r>
                      <a:r>
                        <a:rPr lang="zh-TW" altLang="en-US" sz="2000" b="1" kern="12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研</a:t>
                      </a:r>
                      <a:r>
                        <a:rPr lang="en-US" altLang="zh-TW" sz="2000" b="1" kern="12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10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</a:t>
                      </a:r>
                      <a:r>
                        <a:rPr lang="zh-TW" altLang="en-US" sz="2000" b="1" kern="12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研</a:t>
                      </a:r>
                      <a:r>
                        <a:rPr lang="en-US" altLang="zh-TW" sz="2000" b="1" kern="12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11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、研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12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</a:t>
                      </a:r>
                      <a:r>
                        <a:rPr lang="zh-TW" altLang="en-US" sz="2000" b="1" kern="12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研</a:t>
                      </a:r>
                      <a:r>
                        <a:rPr lang="en-US" altLang="zh-TW" sz="2000" b="1" kern="12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13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、研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16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、研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17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、研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18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、研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19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</a:t>
                      </a:r>
                      <a:r>
                        <a:rPr lang="zh-TW" altLang="en-US" sz="2000" b="1" kern="12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研</a:t>
                      </a:r>
                      <a:r>
                        <a:rPr lang="en-US" altLang="zh-TW" sz="2000" b="1" kern="12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20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</a:t>
                      </a:r>
                      <a:endParaRPr lang="en-US" altLang="zh-TW" sz="20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algn="l" latinLnBrk="1">
                        <a:lnSpc>
                          <a:spcPts val="2500"/>
                        </a:lnSpc>
                        <a:defRPr/>
                      </a:pPr>
                      <a:r>
                        <a:rPr lang="zh-TW" altLang="en-US" sz="2000" b="1" kern="12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研</a:t>
                      </a:r>
                      <a:r>
                        <a:rPr lang="en-US" altLang="zh-TW" sz="2000" b="1" kern="12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21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</a:t>
                      </a:r>
                      <a:r>
                        <a:rPr lang="zh-TW" altLang="en-US" sz="2000" b="1" kern="12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研</a:t>
                      </a:r>
                      <a:r>
                        <a:rPr lang="en-US" altLang="zh-TW" sz="2000" b="1" kern="12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22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、研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02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914400" rtl="0" eaLnBrk="1" latinLnBrk="0" hangingPunct="1">
                        <a:lnSpc>
                          <a:spcPts val="2500"/>
                        </a:lnSpc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校務類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ts val="2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校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1(3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月維護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)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、校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3(3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月維護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)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、校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4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、校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14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、校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25</a:t>
                      </a:r>
                      <a:r>
                        <a:rPr lang="en-US" altLang="zh-TW" sz="2000" b="1" i="0" u="none" strike="noStrike" kern="1200" cap="none" spc="0" baseline="0" dirty="0">
                          <a:solidFill>
                            <a:schemeClr val="tx1"/>
                          </a:solidFill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lang="zh-TW" altLang="en-US" sz="2000" b="1" i="0" u="none" strike="noStrike" kern="1200" cap="none" spc="0" baseline="0" dirty="0">
                          <a:solidFill>
                            <a:srgbClr val="008000"/>
                          </a:solidFill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僅私立大學填報</a:t>
                      </a:r>
                      <a:r>
                        <a:rPr lang="en-US" altLang="zh-TW" sz="2000" b="1" i="0" u="none" strike="noStrike" kern="1200" cap="none" spc="0" baseline="0" dirty="0">
                          <a:solidFill>
                            <a:schemeClr val="tx1"/>
                          </a:solidFill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)</a:t>
                      </a:r>
                      <a:r>
                        <a:rPr lang="zh-TW" altLang="en-US" sz="2000" b="1" kern="12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</a:t>
                      </a:r>
                      <a:endParaRPr lang="en-US" altLang="zh-TW" sz="2000" b="1" kern="120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2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校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25-1</a:t>
                      </a:r>
                      <a:r>
                        <a:rPr lang="en-US" altLang="zh-TW" sz="2000" b="1" i="0" u="none" strike="noStrike" kern="1200" cap="none" spc="0" baseline="0" dirty="0">
                          <a:solidFill>
                            <a:schemeClr val="tx1"/>
                          </a:solidFill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lang="zh-TW" altLang="en-US" sz="2000" b="1" i="0" u="none" strike="noStrike" kern="1200" cap="none" spc="0" baseline="0" dirty="0">
                          <a:solidFill>
                            <a:srgbClr val="008000"/>
                          </a:solidFill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僅私立大學填報</a:t>
                      </a:r>
                      <a:r>
                        <a:rPr lang="en-US" altLang="zh-TW" sz="2000" b="1" i="0" u="none" strike="noStrike" kern="1200" cap="none" spc="0" baseline="0" dirty="0">
                          <a:solidFill>
                            <a:schemeClr val="tx1"/>
                          </a:solidFill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)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、校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27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674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zh-TW" altLang="en-US" sz="3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合計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2E49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國立</a:t>
                      </a:r>
                      <a:r>
                        <a:rPr lang="en-US" altLang="zh-TW" sz="32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53</a:t>
                      </a:r>
                      <a:r>
                        <a:rPr lang="zh-TW" altLang="en-US" sz="32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張表冊，私立</a:t>
                      </a:r>
                      <a:r>
                        <a:rPr lang="en-US" altLang="zh-TW" sz="32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59</a:t>
                      </a:r>
                      <a:r>
                        <a:rPr lang="zh-TW" altLang="en-US" sz="32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張表冊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2E4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40155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1396" y="116687"/>
            <a:ext cx="8038097" cy="609600"/>
          </a:xfrm>
        </p:spPr>
        <p:txBody>
          <a:bodyPr>
            <a:noAutofit/>
          </a:bodyPr>
          <a:lstStyle/>
          <a:p>
            <a:pPr algn="l"/>
            <a:r>
              <a:rPr lang="en-US" altLang="zh-TW" sz="4400" b="1" dirty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3.1.2</a:t>
            </a:r>
            <a:r>
              <a:rPr lang="zh-TW" altLang="en-US" sz="4400" b="1" dirty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</a:t>
            </a:r>
            <a:r>
              <a:rPr lang="zh-TW" alt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本期異動表冊摘要</a:t>
            </a:r>
            <a:endParaRPr lang="zh-TW" altLang="en-US" sz="4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93449"/>
              </p:ext>
            </p:extLst>
          </p:nvPr>
        </p:nvGraphicFramePr>
        <p:xfrm>
          <a:off x="375396" y="1095815"/>
          <a:ext cx="11305327" cy="528771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60160">
                  <a:extLst>
                    <a:ext uri="{9D8B030D-6E8A-4147-A177-3AD203B41FA5}">
                      <a16:colId xmlns:a16="http://schemas.microsoft.com/office/drawing/2014/main" val="1728153550"/>
                    </a:ext>
                  </a:extLst>
                </a:gridCol>
                <a:gridCol w="48902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54913">
                  <a:extLst>
                    <a:ext uri="{9D8B030D-6E8A-4147-A177-3AD203B41FA5}">
                      <a16:colId xmlns:a16="http://schemas.microsoft.com/office/drawing/2014/main" val="3721773805"/>
                    </a:ext>
                  </a:extLst>
                </a:gridCol>
              </a:tblGrid>
              <a:tr h="36917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2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異動類型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E4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2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表冊名稱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E4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2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說明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E4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9579">
                <a:tc rowSpan="7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2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欄位</a:t>
                      </a:r>
                      <a:r>
                        <a:rPr lang="en-US" altLang="zh-TW" sz="1800" b="1" kern="12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/</a:t>
                      </a:r>
                      <a:r>
                        <a:rPr lang="zh-TW" altLang="en-US" sz="1800" b="1" kern="12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定義調整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DC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研</a:t>
                      </a:r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9.</a:t>
                      </a:r>
                      <a:r>
                        <a:rPr lang="zh-TW" altLang="zh-TW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學校、研究學院承接產學計畫經費</a:t>
                      </a:r>
                      <a:endParaRPr lang="en-US" altLang="zh-TW" sz="18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新增「承接對象」欄位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6601828"/>
                  </a:ext>
                </a:extLst>
              </a:tr>
              <a:tr h="51893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800" b="1" kern="12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研</a:t>
                      </a:r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10.</a:t>
                      </a:r>
                      <a:r>
                        <a:rPr lang="zh-TW" altLang="zh-TW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學校、研究學院承接產學計畫案件數</a:t>
                      </a:r>
                      <a:endParaRPr lang="en-US" altLang="zh-TW" sz="18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8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3095165"/>
                  </a:ext>
                </a:extLst>
              </a:tr>
              <a:tr h="51893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研</a:t>
                      </a:r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11.</a:t>
                      </a:r>
                      <a:r>
                        <a:rPr lang="zh-TW" altLang="zh-TW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學校、研究學院產學合作單位數</a:t>
                      </a:r>
                      <a:endParaRPr lang="en-US" altLang="zh-TW" sz="18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8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6719146"/>
                  </a:ext>
                </a:extLst>
              </a:tr>
              <a:tr h="64957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zh-TW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研</a:t>
                      </a:r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13.</a:t>
                      </a:r>
                      <a:r>
                        <a:rPr lang="zh-TW" altLang="zh-TW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各種智慧財產權衍生運用總金額</a:t>
                      </a:r>
                      <a:endParaRPr lang="zh-TW" altLang="en-US" sz="18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股票</a:t>
                      </a:r>
                      <a:r>
                        <a:rPr lang="en-US" altLang="zh-TW" sz="18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【</a:t>
                      </a:r>
                      <a:r>
                        <a:rPr lang="zh-TW" altLang="en-US" sz="18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股價</a:t>
                      </a:r>
                      <a:r>
                        <a:rPr lang="en-US" altLang="zh-TW" sz="18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】</a:t>
                      </a:r>
                      <a:r>
                        <a:rPr lang="zh-TW" altLang="en-US" sz="18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調整採計時間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8765965"/>
                  </a:ext>
                </a:extLst>
              </a:tr>
              <a:tr h="64957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800" b="1" kern="120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研</a:t>
                      </a:r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20.</a:t>
                      </a:r>
                      <a:r>
                        <a:rPr lang="zh-TW" altLang="zh-TW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大學校院推動創新育成及技術移轉績效</a:t>
                      </a:r>
                      <a:endParaRPr lang="zh-TW" altLang="en-US" sz="18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200"/>
                        </a:lnSpc>
                      </a:pPr>
                      <a:r>
                        <a:rPr lang="zh-TW" altLang="zh-TW" sz="18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學校與企業技術移轉成果</a:t>
                      </a:r>
                      <a:r>
                        <a:rPr lang="en-US" altLang="zh-TW" sz="18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-</a:t>
                      </a:r>
                      <a:r>
                        <a:rPr lang="zh-TW" altLang="en-US" sz="18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「金額」欄位補充填表說明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2795312"/>
                  </a:ext>
                </a:extLst>
              </a:tr>
              <a:tr h="64957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800" b="1" kern="12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DC8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TW" altLang="zh-TW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研</a:t>
                      </a:r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21.</a:t>
                      </a:r>
                      <a:r>
                        <a:rPr lang="zh-TW" altLang="zh-TW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學校師生創新創業</a:t>
                      </a:r>
                      <a:endParaRPr lang="zh-TW" altLang="en-US" sz="18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股票</a:t>
                      </a:r>
                      <a:r>
                        <a:rPr lang="en-US" altLang="zh-TW" sz="18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【</a:t>
                      </a:r>
                      <a:r>
                        <a:rPr lang="zh-TW" altLang="en-US" sz="18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股價</a:t>
                      </a:r>
                      <a:r>
                        <a:rPr lang="en-US" altLang="zh-TW" sz="18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】</a:t>
                      </a:r>
                      <a:r>
                        <a:rPr lang="zh-TW" altLang="en-US" sz="18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調整採計時間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7040692"/>
                  </a:ext>
                </a:extLst>
              </a:tr>
              <a:tr h="64957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800" b="1" kern="12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DC8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TW" altLang="zh-TW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研</a:t>
                      </a:r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22.</a:t>
                      </a:r>
                      <a:r>
                        <a:rPr lang="zh-TW" altLang="zh-TW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學校衍生企業</a:t>
                      </a:r>
                      <a:endParaRPr lang="zh-TW" altLang="en-US" sz="18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zh-TW" altLang="en-US" sz="18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6536824"/>
                  </a:ext>
                </a:extLst>
              </a:tr>
              <a:tr h="51893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刪除表冊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E4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財</a:t>
                      </a:r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15.</a:t>
                      </a:r>
                      <a:r>
                        <a:rPr lang="zh-TW" altLang="zh-TW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國立大學校院校務基金「接受捐贈」決算情形</a:t>
                      </a:r>
                      <a:endParaRPr lang="zh-TW" altLang="en-US" sz="18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115.03</a:t>
                      </a:r>
                      <a:r>
                        <a:rPr lang="zh-TW" altLang="en-US" sz="18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期起刪除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75854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82678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1396" y="116687"/>
            <a:ext cx="8038097" cy="609600"/>
          </a:xfrm>
        </p:spPr>
        <p:txBody>
          <a:bodyPr>
            <a:noAutofit/>
          </a:bodyPr>
          <a:lstStyle/>
          <a:p>
            <a:pPr algn="l"/>
            <a:r>
              <a:rPr lang="en-US" altLang="zh-TW" sz="4400" b="1" dirty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3.1.3</a:t>
            </a:r>
            <a:r>
              <a:rPr lang="zh-TW" altLang="en-US" sz="4400" b="1" dirty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</a:t>
            </a:r>
            <a:r>
              <a:rPr lang="zh-TW" alt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本期免填表冊</a:t>
            </a:r>
            <a:endParaRPr lang="zh-TW" altLang="en-US" sz="4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5305940"/>
              </p:ext>
            </p:extLst>
          </p:nvPr>
        </p:nvGraphicFramePr>
        <p:xfrm>
          <a:off x="2090352" y="1198067"/>
          <a:ext cx="8099853" cy="289561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193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804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36364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國</a:t>
                      </a:r>
                      <a:r>
                        <a:rPr lang="en-US" altLang="zh-TW" sz="3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/</a:t>
                      </a:r>
                      <a:r>
                        <a:rPr lang="zh-TW" altLang="en-US" sz="3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私立大學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E49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0044">
                <a:tc>
                  <a:txBody>
                    <a:bodyPr/>
                    <a:lstStyle/>
                    <a:p>
                      <a:pPr algn="l"/>
                      <a:r>
                        <a:rPr lang="zh-TW" altLang="en-US" sz="2000" b="1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學生類</a:t>
                      </a:r>
                      <a:endParaRPr lang="en-US" altLang="zh-TW" sz="2000" b="1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2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</a:t>
                      </a:r>
                      <a:r>
                        <a:rPr lang="en-US" altLang="zh-TW" sz="2000" b="1" kern="12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4-2</a:t>
                      </a:r>
                      <a:endParaRPr lang="zh-TW" altLang="en-US" sz="2000" b="1" kern="12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0044">
                <a:tc>
                  <a:txBody>
                    <a:bodyPr/>
                    <a:lstStyle/>
                    <a:p>
                      <a:pPr algn="l"/>
                      <a:r>
                        <a:rPr lang="zh-TW" altLang="en-US" sz="2000" b="1" dirty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教職員</a:t>
                      </a:r>
                      <a:r>
                        <a:rPr lang="zh-TW" altLang="en-US" sz="2000" b="1" kern="12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類</a:t>
                      </a:r>
                      <a:endParaRPr lang="en-US" altLang="zh-TW" sz="2000" b="1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2000" b="1" i="0" u="none" strike="noStrike" kern="1200" cap="none" spc="0" baseline="0" dirty="0">
                          <a:solidFill>
                            <a:schemeClr val="tx1"/>
                          </a:solidFill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教</a:t>
                      </a:r>
                      <a:r>
                        <a:rPr lang="en-US" altLang="zh-TW" sz="2000" b="1" i="0" u="none" strike="noStrike" kern="1200" cap="none" spc="0" baseline="0" dirty="0">
                          <a:solidFill>
                            <a:schemeClr val="tx1"/>
                          </a:solidFill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1-1</a:t>
                      </a:r>
                      <a:r>
                        <a:rPr lang="zh-TW" altLang="zh-TW" sz="2000" b="1" i="0" u="none" strike="noStrike" kern="1200" cap="none" spc="0" baseline="0" dirty="0">
                          <a:solidFill>
                            <a:schemeClr val="tx1"/>
                          </a:solidFill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、教</a:t>
                      </a:r>
                      <a:r>
                        <a:rPr lang="en-US" altLang="zh-TW" sz="2000" b="1" i="0" u="none" strike="noStrike" kern="1200" cap="none" spc="0" baseline="0" dirty="0">
                          <a:solidFill>
                            <a:schemeClr val="tx1"/>
                          </a:solidFill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1-2</a:t>
                      </a:r>
                      <a:r>
                        <a:rPr lang="zh-TW" altLang="en-US" sz="2000" b="1" i="0" u="none" strike="noStrike" kern="1200" cap="none" spc="0" baseline="0" dirty="0">
                          <a:solidFill>
                            <a:schemeClr val="tx1"/>
                          </a:solidFill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、教</a:t>
                      </a:r>
                      <a:r>
                        <a:rPr lang="en-US" altLang="zh-TW" sz="2000" b="1" i="0" u="none" strike="noStrike" kern="1200" cap="none" spc="0" baseline="0" dirty="0">
                          <a:solidFill>
                            <a:schemeClr val="tx1"/>
                          </a:solidFill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1-3</a:t>
                      </a:r>
                      <a:r>
                        <a:rPr lang="zh-TW" altLang="en-US" sz="2000" b="1" i="0" u="none" strike="noStrike" kern="1200" cap="none" spc="0" baseline="0" dirty="0">
                          <a:solidFill>
                            <a:schemeClr val="tx1"/>
                          </a:solidFill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、教</a:t>
                      </a:r>
                      <a:r>
                        <a:rPr lang="en-US" altLang="zh-TW" sz="2000" b="1" i="0" u="none" strike="noStrike" kern="1200" cap="none" spc="0" baseline="0" dirty="0">
                          <a:solidFill>
                            <a:schemeClr val="tx1"/>
                          </a:solidFill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4</a:t>
                      </a:r>
                      <a:endParaRPr lang="zh-TW" altLang="en-US" sz="2000" b="1" i="0" u="none" strike="noStrike" kern="1200" cap="none" spc="0" baseline="0" dirty="0">
                        <a:solidFill>
                          <a:srgbClr val="000000"/>
                        </a:solidFill>
                        <a:uFillTx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2235145"/>
                  </a:ext>
                </a:extLst>
              </a:tr>
              <a:tr h="560044">
                <a:tc>
                  <a:txBody>
                    <a:bodyPr/>
                    <a:lstStyle/>
                    <a:p>
                      <a:pPr algn="l"/>
                      <a:r>
                        <a:rPr lang="zh-TW" altLang="en-US" sz="20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研究類</a:t>
                      </a:r>
                      <a:endParaRPr lang="en-US" altLang="zh-TW"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i="0" u="none" strike="noStrike" kern="1200" cap="none" spc="0" baseline="0" dirty="0">
                          <a:solidFill>
                            <a:schemeClr val="tx1"/>
                          </a:solidFill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研</a:t>
                      </a:r>
                      <a:r>
                        <a:rPr lang="en-US" altLang="zh-TW" sz="2000" b="1" i="0" u="none" strike="noStrike" kern="1200" cap="none" spc="0" baseline="0" dirty="0">
                          <a:solidFill>
                            <a:schemeClr val="tx1"/>
                          </a:solidFill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15</a:t>
                      </a:r>
                      <a:endParaRPr lang="zh-TW" altLang="en-US" sz="2000" b="1" i="0" u="none" strike="noStrike" kern="1200" cap="none" spc="0" baseline="0" dirty="0">
                        <a:solidFill>
                          <a:schemeClr val="tx1"/>
                        </a:solidFill>
                        <a:uFillTx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3923335"/>
                  </a:ext>
                </a:extLst>
              </a:tr>
              <a:tr h="560044">
                <a:tc>
                  <a:txBody>
                    <a:bodyPr/>
                    <a:lstStyle/>
                    <a:p>
                      <a:pPr algn="l"/>
                      <a:r>
                        <a:rPr lang="zh-TW" altLang="en-US" sz="3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合計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E4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共</a:t>
                      </a:r>
                      <a:r>
                        <a:rPr lang="en-US" altLang="zh-TW" sz="32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6</a:t>
                      </a:r>
                      <a:r>
                        <a:rPr lang="zh-TW" altLang="en-US" sz="32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張表冊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E4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Rectangle 2"/>
          <p:cNvSpPr txBox="1">
            <a:spLocks noChangeArrowheads="1"/>
          </p:cNvSpPr>
          <p:nvPr/>
        </p:nvSpPr>
        <p:spPr bwMode="black">
          <a:xfrm>
            <a:off x="2002478" y="650020"/>
            <a:ext cx="6105202" cy="5381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285750" indent="-285750">
              <a:buClr>
                <a:srgbClr val="000000"/>
              </a:buClr>
              <a:buFont typeface="Wingdings" panose="05000000000000000000" pitchFamily="2" charset="2"/>
              <a:buChar char="l"/>
            </a:pPr>
            <a:r>
              <a:rPr lang="zh-TW" altLang="en-US" sz="24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以下表冊為</a:t>
            </a:r>
            <a:r>
              <a:rPr lang="zh-TW" altLang="en-US" sz="2400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本期免填</a:t>
            </a:r>
            <a:r>
              <a:rPr lang="zh-TW" altLang="en-US" sz="24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，請確認資料正確性。</a:t>
            </a:r>
          </a:p>
        </p:txBody>
      </p:sp>
      <p:graphicFrame>
        <p:nvGraphicFramePr>
          <p:cNvPr id="8" name="表格 7">
            <a:extLst>
              <a:ext uri="{FF2B5EF4-FFF2-40B4-BE49-F238E27FC236}">
                <a16:creationId xmlns:a16="http://schemas.microsoft.com/office/drawing/2014/main" id="{2E8ADFB5-954A-4F77-A440-ABDB69902E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9859921"/>
              </p:ext>
            </p:extLst>
          </p:nvPr>
        </p:nvGraphicFramePr>
        <p:xfrm>
          <a:off x="2090351" y="4850972"/>
          <a:ext cx="8099853" cy="177552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193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804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36364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國立大學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E49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0044">
                <a:tc>
                  <a:txBody>
                    <a:bodyPr/>
                    <a:lstStyle/>
                    <a:p>
                      <a:pPr algn="l"/>
                      <a:r>
                        <a:rPr lang="zh-TW" altLang="en-US" sz="2000" b="1" strike="noStrike" baseline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財務類</a:t>
                      </a:r>
                      <a:endParaRPr lang="en-US" altLang="zh-TW" sz="2000" b="1" strike="noStrike" baseline="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strike="dblStrike" kern="1200" baseline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財</a:t>
                      </a:r>
                      <a:r>
                        <a:rPr lang="en-US" altLang="zh-TW" sz="2000" b="1" strike="dblStrike" kern="1200" baseline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15</a:t>
                      </a:r>
                      <a:r>
                        <a:rPr lang="en-US" altLang="zh-TW" sz="2000" b="1" strike="noStrike" kern="1200" baseline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lang="zh-TW" altLang="en-US" sz="2000" b="1" strike="noStrike" kern="1200" baseline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本表刪除</a:t>
                      </a:r>
                      <a:r>
                        <a:rPr lang="en-US" altLang="zh-TW" sz="2000" b="1" strike="noStrike" kern="1200" baseline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)</a:t>
                      </a:r>
                      <a:endParaRPr lang="zh-TW" altLang="en-US" sz="2000" b="1" strike="noStrike" kern="1200" baseline="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0044">
                <a:tc>
                  <a:txBody>
                    <a:bodyPr/>
                    <a:lstStyle/>
                    <a:p>
                      <a:pPr algn="l"/>
                      <a:r>
                        <a:rPr lang="zh-TW" altLang="en-US" sz="3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合計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E4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共</a:t>
                      </a:r>
                      <a:r>
                        <a:rPr lang="en-US" altLang="zh-TW" sz="32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</a:t>
                      </a:r>
                      <a:r>
                        <a:rPr lang="zh-TW" altLang="en-US" sz="32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張表冊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E4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560518"/>
                  </a:ext>
                </a:extLst>
              </a:tr>
            </a:tbl>
          </a:graphicData>
        </a:graphic>
      </p:graphicFrame>
      <p:sp>
        <p:nvSpPr>
          <p:cNvPr id="9" name="Rectangle 2">
            <a:extLst>
              <a:ext uri="{FF2B5EF4-FFF2-40B4-BE49-F238E27FC236}">
                <a16:creationId xmlns:a16="http://schemas.microsoft.com/office/drawing/2014/main" id="{39E8E8DB-657B-4D1C-9FA6-3FEA0D23661C}"/>
              </a:ext>
            </a:extLst>
          </p:cNvPr>
          <p:cNvSpPr txBox="1">
            <a:spLocks noChangeArrowheads="1"/>
          </p:cNvSpPr>
          <p:nvPr/>
        </p:nvSpPr>
        <p:spPr bwMode="black">
          <a:xfrm>
            <a:off x="2002478" y="4299667"/>
            <a:ext cx="6105202" cy="5381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285750" indent="-285750">
              <a:buClr>
                <a:srgbClr val="000000"/>
              </a:buClr>
              <a:buFont typeface="Wingdings" panose="05000000000000000000" pitchFamily="2" charset="2"/>
              <a:buChar char="l"/>
            </a:pPr>
            <a:r>
              <a:rPr lang="zh-TW" altLang="en-US" sz="2400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財</a:t>
            </a:r>
            <a:r>
              <a:rPr lang="en-US" altLang="zh-TW" sz="2400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15</a:t>
            </a:r>
            <a:r>
              <a:rPr lang="zh-TW" altLang="en-US" sz="2400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於</a:t>
            </a:r>
            <a:r>
              <a:rPr lang="en-US" altLang="zh-TW" sz="2400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115.03</a:t>
            </a:r>
            <a:r>
              <a:rPr lang="zh-TW" altLang="en-US" sz="2400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期起刪除</a:t>
            </a:r>
            <a:r>
              <a:rPr lang="zh-TW" altLang="en-US" sz="24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4437513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 txBox="1">
            <a:spLocks noChangeArrowheads="1"/>
          </p:cNvSpPr>
          <p:nvPr/>
        </p:nvSpPr>
        <p:spPr bwMode="gray">
          <a:xfrm>
            <a:off x="2106051" y="2184150"/>
            <a:ext cx="8443784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r>
              <a:rPr lang="en-US" altLang="zh-TW" sz="7200" i="0" dirty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3.2</a:t>
            </a:r>
            <a:r>
              <a:rPr lang="zh-TW" altLang="en-US" sz="7200" i="0" dirty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本期填報表冊</a:t>
            </a:r>
            <a:endParaRPr lang="en-US" altLang="zh-TW" sz="7200" i="0" dirty="0">
              <a:solidFill>
                <a:schemeClr val="tx1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>
              <a:defRPr/>
            </a:pPr>
            <a:r>
              <a:rPr lang="zh-TW" altLang="en-US" sz="7200" i="0" dirty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     注意事項</a:t>
            </a:r>
          </a:p>
        </p:txBody>
      </p:sp>
      <p:sp>
        <p:nvSpPr>
          <p:cNvPr id="5" name="Rectangle 8"/>
          <p:cNvSpPr txBox="1">
            <a:spLocks noChangeArrowheads="1"/>
          </p:cNvSpPr>
          <p:nvPr/>
        </p:nvSpPr>
        <p:spPr bwMode="auto">
          <a:xfrm>
            <a:off x="1523428" y="5199864"/>
            <a:ext cx="3042851" cy="391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000" tIns="10800" rIns="18000" bIns="1080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None/>
              <a:defRPr sz="2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l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defRPr/>
            </a:pP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華康中圓體"/>
              </a:rPr>
              <a:t>大學校院校務資料庫</a:t>
            </a:r>
          </a:p>
        </p:txBody>
      </p:sp>
      <p:sp>
        <p:nvSpPr>
          <p:cNvPr id="7" name="Rectangle 17"/>
          <p:cNvSpPr>
            <a:spLocks noChangeArrowheads="1"/>
          </p:cNvSpPr>
          <p:nvPr/>
        </p:nvSpPr>
        <p:spPr bwMode="auto">
          <a:xfrm>
            <a:off x="1683894" y="5739288"/>
            <a:ext cx="2552871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8000" tIns="10800" rIns="18000" bIns="10800">
            <a:spAutoFit/>
          </a:bodyPr>
          <a:lstStyle>
            <a:lvl1pPr algn="ctr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algn="ctr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algn="ctr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algn="ctr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l" eaLnBrk="1" hangingPunct="1"/>
            <a:r>
              <a:rPr lang="en-US" altLang="ko-KR" sz="1600" b="1" dirty="0">
                <a:solidFill>
                  <a:srgbClr val="0000FF"/>
                </a:solidFill>
                <a:latin typeface="Arial" panose="020B0604020202020204" pitchFamily="34" charset="0"/>
                <a:ea typeface="Gulim" panose="020B0600000101010101" pitchFamily="34" charset="-127"/>
                <a:cs typeface="Arial" panose="020B0604020202020204" pitchFamily="34" charset="0"/>
              </a:rPr>
              <a:t>https://hedb.moe.edu.tw/</a:t>
            </a:r>
          </a:p>
        </p:txBody>
      </p:sp>
    </p:spTree>
    <p:extLst>
      <p:ext uri="{BB962C8B-B14F-4D97-AF65-F5344CB8AC3E}">
        <p14:creationId xmlns:p14="http://schemas.microsoft.com/office/powerpoint/2010/main" val="15285696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: 圓角 7">
            <a:extLst>
              <a:ext uri="{FF2B5EF4-FFF2-40B4-BE49-F238E27FC236}">
                <a16:creationId xmlns:a16="http://schemas.microsoft.com/office/drawing/2014/main" id="{5B269887-842A-418F-B9FE-C580F7D90BA0}"/>
              </a:ext>
            </a:extLst>
          </p:cNvPr>
          <p:cNvSpPr/>
          <p:nvPr/>
        </p:nvSpPr>
        <p:spPr>
          <a:xfrm>
            <a:off x="6449256" y="3619922"/>
            <a:ext cx="4106102" cy="3132568"/>
          </a:xfrm>
          <a:prstGeom prst="roundRect">
            <a:avLst/>
          </a:prstGeom>
          <a:solidFill>
            <a:srgbClr val="99FF99">
              <a:alpha val="49804"/>
            </a:srgbClr>
          </a:solidFill>
          <a:ln w="57150">
            <a:solidFill>
              <a:srgbClr val="008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000" dirty="0">
              <a:solidFill>
                <a:srgbClr val="00703C"/>
              </a:solidFill>
            </a:endParaRP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F1F70488-E32D-47D9-A46B-0653DF7E1FFD}"/>
              </a:ext>
            </a:extLst>
          </p:cNvPr>
          <p:cNvSpPr/>
          <p:nvPr/>
        </p:nvSpPr>
        <p:spPr>
          <a:xfrm>
            <a:off x="1808923" y="3619923"/>
            <a:ext cx="4106102" cy="3132568"/>
          </a:xfrm>
          <a:prstGeom prst="roundRect">
            <a:avLst/>
          </a:prstGeom>
          <a:solidFill>
            <a:srgbClr val="F4A300">
              <a:alpha val="49804"/>
            </a:srgbClr>
          </a:solidFill>
          <a:ln w="57150">
            <a:solidFill>
              <a:srgbClr val="F4A3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000" dirty="0">
              <a:solidFill>
                <a:srgbClr val="00703C"/>
              </a:solidFill>
            </a:endParaRPr>
          </a:p>
        </p:txBody>
      </p:sp>
      <p:graphicFrame>
        <p:nvGraphicFramePr>
          <p:cNvPr id="63" name="資料庫圖表 62">
            <a:extLst>
              <a:ext uri="{FF2B5EF4-FFF2-40B4-BE49-F238E27FC236}">
                <a16:creationId xmlns:a16="http://schemas.microsoft.com/office/drawing/2014/main" id="{AFF3105E-6C18-4941-AA7F-6560D07DCC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67507176"/>
              </p:ext>
            </p:extLst>
          </p:nvPr>
        </p:nvGraphicFramePr>
        <p:xfrm>
          <a:off x="1808923" y="3501987"/>
          <a:ext cx="8746435" cy="3250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1" name="Rectangle 47"/>
          <p:cNvSpPr>
            <a:spLocks noChangeArrowheads="1"/>
          </p:cNvSpPr>
          <p:nvPr/>
        </p:nvSpPr>
        <p:spPr bwMode="gray">
          <a:xfrm>
            <a:off x="3569" y="7006"/>
            <a:ext cx="890140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  <a:defRPr/>
            </a:pPr>
            <a:r>
              <a:rPr lang="en-US" altLang="zh-TW" sz="2000" b="1" dirty="0">
                <a:solidFill>
                  <a:srgbClr val="000000"/>
                </a:solidFill>
                <a:cs typeface="Arial" panose="020B0604020202020204" pitchFamily="34" charset="0"/>
              </a:rPr>
              <a:t>3.2.1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9336" y="363118"/>
            <a:ext cx="12182664" cy="498548"/>
          </a:xfrm>
        </p:spPr>
        <p:txBody>
          <a:bodyPr anchor="t">
            <a:noAutofit/>
          </a:bodyPr>
          <a:lstStyle/>
          <a:p>
            <a:pPr algn="l">
              <a:lnSpc>
                <a:spcPts val="3800"/>
              </a:lnSpc>
            </a:pP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9.</a:t>
            </a: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學校、研究學院承接產學計畫經費</a:t>
            </a:r>
            <a:b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</a:b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10.</a:t>
            </a: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學校、研究學院承接產學計畫案件數</a:t>
            </a:r>
            <a:b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</a:b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11.</a:t>
            </a: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學校、研究學院產學合作單位數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					</a:t>
            </a:r>
            <a:r>
              <a:rPr lang="zh-TW" altLang="en-US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   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(3</a:t>
            </a:r>
            <a:r>
              <a:rPr lang="zh-TW" altLang="en-US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月</a:t>
            </a: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填報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)</a:t>
            </a:r>
            <a:endParaRPr lang="zh-TW" altLang="en-US" sz="30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22D18A8B-D2F0-4F25-9053-A9BDD4CDC37D}"/>
              </a:ext>
            </a:extLst>
          </p:cNvPr>
          <p:cNvSpPr/>
          <p:nvPr/>
        </p:nvSpPr>
        <p:spPr>
          <a:xfrm>
            <a:off x="38500" y="1799189"/>
            <a:ext cx="12044171" cy="15535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30480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altLang="zh-TW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【</a:t>
            </a:r>
            <a:r>
              <a:rPr lang="en-US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115.03</a:t>
            </a: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期</a:t>
            </a:r>
            <a:r>
              <a:rPr lang="en-US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-</a:t>
            </a:r>
            <a:r>
              <a:rPr lang="zh-TW" altLang="en-US" sz="22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新增承接對象欄位</a:t>
            </a:r>
            <a:r>
              <a:rPr lang="en-US" altLang="zh-TW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】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  <a:tabLst>
                <a:tab pos="30480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學校</a:t>
            </a:r>
            <a:r>
              <a:rPr lang="en-US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/</a:t>
            </a: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研究學院承接之產學合作計畫</a:t>
            </a:r>
            <a:r>
              <a:rPr lang="zh-TW" altLang="en-US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，請</a:t>
            </a:r>
            <a:r>
              <a:rPr lang="zh-TW" altLang="en-US" sz="22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依計畫主持人身分區分為</a:t>
            </a:r>
            <a:r>
              <a:rPr lang="en-US" altLang="zh-TW" sz="22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【</a:t>
            </a:r>
            <a:r>
              <a:rPr lang="zh-TW" altLang="en-US" sz="22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專任教師</a:t>
            </a:r>
            <a:r>
              <a:rPr lang="en-US" altLang="zh-TW" sz="22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】</a:t>
            </a:r>
            <a:r>
              <a:rPr lang="zh-TW" altLang="en-US" sz="22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或</a:t>
            </a:r>
            <a:r>
              <a:rPr lang="en-US" altLang="zh-TW" sz="22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【</a:t>
            </a:r>
            <a:r>
              <a:rPr lang="zh-TW" altLang="en-US" sz="22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其他人員</a:t>
            </a:r>
            <a:r>
              <a:rPr lang="en-US" altLang="zh-TW" sz="22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】</a:t>
            </a:r>
            <a:r>
              <a:rPr lang="zh-TW" altLang="en-US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填報；</a:t>
            </a: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經費</a:t>
            </a:r>
            <a:r>
              <a:rPr lang="en-US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(</a:t>
            </a: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9)</a:t>
            </a: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、案件數</a:t>
            </a:r>
            <a:r>
              <a:rPr lang="en-US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(</a:t>
            </a: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10)</a:t>
            </a: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及合作單位數</a:t>
            </a:r>
            <a:r>
              <a:rPr lang="en-US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(</a:t>
            </a: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11)</a:t>
            </a:r>
            <a:r>
              <a:rPr lang="zh-TW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均依上述分類原則填報</a:t>
            </a:r>
            <a:r>
              <a:rPr lang="zh-TW" altLang="en-US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。</a:t>
            </a:r>
            <a:endParaRPr lang="en-US" altLang="zh-TW" sz="2200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12367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表格 16">
            <a:extLst>
              <a:ext uri="{FF2B5EF4-FFF2-40B4-BE49-F238E27FC236}">
                <a16:creationId xmlns:a16="http://schemas.microsoft.com/office/drawing/2014/main" id="{8BAE3FDB-0CDD-45A4-A1A6-799F71301E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6573661"/>
              </p:ext>
            </p:extLst>
          </p:nvPr>
        </p:nvGraphicFramePr>
        <p:xfrm>
          <a:off x="230121" y="5120257"/>
          <a:ext cx="11772904" cy="1264878"/>
        </p:xfrm>
        <a:graphic>
          <a:graphicData uri="http://schemas.openxmlformats.org/drawingml/2006/table">
            <a:tbl>
              <a:tblPr firstRow="1" firstCol="1" bandRow="1"/>
              <a:tblGrid>
                <a:gridCol w="1128421">
                  <a:extLst>
                    <a:ext uri="{9D8B030D-6E8A-4147-A177-3AD203B41FA5}">
                      <a16:colId xmlns:a16="http://schemas.microsoft.com/office/drawing/2014/main" val="1237773714"/>
                    </a:ext>
                  </a:extLst>
                </a:gridCol>
                <a:gridCol w="964617">
                  <a:extLst>
                    <a:ext uri="{9D8B030D-6E8A-4147-A177-3AD203B41FA5}">
                      <a16:colId xmlns:a16="http://schemas.microsoft.com/office/drawing/2014/main" val="1649884117"/>
                    </a:ext>
                  </a:extLst>
                </a:gridCol>
                <a:gridCol w="2516624">
                  <a:extLst>
                    <a:ext uri="{9D8B030D-6E8A-4147-A177-3AD203B41FA5}">
                      <a16:colId xmlns:a16="http://schemas.microsoft.com/office/drawing/2014/main" val="4261191066"/>
                    </a:ext>
                  </a:extLst>
                </a:gridCol>
                <a:gridCol w="1373128">
                  <a:extLst>
                    <a:ext uri="{9D8B030D-6E8A-4147-A177-3AD203B41FA5}">
                      <a16:colId xmlns:a16="http://schemas.microsoft.com/office/drawing/2014/main" val="3023162618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1971971823"/>
                    </a:ext>
                  </a:extLst>
                </a:gridCol>
                <a:gridCol w="903265">
                  <a:extLst>
                    <a:ext uri="{9D8B030D-6E8A-4147-A177-3AD203B41FA5}">
                      <a16:colId xmlns:a16="http://schemas.microsoft.com/office/drawing/2014/main" val="3950228133"/>
                    </a:ext>
                  </a:extLst>
                </a:gridCol>
                <a:gridCol w="1124558">
                  <a:extLst>
                    <a:ext uri="{9D8B030D-6E8A-4147-A177-3AD203B41FA5}">
                      <a16:colId xmlns:a16="http://schemas.microsoft.com/office/drawing/2014/main" val="412329318"/>
                    </a:ext>
                  </a:extLst>
                </a:gridCol>
                <a:gridCol w="1124558">
                  <a:extLst>
                    <a:ext uri="{9D8B030D-6E8A-4147-A177-3AD203B41FA5}">
                      <a16:colId xmlns:a16="http://schemas.microsoft.com/office/drawing/2014/main" val="559152190"/>
                    </a:ext>
                  </a:extLst>
                </a:gridCol>
                <a:gridCol w="1540453">
                  <a:extLst>
                    <a:ext uri="{9D8B030D-6E8A-4147-A177-3AD203B41FA5}">
                      <a16:colId xmlns:a16="http://schemas.microsoft.com/office/drawing/2014/main" val="2027902684"/>
                    </a:ext>
                  </a:extLst>
                </a:gridCol>
              </a:tblGrid>
              <a:tr h="389028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zh-TW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年度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zh-TW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承接代表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             承接對象</a:t>
                      </a: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       </a:t>
                      </a:r>
                      <a:r>
                        <a:rPr kumimoji="0" lang="zh-TW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計畫類別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sz="1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kumimoji="0" lang="en-US" altLang="zh-TW" sz="1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zh-TW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合作對象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CC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A.</a:t>
                      </a:r>
                      <a:r>
                        <a:rPr kumimoji="0" lang="zh-TW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產學合作計畫合作單位數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endParaRPr kumimoji="0" lang="zh-TW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B.</a:t>
                      </a:r>
                      <a:r>
                        <a:rPr kumimoji="0" lang="zh-TW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委訓計畫合作單位數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endParaRPr kumimoji="0" lang="zh-TW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C.</a:t>
                      </a:r>
                      <a:r>
                        <a:rPr kumimoji="0" lang="zh-TW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小計</a:t>
                      </a: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zh-TW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系統自動加總</a:t>
                      </a: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)</a:t>
                      </a:r>
                      <a:endParaRPr kumimoji="0" lang="zh-TW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endParaRPr kumimoji="0" lang="zh-TW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4034834"/>
                  </a:ext>
                </a:extLst>
              </a:tr>
              <a:tr h="38902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zh-TW" sz="1400" b="1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專任教師</a:t>
                      </a:r>
                      <a:endParaRPr lang="zh-TW" sz="14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zh-TW" sz="1400" b="1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其他人員</a:t>
                      </a:r>
                      <a:endParaRPr lang="zh-TW" sz="14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zh-TW" sz="1400" b="1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專任教師</a:t>
                      </a:r>
                      <a:endParaRPr lang="zh-TW" sz="14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zh-TW" sz="1400" b="1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其他人員</a:t>
                      </a:r>
                      <a:endParaRPr lang="zh-TW" sz="14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zh-TW" sz="1400" b="1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專任教師</a:t>
                      </a:r>
                      <a:endParaRPr lang="zh-TW" sz="14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zh-TW" sz="1400" b="1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其他人員</a:t>
                      </a:r>
                      <a:endParaRPr lang="zh-TW" sz="14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245473"/>
                  </a:ext>
                </a:extLst>
              </a:tr>
              <a:tr h="247705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en-US" sz="10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sz="1000" b="1" i="0" u="none" strike="noStrike" kern="1200" cap="none" normalizeH="0" baseline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altLang="zh-TW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□學校</a:t>
                      </a: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altLang="zh-TW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□研究學院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企業部門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0265002"/>
                  </a:ext>
                </a:extLst>
              </a:tr>
              <a:tr h="23911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zh-TW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其他單位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7150898"/>
                  </a:ext>
                </a:extLst>
              </a:tr>
            </a:tbl>
          </a:graphicData>
        </a:graphic>
      </p:graphicFrame>
      <p:sp>
        <p:nvSpPr>
          <p:cNvPr id="21" name="Rectangle 47"/>
          <p:cNvSpPr>
            <a:spLocks noChangeArrowheads="1"/>
          </p:cNvSpPr>
          <p:nvPr/>
        </p:nvSpPr>
        <p:spPr bwMode="gray">
          <a:xfrm>
            <a:off x="3569" y="7006"/>
            <a:ext cx="890140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  <a:defRPr/>
            </a:pPr>
            <a:r>
              <a:rPr lang="en-US" altLang="zh-TW" sz="2000" b="1" dirty="0">
                <a:solidFill>
                  <a:srgbClr val="000000"/>
                </a:solidFill>
                <a:cs typeface="Arial" panose="020B0604020202020204" pitchFamily="34" charset="0"/>
              </a:rPr>
              <a:t>3.2.2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9336" y="363118"/>
            <a:ext cx="12182664" cy="498548"/>
          </a:xfrm>
        </p:spPr>
        <p:txBody>
          <a:bodyPr anchor="t">
            <a:noAutofit/>
          </a:bodyPr>
          <a:lstStyle/>
          <a:p>
            <a:pPr algn="l"/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9</a:t>
            </a:r>
            <a:r>
              <a:rPr lang="zh-TW" altLang="en-US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、研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10</a:t>
            </a:r>
            <a:r>
              <a:rPr lang="zh-TW" altLang="en-US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、研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</a:t>
            </a:r>
            <a:r>
              <a:rPr lang="zh-TW" altLang="en-US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新增欄位之填表提示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					    (3</a:t>
            </a:r>
            <a:r>
              <a:rPr lang="zh-TW" altLang="en-US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月</a:t>
            </a: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填報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)</a:t>
            </a:r>
            <a:endParaRPr lang="zh-TW" altLang="en-US" sz="30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87FB8DFD-86F7-470B-B83E-9C2F2EDA08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5597608"/>
              </p:ext>
            </p:extLst>
          </p:nvPr>
        </p:nvGraphicFramePr>
        <p:xfrm>
          <a:off x="188975" y="1360925"/>
          <a:ext cx="11814050" cy="1201693"/>
        </p:xfrm>
        <a:graphic>
          <a:graphicData uri="http://schemas.openxmlformats.org/drawingml/2006/table">
            <a:tbl>
              <a:tblPr firstRow="1" firstCol="1" bandRow="1"/>
              <a:tblGrid>
                <a:gridCol w="917114">
                  <a:extLst>
                    <a:ext uri="{9D8B030D-6E8A-4147-A177-3AD203B41FA5}">
                      <a16:colId xmlns:a16="http://schemas.microsoft.com/office/drawing/2014/main" val="2468040479"/>
                    </a:ext>
                  </a:extLst>
                </a:gridCol>
                <a:gridCol w="803710">
                  <a:extLst>
                    <a:ext uri="{9D8B030D-6E8A-4147-A177-3AD203B41FA5}">
                      <a16:colId xmlns:a16="http://schemas.microsoft.com/office/drawing/2014/main" val="2573918202"/>
                    </a:ext>
                  </a:extLst>
                </a:gridCol>
                <a:gridCol w="2614266">
                  <a:extLst>
                    <a:ext uri="{9D8B030D-6E8A-4147-A177-3AD203B41FA5}">
                      <a16:colId xmlns:a16="http://schemas.microsoft.com/office/drawing/2014/main" val="1679084235"/>
                    </a:ext>
                  </a:extLst>
                </a:gridCol>
                <a:gridCol w="3687329">
                  <a:extLst>
                    <a:ext uri="{9D8B030D-6E8A-4147-A177-3AD203B41FA5}">
                      <a16:colId xmlns:a16="http://schemas.microsoft.com/office/drawing/2014/main" val="1113017730"/>
                    </a:ext>
                  </a:extLst>
                </a:gridCol>
                <a:gridCol w="2065144">
                  <a:extLst>
                    <a:ext uri="{9D8B030D-6E8A-4147-A177-3AD203B41FA5}">
                      <a16:colId xmlns:a16="http://schemas.microsoft.com/office/drawing/2014/main" val="4285331327"/>
                    </a:ext>
                  </a:extLst>
                </a:gridCol>
                <a:gridCol w="1726487">
                  <a:extLst>
                    <a:ext uri="{9D8B030D-6E8A-4147-A177-3AD203B41FA5}">
                      <a16:colId xmlns:a16="http://schemas.microsoft.com/office/drawing/2014/main" val="3424901411"/>
                    </a:ext>
                  </a:extLst>
                </a:gridCol>
              </a:tblGrid>
              <a:tr h="25769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zh-TW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年度</a:t>
                      </a:r>
                    </a:p>
                  </a:txBody>
                  <a:tcPr marL="36937" marR="369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alt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承接代表</a:t>
                      </a:r>
                    </a:p>
                  </a:txBody>
                  <a:tcPr marL="36937" marR="369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項目</a:t>
                      </a:r>
                    </a:p>
                  </a:txBody>
                  <a:tcPr marL="36937" marR="369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36937" marR="369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經費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單位：元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)</a:t>
                      </a: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36937" marR="369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141333786"/>
                  </a:ext>
                </a:extLst>
              </a:tr>
              <a:tr h="135830">
                <a:tc rowSpan="5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TW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TW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36937" marR="369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5"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alt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□學校</a:t>
                      </a: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alt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□研究學院</a:t>
                      </a:r>
                    </a:p>
                  </a:txBody>
                  <a:tcPr marL="36937" marR="369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全校</a:t>
                      </a:r>
                      <a:r>
                        <a:rPr kumimoji="0" lang="en-US" alt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zh-TW" alt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研究學院</a:t>
                      </a:r>
                      <a:r>
                        <a:rPr kumimoji="0" lang="en-US" alt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)</a:t>
                      </a: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總經費</a:t>
                      </a:r>
                    </a:p>
                  </a:txBody>
                  <a:tcPr marL="36937" marR="369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36937" marR="369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36937" marR="369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288771666"/>
                  </a:ext>
                </a:extLst>
              </a:tr>
              <a:tr h="237702">
                <a:tc vMerge="1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36937" marR="369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36937" marR="369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經費來源</a:t>
                      </a:r>
                    </a:p>
                  </a:txBody>
                  <a:tcPr marL="36937" marR="369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計畫類型</a:t>
                      </a:r>
                    </a:p>
                  </a:txBody>
                  <a:tcPr marL="36937" marR="369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altLang="zh-TW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承接對象</a:t>
                      </a:r>
                      <a:r>
                        <a:rPr kumimoji="0" lang="en-US" altLang="zh-TW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/</a:t>
                      </a:r>
                      <a:r>
                        <a:rPr kumimoji="0" lang="zh-TW" altLang="zh-TW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經費</a:t>
                      </a:r>
                      <a:r>
                        <a:rPr kumimoji="0" lang="en-US" altLang="zh-TW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zh-TW" altLang="zh-TW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單位：元</a:t>
                      </a:r>
                      <a:r>
                        <a:rPr kumimoji="0" lang="en-US" altLang="zh-TW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) </a:t>
                      </a:r>
                      <a:endParaRPr kumimoji="0" lang="zh-TW" altLang="zh-TW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36937" marR="369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endParaRPr kumimoji="0" lang="zh-TW" alt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36937" marR="369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753797"/>
                  </a:ext>
                </a:extLst>
              </a:tr>
              <a:tr h="298802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36937" marR="369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kumimoji="0" lang="zh-TW" alt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36937" marR="369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36937" marR="369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36937" marR="369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專任教師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其他人員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3816920"/>
                  </a:ext>
                </a:extLst>
              </a:tr>
              <a:tr h="135830">
                <a:tc vMerge="1"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36937" marR="369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36937" marR="369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政府部門資助</a:t>
                      </a:r>
                    </a:p>
                  </a:txBody>
                  <a:tcPr marL="36937" marR="369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產學合作計畫</a:t>
                      </a:r>
                    </a:p>
                  </a:txBody>
                  <a:tcPr marL="36937" marR="369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36937" marR="369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36937" marR="369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9136769"/>
                  </a:ext>
                </a:extLst>
              </a:tr>
              <a:tr h="135830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36937" marR="369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kumimoji="0" lang="zh-TW" alt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36937" marR="369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36937" marR="369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en-US" alt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…</a:t>
                      </a:r>
                      <a:endParaRPr kumimoji="0" lang="zh-TW" alt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36937" marR="369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36937" marR="369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36937" marR="369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125549"/>
                  </a:ext>
                </a:extLst>
              </a:tr>
            </a:tbl>
          </a:graphicData>
        </a:graphic>
      </p:graphicFrame>
      <p:sp>
        <p:nvSpPr>
          <p:cNvPr id="9" name="矩形 8">
            <a:extLst>
              <a:ext uri="{FF2B5EF4-FFF2-40B4-BE49-F238E27FC236}">
                <a16:creationId xmlns:a16="http://schemas.microsoft.com/office/drawing/2014/main" id="{22D18A8B-D2F0-4F25-9053-A9BDD4CDC37D}"/>
              </a:ext>
            </a:extLst>
          </p:cNvPr>
          <p:cNvSpPr/>
          <p:nvPr/>
        </p:nvSpPr>
        <p:spPr>
          <a:xfrm>
            <a:off x="73914" y="834865"/>
            <a:ext cx="12044171" cy="5378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30480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zh-TW" altLang="en-US" sz="22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22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9</a:t>
            </a:r>
            <a:r>
              <a:rPr lang="zh-TW" altLang="en-US" sz="22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：請依承接對象分別填報經費。</a:t>
            </a:r>
            <a:endParaRPr lang="en-US" altLang="zh-TW" sz="2200" b="1" dirty="0">
              <a:solidFill>
                <a:srgbClr val="0000FF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graphicFrame>
        <p:nvGraphicFramePr>
          <p:cNvPr id="13" name="表格 12">
            <a:extLst>
              <a:ext uri="{FF2B5EF4-FFF2-40B4-BE49-F238E27FC236}">
                <a16:creationId xmlns:a16="http://schemas.microsoft.com/office/drawing/2014/main" id="{AACE41A1-7FBD-4136-A81B-2DB4B71215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303396"/>
              </p:ext>
            </p:extLst>
          </p:nvPr>
        </p:nvGraphicFramePr>
        <p:xfrm>
          <a:off x="188975" y="3176686"/>
          <a:ext cx="11814050" cy="1432076"/>
        </p:xfrm>
        <a:graphic>
          <a:graphicData uri="http://schemas.openxmlformats.org/drawingml/2006/table">
            <a:tbl>
              <a:tblPr firstRow="1" firstCol="1" bandRow="1"/>
              <a:tblGrid>
                <a:gridCol w="1122561">
                  <a:extLst>
                    <a:ext uri="{9D8B030D-6E8A-4147-A177-3AD203B41FA5}">
                      <a16:colId xmlns:a16="http://schemas.microsoft.com/office/drawing/2014/main" val="2486482510"/>
                    </a:ext>
                  </a:extLst>
                </a:gridCol>
                <a:gridCol w="1619439">
                  <a:extLst>
                    <a:ext uri="{9D8B030D-6E8A-4147-A177-3AD203B41FA5}">
                      <a16:colId xmlns:a16="http://schemas.microsoft.com/office/drawing/2014/main" val="579798050"/>
                    </a:ext>
                  </a:extLst>
                </a:gridCol>
                <a:gridCol w="2996296">
                  <a:extLst>
                    <a:ext uri="{9D8B030D-6E8A-4147-A177-3AD203B41FA5}">
                      <a16:colId xmlns:a16="http://schemas.microsoft.com/office/drawing/2014/main" val="245383692"/>
                    </a:ext>
                  </a:extLst>
                </a:gridCol>
                <a:gridCol w="1160353">
                  <a:extLst>
                    <a:ext uri="{9D8B030D-6E8A-4147-A177-3AD203B41FA5}">
                      <a16:colId xmlns:a16="http://schemas.microsoft.com/office/drawing/2014/main" val="966507041"/>
                    </a:ext>
                  </a:extLst>
                </a:gridCol>
                <a:gridCol w="1094629">
                  <a:extLst>
                    <a:ext uri="{9D8B030D-6E8A-4147-A177-3AD203B41FA5}">
                      <a16:colId xmlns:a16="http://schemas.microsoft.com/office/drawing/2014/main" val="3959894920"/>
                    </a:ext>
                  </a:extLst>
                </a:gridCol>
                <a:gridCol w="957662">
                  <a:extLst>
                    <a:ext uri="{9D8B030D-6E8A-4147-A177-3AD203B41FA5}">
                      <a16:colId xmlns:a16="http://schemas.microsoft.com/office/drawing/2014/main" val="1676912936"/>
                    </a:ext>
                  </a:extLst>
                </a:gridCol>
                <a:gridCol w="970885">
                  <a:extLst>
                    <a:ext uri="{9D8B030D-6E8A-4147-A177-3AD203B41FA5}">
                      <a16:colId xmlns:a16="http://schemas.microsoft.com/office/drawing/2014/main" val="2564469858"/>
                    </a:ext>
                  </a:extLst>
                </a:gridCol>
                <a:gridCol w="898272">
                  <a:extLst>
                    <a:ext uri="{9D8B030D-6E8A-4147-A177-3AD203B41FA5}">
                      <a16:colId xmlns:a16="http://schemas.microsoft.com/office/drawing/2014/main" val="3261645455"/>
                    </a:ext>
                  </a:extLst>
                </a:gridCol>
                <a:gridCol w="993953">
                  <a:extLst>
                    <a:ext uri="{9D8B030D-6E8A-4147-A177-3AD203B41FA5}">
                      <a16:colId xmlns:a16="http://schemas.microsoft.com/office/drawing/2014/main" val="2108973559"/>
                    </a:ext>
                  </a:extLst>
                </a:gridCol>
              </a:tblGrid>
              <a:tr h="399874">
                <a:tc rowSpan="2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年度</a:t>
                      </a:r>
                    </a:p>
                  </a:txBody>
                  <a:tcPr marL="66179" marR="661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altLang="zh-TW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承接代表</a:t>
                      </a:r>
                      <a:endParaRPr kumimoji="0" lang="zh-TW" altLang="en-US" sz="1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6179" marR="661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                   </a:t>
                      </a: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承接對象</a:t>
                      </a: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         </a:t>
                      </a:r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承接計畫類別</a:t>
                      </a: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altLang="en-US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kumimoji="0" lang="en-US" altLang="zh-TW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承接計畫來源</a:t>
                      </a:r>
                    </a:p>
                  </a:txBody>
                  <a:tcPr marL="66179" marR="661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CC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n-US" sz="13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A.</a:t>
                      </a:r>
                      <a:r>
                        <a:rPr kumimoji="0" lang="zh-TW" sz="13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承接產學合作計畫總件數</a:t>
                      </a:r>
                    </a:p>
                  </a:txBody>
                  <a:tcPr marL="66179" marR="661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kumimoji="0" lang="zh-TW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6179" marR="661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n-US" sz="13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B.</a:t>
                      </a:r>
                      <a:r>
                        <a:rPr kumimoji="0" lang="zh-TW" sz="13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承接委訓計畫總件數</a:t>
                      </a:r>
                    </a:p>
                  </a:txBody>
                  <a:tcPr marL="66179" marR="661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kumimoji="0" lang="zh-TW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6179" marR="661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C.</a:t>
                      </a:r>
                      <a:r>
                        <a:rPr kumimoji="0" lang="zh-TW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小計</a:t>
                      </a:r>
                      <a:r>
                        <a:rPr kumimoji="0" lang="en-US" altLang="zh-TW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zh-TW" altLang="zh-TW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系統自動加總</a:t>
                      </a:r>
                      <a:r>
                        <a:rPr kumimoji="0" lang="en-US" altLang="zh-TW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)</a:t>
                      </a:r>
                      <a:endParaRPr kumimoji="0" lang="zh-TW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6179" marR="661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kumimoji="0" lang="zh-TW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6179" marR="661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9199529"/>
                  </a:ext>
                </a:extLst>
              </a:tr>
              <a:tr h="39987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zh-TW" sz="1400" b="1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專任教師</a:t>
                      </a:r>
                      <a:endParaRPr lang="zh-TW" sz="14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zh-TW" sz="1400" b="1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其他人員</a:t>
                      </a:r>
                      <a:endParaRPr lang="zh-TW" sz="14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zh-TW" sz="1400" b="1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專任教師</a:t>
                      </a:r>
                      <a:endParaRPr lang="zh-TW" sz="14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zh-TW" sz="1400" b="1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其他人員</a:t>
                      </a:r>
                      <a:endParaRPr lang="zh-TW" sz="14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zh-TW" sz="1400" b="1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專任教師</a:t>
                      </a:r>
                      <a:endParaRPr lang="zh-TW" sz="14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zh-TW" sz="1400" b="1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其他人員</a:t>
                      </a:r>
                      <a:endParaRPr lang="zh-TW" sz="14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2412295"/>
                  </a:ext>
                </a:extLst>
              </a:tr>
              <a:tr h="318534">
                <a:tc rowSpan="2"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altLang="en-US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6179" marR="661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altLang="zh-TW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□學校</a:t>
                      </a:r>
                    </a:p>
                    <a:p>
                      <a:pPr marL="0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altLang="zh-TW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□研究學院</a:t>
                      </a:r>
                      <a:endParaRPr kumimoji="0" lang="zh-TW" altLang="en-US" sz="1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6179" marR="661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政府部門</a:t>
                      </a:r>
                    </a:p>
                  </a:txBody>
                  <a:tcPr marL="66179" marR="661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6179" marR="661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kumimoji="0" 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6179" marR="661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6179" marR="661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6179" marR="661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6179" marR="661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6179" marR="661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0695007"/>
                  </a:ext>
                </a:extLst>
              </a:tr>
              <a:tr h="31379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en-US" altLang="zh-TW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…</a:t>
                      </a:r>
                      <a:endParaRPr kumimoji="0" lang="zh-TW" altLang="zh-TW" sz="1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6179" marR="661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6179" marR="661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6179" marR="661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6179" marR="661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6179" marR="661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6179" marR="661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6179" marR="661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3826631"/>
                  </a:ext>
                </a:extLst>
              </a:tr>
            </a:tbl>
          </a:graphicData>
        </a:graphic>
      </p:graphicFrame>
      <p:cxnSp>
        <p:nvCxnSpPr>
          <p:cNvPr id="14" name="直線接點 13">
            <a:extLst>
              <a:ext uri="{FF2B5EF4-FFF2-40B4-BE49-F238E27FC236}">
                <a16:creationId xmlns:a16="http://schemas.microsoft.com/office/drawing/2014/main" id="{7381CE24-A66D-446E-ACF3-03D2F3C5537E}"/>
              </a:ext>
            </a:extLst>
          </p:cNvPr>
          <p:cNvCxnSpPr>
            <a:cxnSpLocks/>
          </p:cNvCxnSpPr>
          <p:nvPr/>
        </p:nvCxnSpPr>
        <p:spPr>
          <a:xfrm>
            <a:off x="3787863" y="5120257"/>
            <a:ext cx="1020322" cy="7859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接點 17">
            <a:extLst>
              <a:ext uri="{FF2B5EF4-FFF2-40B4-BE49-F238E27FC236}">
                <a16:creationId xmlns:a16="http://schemas.microsoft.com/office/drawing/2014/main" id="{38307FFC-C4EA-4E15-8C0C-39FBE09EFFBB}"/>
              </a:ext>
            </a:extLst>
          </p:cNvPr>
          <p:cNvCxnSpPr>
            <a:cxnSpLocks/>
          </p:cNvCxnSpPr>
          <p:nvPr/>
        </p:nvCxnSpPr>
        <p:spPr>
          <a:xfrm>
            <a:off x="4586039" y="3176686"/>
            <a:ext cx="1286503" cy="7948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文字方塊 18">
            <a:extLst>
              <a:ext uri="{FF2B5EF4-FFF2-40B4-BE49-F238E27FC236}">
                <a16:creationId xmlns:a16="http://schemas.microsoft.com/office/drawing/2014/main" id="{ED343212-A4A0-4918-BC07-45F91C4456A4}"/>
              </a:ext>
            </a:extLst>
          </p:cNvPr>
          <p:cNvSpPr txBox="1"/>
          <p:nvPr/>
        </p:nvSpPr>
        <p:spPr>
          <a:xfrm>
            <a:off x="73914" y="2638846"/>
            <a:ext cx="7427898" cy="537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30480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zh-TW" altLang="en-US" sz="22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22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10</a:t>
            </a:r>
            <a:r>
              <a:rPr lang="zh-TW" altLang="en-US" sz="22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：請依承接對象分別填報案件數。</a:t>
            </a:r>
            <a:endParaRPr lang="en-US" altLang="zh-TW" sz="2200" b="1" dirty="0">
              <a:solidFill>
                <a:srgbClr val="0000FF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id="{45E7FBF3-4D63-4E38-BC32-678DEBFB6BA8}"/>
              </a:ext>
            </a:extLst>
          </p:cNvPr>
          <p:cNvSpPr txBox="1"/>
          <p:nvPr/>
        </p:nvSpPr>
        <p:spPr>
          <a:xfrm>
            <a:off x="67694" y="4508085"/>
            <a:ext cx="7798012" cy="537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30480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zh-TW" altLang="en-US" sz="22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22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</a:t>
            </a:r>
            <a:r>
              <a:rPr lang="zh-TW" altLang="en-US" sz="22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：請依承接對象分別填報合作單位數。</a:t>
            </a:r>
            <a:endParaRPr lang="en-US" altLang="zh-TW" sz="2200" b="1" dirty="0">
              <a:solidFill>
                <a:srgbClr val="0000FF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673239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47"/>
          <p:cNvSpPr>
            <a:spLocks noChangeArrowheads="1"/>
          </p:cNvSpPr>
          <p:nvPr/>
        </p:nvSpPr>
        <p:spPr bwMode="gray">
          <a:xfrm>
            <a:off x="3569" y="7006"/>
            <a:ext cx="890140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  <a:defRPr/>
            </a:pPr>
            <a:r>
              <a:rPr lang="en-US" altLang="zh-TW" sz="2000" b="1" dirty="0">
                <a:solidFill>
                  <a:srgbClr val="000000"/>
                </a:solidFill>
                <a:cs typeface="Arial" panose="020B0604020202020204" pitchFamily="34" charset="0"/>
              </a:rPr>
              <a:t>3.2.3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22D18A8B-D2F0-4F25-9053-A9BDD4CDC37D}"/>
              </a:ext>
            </a:extLst>
          </p:cNvPr>
          <p:cNvSpPr/>
          <p:nvPr/>
        </p:nvSpPr>
        <p:spPr>
          <a:xfrm>
            <a:off x="476632" y="464266"/>
            <a:ext cx="11046675" cy="6123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30480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altLang="zh-TW" sz="2200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【</a:t>
            </a:r>
            <a:r>
              <a:rPr lang="zh-TW" altLang="en-US" sz="2200" b="1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承接對象範例</a:t>
            </a:r>
            <a:r>
              <a:rPr lang="en-US" altLang="zh-TW" sz="2200" b="1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】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30480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zh-TW" altLang="en-US" sz="2200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產學計畫主持人為</a:t>
            </a:r>
            <a:r>
              <a:rPr lang="en-US" altLang="zh-TW" sz="2200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OO</a:t>
            </a:r>
            <a:r>
              <a:rPr lang="zh-TW" altLang="en-US" sz="2200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大學或研究學院</a:t>
            </a:r>
            <a:r>
              <a:rPr lang="en-US" altLang="zh-TW" sz="2200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114 </a:t>
            </a:r>
            <a:r>
              <a:rPr lang="zh-TW" altLang="en-US" sz="2200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年度</a:t>
            </a:r>
            <a:r>
              <a:rPr lang="zh-TW" altLang="en-US" sz="2200" u="sng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「專任教師」</a:t>
            </a:r>
            <a:r>
              <a:rPr lang="zh-TW" altLang="en-US" sz="2200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，代表學校或研究學院與廠商簽約。</a:t>
            </a:r>
            <a:endParaRPr lang="en-US" altLang="zh-TW" sz="2200" cap="all" dirty="0"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lvl="1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30480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zh-TW" altLang="en-US" sz="2200" b="1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→ </a:t>
            </a:r>
            <a:r>
              <a:rPr lang="zh-TW" altLang="en-US" sz="2200" b="1" cap="all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承接對象歸類：專任教師</a:t>
            </a:r>
            <a:r>
              <a:rPr lang="zh-TW" altLang="en-US" sz="2200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。</a:t>
            </a:r>
            <a:endParaRPr lang="en-US" altLang="zh-TW" sz="2200" b="1" cap="all" dirty="0"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30480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zh-TW" altLang="en-US" sz="2200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產學計畫以</a:t>
            </a:r>
            <a:r>
              <a:rPr lang="en-US" altLang="zh-TW" sz="2200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OO</a:t>
            </a:r>
            <a:r>
              <a:rPr lang="zh-TW" altLang="en-US" sz="2200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大學或研究學院名義承接，對外簽約</a:t>
            </a:r>
            <a:r>
              <a:rPr lang="zh-TW" altLang="en-US" sz="2200" u="sng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「沒有指定」計畫主持人</a:t>
            </a:r>
            <a:r>
              <a:rPr lang="zh-TW" altLang="en-US" sz="2200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，由學校</a:t>
            </a:r>
            <a:r>
              <a:rPr lang="en-US" altLang="zh-TW" sz="2200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(</a:t>
            </a:r>
            <a:r>
              <a:rPr lang="zh-TW" altLang="en-US" sz="2200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例如：研究發展處</a:t>
            </a:r>
            <a:r>
              <a:rPr lang="en-US" altLang="zh-TW" sz="2200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)</a:t>
            </a:r>
            <a:r>
              <a:rPr lang="zh-TW" altLang="en-US" sz="2200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或研究學院統一負責執行。</a:t>
            </a:r>
            <a:endParaRPr lang="en-US" altLang="zh-TW" sz="2200" cap="all" dirty="0"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lvl="1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30480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zh-TW" altLang="en-US" sz="2200" b="1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→ </a:t>
            </a:r>
            <a:r>
              <a:rPr lang="zh-TW" altLang="en-US" sz="2200" b="1" cap="all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承接對象歸類：其他人員</a:t>
            </a:r>
            <a:r>
              <a:rPr lang="zh-TW" altLang="en-US" sz="2200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。</a:t>
            </a:r>
            <a:endParaRPr lang="en-US" altLang="zh-TW" sz="2200" cap="all" dirty="0"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30480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zh-TW" altLang="en-US" sz="2200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產學計畫主持人為</a:t>
            </a:r>
            <a:r>
              <a:rPr lang="en-US" altLang="zh-TW" sz="2200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OO</a:t>
            </a:r>
            <a:r>
              <a:rPr lang="zh-TW" altLang="en-US" sz="2200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大學或研究學院「專任行政人員」（例如：專門委員）擔任，</a:t>
            </a:r>
            <a:r>
              <a:rPr lang="zh-TW" altLang="en-US" sz="2200" u="sng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非專任教師身分</a:t>
            </a:r>
            <a:r>
              <a:rPr lang="zh-TW" altLang="en-US" sz="2200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。</a:t>
            </a:r>
            <a:endParaRPr lang="en-US" altLang="zh-TW" sz="2200" cap="all" dirty="0"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lvl="1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30480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zh-TW" altLang="en-US" sz="2200" b="1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→ </a:t>
            </a:r>
            <a:r>
              <a:rPr lang="zh-TW" altLang="en-US" sz="2200" b="1" cap="all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承接對象歸類：其他人員</a:t>
            </a:r>
            <a:r>
              <a:rPr lang="zh-TW" altLang="en-US" sz="2200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。</a:t>
            </a:r>
            <a:endParaRPr lang="en-US" altLang="zh-TW" sz="2200" cap="all" dirty="0"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30480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zh-TW" altLang="en-US" sz="2200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產學計畫主持人為</a:t>
            </a:r>
            <a:r>
              <a:rPr lang="en-US" altLang="zh-TW" sz="2200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OO</a:t>
            </a:r>
            <a:r>
              <a:rPr lang="zh-TW" altLang="en-US" sz="2200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大學或研究學院「專任研究人員」擔任，</a:t>
            </a:r>
            <a:r>
              <a:rPr lang="zh-TW" altLang="en-US" sz="2200" u="sng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非專任教師身分</a:t>
            </a:r>
            <a:r>
              <a:rPr lang="zh-TW" altLang="en-US" sz="2200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。</a:t>
            </a:r>
            <a:endParaRPr lang="en-US" altLang="zh-TW" sz="2200" cap="all" dirty="0"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lvl="1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30480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zh-TW" altLang="en-US" sz="2200" b="1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→ </a:t>
            </a:r>
            <a:r>
              <a:rPr lang="zh-TW" altLang="en-US" sz="2200" b="1" cap="all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承接對象歸類：其他人員</a:t>
            </a:r>
            <a:r>
              <a:rPr lang="zh-TW" altLang="en-US" sz="2200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32719932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47"/>
          <p:cNvSpPr>
            <a:spLocks noChangeArrowheads="1"/>
          </p:cNvSpPr>
          <p:nvPr/>
        </p:nvSpPr>
        <p:spPr bwMode="gray">
          <a:xfrm>
            <a:off x="3569" y="7006"/>
            <a:ext cx="890140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  <a:defRPr/>
            </a:pPr>
            <a:r>
              <a:rPr lang="en-US" altLang="zh-TW" sz="2000" b="1" dirty="0">
                <a:solidFill>
                  <a:srgbClr val="000000"/>
                </a:solidFill>
                <a:cs typeface="Arial" panose="020B0604020202020204" pitchFamily="34" charset="0"/>
              </a:rPr>
              <a:t>3.2.4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9336" y="363118"/>
            <a:ext cx="12182664" cy="498548"/>
          </a:xfrm>
        </p:spPr>
        <p:txBody>
          <a:bodyPr anchor="t">
            <a:noAutofit/>
          </a:bodyPr>
          <a:lstStyle/>
          <a:p>
            <a:pPr algn="l"/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13.</a:t>
            </a: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各種智慧財產權衍生運用總金額</a:t>
            </a:r>
            <a:b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</a:b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21.</a:t>
            </a: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學校師生創新創業</a:t>
            </a:r>
            <a:b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</a:b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22.</a:t>
            </a: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學校衍生企業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	    	    	    					</a:t>
            </a:r>
            <a:r>
              <a:rPr lang="zh-TW" altLang="en-US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  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(3</a:t>
            </a:r>
            <a:r>
              <a:rPr lang="zh-TW" altLang="en-US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月</a:t>
            </a: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填報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)</a:t>
            </a:r>
            <a:endParaRPr lang="zh-TW" altLang="en-US" sz="30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47829" y="1733636"/>
            <a:ext cx="11896341" cy="4092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30480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altLang="zh-TW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【</a:t>
            </a:r>
            <a:r>
              <a:rPr lang="en-US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115.03</a:t>
            </a: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期</a:t>
            </a:r>
            <a:r>
              <a:rPr lang="en-US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-</a:t>
            </a:r>
            <a:r>
              <a:rPr lang="zh-TW" altLang="en-US" sz="22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修正填表說明</a:t>
            </a:r>
            <a:r>
              <a:rPr lang="en-US" altLang="zh-TW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】</a:t>
            </a:r>
            <a:r>
              <a:rPr lang="zh-TW" altLang="en-US" sz="22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填表手冊</a:t>
            </a:r>
            <a:r>
              <a:rPr lang="en-US" altLang="zh-TW" sz="22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(</a:t>
            </a:r>
            <a:r>
              <a:rPr lang="zh-TW" altLang="en-US" sz="22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22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13)P.247~P.248</a:t>
            </a:r>
            <a:r>
              <a:rPr lang="zh-TW" altLang="en-US" sz="22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、</a:t>
            </a:r>
            <a:r>
              <a:rPr lang="en-US" altLang="zh-TW" sz="22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(</a:t>
            </a:r>
            <a:r>
              <a:rPr lang="zh-TW" altLang="en-US" sz="22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22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21)P.267</a:t>
            </a:r>
            <a:r>
              <a:rPr lang="zh-TW" altLang="en-US" sz="22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及</a:t>
            </a:r>
            <a:r>
              <a:rPr lang="en-US" altLang="zh-TW" sz="22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(</a:t>
            </a:r>
            <a:r>
              <a:rPr lang="zh-TW" altLang="en-US" sz="22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22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22)P.268</a:t>
            </a:r>
            <a:r>
              <a:rPr lang="zh-TW" altLang="en-US" sz="22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文字尚未修正，後續提供填表手冊會後修正版。</a:t>
            </a:r>
            <a:endParaRPr lang="en-US" altLang="zh-TW" sz="2200" b="1" dirty="0">
              <a:solidFill>
                <a:srgbClr val="0000FF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30480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altLang="zh-TW" sz="2200" b="1" dirty="0">
              <a:solidFill>
                <a:srgbClr val="0000FF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30480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altLang="zh-TW" sz="22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  <a:tabLst>
                <a:tab pos="30480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填表說明修正後文字如下</a:t>
            </a:r>
            <a:r>
              <a:rPr lang="zh-TW" altLang="en-US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：</a:t>
            </a:r>
            <a:endParaRPr lang="en-US" altLang="zh-TW" sz="2200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914400" lvl="1" indent="-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  <a:tabLst>
                <a:tab pos="30480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zh-TW" altLang="zh-TW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若為</a:t>
            </a:r>
            <a:r>
              <a:rPr lang="zh-TW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股票，</a:t>
            </a:r>
            <a:r>
              <a:rPr lang="zh-TW" altLang="zh-TW" sz="22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【股價】請先認定市場公開交易價格</a:t>
            </a:r>
            <a:r>
              <a:rPr lang="en-US" altLang="zh-TW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(</a:t>
            </a:r>
            <a:r>
              <a:rPr lang="zh-TW" altLang="zh-TW" sz="2200" u="heavy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以</a:t>
            </a:r>
            <a:r>
              <a:rPr lang="zh-TW" altLang="zh-TW" sz="2200" u="heavy" strike="dblStrike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填報當日</a:t>
            </a:r>
            <a:r>
              <a:rPr lang="zh-TW" altLang="en-US" sz="2200" u="heavy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合約生效</a:t>
            </a:r>
            <a:r>
              <a:rPr lang="zh-TW" altLang="zh-TW" sz="2200" u="heavy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當日股價金額</a:t>
            </a:r>
            <a:r>
              <a:rPr lang="en-US" altLang="zh-TW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)</a:t>
            </a:r>
            <a:r>
              <a:rPr lang="en-US" altLang="zh-TW" sz="22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</a:t>
            </a:r>
            <a:r>
              <a:rPr lang="zh-TW" altLang="zh-TW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填報，</a:t>
            </a:r>
            <a:r>
              <a:rPr lang="zh-TW" altLang="zh-TW" sz="22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其次為面值</a:t>
            </a:r>
            <a:r>
              <a:rPr lang="zh-TW" altLang="en-US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。</a:t>
            </a:r>
            <a:r>
              <a:rPr lang="zh-TW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「當日股價」係指</a:t>
            </a: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合約生效</a:t>
            </a:r>
            <a:r>
              <a:rPr lang="zh-TW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日該股票於公開市場之交易價格，原則以</a:t>
            </a:r>
            <a:r>
              <a:rPr lang="zh-TW" altLang="zh-TW" sz="22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收盤價</a:t>
            </a:r>
            <a:r>
              <a:rPr lang="zh-TW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認定</a:t>
            </a:r>
            <a:r>
              <a:rPr lang="zh-TW" altLang="zh-TW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；若無法取得收盤價，得以</a:t>
            </a:r>
            <a:r>
              <a:rPr lang="zh-TW" altLang="en-US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合約生效</a:t>
            </a:r>
            <a:r>
              <a:rPr lang="zh-TW" altLang="zh-TW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日最近一交易日之收盤價替代。</a:t>
            </a:r>
            <a:endParaRPr lang="en-US" altLang="zh-TW" sz="2200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id="{3B8CF582-398D-4640-9BD6-9F0BD88994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1296436"/>
              </p:ext>
            </p:extLst>
          </p:nvPr>
        </p:nvGraphicFramePr>
        <p:xfrm>
          <a:off x="704849" y="2801238"/>
          <a:ext cx="11210926" cy="8754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35480">
                  <a:extLst>
                    <a:ext uri="{9D8B030D-6E8A-4147-A177-3AD203B41FA5}">
                      <a16:colId xmlns:a16="http://schemas.microsoft.com/office/drawing/2014/main" val="3526623305"/>
                    </a:ext>
                  </a:extLst>
                </a:gridCol>
                <a:gridCol w="3737723">
                  <a:extLst>
                    <a:ext uri="{9D8B030D-6E8A-4147-A177-3AD203B41FA5}">
                      <a16:colId xmlns:a16="http://schemas.microsoft.com/office/drawing/2014/main" val="1463519389"/>
                    </a:ext>
                  </a:extLst>
                </a:gridCol>
                <a:gridCol w="3737723">
                  <a:extLst>
                    <a:ext uri="{9D8B030D-6E8A-4147-A177-3AD203B41FA5}">
                      <a16:colId xmlns:a16="http://schemas.microsoft.com/office/drawing/2014/main" val="1577878466"/>
                    </a:ext>
                  </a:extLst>
                </a:gridCol>
              </a:tblGrid>
              <a:tr h="418675">
                <a:tc>
                  <a:txBody>
                    <a:bodyPr/>
                    <a:lstStyle/>
                    <a:p>
                      <a:pPr marL="152400" indent="-152400" algn="ctr"/>
                      <a:r>
                        <a:rPr lang="zh-TW" altLang="en-US" sz="2200" b="1" kern="12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修正後</a:t>
                      </a:r>
                    </a:p>
                  </a:txBody>
                  <a:tcPr marL="17780" marR="177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152400" algn="ctr"/>
                      <a:r>
                        <a:rPr lang="zh-TW" altLang="en-US" sz="2200" b="1" kern="12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修正前</a:t>
                      </a:r>
                    </a:p>
                  </a:txBody>
                  <a:tcPr marL="17780" marR="177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152400" algn="ctr"/>
                      <a:r>
                        <a:rPr lang="zh-TW" altLang="en-US" sz="2200" b="1" kern="12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說明</a:t>
                      </a:r>
                    </a:p>
                  </a:txBody>
                  <a:tcPr marL="17780" marR="177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9597699"/>
                  </a:ext>
                </a:extLst>
              </a:tr>
              <a:tr h="456737">
                <a:tc>
                  <a:txBody>
                    <a:bodyPr/>
                    <a:lstStyle/>
                    <a:p>
                      <a:pPr marL="152400" indent="-152400"/>
                      <a:r>
                        <a:rPr lang="zh-TW" altLang="zh-TW" sz="2200" u="none" kern="12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以</a:t>
                      </a:r>
                      <a:r>
                        <a:rPr lang="zh-TW" altLang="en-US" sz="2200" u="none" kern="12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合約生效</a:t>
                      </a:r>
                      <a:r>
                        <a:rPr lang="zh-TW" altLang="zh-TW" sz="2200" u="none" kern="12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當日股價金額</a:t>
                      </a:r>
                      <a:endParaRPr lang="zh-TW" altLang="en-US" sz="2200" u="none" kern="120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52400" indent="-152400" algn="just">
                        <a:lnSpc>
                          <a:spcPts val="2400"/>
                        </a:lnSpc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zh-TW" altLang="zh-TW" sz="2200" u="none" kern="12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以填報當日股價金額</a:t>
                      </a:r>
                      <a:endParaRPr lang="zh-TW" altLang="en-US" sz="2200" u="none" kern="120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股票</a:t>
                      </a:r>
                      <a:r>
                        <a:rPr lang="en-US" altLang="zh-TW" sz="24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【</a:t>
                      </a:r>
                      <a:r>
                        <a:rPr lang="zh-TW" altLang="en-US" sz="24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股價</a:t>
                      </a:r>
                      <a:r>
                        <a:rPr lang="en-US" altLang="zh-TW" sz="24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】</a:t>
                      </a:r>
                      <a:r>
                        <a:rPr lang="zh-TW" altLang="en-US" sz="24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調整採計時間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14351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5187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109294"/>
            <a:ext cx="9144000" cy="609600"/>
          </a:xfrm>
        </p:spPr>
        <p:txBody>
          <a:bodyPr anchor="ctr">
            <a:noAutofit/>
          </a:bodyPr>
          <a:lstStyle/>
          <a:p>
            <a:pPr algn="l">
              <a:lnSpc>
                <a:spcPct val="150000"/>
              </a:lnSpc>
              <a:defRPr/>
            </a:pPr>
            <a:r>
              <a:rPr lang="en-US" altLang="zh-TW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【115.03</a:t>
            </a:r>
            <a:r>
              <a:rPr lang="zh-TW" alt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期</a:t>
            </a:r>
            <a:r>
              <a:rPr lang="en-US" altLang="zh-TW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】</a:t>
            </a:r>
            <a:r>
              <a:rPr lang="zh-TW" alt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填表暨系統操作說明會</a:t>
            </a: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75368239"/>
              </p:ext>
            </p:extLst>
          </p:nvPr>
        </p:nvGraphicFramePr>
        <p:xfrm>
          <a:off x="2167560" y="989493"/>
          <a:ext cx="8715296" cy="55882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268418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47"/>
          <p:cNvSpPr>
            <a:spLocks noChangeArrowheads="1"/>
          </p:cNvSpPr>
          <p:nvPr/>
        </p:nvSpPr>
        <p:spPr bwMode="gray">
          <a:xfrm>
            <a:off x="3569" y="7006"/>
            <a:ext cx="890140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  <a:defRPr/>
            </a:pPr>
            <a:r>
              <a:rPr lang="en-US" altLang="zh-TW" sz="2000" b="1" dirty="0">
                <a:solidFill>
                  <a:srgbClr val="000000"/>
                </a:solidFill>
                <a:cs typeface="Arial" panose="020B0604020202020204" pitchFamily="34" charset="0"/>
              </a:rPr>
              <a:t>3.2.5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9336" y="363118"/>
            <a:ext cx="12182664" cy="498548"/>
          </a:xfrm>
        </p:spPr>
        <p:txBody>
          <a:bodyPr anchor="t">
            <a:noAutofit/>
          </a:bodyPr>
          <a:lstStyle/>
          <a:p>
            <a:pPr algn="l"/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20.</a:t>
            </a: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大學校院推動創新育成及技術移轉績效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	    	    	    (3</a:t>
            </a:r>
            <a:r>
              <a:rPr lang="zh-TW" altLang="en-US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月</a:t>
            </a: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填報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)</a:t>
            </a:r>
            <a:endParaRPr lang="zh-TW" altLang="en-US" sz="30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02646" y="2778665"/>
            <a:ext cx="11896341" cy="3584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30480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altLang="zh-TW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【</a:t>
            </a:r>
            <a:r>
              <a:rPr lang="en-US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115.03</a:t>
            </a: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期</a:t>
            </a:r>
            <a:r>
              <a:rPr lang="en-US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-</a:t>
            </a:r>
            <a:r>
              <a:rPr lang="zh-TW" altLang="en-US" sz="22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修正填表說明</a:t>
            </a:r>
            <a:r>
              <a:rPr lang="en-US" altLang="zh-TW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】</a:t>
            </a:r>
            <a:r>
              <a:rPr lang="zh-TW" altLang="en-US" sz="22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填表手冊</a:t>
            </a:r>
            <a:r>
              <a:rPr lang="en-US" altLang="zh-TW" sz="22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P.262</a:t>
            </a:r>
            <a:r>
              <a:rPr lang="zh-TW" altLang="en-US" sz="22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文字尚未修正，後續提供填表手冊會後修正版。</a:t>
            </a:r>
            <a:endParaRPr lang="zh-TW" altLang="en-US" sz="2200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  <a:tabLst>
                <a:tab pos="30480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zh-TW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學校與企業技術移轉成果</a:t>
            </a:r>
            <a:r>
              <a:rPr lang="en-US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-</a:t>
            </a: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金額</a:t>
            </a:r>
            <a:r>
              <a:rPr lang="zh-TW" altLang="en-US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：</a:t>
            </a:r>
            <a:endParaRPr lang="en-US" altLang="zh-TW" sz="2200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914400" lvl="1" indent="-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  <a:tabLst>
                <a:tab pos="30480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zh-TW" altLang="zh-TW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若與企業合作之合約註明</a:t>
            </a:r>
            <a:r>
              <a:rPr lang="zh-TW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未稅價者，則請</a:t>
            </a:r>
            <a:r>
              <a:rPr lang="zh-TW" altLang="zh-TW" sz="22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自行計算「含稅價」</a:t>
            </a:r>
            <a:r>
              <a:rPr lang="zh-TW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後填報</a:t>
            </a:r>
            <a:r>
              <a:rPr lang="zh-TW" altLang="zh-TW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。</a:t>
            </a:r>
            <a:endParaRPr lang="en-US" altLang="zh-TW" sz="2200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914400" lvl="1" indent="-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  <a:tabLst>
                <a:tab pos="30480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zh-TW" altLang="zh-TW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若為</a:t>
            </a:r>
            <a:r>
              <a:rPr lang="zh-TW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股票，</a:t>
            </a:r>
            <a:r>
              <a:rPr lang="zh-TW" altLang="zh-TW" sz="22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【股價】請先認定市場公開交易價格</a:t>
            </a:r>
            <a:r>
              <a:rPr lang="en-US" altLang="zh-TW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(</a:t>
            </a:r>
            <a:r>
              <a:rPr lang="zh-TW" altLang="zh-TW" sz="2200" u="heavy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以</a:t>
            </a:r>
            <a:r>
              <a:rPr lang="zh-TW" altLang="zh-TW" sz="2200" u="heavy" strike="dblStrike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填報當日</a:t>
            </a:r>
            <a:r>
              <a:rPr lang="zh-TW" altLang="en-US" sz="2200" u="heavy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合約生效</a:t>
            </a:r>
            <a:r>
              <a:rPr lang="zh-TW" altLang="zh-TW" sz="2200" u="heavy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當日股價金額</a:t>
            </a:r>
            <a:r>
              <a:rPr lang="en-US" altLang="zh-TW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)</a:t>
            </a:r>
            <a:r>
              <a:rPr lang="en-US" altLang="zh-TW" sz="22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</a:t>
            </a:r>
            <a:r>
              <a:rPr lang="zh-TW" altLang="zh-TW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填報，</a:t>
            </a:r>
            <a:r>
              <a:rPr lang="zh-TW" altLang="zh-TW" sz="22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其次為面值</a:t>
            </a:r>
            <a:r>
              <a:rPr lang="zh-TW" altLang="zh-TW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，以</a:t>
            </a:r>
            <a:r>
              <a:rPr lang="en-US" altLang="zh-TW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</a:t>
            </a:r>
            <a:r>
              <a:rPr lang="zh-TW" altLang="zh-TW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股為單位</a:t>
            </a:r>
            <a:r>
              <a:rPr lang="zh-TW" altLang="en-US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，並以股價乘以</a:t>
            </a:r>
            <a:r>
              <a:rPr lang="zh-TW" altLang="zh-TW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股數</a:t>
            </a:r>
            <a:r>
              <a:rPr lang="zh-TW" altLang="en-US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換算為金額填報。</a:t>
            </a:r>
            <a:r>
              <a:rPr lang="zh-TW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「當日股價」係指</a:t>
            </a:r>
            <a:r>
              <a:rPr lang="zh-TW" altLang="zh-TW" sz="2200" b="1" strike="dblStrike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學校填報</a:t>
            </a: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合約生效</a:t>
            </a:r>
            <a:r>
              <a:rPr lang="zh-TW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日該股票於公開市場之交易價格，原則以</a:t>
            </a:r>
            <a:r>
              <a:rPr lang="zh-TW" altLang="zh-TW" sz="22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收盤價</a:t>
            </a:r>
            <a:r>
              <a:rPr lang="zh-TW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認定</a:t>
            </a:r>
            <a:r>
              <a:rPr lang="zh-TW" altLang="zh-TW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；若無法取得收盤價，得以</a:t>
            </a:r>
            <a:r>
              <a:rPr lang="zh-TW" altLang="zh-TW" sz="2200" strike="dblStrike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填報</a:t>
            </a:r>
            <a:r>
              <a:rPr lang="zh-TW" altLang="en-US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合約生效</a:t>
            </a:r>
            <a:r>
              <a:rPr lang="zh-TW" altLang="zh-TW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日最近一交易日之收盤價替代。</a:t>
            </a:r>
            <a:endParaRPr lang="en-US" altLang="zh-TW" sz="2200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id="{F1E45859-E839-425F-B2DF-50956206C9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4543468"/>
              </p:ext>
            </p:extLst>
          </p:nvPr>
        </p:nvGraphicFramePr>
        <p:xfrm>
          <a:off x="121240" y="873078"/>
          <a:ext cx="11896341" cy="1920763"/>
        </p:xfrm>
        <a:graphic>
          <a:graphicData uri="http://schemas.openxmlformats.org/drawingml/2006/table">
            <a:tbl>
              <a:tblPr firstRow="1" firstCol="1" bandRow="1"/>
              <a:tblGrid>
                <a:gridCol w="799801">
                  <a:extLst>
                    <a:ext uri="{9D8B030D-6E8A-4147-A177-3AD203B41FA5}">
                      <a16:colId xmlns:a16="http://schemas.microsoft.com/office/drawing/2014/main" val="2651597231"/>
                    </a:ext>
                  </a:extLst>
                </a:gridCol>
                <a:gridCol w="1066379">
                  <a:extLst>
                    <a:ext uri="{9D8B030D-6E8A-4147-A177-3AD203B41FA5}">
                      <a16:colId xmlns:a16="http://schemas.microsoft.com/office/drawing/2014/main" val="2444544781"/>
                    </a:ext>
                  </a:extLst>
                </a:gridCol>
                <a:gridCol w="1336372">
                  <a:extLst>
                    <a:ext uri="{9D8B030D-6E8A-4147-A177-3AD203B41FA5}">
                      <a16:colId xmlns:a16="http://schemas.microsoft.com/office/drawing/2014/main" val="1624094118"/>
                    </a:ext>
                  </a:extLst>
                </a:gridCol>
                <a:gridCol w="1442320">
                  <a:extLst>
                    <a:ext uri="{9D8B030D-6E8A-4147-A177-3AD203B41FA5}">
                      <a16:colId xmlns:a16="http://schemas.microsoft.com/office/drawing/2014/main" val="2086966403"/>
                    </a:ext>
                  </a:extLst>
                </a:gridCol>
                <a:gridCol w="1093512">
                  <a:extLst>
                    <a:ext uri="{9D8B030D-6E8A-4147-A177-3AD203B41FA5}">
                      <a16:colId xmlns:a16="http://schemas.microsoft.com/office/drawing/2014/main" val="3594204371"/>
                    </a:ext>
                  </a:extLst>
                </a:gridCol>
                <a:gridCol w="1356088">
                  <a:extLst>
                    <a:ext uri="{9D8B030D-6E8A-4147-A177-3AD203B41FA5}">
                      <a16:colId xmlns:a16="http://schemas.microsoft.com/office/drawing/2014/main" val="2216113420"/>
                    </a:ext>
                  </a:extLst>
                </a:gridCol>
                <a:gridCol w="1331887">
                  <a:extLst>
                    <a:ext uri="{9D8B030D-6E8A-4147-A177-3AD203B41FA5}">
                      <a16:colId xmlns:a16="http://schemas.microsoft.com/office/drawing/2014/main" val="831573015"/>
                    </a:ext>
                  </a:extLst>
                </a:gridCol>
                <a:gridCol w="1121057">
                  <a:extLst>
                    <a:ext uri="{9D8B030D-6E8A-4147-A177-3AD203B41FA5}">
                      <a16:colId xmlns:a16="http://schemas.microsoft.com/office/drawing/2014/main" val="1681992593"/>
                    </a:ext>
                  </a:extLst>
                </a:gridCol>
                <a:gridCol w="1121057">
                  <a:extLst>
                    <a:ext uri="{9D8B030D-6E8A-4147-A177-3AD203B41FA5}">
                      <a16:colId xmlns:a16="http://schemas.microsoft.com/office/drawing/2014/main" val="235867731"/>
                    </a:ext>
                  </a:extLst>
                </a:gridCol>
                <a:gridCol w="808238">
                  <a:extLst>
                    <a:ext uri="{9D8B030D-6E8A-4147-A177-3AD203B41FA5}">
                      <a16:colId xmlns:a16="http://schemas.microsoft.com/office/drawing/2014/main" val="2761239669"/>
                    </a:ext>
                  </a:extLst>
                </a:gridCol>
                <a:gridCol w="419630">
                  <a:extLst>
                    <a:ext uri="{9D8B030D-6E8A-4147-A177-3AD203B41FA5}">
                      <a16:colId xmlns:a16="http://schemas.microsoft.com/office/drawing/2014/main" val="4179028412"/>
                    </a:ext>
                  </a:extLst>
                </a:gridCol>
              </a:tblGrid>
              <a:tr h="349435">
                <a:tc rowSpan="5"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</a:pPr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年度</a:t>
                      </a:r>
                    </a:p>
                  </a:txBody>
                  <a:tcPr marL="68482" marR="684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學校與企業技術移轉成果</a:t>
                      </a:r>
                    </a:p>
                  </a:txBody>
                  <a:tcPr marL="68482" marR="684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</a:pPr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自育成中心畢業之企業家數</a:t>
                      </a:r>
                    </a:p>
                  </a:txBody>
                  <a:tcPr marL="68482" marR="684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l"/>
                      <a:r>
                        <a:rPr kumimoji="0" lang="zh-TW" altLang="zh-TW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其他</a:t>
                      </a:r>
                      <a:endParaRPr kumimoji="0" lang="zh-TW" altLang="en-US" sz="1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777589793"/>
                  </a:ext>
                </a:extLst>
              </a:tr>
              <a:tr h="19082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學校育成中心培育之企業</a:t>
                      </a:r>
                    </a:p>
                  </a:txBody>
                  <a:tcPr marL="68482" marR="684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非學校育成中心培育之企業有技術移轉之企業</a:t>
                      </a:r>
                      <a:endParaRPr kumimoji="0" lang="en-US" altLang="zh-TW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0" indent="0" algn="l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不限新創公司</a:t>
                      </a: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)</a:t>
                      </a:r>
                      <a:endParaRPr kumimoji="0" lang="zh-TW" alt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482" marR="684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</a:pPr>
                      <a:endParaRPr kumimoji="0" lang="zh-TW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482" marR="684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3097173"/>
                  </a:ext>
                </a:extLst>
              </a:tr>
              <a:tr h="3046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進駐企業（實體進駐）</a:t>
                      </a:r>
                    </a:p>
                  </a:txBody>
                  <a:tcPr marL="68482" marR="684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合約企業（虛擬進駐）</a:t>
                      </a:r>
                    </a:p>
                  </a:txBody>
                  <a:tcPr marL="68482" marR="684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0462348"/>
                  </a:ext>
                </a:extLst>
              </a:tr>
              <a:tr h="29817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有技術移轉</a:t>
                      </a:r>
                    </a:p>
                  </a:txBody>
                  <a:tcPr marL="68482" marR="684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無技術移轉家數</a:t>
                      </a:r>
                      <a:endParaRPr lang="zh-TW" altLang="en-US" sz="1000" dirty="0"/>
                    </a:p>
                  </a:txBody>
                  <a:tcPr marL="68482" marR="684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有技術移轉</a:t>
                      </a:r>
                    </a:p>
                  </a:txBody>
                  <a:tcPr marL="68482" marR="684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無技術移轉家數</a:t>
                      </a:r>
                      <a:endParaRPr lang="zh-TW" altLang="en-US" sz="1000" dirty="0"/>
                    </a:p>
                  </a:txBody>
                  <a:tcPr marL="68482" marR="684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4280807"/>
                  </a:ext>
                </a:extLst>
              </a:tr>
              <a:tr h="323923">
                <a:tc vMerge="1"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</a:pPr>
                      <a:endParaRPr kumimoji="0" lang="zh-TW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482" marR="684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家數</a:t>
                      </a:r>
                      <a:endParaRPr lang="zh-TW" altLang="en-US" sz="1000" dirty="0"/>
                    </a:p>
                  </a:txBody>
                  <a:tcPr marL="68482" marR="684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金額</a:t>
                      </a:r>
                    </a:p>
                  </a:txBody>
                  <a:tcPr marL="68482" marR="684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lang="zh-TW" altLang="en-US" dirty="0"/>
                    </a:p>
                  </a:txBody>
                  <a:tcPr marL="68482" marR="684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家數</a:t>
                      </a:r>
                      <a:endParaRPr lang="zh-TW" altLang="en-US" sz="1000" dirty="0"/>
                    </a:p>
                  </a:txBody>
                  <a:tcPr marL="68482" marR="684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金額</a:t>
                      </a:r>
                    </a:p>
                  </a:txBody>
                  <a:tcPr marL="68482" marR="684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lang="zh-TW" altLang="en-US" dirty="0"/>
                    </a:p>
                  </a:txBody>
                  <a:tcPr marL="68482" marR="684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家數</a:t>
                      </a:r>
                      <a:endParaRPr lang="zh-TW" altLang="en-US" sz="1000" dirty="0"/>
                    </a:p>
                  </a:txBody>
                  <a:tcPr marL="68482" marR="684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金額</a:t>
                      </a:r>
                    </a:p>
                  </a:txBody>
                  <a:tcPr marL="68482" marR="684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</a:pPr>
                      <a:endParaRPr kumimoji="0" lang="zh-TW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482" marR="684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kumimoji="0" lang="zh-TW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376035559"/>
                  </a:ext>
                </a:extLst>
              </a:tr>
              <a:tr h="431271"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</a:pPr>
                      <a:endParaRPr kumimoji="0" lang="zh-TW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482" marR="684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zh-TW" altLang="en-US"/>
                    </a:p>
                  </a:txBody>
                  <a:tcPr marL="68482" marR="684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00000"/>
                        </a:lnSpc>
                      </a:pPr>
                      <a:endParaRPr kumimoji="0" lang="zh-TW" alt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482" marR="684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zh-TW" altLang="en-US" dirty="0"/>
                    </a:p>
                  </a:txBody>
                  <a:tcPr marL="68482" marR="684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zh-TW" altLang="en-US" dirty="0"/>
                    </a:p>
                  </a:txBody>
                  <a:tcPr marL="68482" marR="684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00000"/>
                        </a:lnSpc>
                      </a:pPr>
                      <a:endParaRPr kumimoji="0" lang="zh-TW" alt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482" marR="684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zh-TW" altLang="en-US" dirty="0"/>
                    </a:p>
                  </a:txBody>
                  <a:tcPr marL="68482" marR="684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zh-TW" altLang="en-US" dirty="0"/>
                    </a:p>
                  </a:txBody>
                  <a:tcPr marL="68482" marR="684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00000"/>
                        </a:lnSpc>
                      </a:pPr>
                      <a:endParaRPr kumimoji="0" lang="zh-TW" alt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482" marR="684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</a:pPr>
                      <a:endParaRPr kumimoji="0" lang="zh-TW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482" marR="684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0" lang="zh-TW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2988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903342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47"/>
          <p:cNvSpPr>
            <a:spLocks noChangeArrowheads="1"/>
          </p:cNvSpPr>
          <p:nvPr/>
        </p:nvSpPr>
        <p:spPr bwMode="gray">
          <a:xfrm>
            <a:off x="3569" y="7006"/>
            <a:ext cx="890140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  <a:defRPr/>
            </a:pPr>
            <a:r>
              <a:rPr lang="en-US" altLang="zh-TW" sz="2000" b="1" dirty="0">
                <a:solidFill>
                  <a:srgbClr val="000000"/>
                </a:solidFill>
                <a:cs typeface="Arial" panose="020B0604020202020204" pitchFamily="34" charset="0"/>
              </a:rPr>
              <a:t>3.2.6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9336" y="363118"/>
            <a:ext cx="12182664" cy="498548"/>
          </a:xfrm>
        </p:spPr>
        <p:txBody>
          <a:bodyPr anchor="t">
            <a:noAutofit/>
          </a:bodyPr>
          <a:lstStyle/>
          <a:p>
            <a:pPr algn="l"/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20.</a:t>
            </a: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大學校院推動創新育成及技術移轉績效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	    	    	    (3</a:t>
            </a:r>
            <a:r>
              <a:rPr lang="zh-TW" altLang="en-US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月</a:t>
            </a: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填報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)</a:t>
            </a:r>
            <a:endParaRPr lang="zh-TW" altLang="en-US" sz="30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47829" y="1217778"/>
            <a:ext cx="11896341" cy="3076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30480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altLang="zh-TW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【</a:t>
            </a: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填報範例</a:t>
            </a:r>
            <a:r>
              <a:rPr lang="zh-TW" altLang="en-US" sz="2200" b="1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說明</a:t>
            </a:r>
            <a:r>
              <a:rPr lang="en-US" altLang="zh-TW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】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zh-TW" altLang="en-US" sz="2200" kern="100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若</a:t>
            </a:r>
            <a:r>
              <a:rPr lang="zh-TW" altLang="zh-TW" sz="2200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調查年度為 </a:t>
            </a:r>
            <a:r>
              <a:rPr lang="en-US" altLang="zh-TW" sz="2200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114 </a:t>
            </a:r>
            <a:r>
              <a:rPr lang="zh-TW" altLang="zh-TW" sz="2200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年，學校於 </a:t>
            </a:r>
            <a:r>
              <a:rPr lang="en-US" altLang="zh-TW" sz="2200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114 </a:t>
            </a:r>
            <a:r>
              <a:rPr lang="zh-TW" altLang="zh-TW" sz="2200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年</a:t>
            </a:r>
            <a:r>
              <a:rPr lang="en-US" altLang="zh-TW" sz="2200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6 </a:t>
            </a:r>
            <a:r>
              <a:rPr lang="zh-TW" altLang="zh-TW" sz="2200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月</a:t>
            </a:r>
            <a:r>
              <a:rPr lang="en-US" altLang="zh-TW" sz="2200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1 </a:t>
            </a:r>
            <a:r>
              <a:rPr lang="zh-TW" altLang="zh-TW" sz="2200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日 與企業簽訂技術移轉合約，</a:t>
            </a:r>
            <a:r>
              <a:rPr lang="zh-TW" altLang="en-US" sz="2200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</a:t>
            </a:r>
            <a:endParaRPr lang="en-US" altLang="zh-TW" sz="2200" kern="100" dirty="0"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zh-TW" altLang="en-US" sz="2200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   </a:t>
            </a:r>
            <a:r>
              <a:rPr lang="zh-TW" altLang="zh-TW" sz="2200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合約中註明之技術移轉金額為未稅價</a:t>
            </a:r>
            <a:r>
              <a:rPr lang="en-US" altLang="zh-TW" sz="2200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100,000 </a:t>
            </a:r>
            <a:r>
              <a:rPr lang="zh-TW" altLang="zh-TW" sz="2200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元，適用營業稅稅率為 </a:t>
            </a:r>
            <a:r>
              <a:rPr lang="en-US" altLang="zh-TW" sz="2200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5%</a:t>
            </a:r>
            <a:r>
              <a:rPr lang="zh-TW" altLang="zh-TW" sz="2200" kern="100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。</a:t>
            </a:r>
            <a:endParaRPr lang="en-US" altLang="zh-TW" sz="2200" kern="100" dirty="0">
              <a:effectLst/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indent="354013">
              <a:lnSpc>
                <a:spcPct val="150000"/>
              </a:lnSpc>
            </a:pPr>
            <a:r>
              <a:rPr lang="zh-TW" altLang="en-US" sz="2200" b="1" kern="100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含稅價 </a:t>
            </a:r>
            <a:r>
              <a:rPr lang="en-US" altLang="zh-TW" sz="2200" b="1" kern="100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= </a:t>
            </a:r>
            <a:r>
              <a:rPr lang="zh-TW" altLang="en-US" sz="2200" b="1" kern="100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未稅價 </a:t>
            </a:r>
            <a:r>
              <a:rPr lang="en-US" altLang="zh-TW" sz="2200" b="1" kern="100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×</a:t>
            </a:r>
            <a:r>
              <a:rPr lang="zh-TW" altLang="en-US" sz="2200" b="1" kern="100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（</a:t>
            </a:r>
            <a:r>
              <a:rPr lang="en-US" altLang="zh-TW" sz="2200" b="1" kern="100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1.05</a:t>
            </a:r>
            <a:r>
              <a:rPr lang="zh-TW" altLang="en-US" sz="2200" b="1" kern="100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） </a:t>
            </a:r>
            <a:endParaRPr lang="zh-TW" altLang="zh-TW" sz="2200" b="1" kern="100" dirty="0">
              <a:effectLst/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indent="354013">
              <a:lnSpc>
                <a:spcPct val="150000"/>
              </a:lnSpc>
            </a:pPr>
            <a:r>
              <a:rPr lang="zh-TW" altLang="zh-TW" sz="2200" kern="100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則本案含</a:t>
            </a:r>
            <a:r>
              <a:rPr lang="zh-TW" altLang="zh-TW" sz="2200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稅價</a:t>
            </a:r>
            <a:r>
              <a:rPr lang="en-US" altLang="zh-TW" sz="2200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= 100,000 </a:t>
            </a:r>
            <a:r>
              <a:rPr lang="zh-TW" altLang="zh-TW" sz="2200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元</a:t>
            </a:r>
            <a:r>
              <a:rPr lang="en-US" altLang="zh-TW" sz="2200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×</a:t>
            </a:r>
            <a:r>
              <a:rPr lang="zh-TW" altLang="zh-TW" sz="2200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（</a:t>
            </a:r>
            <a:r>
              <a:rPr lang="en-US" altLang="zh-TW" sz="2200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 + 5%</a:t>
            </a:r>
            <a:r>
              <a:rPr lang="zh-TW" altLang="zh-TW" sz="2200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）</a:t>
            </a:r>
            <a:r>
              <a:rPr lang="en-US" altLang="zh-TW" sz="2200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= 105,000 </a:t>
            </a:r>
            <a:r>
              <a:rPr lang="zh-TW" altLang="zh-TW" sz="2200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元</a:t>
            </a:r>
          </a:p>
          <a:p>
            <a:pPr indent="354013">
              <a:lnSpc>
                <a:spcPct val="150000"/>
              </a:lnSpc>
            </a:pPr>
            <a:r>
              <a:rPr lang="zh-TW" altLang="zh-TW" sz="2200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因此，填報金額應為 </a:t>
            </a:r>
            <a:r>
              <a:rPr lang="en-US" altLang="zh-TW" sz="2200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105,000 </a:t>
            </a:r>
            <a:r>
              <a:rPr lang="zh-TW" altLang="zh-TW" sz="2200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元。</a:t>
            </a:r>
          </a:p>
        </p:txBody>
      </p:sp>
    </p:spTree>
    <p:extLst>
      <p:ext uri="{BB962C8B-B14F-4D97-AF65-F5344CB8AC3E}">
        <p14:creationId xmlns:p14="http://schemas.microsoft.com/office/powerpoint/2010/main" val="428947701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47"/>
          <p:cNvSpPr>
            <a:spLocks noChangeArrowheads="1"/>
          </p:cNvSpPr>
          <p:nvPr/>
        </p:nvSpPr>
        <p:spPr bwMode="gray">
          <a:xfrm>
            <a:off x="3569" y="7006"/>
            <a:ext cx="890140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  <a:defRPr/>
            </a:pPr>
            <a:r>
              <a:rPr lang="en-US" altLang="zh-TW" sz="2000" b="1" dirty="0">
                <a:solidFill>
                  <a:srgbClr val="000000"/>
                </a:solidFill>
                <a:cs typeface="Arial" panose="020B0604020202020204" pitchFamily="34" charset="0"/>
              </a:rPr>
              <a:t>3.2.7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9336" y="363118"/>
            <a:ext cx="12182664" cy="498548"/>
          </a:xfrm>
        </p:spPr>
        <p:txBody>
          <a:bodyPr anchor="t">
            <a:noAutofit/>
          </a:bodyPr>
          <a:lstStyle/>
          <a:p>
            <a:pPr algn="l"/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20.</a:t>
            </a: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大學校院推動創新育成及技術移轉績效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	    	    	    (3</a:t>
            </a:r>
            <a:r>
              <a:rPr lang="zh-TW" altLang="en-US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月</a:t>
            </a: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填報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)</a:t>
            </a:r>
            <a:endParaRPr lang="zh-TW" altLang="en-US" sz="30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47829" y="1217778"/>
            <a:ext cx="11896341" cy="3584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30480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altLang="zh-TW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【</a:t>
            </a: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填報範例</a:t>
            </a:r>
            <a:r>
              <a:rPr lang="zh-TW" altLang="en-US" sz="2200" b="1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說明</a:t>
            </a:r>
            <a:r>
              <a:rPr lang="en-US" altLang="zh-TW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】</a:t>
            </a:r>
          </a:p>
          <a:p>
            <a:pPr marL="34290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  <a:tabLst>
                <a:tab pos="30480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zh-TW" altLang="en-US" sz="2200" b="1" kern="100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若</a:t>
            </a:r>
            <a:r>
              <a:rPr lang="zh-TW" altLang="zh-TW" sz="2200" b="1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調查年度為</a:t>
            </a:r>
            <a:r>
              <a:rPr lang="en-US" altLang="zh-TW" sz="2200" b="1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114</a:t>
            </a:r>
            <a:r>
              <a:rPr lang="zh-TW" altLang="zh-TW" sz="2200" b="1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年，學校於</a:t>
            </a:r>
            <a:r>
              <a:rPr lang="en-US" altLang="zh-TW" sz="2200" b="1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114</a:t>
            </a:r>
            <a:r>
              <a:rPr lang="zh-TW" altLang="zh-TW" sz="2200" b="1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年</a:t>
            </a:r>
            <a:r>
              <a:rPr lang="en-US" altLang="zh-TW" sz="2200" b="1" kern="100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3</a:t>
            </a:r>
            <a:r>
              <a:rPr lang="zh-TW" altLang="zh-TW" sz="2200" b="1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月</a:t>
            </a:r>
            <a:r>
              <a:rPr lang="en-US" altLang="zh-TW" sz="2200" b="1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31</a:t>
            </a:r>
            <a:r>
              <a:rPr lang="zh-TW" altLang="zh-TW" sz="2200" b="1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日與合作企業簽約，並以股票作為技術移轉之對價，股票數量為</a:t>
            </a:r>
            <a:r>
              <a:rPr lang="en-US" altLang="zh-TW" sz="2200" b="1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2,000</a:t>
            </a:r>
            <a:r>
              <a:rPr lang="zh-TW" altLang="zh-TW" sz="2200" b="1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股。</a:t>
            </a:r>
            <a:endParaRPr lang="en-US" altLang="zh-TW" sz="2200" b="1" kern="100" dirty="0"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indent="3600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30480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zh-TW" altLang="zh-TW" sz="22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填報時，</a:t>
            </a:r>
            <a:r>
              <a:rPr lang="zh-TW" altLang="en-US" sz="22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股價請以合約生效當日市場公開交易價格計算，原則採用收盤價。</a:t>
            </a:r>
            <a:endParaRPr lang="en-US" altLang="zh-TW" sz="2200" b="1" dirty="0">
              <a:solidFill>
                <a:srgbClr val="0000FF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indent="3600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30480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zh-TW" altLang="en-US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若合約生效當日</a:t>
            </a:r>
            <a:r>
              <a:rPr lang="en-US" altLang="zh-TW" sz="2200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(114</a:t>
            </a:r>
            <a:r>
              <a:rPr lang="zh-TW" altLang="en-US" sz="2200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年</a:t>
            </a:r>
            <a:r>
              <a:rPr lang="en-US" altLang="zh-TW" sz="2200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</a:t>
            </a:r>
            <a:r>
              <a:rPr lang="zh-TW" altLang="en-US" sz="2200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月</a:t>
            </a:r>
            <a:r>
              <a:rPr lang="en-US" altLang="zh-TW" sz="2200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</a:t>
            </a:r>
            <a:r>
              <a:rPr lang="zh-TW" altLang="en-US" sz="2200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日</a:t>
            </a:r>
            <a:r>
              <a:rPr lang="en-US" altLang="zh-TW" sz="2200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)</a:t>
            </a:r>
            <a:r>
              <a:rPr lang="zh-TW" altLang="en-US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收盤價為每股 </a:t>
            </a:r>
            <a:r>
              <a:rPr lang="en-US" altLang="zh-TW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50 </a:t>
            </a:r>
            <a:r>
              <a:rPr lang="zh-TW" altLang="en-US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元，</a:t>
            </a:r>
            <a:endParaRPr lang="en-US" altLang="zh-TW" sz="2200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indent="3600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30480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zh-TW" altLang="zh-TW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則填報金額為：</a:t>
            </a:r>
            <a:endParaRPr lang="en-US" altLang="zh-TW" sz="2200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indent="3600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30480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altLang="zh-TW" sz="2200" b="1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50 </a:t>
            </a:r>
            <a:r>
              <a:rPr lang="zh-TW" altLang="zh-TW" sz="2200" b="1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元</a:t>
            </a:r>
            <a:r>
              <a:rPr lang="en-US" altLang="zh-TW" sz="2200" b="1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× 2,000 </a:t>
            </a:r>
            <a:r>
              <a:rPr lang="zh-TW" altLang="zh-TW" sz="2200" b="1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股</a:t>
            </a:r>
            <a:r>
              <a:rPr lang="en-US" altLang="zh-TW" sz="2200" b="1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= 100,000 </a:t>
            </a:r>
            <a:r>
              <a:rPr lang="zh-TW" altLang="zh-TW" sz="2200" b="1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元</a:t>
            </a:r>
            <a:r>
              <a:rPr lang="zh-TW" altLang="zh-TW" sz="2200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。</a:t>
            </a:r>
            <a:endParaRPr lang="en-US" altLang="zh-TW" sz="2200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294205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47"/>
          <p:cNvSpPr>
            <a:spLocks noChangeArrowheads="1"/>
          </p:cNvSpPr>
          <p:nvPr/>
        </p:nvSpPr>
        <p:spPr bwMode="gray">
          <a:xfrm>
            <a:off x="3569" y="7006"/>
            <a:ext cx="890140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  <a:defRPr/>
            </a:pPr>
            <a:r>
              <a:rPr lang="en-US" altLang="zh-TW" sz="2000" b="1" dirty="0">
                <a:solidFill>
                  <a:srgbClr val="000000"/>
                </a:solidFill>
                <a:cs typeface="Arial" panose="020B0604020202020204" pitchFamily="34" charset="0"/>
              </a:rPr>
              <a:t>3.2.8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9336" y="363118"/>
            <a:ext cx="12182664" cy="498548"/>
          </a:xfrm>
        </p:spPr>
        <p:txBody>
          <a:bodyPr anchor="t">
            <a:noAutofit/>
          </a:bodyPr>
          <a:lstStyle/>
          <a:p>
            <a:pPr algn="l">
              <a:defRPr/>
            </a:pP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財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15.</a:t>
            </a: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國立大學校院校務基金「接受捐贈」決算情形</a:t>
            </a:r>
            <a:r>
              <a:rPr lang="zh-TW" altLang="en-US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  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		   (3</a:t>
            </a: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月填報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)</a:t>
            </a:r>
            <a:endParaRPr lang="zh-TW" altLang="en-US" sz="30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29364" y="2781711"/>
            <a:ext cx="11965337" cy="699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Clr>
                <a:schemeClr val="tx1"/>
              </a:buClr>
              <a:buFont typeface="Wingdings" panose="05000000000000000000" pitchFamily="2" charset="2"/>
              <a:buChar char="l"/>
            </a:pPr>
            <a:r>
              <a:rPr lang="zh-TW" altLang="zh-TW" sz="30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本表自</a:t>
            </a:r>
            <a:r>
              <a:rPr lang="en-US" altLang="zh-TW" sz="30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115.03</a:t>
            </a:r>
            <a:r>
              <a:rPr lang="zh-TW" altLang="zh-TW" sz="30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期</a:t>
            </a:r>
            <a:r>
              <a:rPr lang="zh-TW" altLang="en-US" sz="30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起</a:t>
            </a:r>
            <a:r>
              <a:rPr lang="zh-TW" altLang="zh-TW" sz="30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刪除</a:t>
            </a:r>
            <a:r>
              <a:rPr lang="zh-TW" altLang="en-US" sz="30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，不用填</a:t>
            </a:r>
            <a:r>
              <a:rPr lang="zh-TW" altLang="en-US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。</a:t>
            </a:r>
            <a:endParaRPr lang="en-US" altLang="zh-TW" sz="30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6163211"/>
              </p:ext>
            </p:extLst>
          </p:nvPr>
        </p:nvGraphicFramePr>
        <p:xfrm>
          <a:off x="129367" y="861666"/>
          <a:ext cx="11867564" cy="1671765"/>
        </p:xfrm>
        <a:graphic>
          <a:graphicData uri="http://schemas.openxmlformats.org/drawingml/2006/table">
            <a:tbl>
              <a:tblPr firstRow="1" firstCol="1" bandRow="1"/>
              <a:tblGrid>
                <a:gridCol w="704740">
                  <a:extLst>
                    <a:ext uri="{9D8B030D-6E8A-4147-A177-3AD203B41FA5}">
                      <a16:colId xmlns:a16="http://schemas.microsoft.com/office/drawing/2014/main" val="1583107606"/>
                    </a:ext>
                  </a:extLst>
                </a:gridCol>
                <a:gridCol w="1043074">
                  <a:extLst>
                    <a:ext uri="{9D8B030D-6E8A-4147-A177-3AD203B41FA5}">
                      <a16:colId xmlns:a16="http://schemas.microsoft.com/office/drawing/2014/main" val="1873414246"/>
                    </a:ext>
                  </a:extLst>
                </a:gridCol>
                <a:gridCol w="611878">
                  <a:extLst>
                    <a:ext uri="{9D8B030D-6E8A-4147-A177-3AD203B41FA5}">
                      <a16:colId xmlns:a16="http://schemas.microsoft.com/office/drawing/2014/main" val="2365118471"/>
                    </a:ext>
                  </a:extLst>
                </a:gridCol>
                <a:gridCol w="714098">
                  <a:extLst>
                    <a:ext uri="{9D8B030D-6E8A-4147-A177-3AD203B41FA5}">
                      <a16:colId xmlns:a16="http://schemas.microsoft.com/office/drawing/2014/main" val="2275306955"/>
                    </a:ext>
                  </a:extLst>
                </a:gridCol>
                <a:gridCol w="772407">
                  <a:extLst>
                    <a:ext uri="{9D8B030D-6E8A-4147-A177-3AD203B41FA5}">
                      <a16:colId xmlns:a16="http://schemas.microsoft.com/office/drawing/2014/main" val="2635211382"/>
                    </a:ext>
                  </a:extLst>
                </a:gridCol>
                <a:gridCol w="772407">
                  <a:extLst>
                    <a:ext uri="{9D8B030D-6E8A-4147-A177-3AD203B41FA5}">
                      <a16:colId xmlns:a16="http://schemas.microsoft.com/office/drawing/2014/main" val="2080864723"/>
                    </a:ext>
                  </a:extLst>
                </a:gridCol>
                <a:gridCol w="665868">
                  <a:extLst>
                    <a:ext uri="{9D8B030D-6E8A-4147-A177-3AD203B41FA5}">
                      <a16:colId xmlns:a16="http://schemas.microsoft.com/office/drawing/2014/main" val="3318325525"/>
                    </a:ext>
                  </a:extLst>
                </a:gridCol>
                <a:gridCol w="695382">
                  <a:extLst>
                    <a:ext uri="{9D8B030D-6E8A-4147-A177-3AD203B41FA5}">
                      <a16:colId xmlns:a16="http://schemas.microsoft.com/office/drawing/2014/main" val="4113716815"/>
                    </a:ext>
                  </a:extLst>
                </a:gridCol>
                <a:gridCol w="510378">
                  <a:extLst>
                    <a:ext uri="{9D8B030D-6E8A-4147-A177-3AD203B41FA5}">
                      <a16:colId xmlns:a16="http://schemas.microsoft.com/office/drawing/2014/main" val="1688787296"/>
                    </a:ext>
                  </a:extLst>
                </a:gridCol>
                <a:gridCol w="510378">
                  <a:extLst>
                    <a:ext uri="{9D8B030D-6E8A-4147-A177-3AD203B41FA5}">
                      <a16:colId xmlns:a16="http://schemas.microsoft.com/office/drawing/2014/main" val="3443282745"/>
                    </a:ext>
                  </a:extLst>
                </a:gridCol>
                <a:gridCol w="611878">
                  <a:extLst>
                    <a:ext uri="{9D8B030D-6E8A-4147-A177-3AD203B41FA5}">
                      <a16:colId xmlns:a16="http://schemas.microsoft.com/office/drawing/2014/main" val="524847542"/>
                    </a:ext>
                  </a:extLst>
                </a:gridCol>
                <a:gridCol w="716258">
                  <a:extLst>
                    <a:ext uri="{9D8B030D-6E8A-4147-A177-3AD203B41FA5}">
                      <a16:colId xmlns:a16="http://schemas.microsoft.com/office/drawing/2014/main" val="32264144"/>
                    </a:ext>
                  </a:extLst>
                </a:gridCol>
                <a:gridCol w="716258">
                  <a:extLst>
                    <a:ext uri="{9D8B030D-6E8A-4147-A177-3AD203B41FA5}">
                      <a16:colId xmlns:a16="http://schemas.microsoft.com/office/drawing/2014/main" val="1536213438"/>
                    </a:ext>
                  </a:extLst>
                </a:gridCol>
                <a:gridCol w="563648">
                  <a:extLst>
                    <a:ext uri="{9D8B030D-6E8A-4147-A177-3AD203B41FA5}">
                      <a16:colId xmlns:a16="http://schemas.microsoft.com/office/drawing/2014/main" val="2563195949"/>
                    </a:ext>
                  </a:extLst>
                </a:gridCol>
                <a:gridCol w="635634">
                  <a:extLst>
                    <a:ext uri="{9D8B030D-6E8A-4147-A177-3AD203B41FA5}">
                      <a16:colId xmlns:a16="http://schemas.microsoft.com/office/drawing/2014/main" val="3889471268"/>
                    </a:ext>
                  </a:extLst>
                </a:gridCol>
                <a:gridCol w="635634">
                  <a:extLst>
                    <a:ext uri="{9D8B030D-6E8A-4147-A177-3AD203B41FA5}">
                      <a16:colId xmlns:a16="http://schemas.microsoft.com/office/drawing/2014/main" val="607117329"/>
                    </a:ext>
                  </a:extLst>
                </a:gridCol>
                <a:gridCol w="493822">
                  <a:extLst>
                    <a:ext uri="{9D8B030D-6E8A-4147-A177-3AD203B41FA5}">
                      <a16:colId xmlns:a16="http://schemas.microsoft.com/office/drawing/2014/main" val="1581978843"/>
                    </a:ext>
                  </a:extLst>
                </a:gridCol>
                <a:gridCol w="493822">
                  <a:extLst>
                    <a:ext uri="{9D8B030D-6E8A-4147-A177-3AD203B41FA5}">
                      <a16:colId xmlns:a16="http://schemas.microsoft.com/office/drawing/2014/main" val="94872178"/>
                    </a:ext>
                  </a:extLst>
                </a:gridCol>
              </a:tblGrid>
              <a:tr h="194945">
                <a:tc rowSpan="4"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年度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單位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接受捐贈總金額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非指定用途捐贈金額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指定用途捐贈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10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實體捐贈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  (</a:t>
                      </a: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單位：元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)</a:t>
                      </a: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609120"/>
                  </a:ext>
                </a:extLst>
              </a:tr>
              <a:tr h="28067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指定用於非資本支出用途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指定用於資本支出用途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土地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土地改良物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房屋及建築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機械及設備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交通運輸及設備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什項設備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有價證券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例如股票、基金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)</a:t>
                      </a: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其他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2506619"/>
                  </a:ext>
                </a:extLst>
              </a:tr>
              <a:tr h="17526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獎助學金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其他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572889"/>
                  </a:ext>
                </a:extLst>
              </a:tr>
              <a:tr h="33083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留本獎助學金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其他獎助學金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金額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說明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金額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說明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1780350"/>
                  </a:ext>
                </a:extLst>
              </a:tr>
              <a:tr h="14351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kumimoji="0" lang="en-US" sz="8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sz="800" b="1" i="0" u="none" strike="noStrike" kern="1200" cap="none" normalizeH="0" baseline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□大學</a:t>
                      </a:r>
                    </a:p>
                    <a:p>
                      <a:pPr marL="0" indent="-152400" algn="l" defTabSz="914400" rtl="0" eaLnBrk="1" latinLnBrk="0" hangingPunct="1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□附設實驗國民小學</a:t>
                      </a:r>
                    </a:p>
                    <a:p>
                      <a:pPr marL="0" algn="l" defTabSz="914400" rtl="0" eaLnBrk="1" latinLnBrk="0" hangingPunct="1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□研究學院</a:t>
                      </a:r>
                    </a:p>
                    <a:p>
                      <a:pPr marL="0" algn="l" defTabSz="914400" rtl="0" eaLnBrk="1" latinLnBrk="0" hangingPunct="1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(112.03</a:t>
                      </a: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增蒐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)</a:t>
                      </a: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kumimoji="0" lang="en-US" sz="8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sz="800" b="1" i="0" u="none" strike="noStrike" kern="1200" cap="none" normalizeH="0" baseline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kumimoji="0" lang="en-US" sz="8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sz="800" b="1" i="0" u="none" strike="noStrike" kern="1200" cap="none" normalizeH="0" baseline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kumimoji="0" lang="en-US" sz="8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sz="800" b="1" i="0" u="none" strike="noStrike" kern="1200" cap="none" normalizeH="0" baseline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en-US" sz="8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sz="800" b="1" i="0" u="none" strike="noStrike" kern="1200" cap="none" normalizeH="0" baseline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en-US" sz="8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sz="800" b="1" i="0" u="none" strike="noStrike" kern="1200" cap="none" normalizeH="0" baseline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en-US" sz="8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sz="800" b="1" i="0" u="none" strike="noStrike" kern="1200" cap="none" normalizeH="0" baseline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en-US" sz="8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sz="800" b="1" i="0" u="none" strike="noStrike" kern="1200" cap="none" normalizeH="0" baseline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en-US" sz="8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sz="800" b="1" i="0" u="none" strike="noStrike" kern="1200" cap="none" normalizeH="0" baseline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en-US" sz="8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sz="800" b="1" i="0" u="none" strike="noStrike" kern="1200" cap="none" normalizeH="0" baseline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en-US" sz="8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sz="800" b="1" i="0" u="none" strike="noStrike" kern="1200" cap="none" normalizeH="0" baseline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en-US" sz="8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sz="800" b="1" i="0" u="none" strike="noStrike" kern="1200" cap="none" normalizeH="0" baseline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en-US" sz="8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sz="800" b="1" i="0" u="none" strike="noStrike" kern="1200" cap="none" normalizeH="0" baseline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en-US" sz="8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sz="800" b="1" i="0" u="none" strike="noStrike" kern="1200" cap="none" normalizeH="0" baseline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8296138"/>
                  </a:ext>
                </a:extLst>
              </a:tr>
            </a:tbl>
          </a:graphicData>
        </a:graphic>
      </p:graphicFrame>
      <p:grpSp>
        <p:nvGrpSpPr>
          <p:cNvPr id="3" name="群組 2"/>
          <p:cNvGrpSpPr/>
          <p:nvPr/>
        </p:nvGrpSpPr>
        <p:grpSpPr>
          <a:xfrm>
            <a:off x="129364" y="861666"/>
            <a:ext cx="11867567" cy="1671765"/>
            <a:chOff x="129364" y="861666"/>
            <a:chExt cx="11867567" cy="1671765"/>
          </a:xfrm>
        </p:grpSpPr>
        <p:cxnSp>
          <p:nvCxnSpPr>
            <p:cNvPr id="4" name="直線接點 3"/>
            <p:cNvCxnSpPr/>
            <p:nvPr/>
          </p:nvCxnSpPr>
          <p:spPr>
            <a:xfrm>
              <a:off x="129364" y="861666"/>
              <a:ext cx="11867567" cy="1671765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線接點 7"/>
            <p:cNvCxnSpPr/>
            <p:nvPr/>
          </p:nvCxnSpPr>
          <p:spPr>
            <a:xfrm flipV="1">
              <a:off x="129364" y="861666"/>
              <a:ext cx="11867567" cy="1671765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6892486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 txBox="1">
            <a:spLocks noChangeArrowheads="1"/>
          </p:cNvSpPr>
          <p:nvPr/>
        </p:nvSpPr>
        <p:spPr bwMode="gray">
          <a:xfrm>
            <a:off x="2018269" y="1961223"/>
            <a:ext cx="8538524" cy="17532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r>
              <a:rPr lang="en-US" altLang="zh-TW" sz="7200" i="0" dirty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4.</a:t>
            </a:r>
            <a:r>
              <a:rPr lang="zh-TW" altLang="en-US" sz="7200" i="0" dirty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下期表冊異動預告</a:t>
            </a:r>
          </a:p>
        </p:txBody>
      </p:sp>
      <p:sp>
        <p:nvSpPr>
          <p:cNvPr id="6" name="Rectangle 8"/>
          <p:cNvSpPr txBox="1">
            <a:spLocks noChangeArrowheads="1"/>
          </p:cNvSpPr>
          <p:nvPr/>
        </p:nvSpPr>
        <p:spPr bwMode="auto">
          <a:xfrm>
            <a:off x="1523428" y="5199864"/>
            <a:ext cx="3042851" cy="391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000" tIns="10800" rIns="18000" bIns="1080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None/>
              <a:defRPr sz="2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l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defRPr/>
            </a:pP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華康中圓體"/>
              </a:rPr>
              <a:t>大學校院校務資料庫</a:t>
            </a:r>
          </a:p>
        </p:txBody>
      </p:sp>
      <p:sp>
        <p:nvSpPr>
          <p:cNvPr id="7" name="Rectangle 17"/>
          <p:cNvSpPr>
            <a:spLocks noChangeArrowheads="1"/>
          </p:cNvSpPr>
          <p:nvPr/>
        </p:nvSpPr>
        <p:spPr bwMode="auto">
          <a:xfrm>
            <a:off x="1683894" y="5739288"/>
            <a:ext cx="2552871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8000" tIns="10800" rIns="18000" bIns="10800">
            <a:spAutoFit/>
          </a:bodyPr>
          <a:lstStyle>
            <a:lvl1pPr algn="ctr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algn="ctr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algn="ctr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algn="ctr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l" eaLnBrk="1" hangingPunct="1"/>
            <a:r>
              <a:rPr lang="en-US" altLang="ko-KR" sz="1600" b="1" dirty="0">
                <a:solidFill>
                  <a:srgbClr val="0000FF"/>
                </a:solidFill>
                <a:latin typeface="Arial" panose="020B0604020202020204" pitchFamily="34" charset="0"/>
                <a:ea typeface="Gulim" panose="020B0600000101010101" pitchFamily="34" charset="-127"/>
                <a:cs typeface="Arial" panose="020B0604020202020204" pitchFamily="34" charset="0"/>
              </a:rPr>
              <a:t>https://hedb.moe.edu.tw/</a:t>
            </a:r>
          </a:p>
        </p:txBody>
      </p:sp>
    </p:spTree>
    <p:extLst>
      <p:ext uri="{BB962C8B-B14F-4D97-AF65-F5344CB8AC3E}">
        <p14:creationId xmlns:p14="http://schemas.microsoft.com/office/powerpoint/2010/main" val="130678072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id="{479B98BD-3890-4B2D-8E7E-CC07568F7C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2798294"/>
              </p:ext>
            </p:extLst>
          </p:nvPr>
        </p:nvGraphicFramePr>
        <p:xfrm>
          <a:off x="193987" y="2364511"/>
          <a:ext cx="11742914" cy="137647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27730">
                  <a:extLst>
                    <a:ext uri="{9D8B030D-6E8A-4147-A177-3AD203B41FA5}">
                      <a16:colId xmlns:a16="http://schemas.microsoft.com/office/drawing/2014/main" val="3823245259"/>
                    </a:ext>
                  </a:extLst>
                </a:gridCol>
                <a:gridCol w="639185">
                  <a:extLst>
                    <a:ext uri="{9D8B030D-6E8A-4147-A177-3AD203B41FA5}">
                      <a16:colId xmlns:a16="http://schemas.microsoft.com/office/drawing/2014/main" val="4211677423"/>
                    </a:ext>
                  </a:extLst>
                </a:gridCol>
                <a:gridCol w="639185">
                  <a:extLst>
                    <a:ext uri="{9D8B030D-6E8A-4147-A177-3AD203B41FA5}">
                      <a16:colId xmlns:a16="http://schemas.microsoft.com/office/drawing/2014/main" val="4251202416"/>
                    </a:ext>
                  </a:extLst>
                </a:gridCol>
                <a:gridCol w="639185">
                  <a:extLst>
                    <a:ext uri="{9D8B030D-6E8A-4147-A177-3AD203B41FA5}">
                      <a16:colId xmlns:a16="http://schemas.microsoft.com/office/drawing/2014/main" val="3167938250"/>
                    </a:ext>
                  </a:extLst>
                </a:gridCol>
                <a:gridCol w="639185">
                  <a:extLst>
                    <a:ext uri="{9D8B030D-6E8A-4147-A177-3AD203B41FA5}">
                      <a16:colId xmlns:a16="http://schemas.microsoft.com/office/drawing/2014/main" val="967306407"/>
                    </a:ext>
                  </a:extLst>
                </a:gridCol>
                <a:gridCol w="639185">
                  <a:extLst>
                    <a:ext uri="{9D8B030D-6E8A-4147-A177-3AD203B41FA5}">
                      <a16:colId xmlns:a16="http://schemas.microsoft.com/office/drawing/2014/main" val="2840706850"/>
                    </a:ext>
                  </a:extLst>
                </a:gridCol>
                <a:gridCol w="639185">
                  <a:extLst>
                    <a:ext uri="{9D8B030D-6E8A-4147-A177-3AD203B41FA5}">
                      <a16:colId xmlns:a16="http://schemas.microsoft.com/office/drawing/2014/main" val="3771996806"/>
                    </a:ext>
                  </a:extLst>
                </a:gridCol>
                <a:gridCol w="639185">
                  <a:extLst>
                    <a:ext uri="{9D8B030D-6E8A-4147-A177-3AD203B41FA5}">
                      <a16:colId xmlns:a16="http://schemas.microsoft.com/office/drawing/2014/main" val="4247473655"/>
                    </a:ext>
                  </a:extLst>
                </a:gridCol>
                <a:gridCol w="639185">
                  <a:extLst>
                    <a:ext uri="{9D8B030D-6E8A-4147-A177-3AD203B41FA5}">
                      <a16:colId xmlns:a16="http://schemas.microsoft.com/office/drawing/2014/main" val="1548166563"/>
                    </a:ext>
                  </a:extLst>
                </a:gridCol>
                <a:gridCol w="641255">
                  <a:extLst>
                    <a:ext uri="{9D8B030D-6E8A-4147-A177-3AD203B41FA5}">
                      <a16:colId xmlns:a16="http://schemas.microsoft.com/office/drawing/2014/main" val="380807387"/>
                    </a:ext>
                  </a:extLst>
                </a:gridCol>
                <a:gridCol w="641255">
                  <a:extLst>
                    <a:ext uri="{9D8B030D-6E8A-4147-A177-3AD203B41FA5}">
                      <a16:colId xmlns:a16="http://schemas.microsoft.com/office/drawing/2014/main" val="4277982812"/>
                    </a:ext>
                  </a:extLst>
                </a:gridCol>
                <a:gridCol w="641255">
                  <a:extLst>
                    <a:ext uri="{9D8B030D-6E8A-4147-A177-3AD203B41FA5}">
                      <a16:colId xmlns:a16="http://schemas.microsoft.com/office/drawing/2014/main" val="794564424"/>
                    </a:ext>
                  </a:extLst>
                </a:gridCol>
                <a:gridCol w="641255">
                  <a:extLst>
                    <a:ext uri="{9D8B030D-6E8A-4147-A177-3AD203B41FA5}">
                      <a16:colId xmlns:a16="http://schemas.microsoft.com/office/drawing/2014/main" val="3320604188"/>
                    </a:ext>
                  </a:extLst>
                </a:gridCol>
                <a:gridCol w="641255">
                  <a:extLst>
                    <a:ext uri="{9D8B030D-6E8A-4147-A177-3AD203B41FA5}">
                      <a16:colId xmlns:a16="http://schemas.microsoft.com/office/drawing/2014/main" val="3408638045"/>
                    </a:ext>
                  </a:extLst>
                </a:gridCol>
                <a:gridCol w="641255">
                  <a:extLst>
                    <a:ext uri="{9D8B030D-6E8A-4147-A177-3AD203B41FA5}">
                      <a16:colId xmlns:a16="http://schemas.microsoft.com/office/drawing/2014/main" val="1880614341"/>
                    </a:ext>
                  </a:extLst>
                </a:gridCol>
                <a:gridCol w="641255">
                  <a:extLst>
                    <a:ext uri="{9D8B030D-6E8A-4147-A177-3AD203B41FA5}">
                      <a16:colId xmlns:a16="http://schemas.microsoft.com/office/drawing/2014/main" val="1048982283"/>
                    </a:ext>
                  </a:extLst>
                </a:gridCol>
                <a:gridCol w="641255">
                  <a:extLst>
                    <a:ext uri="{9D8B030D-6E8A-4147-A177-3AD203B41FA5}">
                      <a16:colId xmlns:a16="http://schemas.microsoft.com/office/drawing/2014/main" val="496927547"/>
                    </a:ext>
                  </a:extLst>
                </a:gridCol>
                <a:gridCol w="641255">
                  <a:extLst>
                    <a:ext uri="{9D8B030D-6E8A-4147-A177-3AD203B41FA5}">
                      <a16:colId xmlns:a16="http://schemas.microsoft.com/office/drawing/2014/main" val="3605760885"/>
                    </a:ext>
                  </a:extLst>
                </a:gridCol>
                <a:gridCol w="430409">
                  <a:extLst>
                    <a:ext uri="{9D8B030D-6E8A-4147-A177-3AD203B41FA5}">
                      <a16:colId xmlns:a16="http://schemas.microsoft.com/office/drawing/2014/main" val="3079895088"/>
                    </a:ext>
                  </a:extLst>
                </a:gridCol>
              </a:tblGrid>
              <a:tr h="990399">
                <a:tc rowSpan="2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學年度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學制</a:t>
                      </a:r>
                    </a:p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班別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年級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</a:pPr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學生數總計</a:t>
                      </a:r>
                    </a:p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</a:pPr>
                      <a:r>
                        <a:rPr kumimoji="0" lang="en-US" altLang="zh-TW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系統自動加總</a:t>
                      </a:r>
                      <a:r>
                        <a:rPr kumimoji="0" lang="en-US" altLang="zh-TW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)</a:t>
                      </a:r>
                      <a:endParaRPr kumimoji="0" lang="zh-TW" altLang="en-US" sz="1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0" 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15</a:t>
                      </a:r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歲及以下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</a:pPr>
                      <a:r>
                        <a:rPr kumimoji="0" 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16</a:t>
                      </a:r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歲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0" lang="en-US" altLang="zh-TW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…</a:t>
                      </a:r>
                      <a:endParaRPr kumimoji="0" lang="zh-TW" altLang="en-US" sz="1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0" 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40-44</a:t>
                      </a:r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歲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0" 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45-49</a:t>
                      </a:r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歲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00"/>
                        </a:lnSpc>
                      </a:pP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50-59</a:t>
                      </a: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歲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00"/>
                        </a:lnSpc>
                      </a:pP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60</a:t>
                      </a: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歲及以上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2640643"/>
                  </a:ext>
                </a:extLst>
              </a:tr>
              <a:tr h="16715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</a:pPr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男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</a:pPr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女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10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男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女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10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男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10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女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男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女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男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女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男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女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男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00"/>
                        </a:lnSpc>
                      </a:pPr>
                      <a:r>
                        <a:rPr kumimoji="0" lang="zh-TW" altLang="en-US" sz="14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女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男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女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5170023"/>
                  </a:ext>
                </a:extLst>
              </a:tr>
              <a:tr h="167159">
                <a:tc>
                  <a:txBody>
                    <a:bodyPr/>
                    <a:lstStyle/>
                    <a:p>
                      <a:r>
                        <a:rPr lang="en-US" sz="1200" kern="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2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2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2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2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2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2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2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2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2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2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2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2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2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2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2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2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2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2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2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8545907"/>
                  </a:ext>
                </a:extLst>
              </a:tr>
            </a:tbl>
          </a:graphicData>
        </a:graphic>
      </p:graphicFrame>
      <p:sp>
        <p:nvSpPr>
          <p:cNvPr id="21" name="Rectangle 47"/>
          <p:cNvSpPr>
            <a:spLocks noChangeArrowheads="1"/>
          </p:cNvSpPr>
          <p:nvPr/>
        </p:nvSpPr>
        <p:spPr bwMode="gray">
          <a:xfrm>
            <a:off x="3569" y="7006"/>
            <a:ext cx="890140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  <a:defRPr/>
            </a:pPr>
            <a:r>
              <a:rPr lang="en-US" altLang="zh-TW" sz="2000" b="1" dirty="0">
                <a:solidFill>
                  <a:srgbClr val="000000"/>
                </a:solidFill>
                <a:cs typeface="Arial" panose="020B0604020202020204" pitchFamily="34" charset="0"/>
              </a:rPr>
              <a:t>4.1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9336" y="363118"/>
            <a:ext cx="12182664" cy="498548"/>
          </a:xfrm>
        </p:spPr>
        <p:txBody>
          <a:bodyPr anchor="t">
            <a:noAutofit/>
          </a:bodyPr>
          <a:lstStyle/>
          <a:p>
            <a:pPr algn="l">
              <a:defRPr/>
            </a:pP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14.</a:t>
            </a: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年齡別學生人數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		</a:t>
            </a:r>
            <a:r>
              <a:rPr lang="zh-TW" altLang="en-US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                                      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 		(10</a:t>
            </a: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月填報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)</a:t>
            </a:r>
            <a:endParaRPr lang="zh-TW" altLang="en-US" sz="30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439BB345-1705-4C89-A7DD-B3B4560F6AE3}"/>
              </a:ext>
            </a:extLst>
          </p:cNvPr>
          <p:cNvSpPr/>
          <p:nvPr/>
        </p:nvSpPr>
        <p:spPr>
          <a:xfrm>
            <a:off x="7886" y="1028429"/>
            <a:ext cx="11896341" cy="12190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30480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altLang="zh-TW" sz="26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【</a:t>
            </a:r>
            <a:r>
              <a:rPr lang="en-US" altLang="zh-TW" sz="2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115.10</a:t>
            </a:r>
            <a:r>
              <a:rPr lang="zh-TW" altLang="en-US" sz="2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期</a:t>
            </a:r>
            <a:r>
              <a:rPr lang="en-US" altLang="zh-TW" sz="2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-</a:t>
            </a:r>
            <a:r>
              <a:rPr lang="zh-TW" altLang="en-US" sz="26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調整蒐集年齡區間</a:t>
            </a:r>
            <a:r>
              <a:rPr lang="en-US" altLang="zh-TW" sz="26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】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  <a:tabLst>
                <a:tab pos="30480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zh-TW" altLang="en-US" sz="2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原本年齡區間</a:t>
            </a:r>
            <a:r>
              <a:rPr lang="zh-TW" altLang="en-US" sz="26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：</a:t>
            </a:r>
            <a:r>
              <a:rPr lang="zh-TW" altLang="en-US" sz="26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「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50–59 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歲」</a:t>
            </a:r>
            <a:r>
              <a:rPr lang="zh-TW" altLang="en-US" sz="26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、「 </a:t>
            </a:r>
            <a:r>
              <a:rPr lang="en-US" altLang="zh-TW" sz="26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60</a:t>
            </a:r>
            <a:r>
              <a:rPr lang="zh-TW" altLang="zh-TW" sz="26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歲及以上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」。</a:t>
            </a:r>
            <a:endParaRPr lang="en-US" altLang="zh-TW" sz="2600" b="1" dirty="0">
              <a:solidFill>
                <a:srgbClr val="0000FF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4" name="箭號: 向下 3">
            <a:extLst>
              <a:ext uri="{FF2B5EF4-FFF2-40B4-BE49-F238E27FC236}">
                <a16:creationId xmlns:a16="http://schemas.microsoft.com/office/drawing/2014/main" id="{EC3E401A-12B5-4BE6-9DAA-74AC1DDE1A68}"/>
              </a:ext>
            </a:extLst>
          </p:cNvPr>
          <p:cNvSpPr/>
          <p:nvPr/>
        </p:nvSpPr>
        <p:spPr>
          <a:xfrm>
            <a:off x="10179989" y="3740990"/>
            <a:ext cx="766763" cy="1081630"/>
          </a:xfrm>
          <a:prstGeom prst="downArrow">
            <a:avLst/>
          </a:prstGeom>
          <a:solidFill>
            <a:srgbClr val="B0DC8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E542CABB-149E-4AD3-B18B-C2F53D806C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9761740"/>
              </p:ext>
            </p:extLst>
          </p:nvPr>
        </p:nvGraphicFramePr>
        <p:xfrm>
          <a:off x="193984" y="4822620"/>
          <a:ext cx="10888150" cy="14587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77960">
                  <a:extLst>
                    <a:ext uri="{9D8B030D-6E8A-4147-A177-3AD203B41FA5}">
                      <a16:colId xmlns:a16="http://schemas.microsoft.com/office/drawing/2014/main" val="863714128"/>
                    </a:ext>
                  </a:extLst>
                </a:gridCol>
                <a:gridCol w="777960">
                  <a:extLst>
                    <a:ext uri="{9D8B030D-6E8A-4147-A177-3AD203B41FA5}">
                      <a16:colId xmlns:a16="http://schemas.microsoft.com/office/drawing/2014/main" val="1244899688"/>
                    </a:ext>
                  </a:extLst>
                </a:gridCol>
                <a:gridCol w="777960">
                  <a:extLst>
                    <a:ext uri="{9D8B030D-6E8A-4147-A177-3AD203B41FA5}">
                      <a16:colId xmlns:a16="http://schemas.microsoft.com/office/drawing/2014/main" val="145761564"/>
                    </a:ext>
                  </a:extLst>
                </a:gridCol>
                <a:gridCol w="776315">
                  <a:extLst>
                    <a:ext uri="{9D8B030D-6E8A-4147-A177-3AD203B41FA5}">
                      <a16:colId xmlns:a16="http://schemas.microsoft.com/office/drawing/2014/main" val="3741184502"/>
                    </a:ext>
                  </a:extLst>
                </a:gridCol>
                <a:gridCol w="777960">
                  <a:extLst>
                    <a:ext uri="{9D8B030D-6E8A-4147-A177-3AD203B41FA5}">
                      <a16:colId xmlns:a16="http://schemas.microsoft.com/office/drawing/2014/main" val="1545421495"/>
                    </a:ext>
                  </a:extLst>
                </a:gridCol>
                <a:gridCol w="777960">
                  <a:extLst>
                    <a:ext uri="{9D8B030D-6E8A-4147-A177-3AD203B41FA5}">
                      <a16:colId xmlns:a16="http://schemas.microsoft.com/office/drawing/2014/main" val="1683646221"/>
                    </a:ext>
                  </a:extLst>
                </a:gridCol>
                <a:gridCol w="777960">
                  <a:extLst>
                    <a:ext uri="{9D8B030D-6E8A-4147-A177-3AD203B41FA5}">
                      <a16:colId xmlns:a16="http://schemas.microsoft.com/office/drawing/2014/main" val="2260892066"/>
                    </a:ext>
                  </a:extLst>
                </a:gridCol>
                <a:gridCol w="777960">
                  <a:extLst>
                    <a:ext uri="{9D8B030D-6E8A-4147-A177-3AD203B41FA5}">
                      <a16:colId xmlns:a16="http://schemas.microsoft.com/office/drawing/2014/main" val="780664565"/>
                    </a:ext>
                  </a:extLst>
                </a:gridCol>
                <a:gridCol w="776315">
                  <a:extLst>
                    <a:ext uri="{9D8B030D-6E8A-4147-A177-3AD203B41FA5}">
                      <a16:colId xmlns:a16="http://schemas.microsoft.com/office/drawing/2014/main" val="2393141335"/>
                    </a:ext>
                  </a:extLst>
                </a:gridCol>
                <a:gridCol w="777960">
                  <a:extLst>
                    <a:ext uri="{9D8B030D-6E8A-4147-A177-3AD203B41FA5}">
                      <a16:colId xmlns:a16="http://schemas.microsoft.com/office/drawing/2014/main" val="401294028"/>
                    </a:ext>
                  </a:extLst>
                </a:gridCol>
                <a:gridCol w="777960">
                  <a:extLst>
                    <a:ext uri="{9D8B030D-6E8A-4147-A177-3AD203B41FA5}">
                      <a16:colId xmlns:a16="http://schemas.microsoft.com/office/drawing/2014/main" val="3532493880"/>
                    </a:ext>
                  </a:extLst>
                </a:gridCol>
                <a:gridCol w="777960">
                  <a:extLst>
                    <a:ext uri="{9D8B030D-6E8A-4147-A177-3AD203B41FA5}">
                      <a16:colId xmlns:a16="http://schemas.microsoft.com/office/drawing/2014/main" val="1746918977"/>
                    </a:ext>
                  </a:extLst>
                </a:gridCol>
                <a:gridCol w="777960">
                  <a:extLst>
                    <a:ext uri="{9D8B030D-6E8A-4147-A177-3AD203B41FA5}">
                      <a16:colId xmlns:a16="http://schemas.microsoft.com/office/drawing/2014/main" val="579294228"/>
                    </a:ext>
                  </a:extLst>
                </a:gridCol>
                <a:gridCol w="777960">
                  <a:extLst>
                    <a:ext uri="{9D8B030D-6E8A-4147-A177-3AD203B41FA5}">
                      <a16:colId xmlns:a16="http://schemas.microsoft.com/office/drawing/2014/main" val="1123721632"/>
                    </a:ext>
                  </a:extLst>
                </a:gridCol>
              </a:tblGrid>
              <a:tr h="788195">
                <a:tc gridSpan="2">
                  <a:txBody>
                    <a:bodyPr/>
                    <a:lstStyle/>
                    <a:p>
                      <a:pPr algn="ctr"/>
                      <a:r>
                        <a:rPr kumimoji="0" lang="en-US" sz="2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50-54</a:t>
                      </a:r>
                      <a:r>
                        <a:rPr kumimoji="0" lang="zh-TW" altLang="en-US" sz="2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歲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0" lang="en-US" sz="2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55-59</a:t>
                      </a:r>
                      <a:r>
                        <a:rPr kumimoji="0" lang="zh-TW" altLang="en-US" sz="2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歲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0" lang="en-US" sz="2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60-64</a:t>
                      </a:r>
                      <a:r>
                        <a:rPr kumimoji="0" lang="zh-TW" altLang="en-US" sz="2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歲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0" lang="en-US" sz="2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65-69</a:t>
                      </a:r>
                      <a:r>
                        <a:rPr kumimoji="0" lang="zh-TW" altLang="en-US" sz="2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歲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0" lang="en-US" sz="2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70-74</a:t>
                      </a:r>
                      <a:r>
                        <a:rPr kumimoji="0" lang="zh-TW" altLang="en-US" sz="2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歲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0" lang="en-US" sz="2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75-79</a:t>
                      </a:r>
                      <a:r>
                        <a:rPr kumimoji="0" lang="zh-TW" altLang="en-US" sz="2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歲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0" lang="en-US" sz="2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80</a:t>
                      </a:r>
                      <a:r>
                        <a:rPr kumimoji="0" lang="zh-TW" altLang="en-US" sz="2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歲及以上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354711"/>
                  </a:ext>
                </a:extLst>
              </a:tr>
              <a:tr h="33522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0" lang="zh-TW" altLang="en-US" sz="2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男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2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女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2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男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2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女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2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男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2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女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2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男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2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女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2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男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2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女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22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男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22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女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2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男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2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女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4021299"/>
                  </a:ext>
                </a:extLst>
              </a:tr>
              <a:tr h="335229">
                <a:tc>
                  <a:txBody>
                    <a:bodyPr/>
                    <a:lstStyle/>
                    <a:p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4384516"/>
                  </a:ext>
                </a:extLst>
              </a:tr>
            </a:tbl>
          </a:graphicData>
        </a:graphic>
      </p:graphicFrame>
      <p:sp>
        <p:nvSpPr>
          <p:cNvPr id="15" name="文字方塊 14">
            <a:extLst>
              <a:ext uri="{FF2B5EF4-FFF2-40B4-BE49-F238E27FC236}">
                <a16:creationId xmlns:a16="http://schemas.microsoft.com/office/drawing/2014/main" id="{0C3CDA86-1190-4931-9943-4F19CE3C0B43}"/>
              </a:ext>
            </a:extLst>
          </p:cNvPr>
          <p:cNvSpPr txBox="1"/>
          <p:nvPr/>
        </p:nvSpPr>
        <p:spPr>
          <a:xfrm>
            <a:off x="-2053" y="4126780"/>
            <a:ext cx="5239975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Clr>
                <a:schemeClr val="tx1"/>
              </a:buClr>
              <a:buFont typeface="Wingdings" panose="05000000000000000000" pitchFamily="2" charset="2"/>
              <a:buChar char="l"/>
            </a:pPr>
            <a:r>
              <a:rPr lang="zh-TW" altLang="en-US" sz="26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細分並新增年齡區間如下</a:t>
            </a:r>
            <a:r>
              <a:rPr lang="zh-TW" altLang="en-US" sz="2600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：</a:t>
            </a:r>
            <a:endParaRPr lang="zh-TW" altLang="en-US" sz="2600" dirty="0">
              <a:solidFill>
                <a:srgbClr val="FF0000"/>
              </a:solidFill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D471BC50-59F6-4256-BB9B-AACD741ED737}"/>
              </a:ext>
            </a:extLst>
          </p:cNvPr>
          <p:cNvSpPr txBox="1"/>
          <p:nvPr/>
        </p:nvSpPr>
        <p:spPr>
          <a:xfrm>
            <a:off x="9551504" y="2364512"/>
            <a:ext cx="2385397" cy="98497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5569668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47"/>
          <p:cNvSpPr>
            <a:spLocks noChangeArrowheads="1"/>
          </p:cNvSpPr>
          <p:nvPr/>
        </p:nvSpPr>
        <p:spPr bwMode="gray">
          <a:xfrm>
            <a:off x="3569" y="7006"/>
            <a:ext cx="890140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  <a:defRPr/>
            </a:pPr>
            <a:r>
              <a:rPr lang="en-US" altLang="zh-TW" sz="2000" b="1" dirty="0">
                <a:solidFill>
                  <a:srgbClr val="000000"/>
                </a:solidFill>
                <a:cs typeface="Arial" panose="020B0604020202020204" pitchFamily="34" charset="0"/>
              </a:rPr>
              <a:t>4.2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9336" y="363118"/>
            <a:ext cx="12182664" cy="498548"/>
          </a:xfrm>
        </p:spPr>
        <p:txBody>
          <a:bodyPr anchor="t">
            <a:noAutofit/>
          </a:bodyPr>
          <a:lstStyle/>
          <a:p>
            <a:pPr algn="l"/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20-4.</a:t>
            </a: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學士班畢業生取得跨領域學位之統計</a:t>
            </a:r>
            <a:b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</a:b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								(</a:t>
            </a:r>
            <a:r>
              <a:rPr lang="en-US" altLang="zh-TW" sz="30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115.10</a:t>
            </a:r>
            <a:r>
              <a:rPr lang="zh-TW" altLang="en-US" sz="30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期首填</a:t>
            </a:r>
            <a:r>
              <a:rPr lang="zh-TW" altLang="en-US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， 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10</a:t>
            </a:r>
            <a:r>
              <a:rPr lang="zh-TW" altLang="en-US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月</a:t>
            </a: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填報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)</a:t>
            </a:r>
            <a:endParaRPr lang="zh-TW" altLang="en-US" sz="30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5" name="Rounded Rectangle 5">
            <a:extLst>
              <a:ext uri="{FF2B5EF4-FFF2-40B4-BE49-F238E27FC236}">
                <a16:creationId xmlns:a16="http://schemas.microsoft.com/office/drawing/2014/main" id="{852EAC08-C940-4450-AF09-A7A15D20D27E}"/>
              </a:ext>
            </a:extLst>
          </p:cNvPr>
          <p:cNvSpPr/>
          <p:nvPr/>
        </p:nvSpPr>
        <p:spPr>
          <a:xfrm>
            <a:off x="331005" y="1290501"/>
            <a:ext cx="11428209" cy="155899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8C8C8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47675" indent="-447675">
              <a:lnSpc>
                <a:spcPct val="150000"/>
              </a:lnSpc>
              <a:defRPr sz="1300" b="0">
                <a:solidFill>
                  <a:srgbClr val="000000"/>
                </a:solidFill>
              </a:defRPr>
            </a:pPr>
            <a:r>
              <a:rPr lang="zh-TW" altLang="en-US" sz="2000" b="1" dirty="0"/>
              <a:t>📢 </a:t>
            </a:r>
            <a:r>
              <a:rPr lang="zh-TW" altLang="en-US" sz="20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蒐集目的</a:t>
            </a:r>
            <a:r>
              <a:rPr lang="zh-TW" altLang="en-US" sz="20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：</a:t>
            </a:r>
            <a:r>
              <a:rPr lang="zh-TW" altLang="en-US" sz="20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配合教育部「跨域彈性修業試辦計畫」，蒐集跨域修業與學位取得情形，作為推動彈性學習及培育跨域人才之政策參考</a:t>
            </a:r>
            <a:endParaRPr lang="en-US" altLang="zh-TW" sz="20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defRPr sz="1300" b="0">
                <a:solidFill>
                  <a:srgbClr val="000000"/>
                </a:solidFill>
              </a:defRPr>
            </a:pPr>
            <a:r>
              <a:rPr lang="zh-TW" altLang="en-US" sz="20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⏰ 填報時程：</a:t>
            </a:r>
            <a:r>
              <a:rPr lang="zh-TW" altLang="en-US" sz="20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每年</a:t>
            </a:r>
            <a:r>
              <a:rPr lang="en-US" altLang="zh-TW" sz="20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10</a:t>
            </a:r>
            <a:r>
              <a:rPr lang="zh-TW" altLang="en-US" sz="20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月填報前一學年度資料</a:t>
            </a:r>
          </a:p>
        </p:txBody>
      </p:sp>
      <p:graphicFrame>
        <p:nvGraphicFramePr>
          <p:cNvPr id="4" name="資料庫圖表 3">
            <a:extLst>
              <a:ext uri="{FF2B5EF4-FFF2-40B4-BE49-F238E27FC236}">
                <a16:creationId xmlns:a16="http://schemas.microsoft.com/office/drawing/2014/main" id="{479EA57D-A931-4B49-AD49-DE52499B706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36086666"/>
              </p:ext>
            </p:extLst>
          </p:nvPr>
        </p:nvGraphicFramePr>
        <p:xfrm>
          <a:off x="331005" y="3318926"/>
          <a:ext cx="11428209" cy="33354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9891739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47"/>
          <p:cNvSpPr>
            <a:spLocks noChangeArrowheads="1"/>
          </p:cNvSpPr>
          <p:nvPr/>
        </p:nvSpPr>
        <p:spPr bwMode="gray">
          <a:xfrm>
            <a:off x="3569" y="7006"/>
            <a:ext cx="890140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  <a:defRPr/>
            </a:pPr>
            <a:r>
              <a:rPr lang="en-US" altLang="zh-TW" sz="2000" b="1" dirty="0">
                <a:solidFill>
                  <a:srgbClr val="000000"/>
                </a:solidFill>
                <a:cs typeface="Arial" panose="020B0604020202020204" pitchFamily="34" charset="0"/>
              </a:rPr>
              <a:t>4.3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9336" y="363118"/>
            <a:ext cx="12182664" cy="498548"/>
          </a:xfrm>
        </p:spPr>
        <p:txBody>
          <a:bodyPr anchor="t">
            <a:noAutofit/>
          </a:bodyPr>
          <a:lstStyle/>
          <a:p>
            <a:pPr algn="l"/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20-4.</a:t>
            </a: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學士班畢業生取得跨領域學位之統計</a:t>
            </a:r>
            <a:b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</a:b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								(</a:t>
            </a:r>
            <a:r>
              <a:rPr lang="en-US" altLang="zh-TW" sz="30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115.10</a:t>
            </a:r>
            <a:r>
              <a:rPr lang="zh-TW" altLang="en-US" sz="30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期首填</a:t>
            </a:r>
            <a:r>
              <a:rPr lang="zh-TW" altLang="en-US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， 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10</a:t>
            </a:r>
            <a:r>
              <a:rPr lang="zh-TW" altLang="en-US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月</a:t>
            </a: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填報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)</a:t>
            </a:r>
            <a:endParaRPr lang="zh-TW" altLang="en-US" sz="30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4D0392D6-E2DE-431B-8C1D-266AB3C474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2601329"/>
              </p:ext>
            </p:extLst>
          </p:nvPr>
        </p:nvGraphicFramePr>
        <p:xfrm>
          <a:off x="93624" y="1254335"/>
          <a:ext cx="11964054" cy="2171926"/>
        </p:xfrm>
        <a:graphic>
          <a:graphicData uri="http://schemas.openxmlformats.org/drawingml/2006/table">
            <a:tbl>
              <a:tblPr firstRow="1" firstCol="1" bandRow="1"/>
              <a:tblGrid>
                <a:gridCol w="438221">
                  <a:extLst>
                    <a:ext uri="{9D8B030D-6E8A-4147-A177-3AD203B41FA5}">
                      <a16:colId xmlns:a16="http://schemas.microsoft.com/office/drawing/2014/main" val="2353374501"/>
                    </a:ext>
                  </a:extLst>
                </a:gridCol>
                <a:gridCol w="363894">
                  <a:extLst>
                    <a:ext uri="{9D8B030D-6E8A-4147-A177-3AD203B41FA5}">
                      <a16:colId xmlns:a16="http://schemas.microsoft.com/office/drawing/2014/main" val="3483287224"/>
                    </a:ext>
                  </a:extLst>
                </a:gridCol>
                <a:gridCol w="559837">
                  <a:extLst>
                    <a:ext uri="{9D8B030D-6E8A-4147-A177-3AD203B41FA5}">
                      <a16:colId xmlns:a16="http://schemas.microsoft.com/office/drawing/2014/main" val="2047213191"/>
                    </a:ext>
                  </a:extLst>
                </a:gridCol>
                <a:gridCol w="559836">
                  <a:extLst>
                    <a:ext uri="{9D8B030D-6E8A-4147-A177-3AD203B41FA5}">
                      <a16:colId xmlns:a16="http://schemas.microsoft.com/office/drawing/2014/main" val="2516270634"/>
                    </a:ext>
                  </a:extLst>
                </a:gridCol>
                <a:gridCol w="550506">
                  <a:extLst>
                    <a:ext uri="{9D8B030D-6E8A-4147-A177-3AD203B41FA5}">
                      <a16:colId xmlns:a16="http://schemas.microsoft.com/office/drawing/2014/main" val="1137299160"/>
                    </a:ext>
                  </a:extLst>
                </a:gridCol>
                <a:gridCol w="2463282">
                  <a:extLst>
                    <a:ext uri="{9D8B030D-6E8A-4147-A177-3AD203B41FA5}">
                      <a16:colId xmlns:a16="http://schemas.microsoft.com/office/drawing/2014/main" val="4131231171"/>
                    </a:ext>
                  </a:extLst>
                </a:gridCol>
                <a:gridCol w="3041780">
                  <a:extLst>
                    <a:ext uri="{9D8B030D-6E8A-4147-A177-3AD203B41FA5}">
                      <a16:colId xmlns:a16="http://schemas.microsoft.com/office/drawing/2014/main" val="1406342010"/>
                    </a:ext>
                  </a:extLst>
                </a:gridCol>
                <a:gridCol w="1063689">
                  <a:extLst>
                    <a:ext uri="{9D8B030D-6E8A-4147-A177-3AD203B41FA5}">
                      <a16:colId xmlns:a16="http://schemas.microsoft.com/office/drawing/2014/main" val="404123078"/>
                    </a:ext>
                  </a:extLst>
                </a:gridCol>
                <a:gridCol w="961053">
                  <a:extLst>
                    <a:ext uri="{9D8B030D-6E8A-4147-A177-3AD203B41FA5}">
                      <a16:colId xmlns:a16="http://schemas.microsoft.com/office/drawing/2014/main" val="2507689171"/>
                    </a:ext>
                  </a:extLst>
                </a:gridCol>
                <a:gridCol w="513184">
                  <a:extLst>
                    <a:ext uri="{9D8B030D-6E8A-4147-A177-3AD203B41FA5}">
                      <a16:colId xmlns:a16="http://schemas.microsoft.com/office/drawing/2014/main" val="4215429734"/>
                    </a:ext>
                  </a:extLst>
                </a:gridCol>
                <a:gridCol w="531845">
                  <a:extLst>
                    <a:ext uri="{9D8B030D-6E8A-4147-A177-3AD203B41FA5}">
                      <a16:colId xmlns:a16="http://schemas.microsoft.com/office/drawing/2014/main" val="1586067357"/>
                    </a:ext>
                  </a:extLst>
                </a:gridCol>
                <a:gridCol w="475861">
                  <a:extLst>
                    <a:ext uri="{9D8B030D-6E8A-4147-A177-3AD203B41FA5}">
                      <a16:colId xmlns:a16="http://schemas.microsoft.com/office/drawing/2014/main" val="432343077"/>
                    </a:ext>
                  </a:extLst>
                </a:gridCol>
                <a:gridCol w="441066">
                  <a:extLst>
                    <a:ext uri="{9D8B030D-6E8A-4147-A177-3AD203B41FA5}">
                      <a16:colId xmlns:a16="http://schemas.microsoft.com/office/drawing/2014/main" val="948543539"/>
                    </a:ext>
                  </a:extLst>
                </a:gridCol>
              </a:tblGrid>
              <a:tr h="319864">
                <a:tc rowSpan="4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學年度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學院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單位名稱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學制班別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學籍分組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辦理跨域彈性修業類別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跨領域學士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5775939"/>
                  </a:ext>
                </a:extLst>
              </a:tr>
              <a:tr h="36132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學位取得情形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跨領域名稱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tabLst>
                          <a:tab pos="9972040" algn="r"/>
                        </a:tabLst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學位名稱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畢業人數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5442669"/>
                  </a:ext>
                </a:extLst>
              </a:tr>
              <a:tr h="25454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中文名稱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tabLst>
                          <a:tab pos="9972040" algn="r"/>
                        </a:tabLst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英文名稱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6944165"/>
                  </a:ext>
                </a:extLst>
              </a:tr>
              <a:tr h="29379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0" lang="zh-TW" altLang="en-US" sz="14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全稱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tabLst>
                          <a:tab pos="9972040" algn="r"/>
                        </a:tabLst>
                      </a:pPr>
                      <a:r>
                        <a:rPr kumimoji="0" lang="zh-TW" altLang="en-US" sz="14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簡稱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男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女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8708329"/>
                  </a:ext>
                </a:extLst>
              </a:tr>
              <a:tr h="942398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0" lang="en-US" sz="14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altLang="en-US" sz="1400" b="1" i="0" u="none" strike="noStrike" kern="1200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0" lang="en-US" sz="14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altLang="en-US" sz="1400" b="1" i="0" u="none" strike="noStrike" kern="1200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0" lang="en-US" sz="14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altLang="en-US" sz="1400" b="1" i="0" u="none" strike="noStrike" kern="1200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0" lang="en-US" sz="14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altLang="en-US" sz="1400" b="1" i="0" u="none" strike="noStrike" kern="1200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0" lang="en-US" sz="14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altLang="en-US" sz="1400" b="1" i="0" u="none" strike="noStrike" kern="1200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indent="-342900" algn="l">
                        <a:lnSpc>
                          <a:spcPts val="18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□試辦學校</a:t>
                      </a:r>
                    </a:p>
                    <a:p>
                      <a:pPr indent="-342900" algn="l">
                        <a:lnSpc>
                          <a:spcPts val="18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□夥伴學校</a:t>
                      </a:r>
                    </a:p>
                    <a:p>
                      <a:pPr indent="-342900" algn="l">
                        <a:lnSpc>
                          <a:spcPts val="18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□自辦學校；</a:t>
                      </a:r>
                      <a:endParaRPr kumimoji="0" lang="en-US" altLang="zh-TW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108000" indent="0" algn="l">
                        <a:lnSpc>
                          <a:spcPts val="18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備查函文日期及文號</a:t>
                      </a: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_____</a:t>
                      </a:r>
                      <a:endParaRPr kumimoji="0" lang="zh-TW" alt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168910" indent="-168910" algn="l">
                        <a:lnSpc>
                          <a:spcPts val="18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□同時取得原學位暨跨領域學士畢業</a:t>
                      </a:r>
                      <a:endParaRPr kumimoji="0" lang="en-US" altLang="zh-TW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168910" marR="0" lvl="0" indent="-16891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□僅以跨領域學士畢業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alt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alt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0" lang="en-US" sz="14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altLang="en-US" sz="1400" b="1" i="0" u="none" strike="noStrike" kern="1200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tabLst>
                          <a:tab pos="9972040" algn="r"/>
                        </a:tabLst>
                      </a:pPr>
                      <a:r>
                        <a:rPr kumimoji="0" lang="en-US" sz="14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altLang="en-US" sz="1400" b="1" i="0" u="none" strike="noStrike" kern="1200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tabLst>
                          <a:tab pos="9972040" algn="r"/>
                        </a:tabLst>
                      </a:pPr>
                      <a:r>
                        <a:rPr kumimoji="0" lang="en-US" sz="14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altLang="en-US" sz="1400" b="1" i="0" u="none" strike="noStrike" kern="1200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tabLst>
                          <a:tab pos="9972040" algn="r"/>
                        </a:tabLst>
                      </a:pP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alt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8098575"/>
                  </a:ext>
                </a:extLst>
              </a:tr>
            </a:tbl>
          </a:graphicData>
        </a:graphic>
      </p:graphicFrame>
      <p:grpSp>
        <p:nvGrpSpPr>
          <p:cNvPr id="114" name="群組 113">
            <a:extLst>
              <a:ext uri="{FF2B5EF4-FFF2-40B4-BE49-F238E27FC236}">
                <a16:creationId xmlns:a16="http://schemas.microsoft.com/office/drawing/2014/main" id="{932E087F-D74D-4B05-99CA-D2343FC05742}"/>
              </a:ext>
            </a:extLst>
          </p:cNvPr>
          <p:cNvGrpSpPr/>
          <p:nvPr/>
        </p:nvGrpSpPr>
        <p:grpSpPr>
          <a:xfrm>
            <a:off x="64314" y="3637370"/>
            <a:ext cx="12023054" cy="3071339"/>
            <a:chOff x="64314" y="3189497"/>
            <a:chExt cx="12023054" cy="2355972"/>
          </a:xfrm>
        </p:grpSpPr>
        <p:grpSp>
          <p:nvGrpSpPr>
            <p:cNvPr id="4" name="群組 3">
              <a:extLst>
                <a:ext uri="{FF2B5EF4-FFF2-40B4-BE49-F238E27FC236}">
                  <a16:creationId xmlns:a16="http://schemas.microsoft.com/office/drawing/2014/main" id="{BB63528D-78D7-485C-AA73-3A250B35B5A1}"/>
                </a:ext>
              </a:extLst>
            </p:cNvPr>
            <p:cNvGrpSpPr/>
            <p:nvPr/>
          </p:nvGrpSpPr>
          <p:grpSpPr>
            <a:xfrm>
              <a:off x="64314" y="3195462"/>
              <a:ext cx="3896414" cy="2350007"/>
              <a:chOff x="64314" y="3195462"/>
              <a:chExt cx="3896414" cy="2350007"/>
            </a:xfrm>
          </p:grpSpPr>
          <p:sp>
            <p:nvSpPr>
              <p:cNvPr id="98" name="Rounded Rectangle 7">
                <a:extLst>
                  <a:ext uri="{FF2B5EF4-FFF2-40B4-BE49-F238E27FC236}">
                    <a16:creationId xmlns:a16="http://schemas.microsoft.com/office/drawing/2014/main" id="{2254B47D-5602-4AA9-8123-C70A322EA139}"/>
                  </a:ext>
                </a:extLst>
              </p:cNvPr>
              <p:cNvSpPr/>
              <p:nvPr/>
            </p:nvSpPr>
            <p:spPr>
              <a:xfrm>
                <a:off x="64314" y="3195462"/>
                <a:ext cx="3896414" cy="2350007"/>
              </a:xfrm>
              <a:prstGeom prst="roundRect">
                <a:avLst/>
              </a:prstGeom>
              <a:solidFill>
                <a:srgbClr val="FFFFFF"/>
              </a:solidFill>
              <a:ln>
                <a:solidFill>
                  <a:srgbClr val="FF4757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marL="720000" algn="ctr">
                  <a:defRPr sz="1100">
                    <a:latin typeface="Microsoft JhengHei"/>
                  </a:defRPr>
                </a:pPr>
                <a:r>
                  <a:rPr sz="2600" b="1" dirty="0" err="1">
                    <a:solidFill>
                      <a:schemeClr val="tx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確認</a:t>
                </a:r>
                <a:r>
                  <a:rPr lang="zh-TW" altLang="en-US" sz="2600" b="1" dirty="0">
                    <a:solidFill>
                      <a:schemeClr val="tx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辦理類別</a:t>
                </a:r>
                <a:endParaRPr lang="en-US" sz="2600" b="1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pPr algn="ctr">
                  <a:defRPr sz="1100">
                    <a:latin typeface="Microsoft JhengHei"/>
                  </a:defRPr>
                </a:pPr>
                <a:endParaRPr lang="zh-TW" altLang="en-US" sz="1600" dirty="0">
                  <a:solidFill>
                    <a:schemeClr val="tx1"/>
                  </a:solidFill>
                </a:endParaRPr>
              </a:p>
              <a:p>
                <a:pPr marL="342900" indent="-342900">
                  <a:lnSpc>
                    <a:spcPts val="2400"/>
                  </a:lnSpc>
                  <a:buClr>
                    <a:schemeClr val="tx1"/>
                  </a:buClr>
                  <a:buFont typeface="Wingdings" panose="05000000000000000000" pitchFamily="2" charset="2"/>
                  <a:buChar char="l"/>
                  <a:defRPr sz="1100">
                    <a:latin typeface="Microsoft JhengHei"/>
                  </a:defRPr>
                </a:pPr>
                <a:r>
                  <a:rPr lang="zh-TW" altLang="en-US" sz="1800" b="1" dirty="0">
                    <a:solidFill>
                      <a:schemeClr val="tx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經教育部核定：</a:t>
                </a:r>
                <a:endParaRPr lang="en-US" altLang="zh-TW" sz="1800" b="1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pPr marL="800100" lvl="1" indent="-342900">
                  <a:lnSpc>
                    <a:spcPts val="2400"/>
                  </a:lnSpc>
                  <a:buFont typeface="Wingdings" panose="05000000000000000000" pitchFamily="2" charset="2"/>
                  <a:buChar char="l"/>
                  <a:defRPr sz="1100">
                    <a:latin typeface="Microsoft JhengHei"/>
                  </a:defRPr>
                </a:pPr>
                <a:r>
                  <a:rPr lang="zh-TW" altLang="en-US" sz="1800" dirty="0">
                    <a:solidFill>
                      <a:schemeClr val="tx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試辦學校</a:t>
                </a:r>
                <a:endParaRPr lang="en-US" altLang="zh-TW" sz="18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pPr marL="800100" lvl="1" indent="-342900">
                  <a:lnSpc>
                    <a:spcPts val="2400"/>
                  </a:lnSpc>
                  <a:buFont typeface="Wingdings" panose="05000000000000000000" pitchFamily="2" charset="2"/>
                  <a:buChar char="l"/>
                  <a:defRPr sz="1100">
                    <a:latin typeface="Microsoft JhengHei"/>
                  </a:defRPr>
                </a:pPr>
                <a:r>
                  <a:rPr lang="zh-TW" altLang="en-US" sz="1800" dirty="0">
                    <a:solidFill>
                      <a:schemeClr val="tx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夥伴學校</a:t>
                </a:r>
                <a:endParaRPr lang="en-US" altLang="zh-TW" sz="18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pPr marL="342900" indent="-342900">
                  <a:lnSpc>
                    <a:spcPts val="2400"/>
                  </a:lnSpc>
                  <a:buClr>
                    <a:schemeClr val="tx1"/>
                  </a:buClr>
                  <a:buFont typeface="Wingdings" panose="05000000000000000000" pitchFamily="2" charset="2"/>
                  <a:buChar char="l"/>
                  <a:defRPr sz="1100">
                    <a:latin typeface="Microsoft JhengHei"/>
                  </a:defRPr>
                </a:pPr>
                <a:r>
                  <a:rPr lang="zh-TW" altLang="zh-TW" sz="1800" b="1" dirty="0">
                    <a:solidFill>
                      <a:schemeClr val="tx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依學校程序修訂學則或教務章則</a:t>
                </a:r>
                <a:r>
                  <a:rPr lang="zh-TW" altLang="en-US" sz="1800" b="1" dirty="0">
                    <a:solidFill>
                      <a:schemeClr val="tx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，並函報</a:t>
                </a:r>
                <a:r>
                  <a:rPr lang="zh-TW" altLang="zh-TW" sz="1800" b="1" dirty="0">
                    <a:solidFill>
                      <a:schemeClr val="tx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教育部完成備查</a:t>
                </a:r>
                <a:r>
                  <a:rPr lang="zh-TW" altLang="en-US" sz="1800" b="1" dirty="0">
                    <a:solidFill>
                      <a:schemeClr val="tx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：</a:t>
                </a:r>
                <a:endParaRPr lang="en-US" altLang="zh-TW" sz="1800" b="1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pPr marL="800100" lvl="1" indent="-342900">
                  <a:lnSpc>
                    <a:spcPts val="2400"/>
                  </a:lnSpc>
                  <a:buFont typeface="Wingdings" panose="05000000000000000000" pitchFamily="2" charset="2"/>
                  <a:buChar char="l"/>
                  <a:defRPr sz="1100">
                    <a:latin typeface="Microsoft JhengHei"/>
                  </a:defRPr>
                </a:pPr>
                <a:r>
                  <a:rPr lang="zh-TW" altLang="en-US" sz="1800" dirty="0">
                    <a:solidFill>
                      <a:schemeClr val="tx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自辦學校</a:t>
                </a:r>
                <a:r>
                  <a:rPr lang="en-US" altLang="zh-TW" sz="1800" dirty="0">
                    <a:solidFill>
                      <a:schemeClr val="tx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(</a:t>
                </a:r>
                <a:r>
                  <a:rPr lang="zh-TW" altLang="zh-TW" sz="1800" b="1" dirty="0">
                    <a:solidFill>
                      <a:srgbClr val="0000FF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敘明教育部</a:t>
                </a:r>
                <a:r>
                  <a:rPr kumimoji="0" lang="zh-TW" altLang="en-US" sz="1800" b="1" i="0" u="none" strike="noStrike" kern="1200" cap="none" normalizeH="0" baseline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微軟正黑體" panose="020B0604030504040204" pitchFamily="34" charset="-120"/>
                    <a:ea typeface="微軟正黑體" panose="020B0604030504040204" pitchFamily="34" charset="-120"/>
                    <a:cs typeface="Arial" panose="020B0604020202020204" pitchFamily="34" charset="0"/>
                  </a:rPr>
                  <a:t>備查函文</a:t>
                </a:r>
                <a:r>
                  <a:rPr lang="zh-TW" altLang="zh-TW" sz="1800" b="1" dirty="0">
                    <a:solidFill>
                      <a:srgbClr val="0000FF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日期及文號</a:t>
                </a:r>
                <a:r>
                  <a:rPr lang="en-US" altLang="zh-TW" sz="1800" dirty="0">
                    <a:solidFill>
                      <a:schemeClr val="tx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)</a:t>
                </a:r>
                <a:endParaRPr lang="zh-TW" altLang="en-US" sz="18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  <p:grpSp>
            <p:nvGrpSpPr>
              <p:cNvPr id="101" name="群組 100">
                <a:extLst>
                  <a:ext uri="{FF2B5EF4-FFF2-40B4-BE49-F238E27FC236}">
                    <a16:creationId xmlns:a16="http://schemas.microsoft.com/office/drawing/2014/main" id="{DD9FBE83-D010-4EB0-8903-44D0D54DEF38}"/>
                  </a:ext>
                </a:extLst>
              </p:cNvPr>
              <p:cNvGrpSpPr/>
              <p:nvPr/>
            </p:nvGrpSpPr>
            <p:grpSpPr>
              <a:xfrm>
                <a:off x="122281" y="3245392"/>
                <a:ext cx="981593" cy="607440"/>
                <a:chOff x="275213" y="6016560"/>
                <a:chExt cx="504056" cy="373719"/>
              </a:xfrm>
            </p:grpSpPr>
            <p:sp>
              <p:nvSpPr>
                <p:cNvPr id="102" name="Oval 25">
                  <a:extLst>
                    <a:ext uri="{FF2B5EF4-FFF2-40B4-BE49-F238E27FC236}">
                      <a16:creationId xmlns:a16="http://schemas.microsoft.com/office/drawing/2014/main" id="{5293FE5F-6969-41F2-949E-C9A88D43FC1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47502" y="6016560"/>
                  <a:ext cx="372927" cy="373719"/>
                </a:xfrm>
                <a:prstGeom prst="ellipse">
                  <a:avLst/>
                </a:prstGeom>
                <a:solidFill>
                  <a:srgbClr val="FF9933"/>
                </a:solidFill>
                <a:ln w="34925">
                  <a:solidFill>
                    <a:srgbClr val="F9F9F6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 sz="1200">
                      <a:solidFill>
                        <a:srgbClr val="5F5F5F"/>
                      </a:solidFill>
                      <a:latin typeface="Arial" panose="020B0604020202020204" pitchFamily="34" charset="0"/>
                      <a:ea typeface="黑体" panose="02010609060101010101" pitchFamily="49" charset="-122"/>
                    </a:defRPr>
                  </a:lvl1pPr>
                  <a:lvl2pPr marL="742950" indent="-285750" eaLnBrk="0" hangingPunct="0">
                    <a:defRPr sz="1200">
                      <a:solidFill>
                        <a:srgbClr val="5F5F5F"/>
                      </a:solidFill>
                      <a:latin typeface="Arial" panose="020B0604020202020204" pitchFamily="34" charset="0"/>
                      <a:ea typeface="黑体" panose="02010609060101010101" pitchFamily="49" charset="-122"/>
                    </a:defRPr>
                  </a:lvl2pPr>
                  <a:lvl3pPr marL="1143000" indent="-228600" eaLnBrk="0" hangingPunct="0">
                    <a:defRPr sz="1200">
                      <a:solidFill>
                        <a:srgbClr val="5F5F5F"/>
                      </a:solidFill>
                      <a:latin typeface="Arial" panose="020B0604020202020204" pitchFamily="34" charset="0"/>
                      <a:ea typeface="黑体" panose="02010609060101010101" pitchFamily="49" charset="-122"/>
                    </a:defRPr>
                  </a:lvl3pPr>
                  <a:lvl4pPr marL="1600200" indent="-228600" eaLnBrk="0" hangingPunct="0">
                    <a:defRPr sz="1200">
                      <a:solidFill>
                        <a:srgbClr val="5F5F5F"/>
                      </a:solidFill>
                      <a:latin typeface="Arial" panose="020B0604020202020204" pitchFamily="34" charset="0"/>
                      <a:ea typeface="黑体" panose="02010609060101010101" pitchFamily="49" charset="-122"/>
                    </a:defRPr>
                  </a:lvl4pPr>
                  <a:lvl5pPr marL="2057400" indent="-228600" eaLnBrk="0" hangingPunct="0">
                    <a:defRPr sz="1200">
                      <a:solidFill>
                        <a:srgbClr val="5F5F5F"/>
                      </a:solidFill>
                      <a:latin typeface="Arial" panose="020B0604020202020204" pitchFamily="34" charset="0"/>
                      <a:ea typeface="黑体" panose="02010609060101010101" pitchFamily="49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FF9900"/>
                    </a:buClr>
                    <a:buFont typeface="Wingdings" panose="05000000000000000000" pitchFamily="2" charset="2"/>
                    <a:buChar char="n"/>
                    <a:defRPr sz="1200">
                      <a:solidFill>
                        <a:srgbClr val="5F5F5F"/>
                      </a:solidFill>
                      <a:latin typeface="Arial" panose="020B0604020202020204" pitchFamily="34" charset="0"/>
                      <a:ea typeface="黑体" panose="02010609060101010101" pitchFamily="49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FF9900"/>
                    </a:buClr>
                    <a:buFont typeface="Wingdings" panose="05000000000000000000" pitchFamily="2" charset="2"/>
                    <a:buChar char="n"/>
                    <a:defRPr sz="1200">
                      <a:solidFill>
                        <a:srgbClr val="5F5F5F"/>
                      </a:solidFill>
                      <a:latin typeface="Arial" panose="020B0604020202020204" pitchFamily="34" charset="0"/>
                      <a:ea typeface="黑体" panose="02010609060101010101" pitchFamily="49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FF9900"/>
                    </a:buClr>
                    <a:buFont typeface="Wingdings" panose="05000000000000000000" pitchFamily="2" charset="2"/>
                    <a:buChar char="n"/>
                    <a:defRPr sz="1200">
                      <a:solidFill>
                        <a:srgbClr val="5F5F5F"/>
                      </a:solidFill>
                      <a:latin typeface="Arial" panose="020B0604020202020204" pitchFamily="34" charset="0"/>
                      <a:ea typeface="黑体" panose="02010609060101010101" pitchFamily="49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FF9900"/>
                    </a:buClr>
                    <a:buFont typeface="Wingdings" panose="05000000000000000000" pitchFamily="2" charset="2"/>
                    <a:buChar char="n"/>
                    <a:defRPr sz="1200">
                      <a:solidFill>
                        <a:srgbClr val="5F5F5F"/>
                      </a:solidFill>
                      <a:latin typeface="Arial" panose="020B0604020202020204" pitchFamily="34" charset="0"/>
                      <a:ea typeface="黑体" panose="02010609060101010101" pitchFamily="49" charset="-122"/>
                    </a:defRPr>
                  </a:lvl9pPr>
                </a:lstStyle>
                <a:p>
                  <a:pPr eaLnBrk="1" hangingPunct="1">
                    <a:defRPr/>
                  </a:pPr>
                  <a:endParaRPr lang="zh-CN" altLang="en-US" sz="6000" kern="0">
                    <a:cs typeface="Arial"/>
                    <a:sym typeface="Arial"/>
                  </a:endParaRPr>
                </a:p>
              </p:txBody>
            </p:sp>
            <p:sp>
              <p:nvSpPr>
                <p:cNvPr id="103" name="流程圖: 程序 102">
                  <a:extLst>
                    <a:ext uri="{FF2B5EF4-FFF2-40B4-BE49-F238E27FC236}">
                      <a16:creationId xmlns:a16="http://schemas.microsoft.com/office/drawing/2014/main" id="{EB354CA8-94CF-44EA-B5F8-8D12C089BE02}"/>
                    </a:ext>
                  </a:extLst>
                </p:cNvPr>
                <p:cNvSpPr/>
                <p:nvPr/>
              </p:nvSpPr>
              <p:spPr>
                <a:xfrm>
                  <a:off x="275213" y="6105424"/>
                  <a:ext cx="504056" cy="216025"/>
                </a:xfrm>
                <a:prstGeom prst="flowChartProcess">
                  <a:avLst/>
                </a:prstGeom>
                <a:noFill/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algn="ctr">
                    <a:defRPr/>
                  </a:pPr>
                  <a:r>
                    <a:rPr lang="en-US" altLang="zh-TW" sz="6000" b="1" kern="0" dirty="0">
                      <a:solidFill>
                        <a:srgbClr val="FFFFFF"/>
                      </a:solidFill>
                      <a:latin typeface="Arial"/>
                      <a:ea typeface="新細明體" panose="02020500000000000000" pitchFamily="18" charset="-120"/>
                      <a:sym typeface="Arial"/>
                    </a:rPr>
                    <a:t>1</a:t>
                  </a:r>
                  <a:endParaRPr lang="zh-TW" altLang="en-US" sz="6000" b="1" kern="0" dirty="0">
                    <a:solidFill>
                      <a:srgbClr val="FFFFFF"/>
                    </a:solidFill>
                    <a:latin typeface="Arial"/>
                    <a:ea typeface="新細明體" panose="02020500000000000000" pitchFamily="18" charset="-120"/>
                    <a:sym typeface="Arial"/>
                  </a:endParaRPr>
                </a:p>
              </p:txBody>
            </p:sp>
          </p:grpSp>
        </p:grpSp>
        <p:grpSp>
          <p:nvGrpSpPr>
            <p:cNvPr id="5" name="群組 4">
              <a:extLst>
                <a:ext uri="{FF2B5EF4-FFF2-40B4-BE49-F238E27FC236}">
                  <a16:creationId xmlns:a16="http://schemas.microsoft.com/office/drawing/2014/main" id="{D4E2A961-BDD8-4E5C-AEEE-F69B44E3903E}"/>
                </a:ext>
              </a:extLst>
            </p:cNvPr>
            <p:cNvGrpSpPr/>
            <p:nvPr/>
          </p:nvGrpSpPr>
          <p:grpSpPr>
            <a:xfrm>
              <a:off x="4098054" y="3195462"/>
              <a:ext cx="4101426" cy="2344529"/>
              <a:chOff x="4098054" y="3195462"/>
              <a:chExt cx="4101426" cy="2344529"/>
            </a:xfrm>
          </p:grpSpPr>
          <p:sp>
            <p:nvSpPr>
              <p:cNvPr id="99" name="Rounded Rectangle 8">
                <a:extLst>
                  <a:ext uri="{FF2B5EF4-FFF2-40B4-BE49-F238E27FC236}">
                    <a16:creationId xmlns:a16="http://schemas.microsoft.com/office/drawing/2014/main" id="{5C0BAE13-CC7D-4C48-B0A7-827D83E5453C}"/>
                  </a:ext>
                </a:extLst>
              </p:cNvPr>
              <p:cNvSpPr/>
              <p:nvPr/>
            </p:nvSpPr>
            <p:spPr>
              <a:xfrm>
                <a:off x="4098054" y="3195462"/>
                <a:ext cx="4101426" cy="2344529"/>
              </a:xfrm>
              <a:prstGeom prst="roundRect">
                <a:avLst/>
              </a:prstGeom>
              <a:solidFill>
                <a:srgbClr val="FFFFFF"/>
              </a:solidFill>
              <a:ln>
                <a:solidFill>
                  <a:srgbClr val="FFB84D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marL="720000" algn="ctr">
                  <a:defRPr sz="1100">
                    <a:latin typeface="Microsoft JhengHei"/>
                  </a:defRPr>
                </a:pPr>
                <a:r>
                  <a:rPr lang="zh-TW" altLang="en-US" sz="2600" b="1" dirty="0">
                    <a:solidFill>
                      <a:schemeClr val="tx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選擇學位取得情形</a:t>
                </a:r>
              </a:p>
              <a:p>
                <a:pPr marL="285750" indent="-285750">
                  <a:lnSpc>
                    <a:spcPts val="2900"/>
                  </a:lnSpc>
                  <a:buFont typeface="Wingdings" panose="05000000000000000000" pitchFamily="2" charset="2"/>
                  <a:buChar char="l"/>
                  <a:defRPr sz="1100">
                    <a:latin typeface="Microsoft JhengHei"/>
                  </a:defRPr>
                </a:pPr>
                <a:endParaRPr lang="en-US" sz="14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pPr marL="342900" indent="-342900">
                  <a:lnSpc>
                    <a:spcPct val="150000"/>
                  </a:lnSpc>
                  <a:buFont typeface="Wingdings" panose="05000000000000000000" pitchFamily="2" charset="2"/>
                  <a:buChar char="l"/>
                  <a:defRPr sz="1100">
                    <a:latin typeface="Microsoft JhengHei"/>
                  </a:defRPr>
                </a:pPr>
                <a:r>
                  <a:rPr lang="zh-TW" altLang="en-US" sz="2000" dirty="0">
                    <a:solidFill>
                      <a:schemeClr val="tx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同時取得原學位暨跨領域學士畢業</a:t>
                </a:r>
                <a:endParaRPr lang="en-US" altLang="zh-TW" sz="20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pPr marL="342900" indent="-342900">
                  <a:lnSpc>
                    <a:spcPct val="150000"/>
                  </a:lnSpc>
                  <a:buFont typeface="Wingdings" panose="05000000000000000000" pitchFamily="2" charset="2"/>
                  <a:buChar char="l"/>
                  <a:defRPr sz="1100">
                    <a:latin typeface="Microsoft JhengHei"/>
                  </a:defRPr>
                </a:pPr>
                <a:r>
                  <a:rPr lang="zh-TW" altLang="en-US" sz="2000" dirty="0">
                    <a:solidFill>
                      <a:schemeClr val="tx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僅以跨領域學士畢業</a:t>
                </a:r>
                <a:endParaRPr lang="en-US" altLang="zh-TW" sz="20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  <p:grpSp>
            <p:nvGrpSpPr>
              <p:cNvPr id="104" name="群組 103">
                <a:extLst>
                  <a:ext uri="{FF2B5EF4-FFF2-40B4-BE49-F238E27FC236}">
                    <a16:creationId xmlns:a16="http://schemas.microsoft.com/office/drawing/2014/main" id="{39F9285F-1333-44D4-9E5E-30553B5DCB8D}"/>
                  </a:ext>
                </a:extLst>
              </p:cNvPr>
              <p:cNvGrpSpPr/>
              <p:nvPr/>
            </p:nvGrpSpPr>
            <p:grpSpPr>
              <a:xfrm>
                <a:off x="4162186" y="3317769"/>
                <a:ext cx="978982" cy="642808"/>
                <a:chOff x="303937" y="5401752"/>
                <a:chExt cx="504056" cy="373719"/>
              </a:xfrm>
            </p:grpSpPr>
            <p:sp>
              <p:nvSpPr>
                <p:cNvPr id="105" name="Oval 25">
                  <a:extLst>
                    <a:ext uri="{FF2B5EF4-FFF2-40B4-BE49-F238E27FC236}">
                      <a16:creationId xmlns:a16="http://schemas.microsoft.com/office/drawing/2014/main" id="{5C0FF94B-95E1-47E1-AF00-769CC72D575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61937" y="5401752"/>
                  <a:ext cx="372927" cy="373719"/>
                </a:xfrm>
                <a:prstGeom prst="ellipse">
                  <a:avLst/>
                </a:prstGeom>
                <a:solidFill>
                  <a:srgbClr val="577DBF"/>
                </a:solidFill>
                <a:ln w="34925">
                  <a:solidFill>
                    <a:srgbClr val="F9F9F6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 sz="1200">
                      <a:solidFill>
                        <a:srgbClr val="5F5F5F"/>
                      </a:solidFill>
                      <a:latin typeface="Arial" panose="020B0604020202020204" pitchFamily="34" charset="0"/>
                      <a:ea typeface="黑体" panose="02010609060101010101" pitchFamily="49" charset="-122"/>
                    </a:defRPr>
                  </a:lvl1pPr>
                  <a:lvl2pPr marL="742950" indent="-285750" eaLnBrk="0" hangingPunct="0">
                    <a:defRPr sz="1200">
                      <a:solidFill>
                        <a:srgbClr val="5F5F5F"/>
                      </a:solidFill>
                      <a:latin typeface="Arial" panose="020B0604020202020204" pitchFamily="34" charset="0"/>
                      <a:ea typeface="黑体" panose="02010609060101010101" pitchFamily="49" charset="-122"/>
                    </a:defRPr>
                  </a:lvl2pPr>
                  <a:lvl3pPr marL="1143000" indent="-228600" eaLnBrk="0" hangingPunct="0">
                    <a:defRPr sz="1200">
                      <a:solidFill>
                        <a:srgbClr val="5F5F5F"/>
                      </a:solidFill>
                      <a:latin typeface="Arial" panose="020B0604020202020204" pitchFamily="34" charset="0"/>
                      <a:ea typeface="黑体" panose="02010609060101010101" pitchFamily="49" charset="-122"/>
                    </a:defRPr>
                  </a:lvl3pPr>
                  <a:lvl4pPr marL="1600200" indent="-228600" eaLnBrk="0" hangingPunct="0">
                    <a:defRPr sz="1200">
                      <a:solidFill>
                        <a:srgbClr val="5F5F5F"/>
                      </a:solidFill>
                      <a:latin typeface="Arial" panose="020B0604020202020204" pitchFamily="34" charset="0"/>
                      <a:ea typeface="黑体" panose="02010609060101010101" pitchFamily="49" charset="-122"/>
                    </a:defRPr>
                  </a:lvl4pPr>
                  <a:lvl5pPr marL="2057400" indent="-228600" eaLnBrk="0" hangingPunct="0">
                    <a:defRPr sz="1200">
                      <a:solidFill>
                        <a:srgbClr val="5F5F5F"/>
                      </a:solidFill>
                      <a:latin typeface="Arial" panose="020B0604020202020204" pitchFamily="34" charset="0"/>
                      <a:ea typeface="黑体" panose="02010609060101010101" pitchFamily="49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FF9900"/>
                    </a:buClr>
                    <a:buFont typeface="Wingdings" panose="05000000000000000000" pitchFamily="2" charset="2"/>
                    <a:buChar char="n"/>
                    <a:defRPr sz="1200">
                      <a:solidFill>
                        <a:srgbClr val="5F5F5F"/>
                      </a:solidFill>
                      <a:latin typeface="Arial" panose="020B0604020202020204" pitchFamily="34" charset="0"/>
                      <a:ea typeface="黑体" panose="02010609060101010101" pitchFamily="49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FF9900"/>
                    </a:buClr>
                    <a:buFont typeface="Wingdings" panose="05000000000000000000" pitchFamily="2" charset="2"/>
                    <a:buChar char="n"/>
                    <a:defRPr sz="1200">
                      <a:solidFill>
                        <a:srgbClr val="5F5F5F"/>
                      </a:solidFill>
                      <a:latin typeface="Arial" panose="020B0604020202020204" pitchFamily="34" charset="0"/>
                      <a:ea typeface="黑体" panose="02010609060101010101" pitchFamily="49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FF9900"/>
                    </a:buClr>
                    <a:buFont typeface="Wingdings" panose="05000000000000000000" pitchFamily="2" charset="2"/>
                    <a:buChar char="n"/>
                    <a:defRPr sz="1200">
                      <a:solidFill>
                        <a:srgbClr val="5F5F5F"/>
                      </a:solidFill>
                      <a:latin typeface="Arial" panose="020B0604020202020204" pitchFamily="34" charset="0"/>
                      <a:ea typeface="黑体" panose="02010609060101010101" pitchFamily="49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FF9900"/>
                    </a:buClr>
                    <a:buFont typeface="Wingdings" panose="05000000000000000000" pitchFamily="2" charset="2"/>
                    <a:buChar char="n"/>
                    <a:defRPr sz="1200">
                      <a:solidFill>
                        <a:srgbClr val="5F5F5F"/>
                      </a:solidFill>
                      <a:latin typeface="Arial" panose="020B0604020202020204" pitchFamily="34" charset="0"/>
                      <a:ea typeface="黑体" panose="02010609060101010101" pitchFamily="49" charset="-122"/>
                    </a:defRPr>
                  </a:lvl9pPr>
                </a:lstStyle>
                <a:p>
                  <a:pPr eaLnBrk="1" hangingPunct="1">
                    <a:defRPr/>
                  </a:pPr>
                  <a:endParaRPr lang="zh-CN" altLang="en-US" sz="6000" kern="0">
                    <a:cs typeface="Arial"/>
                    <a:sym typeface="Arial"/>
                  </a:endParaRPr>
                </a:p>
              </p:txBody>
            </p:sp>
            <p:sp>
              <p:nvSpPr>
                <p:cNvPr id="106" name="流程圖: 程序 105">
                  <a:extLst>
                    <a:ext uri="{FF2B5EF4-FFF2-40B4-BE49-F238E27FC236}">
                      <a16:creationId xmlns:a16="http://schemas.microsoft.com/office/drawing/2014/main" id="{A063CE09-CE4E-495A-82CB-6B56BF49FBC0}"/>
                    </a:ext>
                  </a:extLst>
                </p:cNvPr>
                <p:cNvSpPr/>
                <p:nvPr/>
              </p:nvSpPr>
              <p:spPr>
                <a:xfrm>
                  <a:off x="303937" y="5475160"/>
                  <a:ext cx="504056" cy="216025"/>
                </a:xfrm>
                <a:prstGeom prst="flowChartProcess">
                  <a:avLst/>
                </a:prstGeom>
                <a:noFill/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algn="ctr">
                    <a:defRPr/>
                  </a:pPr>
                  <a:r>
                    <a:rPr lang="en-US" altLang="zh-TW" sz="6000" b="1" kern="0" dirty="0">
                      <a:solidFill>
                        <a:srgbClr val="FFFFFF"/>
                      </a:solidFill>
                      <a:latin typeface="Arial"/>
                      <a:ea typeface="新細明體" panose="02020500000000000000" pitchFamily="18" charset="-120"/>
                      <a:sym typeface="Arial"/>
                    </a:rPr>
                    <a:t>2</a:t>
                  </a:r>
                  <a:endParaRPr lang="zh-TW" altLang="en-US" sz="6000" b="1" kern="0" dirty="0">
                    <a:solidFill>
                      <a:srgbClr val="FFFFFF"/>
                    </a:solidFill>
                    <a:latin typeface="Arial"/>
                    <a:ea typeface="新細明體" panose="02020500000000000000" pitchFamily="18" charset="-120"/>
                    <a:sym typeface="Arial"/>
                  </a:endParaRPr>
                </a:p>
              </p:txBody>
            </p:sp>
          </p:grpSp>
        </p:grpSp>
        <p:grpSp>
          <p:nvGrpSpPr>
            <p:cNvPr id="6" name="群組 5">
              <a:extLst>
                <a:ext uri="{FF2B5EF4-FFF2-40B4-BE49-F238E27FC236}">
                  <a16:creationId xmlns:a16="http://schemas.microsoft.com/office/drawing/2014/main" id="{4AA17FD6-7286-486D-96B7-A29076595028}"/>
                </a:ext>
              </a:extLst>
            </p:cNvPr>
            <p:cNvGrpSpPr/>
            <p:nvPr/>
          </p:nvGrpSpPr>
          <p:grpSpPr>
            <a:xfrm>
              <a:off x="8336806" y="3189497"/>
              <a:ext cx="3750562" cy="2344528"/>
              <a:chOff x="8336806" y="3189497"/>
              <a:chExt cx="3750562" cy="2344528"/>
            </a:xfrm>
          </p:grpSpPr>
          <p:sp>
            <p:nvSpPr>
              <p:cNvPr id="100" name="Rounded Rectangle 9">
                <a:extLst>
                  <a:ext uri="{FF2B5EF4-FFF2-40B4-BE49-F238E27FC236}">
                    <a16:creationId xmlns:a16="http://schemas.microsoft.com/office/drawing/2014/main" id="{E496CA4F-15A9-4250-BCDA-B9DC9669E94F}"/>
                  </a:ext>
                </a:extLst>
              </p:cNvPr>
              <p:cNvSpPr/>
              <p:nvPr/>
            </p:nvSpPr>
            <p:spPr>
              <a:xfrm>
                <a:off x="8336806" y="3189497"/>
                <a:ext cx="3750562" cy="2344528"/>
              </a:xfrm>
              <a:prstGeom prst="roundRect">
                <a:avLst/>
              </a:prstGeom>
              <a:solidFill>
                <a:srgbClr val="FFFFFF"/>
              </a:solidFill>
              <a:ln>
                <a:solidFill>
                  <a:srgbClr val="5CB85C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marL="720000" algn="ctr">
                  <a:defRPr sz="1100">
                    <a:latin typeface="Microsoft JhengHei"/>
                  </a:defRPr>
                </a:pPr>
                <a:r>
                  <a:rPr lang="zh-TW" altLang="en-US" sz="2600" b="1" dirty="0">
                    <a:solidFill>
                      <a:schemeClr val="tx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填報學位資訊</a:t>
                </a:r>
                <a:endParaRPr lang="en-US" altLang="zh-TW" sz="2600" b="1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pPr marL="342000" indent="-342000">
                  <a:buFont typeface="Wingdings" panose="05000000000000000000" pitchFamily="2" charset="2"/>
                  <a:buChar char="l"/>
                  <a:defRPr sz="1100">
                    <a:latin typeface="Microsoft JhengHei"/>
                  </a:defRPr>
                </a:pPr>
                <a:endParaRPr lang="en-US" sz="2600" b="1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pPr marL="342000" indent="-342000">
                  <a:lnSpc>
                    <a:spcPct val="150000"/>
                  </a:lnSpc>
                  <a:buFont typeface="Wingdings" panose="05000000000000000000" pitchFamily="2" charset="2"/>
                  <a:buChar char="l"/>
                  <a:defRPr sz="1100">
                    <a:latin typeface="Microsoft JhengHei"/>
                  </a:defRPr>
                </a:pPr>
                <a:r>
                  <a:rPr lang="zh-TW" altLang="en-US" sz="1800" dirty="0">
                    <a:solidFill>
                      <a:schemeClr val="tx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學院、單位名稱</a:t>
                </a:r>
                <a:r>
                  <a:rPr lang="en-US" altLang="zh-TW" sz="1800" dirty="0">
                    <a:solidFill>
                      <a:schemeClr val="tx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(</a:t>
                </a:r>
                <a:r>
                  <a:rPr lang="zh-TW" altLang="en-US" sz="1800" dirty="0">
                    <a:solidFill>
                      <a:schemeClr val="tx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依學生原本所屬</a:t>
                </a:r>
                <a:r>
                  <a:rPr lang="zh-TW" altLang="en-US" sz="1800" dirty="0">
                    <a:solidFill>
                      <a:schemeClr val="tx1"/>
                    </a:solidFill>
                    <a:latin typeface="Arial" panose="020B0604020202020204" pitchFamily="34" charset="0"/>
                    <a:ea typeface="微軟正黑體" panose="020B0604030504040204" pitchFamily="34" charset="-120"/>
                    <a:cs typeface="Arial" panose="020B0604020202020204" pitchFamily="34" charset="0"/>
                  </a:rPr>
                  <a:t>學院及學系填報</a:t>
                </a:r>
                <a:r>
                  <a:rPr lang="en-US" altLang="zh-TW" sz="1800" dirty="0">
                    <a:solidFill>
                      <a:schemeClr val="tx1"/>
                    </a:solidFill>
                    <a:latin typeface="Arial" panose="020B0604020202020204" pitchFamily="34" charset="0"/>
                    <a:ea typeface="微軟正黑體" panose="020B0604030504040204" pitchFamily="34" charset="-120"/>
                    <a:cs typeface="Arial" panose="020B0604020202020204" pitchFamily="34" charset="0"/>
                  </a:rPr>
                  <a:t>)</a:t>
                </a:r>
                <a:endParaRPr lang="en-US" altLang="zh-TW" sz="18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pPr marL="342000" indent="-342000">
                  <a:lnSpc>
                    <a:spcPct val="150000"/>
                  </a:lnSpc>
                  <a:buFont typeface="Wingdings" panose="05000000000000000000" pitchFamily="2" charset="2"/>
                  <a:buChar char="l"/>
                  <a:defRPr sz="1100">
                    <a:latin typeface="Microsoft JhengHei"/>
                  </a:defRPr>
                </a:pPr>
                <a:r>
                  <a:rPr lang="zh-TW" altLang="en-US" sz="1800" dirty="0">
                    <a:solidFill>
                      <a:schemeClr val="tx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跨領域名稱</a:t>
                </a:r>
                <a:endParaRPr lang="en-US" altLang="zh-TW" sz="18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pPr marL="342000" indent="-342000">
                  <a:lnSpc>
                    <a:spcPct val="150000"/>
                  </a:lnSpc>
                  <a:buFont typeface="Wingdings" panose="05000000000000000000" pitchFamily="2" charset="2"/>
                  <a:buChar char="l"/>
                  <a:defRPr sz="1100">
                    <a:latin typeface="Microsoft JhengHei"/>
                  </a:defRPr>
                </a:pPr>
                <a:r>
                  <a:rPr lang="zh-TW" altLang="en-US" sz="1800" dirty="0">
                    <a:solidFill>
                      <a:schemeClr val="tx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學位中、英文名稱</a:t>
                </a:r>
                <a:endParaRPr lang="en-US" altLang="zh-TW" sz="18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pPr marL="342000" indent="-342000">
                  <a:lnSpc>
                    <a:spcPct val="150000"/>
                  </a:lnSpc>
                  <a:buFont typeface="Wingdings" panose="05000000000000000000" pitchFamily="2" charset="2"/>
                  <a:buChar char="l"/>
                  <a:defRPr sz="1100">
                    <a:latin typeface="Microsoft JhengHei"/>
                  </a:defRPr>
                </a:pPr>
                <a:r>
                  <a:rPr lang="zh-TW" altLang="en-US" sz="1800" dirty="0">
                    <a:solidFill>
                      <a:schemeClr val="tx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畢業男、女人數</a:t>
                </a:r>
                <a:endParaRPr lang="en-US" sz="18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pPr>
                  <a:lnSpc>
                    <a:spcPts val="2700"/>
                  </a:lnSpc>
                  <a:defRPr sz="1100">
                    <a:latin typeface="Microsoft JhengHei"/>
                  </a:defRPr>
                </a:pPr>
                <a:endParaRPr lang="zh-TW" altLang="en-US" sz="17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  <p:grpSp>
            <p:nvGrpSpPr>
              <p:cNvPr id="107" name="群組 106">
                <a:extLst>
                  <a:ext uri="{FF2B5EF4-FFF2-40B4-BE49-F238E27FC236}">
                    <a16:creationId xmlns:a16="http://schemas.microsoft.com/office/drawing/2014/main" id="{DFA2CBC9-A6CE-4643-BF3B-D06EDED5FBA7}"/>
                  </a:ext>
                </a:extLst>
              </p:cNvPr>
              <p:cNvGrpSpPr/>
              <p:nvPr/>
            </p:nvGrpSpPr>
            <p:grpSpPr>
              <a:xfrm>
                <a:off x="8411321" y="3245392"/>
                <a:ext cx="975932" cy="636527"/>
                <a:chOff x="275516" y="6387157"/>
                <a:chExt cx="504056" cy="373719"/>
              </a:xfrm>
            </p:grpSpPr>
            <p:sp>
              <p:nvSpPr>
                <p:cNvPr id="108" name="Oval 25">
                  <a:extLst>
                    <a:ext uri="{FF2B5EF4-FFF2-40B4-BE49-F238E27FC236}">
                      <a16:creationId xmlns:a16="http://schemas.microsoft.com/office/drawing/2014/main" id="{82993071-9679-4483-859F-1107E860989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41080" y="6387157"/>
                  <a:ext cx="372927" cy="373719"/>
                </a:xfrm>
                <a:prstGeom prst="ellipse">
                  <a:avLst/>
                </a:prstGeom>
                <a:solidFill>
                  <a:srgbClr val="77933C"/>
                </a:solidFill>
                <a:ln w="34925">
                  <a:solidFill>
                    <a:srgbClr val="F9F9F6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 sz="1200">
                      <a:solidFill>
                        <a:srgbClr val="5F5F5F"/>
                      </a:solidFill>
                      <a:latin typeface="Arial" panose="020B0604020202020204" pitchFamily="34" charset="0"/>
                      <a:ea typeface="黑体" panose="02010609060101010101" pitchFamily="49" charset="-122"/>
                    </a:defRPr>
                  </a:lvl1pPr>
                  <a:lvl2pPr marL="742950" indent="-285750" eaLnBrk="0" hangingPunct="0">
                    <a:defRPr sz="1200">
                      <a:solidFill>
                        <a:srgbClr val="5F5F5F"/>
                      </a:solidFill>
                      <a:latin typeface="Arial" panose="020B0604020202020204" pitchFamily="34" charset="0"/>
                      <a:ea typeface="黑体" panose="02010609060101010101" pitchFamily="49" charset="-122"/>
                    </a:defRPr>
                  </a:lvl2pPr>
                  <a:lvl3pPr marL="1143000" indent="-228600" eaLnBrk="0" hangingPunct="0">
                    <a:defRPr sz="1200">
                      <a:solidFill>
                        <a:srgbClr val="5F5F5F"/>
                      </a:solidFill>
                      <a:latin typeface="Arial" panose="020B0604020202020204" pitchFamily="34" charset="0"/>
                      <a:ea typeface="黑体" panose="02010609060101010101" pitchFamily="49" charset="-122"/>
                    </a:defRPr>
                  </a:lvl3pPr>
                  <a:lvl4pPr marL="1600200" indent="-228600" eaLnBrk="0" hangingPunct="0">
                    <a:defRPr sz="1200">
                      <a:solidFill>
                        <a:srgbClr val="5F5F5F"/>
                      </a:solidFill>
                      <a:latin typeface="Arial" panose="020B0604020202020204" pitchFamily="34" charset="0"/>
                      <a:ea typeface="黑体" panose="02010609060101010101" pitchFamily="49" charset="-122"/>
                    </a:defRPr>
                  </a:lvl4pPr>
                  <a:lvl5pPr marL="2057400" indent="-228600" eaLnBrk="0" hangingPunct="0">
                    <a:defRPr sz="1200">
                      <a:solidFill>
                        <a:srgbClr val="5F5F5F"/>
                      </a:solidFill>
                      <a:latin typeface="Arial" panose="020B0604020202020204" pitchFamily="34" charset="0"/>
                      <a:ea typeface="黑体" panose="02010609060101010101" pitchFamily="49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FF9900"/>
                    </a:buClr>
                    <a:buFont typeface="Wingdings" panose="05000000000000000000" pitchFamily="2" charset="2"/>
                    <a:buChar char="n"/>
                    <a:defRPr sz="1200">
                      <a:solidFill>
                        <a:srgbClr val="5F5F5F"/>
                      </a:solidFill>
                      <a:latin typeface="Arial" panose="020B0604020202020204" pitchFamily="34" charset="0"/>
                      <a:ea typeface="黑体" panose="02010609060101010101" pitchFamily="49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FF9900"/>
                    </a:buClr>
                    <a:buFont typeface="Wingdings" panose="05000000000000000000" pitchFamily="2" charset="2"/>
                    <a:buChar char="n"/>
                    <a:defRPr sz="1200">
                      <a:solidFill>
                        <a:srgbClr val="5F5F5F"/>
                      </a:solidFill>
                      <a:latin typeface="Arial" panose="020B0604020202020204" pitchFamily="34" charset="0"/>
                      <a:ea typeface="黑体" panose="02010609060101010101" pitchFamily="49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FF9900"/>
                    </a:buClr>
                    <a:buFont typeface="Wingdings" panose="05000000000000000000" pitchFamily="2" charset="2"/>
                    <a:buChar char="n"/>
                    <a:defRPr sz="1200">
                      <a:solidFill>
                        <a:srgbClr val="5F5F5F"/>
                      </a:solidFill>
                      <a:latin typeface="Arial" panose="020B0604020202020204" pitchFamily="34" charset="0"/>
                      <a:ea typeface="黑体" panose="02010609060101010101" pitchFamily="49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FF9900"/>
                    </a:buClr>
                    <a:buFont typeface="Wingdings" panose="05000000000000000000" pitchFamily="2" charset="2"/>
                    <a:buChar char="n"/>
                    <a:defRPr sz="1200">
                      <a:solidFill>
                        <a:srgbClr val="5F5F5F"/>
                      </a:solidFill>
                      <a:latin typeface="Arial" panose="020B0604020202020204" pitchFamily="34" charset="0"/>
                      <a:ea typeface="黑体" panose="02010609060101010101" pitchFamily="49" charset="-122"/>
                    </a:defRPr>
                  </a:lvl9pPr>
                </a:lstStyle>
                <a:p>
                  <a:pPr eaLnBrk="1" hangingPunct="1">
                    <a:defRPr/>
                  </a:pPr>
                  <a:endParaRPr lang="zh-CN" altLang="en-US" sz="6000" kern="0">
                    <a:cs typeface="Arial"/>
                    <a:sym typeface="Arial"/>
                  </a:endParaRPr>
                </a:p>
              </p:txBody>
            </p:sp>
            <p:sp>
              <p:nvSpPr>
                <p:cNvPr id="109" name="流程圖: 程序 108">
                  <a:extLst>
                    <a:ext uri="{FF2B5EF4-FFF2-40B4-BE49-F238E27FC236}">
                      <a16:creationId xmlns:a16="http://schemas.microsoft.com/office/drawing/2014/main" id="{A34EF7EE-2F33-482B-90DB-0A1EFF3C15DD}"/>
                    </a:ext>
                  </a:extLst>
                </p:cNvPr>
                <p:cNvSpPr/>
                <p:nvPr/>
              </p:nvSpPr>
              <p:spPr>
                <a:xfrm>
                  <a:off x="275516" y="6471960"/>
                  <a:ext cx="504056" cy="216025"/>
                </a:xfrm>
                <a:prstGeom prst="flowChartProcess">
                  <a:avLst/>
                </a:prstGeom>
                <a:noFill/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algn="ctr">
                    <a:defRPr/>
                  </a:pPr>
                  <a:r>
                    <a:rPr lang="en-US" altLang="zh-TW" sz="6000" b="1" kern="0" dirty="0">
                      <a:solidFill>
                        <a:srgbClr val="FFFFFF"/>
                      </a:solidFill>
                      <a:latin typeface="Arial"/>
                      <a:ea typeface="新細明體" panose="02020500000000000000" pitchFamily="18" charset="-120"/>
                      <a:sym typeface="Arial"/>
                    </a:rPr>
                    <a:t>3</a:t>
                  </a:r>
                  <a:endParaRPr lang="zh-TW" altLang="en-US" sz="6000" b="1" kern="0" dirty="0">
                    <a:solidFill>
                      <a:srgbClr val="FFFFFF"/>
                    </a:solidFill>
                    <a:latin typeface="Arial"/>
                    <a:ea typeface="新細明體" panose="02020500000000000000" pitchFamily="18" charset="-120"/>
                    <a:sym typeface="Arial"/>
                  </a:endParaRPr>
                </a:p>
              </p:txBody>
            </p:sp>
          </p:grpSp>
        </p:grpSp>
        <p:cxnSp>
          <p:nvCxnSpPr>
            <p:cNvPr id="110" name="直線單箭頭接點 109">
              <a:extLst>
                <a:ext uri="{FF2B5EF4-FFF2-40B4-BE49-F238E27FC236}">
                  <a16:creationId xmlns:a16="http://schemas.microsoft.com/office/drawing/2014/main" id="{064C6406-4644-4904-B153-DBAD664B89C9}"/>
                </a:ext>
              </a:extLst>
            </p:cNvPr>
            <p:cNvCxnSpPr>
              <a:cxnSpLocks/>
            </p:cNvCxnSpPr>
            <p:nvPr/>
          </p:nvCxnSpPr>
          <p:spPr>
            <a:xfrm>
              <a:off x="3867702" y="4446722"/>
              <a:ext cx="465201" cy="2739"/>
            </a:xfrm>
            <a:prstGeom prst="straightConnector1">
              <a:avLst/>
            </a:prstGeom>
            <a:ln w="76200">
              <a:solidFill>
                <a:srgbClr val="7F7F7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直線單箭頭接點 110">
              <a:extLst>
                <a:ext uri="{FF2B5EF4-FFF2-40B4-BE49-F238E27FC236}">
                  <a16:creationId xmlns:a16="http://schemas.microsoft.com/office/drawing/2014/main" id="{409AF02B-5EF5-4C7B-B564-613CF64CB2E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124954" y="4452848"/>
              <a:ext cx="444446" cy="1974"/>
            </a:xfrm>
            <a:prstGeom prst="straightConnector1">
              <a:avLst/>
            </a:prstGeom>
            <a:ln w="76200">
              <a:solidFill>
                <a:srgbClr val="7F7F7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4290196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47"/>
          <p:cNvSpPr>
            <a:spLocks noChangeArrowheads="1"/>
          </p:cNvSpPr>
          <p:nvPr/>
        </p:nvSpPr>
        <p:spPr bwMode="gray">
          <a:xfrm>
            <a:off x="3569" y="7006"/>
            <a:ext cx="890140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  <a:defRPr/>
            </a:pPr>
            <a:r>
              <a:rPr lang="en-US" altLang="zh-TW" sz="2000" b="1" dirty="0">
                <a:solidFill>
                  <a:srgbClr val="000000"/>
                </a:solidFill>
                <a:cs typeface="Arial" panose="020B0604020202020204" pitchFamily="34" charset="0"/>
              </a:rPr>
              <a:t>4.4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9336" y="363118"/>
            <a:ext cx="12182664" cy="498548"/>
          </a:xfrm>
        </p:spPr>
        <p:txBody>
          <a:bodyPr anchor="t">
            <a:noAutofit/>
          </a:bodyPr>
          <a:lstStyle/>
          <a:p>
            <a:pPr algn="l"/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20-4.</a:t>
            </a: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學士班畢業生取得跨領域學位之統計</a:t>
            </a:r>
            <a:b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</a:b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								(</a:t>
            </a:r>
            <a:r>
              <a:rPr lang="en-US" altLang="zh-TW" sz="30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115.10</a:t>
            </a:r>
            <a:r>
              <a:rPr lang="zh-TW" altLang="en-US" sz="30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期首填</a:t>
            </a:r>
            <a:r>
              <a:rPr lang="zh-TW" altLang="en-US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， 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10</a:t>
            </a:r>
            <a:r>
              <a:rPr lang="zh-TW" altLang="en-US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月</a:t>
            </a: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填報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)</a:t>
            </a:r>
            <a:endParaRPr lang="zh-TW" altLang="en-US" sz="30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135" name="Rounded Rectangle 5">
            <a:extLst>
              <a:ext uri="{FF2B5EF4-FFF2-40B4-BE49-F238E27FC236}">
                <a16:creationId xmlns:a16="http://schemas.microsoft.com/office/drawing/2014/main" id="{73F34D60-7635-4F62-866F-8C31B953C793}"/>
              </a:ext>
            </a:extLst>
          </p:cNvPr>
          <p:cNvSpPr/>
          <p:nvPr/>
        </p:nvSpPr>
        <p:spPr>
          <a:xfrm>
            <a:off x="79907" y="1217778"/>
            <a:ext cx="11962800" cy="4320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47675" algn="ctr">
              <a:defRPr sz="1300" b="0">
                <a:solidFill>
                  <a:srgbClr val="000000"/>
                </a:solidFill>
              </a:defRPr>
            </a:pPr>
            <a:r>
              <a:rPr lang="zh-TW" altLang="en-US" sz="2000" b="1" dirty="0"/>
              <a:t>📢 </a:t>
            </a:r>
            <a:r>
              <a:rPr lang="zh-TW" altLang="en-US" sz="20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學位取得情形分兩種</a:t>
            </a:r>
            <a:r>
              <a:rPr lang="zh-TW" altLang="en-US" sz="2000" b="1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，</a:t>
            </a:r>
            <a:r>
              <a:rPr lang="zh-TW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填表時要選對類別；兩種方式</a:t>
            </a:r>
            <a:r>
              <a:rPr lang="zh-TW" altLang="en-US" sz="20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分開統計</a:t>
            </a:r>
            <a:r>
              <a:rPr lang="zh-TW" altLang="en-US" sz="20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，</a:t>
            </a:r>
            <a:r>
              <a:rPr lang="zh-TW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每位學生只能選一種。</a:t>
            </a:r>
          </a:p>
        </p:txBody>
      </p:sp>
      <p:grpSp>
        <p:nvGrpSpPr>
          <p:cNvPr id="141" name="群組 140">
            <a:extLst>
              <a:ext uri="{FF2B5EF4-FFF2-40B4-BE49-F238E27FC236}">
                <a16:creationId xmlns:a16="http://schemas.microsoft.com/office/drawing/2014/main" id="{05C48ED9-21B0-47C2-A012-0124DDFED6AA}"/>
              </a:ext>
            </a:extLst>
          </p:cNvPr>
          <p:cNvGrpSpPr/>
          <p:nvPr/>
        </p:nvGrpSpPr>
        <p:grpSpPr>
          <a:xfrm>
            <a:off x="115077" y="4274452"/>
            <a:ext cx="11961845" cy="2340955"/>
            <a:chOff x="115077" y="1866407"/>
            <a:chExt cx="11961845" cy="2439999"/>
          </a:xfrm>
        </p:grpSpPr>
        <p:sp>
          <p:nvSpPr>
            <p:cNvPr id="136" name="Rounded Rectangle 5">
              <a:extLst>
                <a:ext uri="{FF2B5EF4-FFF2-40B4-BE49-F238E27FC236}">
                  <a16:creationId xmlns:a16="http://schemas.microsoft.com/office/drawing/2014/main" id="{EE44F713-A880-429B-9BBC-ED77EC2824E8}"/>
                </a:ext>
              </a:extLst>
            </p:cNvPr>
            <p:cNvSpPr/>
            <p:nvPr/>
          </p:nvSpPr>
          <p:spPr>
            <a:xfrm>
              <a:off x="115077" y="1866407"/>
              <a:ext cx="11961845" cy="2439999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9050">
              <a:solidFill>
                <a:schemeClr val="accent4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lnSpc>
                  <a:spcPts val="1000"/>
                </a:lnSpc>
                <a:defRPr sz="1300" b="0">
                  <a:solidFill>
                    <a:srgbClr val="000000"/>
                  </a:solidFill>
                </a:defRPr>
              </a:pPr>
              <a:r>
                <a:rPr lang="zh-TW" altLang="en-US" sz="2000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Arial" panose="020B0604020202020204" pitchFamily="34" charset="0"/>
                </a:rPr>
                <a:t>🎓</a:t>
              </a:r>
              <a:r>
                <a:rPr lang="zh-TW" altLang="en-US" sz="2000" b="1" i="0" dirty="0">
                  <a:solidFill>
                    <a:srgbClr val="0000FF"/>
                  </a:solidFill>
                  <a:effectLst/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僅以跨領域學士畢業</a:t>
              </a:r>
              <a:endParaRPr lang="zh-TW" altLang="en-US" sz="20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endParaRPr>
            </a:p>
          </p:txBody>
        </p:sp>
        <p:sp>
          <p:nvSpPr>
            <p:cNvPr id="137" name="Rounded Rectangle 5">
              <a:extLst>
                <a:ext uri="{FF2B5EF4-FFF2-40B4-BE49-F238E27FC236}">
                  <a16:creationId xmlns:a16="http://schemas.microsoft.com/office/drawing/2014/main" id="{AC294140-B539-4F81-AE30-221BFCF64089}"/>
                </a:ext>
              </a:extLst>
            </p:cNvPr>
            <p:cNvSpPr/>
            <p:nvPr/>
          </p:nvSpPr>
          <p:spPr>
            <a:xfrm>
              <a:off x="271360" y="2224513"/>
              <a:ext cx="3750135" cy="1931813"/>
            </a:xfrm>
            <a:prstGeom prst="roundRect">
              <a:avLst/>
            </a:prstGeom>
            <a:solidFill>
              <a:srgbClr val="F3DCC3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lnSpc>
                  <a:spcPct val="150000"/>
                </a:lnSpc>
                <a:defRPr sz="1300" b="0">
                  <a:solidFill>
                    <a:srgbClr val="000000"/>
                  </a:solidFill>
                </a:defRPr>
              </a:pPr>
              <a:r>
                <a:rPr lang="zh-TW" altLang="en-US" sz="2000" b="1" dirty="0">
                  <a:solidFill>
                    <a:srgbClr val="FF0000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🔑</a:t>
              </a:r>
              <a:r>
                <a:rPr lang="zh-TW" altLang="en-US" sz="2000" b="1" i="0" dirty="0">
                  <a:solidFill>
                    <a:srgbClr val="FF0000"/>
                  </a:solidFill>
                  <a:effectLst/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關鍵字：放棄</a:t>
              </a:r>
              <a:r>
                <a:rPr lang="zh-TW" altLang="en-US" sz="2000" b="1" dirty="0">
                  <a:solidFill>
                    <a:srgbClr val="FF0000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原學位</a:t>
              </a:r>
              <a:endParaRPr lang="en-US" altLang="zh-TW" sz="20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endParaRPr>
            </a:p>
            <a:p>
              <a:pPr>
                <a:lnSpc>
                  <a:spcPct val="150000"/>
                </a:lnSpc>
                <a:defRPr sz="1300" b="0">
                  <a:solidFill>
                    <a:srgbClr val="000000"/>
                  </a:solidFill>
                </a:defRPr>
              </a:pPr>
              <a:r>
                <a:rPr lang="zh-TW" altLang="en-US" sz="2000" i="0" dirty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學生</a:t>
              </a:r>
              <a:r>
                <a:rPr lang="zh-TW" altLang="en-US" sz="2000" b="1" i="0" dirty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放棄原主修</a:t>
              </a:r>
              <a:r>
                <a:rPr lang="zh-TW" altLang="en-US" sz="2000" i="0" dirty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學系的修業資格，</a:t>
              </a:r>
              <a:r>
                <a:rPr lang="zh-TW" altLang="en-US" sz="2000" b="1" i="0" dirty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只完成跨領域</a:t>
              </a:r>
              <a:r>
                <a:rPr lang="zh-TW" altLang="en-US" sz="2000" i="0" dirty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學士要求</a:t>
              </a:r>
              <a:endParaRPr lang="zh-TW" altLang="en-US" sz="20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endParaRPr>
            </a:p>
          </p:txBody>
        </p:sp>
        <p:sp>
          <p:nvSpPr>
            <p:cNvPr id="138" name="Rounded Rectangle 5">
              <a:extLst>
                <a:ext uri="{FF2B5EF4-FFF2-40B4-BE49-F238E27FC236}">
                  <a16:creationId xmlns:a16="http://schemas.microsoft.com/office/drawing/2014/main" id="{4AEC6C4A-0428-497B-91CB-384DCC645BE8}"/>
                </a:ext>
              </a:extLst>
            </p:cNvPr>
            <p:cNvSpPr/>
            <p:nvPr/>
          </p:nvSpPr>
          <p:spPr>
            <a:xfrm>
              <a:off x="4164364" y="2215365"/>
              <a:ext cx="3750135" cy="1931813"/>
            </a:xfrm>
            <a:prstGeom prst="roundRect">
              <a:avLst/>
            </a:prstGeom>
            <a:solidFill>
              <a:srgbClr val="F3DCC3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lnSpc>
                  <a:spcPts val="2600"/>
                </a:lnSpc>
                <a:defRPr sz="1300" b="0">
                  <a:solidFill>
                    <a:srgbClr val="000000"/>
                  </a:solidFill>
                </a:defRPr>
              </a:pPr>
              <a:r>
                <a:rPr lang="zh-TW" altLang="en-US" sz="1800" b="1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📝 例如：</a:t>
              </a:r>
              <a:endParaRPr lang="en-US" altLang="zh-TW" sz="18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endParaRPr>
            </a:p>
            <a:p>
              <a:pPr>
                <a:lnSpc>
                  <a:spcPts val="2600"/>
                </a:lnSpc>
                <a:defRPr sz="1300" b="0">
                  <a:solidFill>
                    <a:srgbClr val="000000"/>
                  </a:solidFill>
                </a:defRPr>
              </a:pPr>
              <a:r>
                <a:rPr lang="zh-TW" altLang="en-US" sz="1800" b="1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原學系：</a:t>
              </a:r>
              <a:r>
                <a:rPr lang="zh-TW" altLang="en-US" sz="1800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會計學系</a:t>
              </a:r>
              <a:endParaRPr lang="en-US" altLang="zh-TW" sz="18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endParaRPr>
            </a:p>
            <a:p>
              <a:pPr>
                <a:lnSpc>
                  <a:spcPts val="2600"/>
                </a:lnSpc>
                <a:defRPr sz="1300" b="0">
                  <a:solidFill>
                    <a:srgbClr val="000000"/>
                  </a:solidFill>
                </a:defRPr>
              </a:pPr>
              <a:r>
                <a:rPr lang="zh-TW" altLang="en-US" sz="1800" b="1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修讀：</a:t>
              </a:r>
              <a:r>
                <a:rPr lang="zh-TW" altLang="en-US" sz="1800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跨領域學士</a:t>
              </a:r>
              <a:endParaRPr lang="en-US" altLang="zh-TW" sz="18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endParaRPr>
            </a:p>
            <a:p>
              <a:pPr>
                <a:lnSpc>
                  <a:spcPts val="2600"/>
                </a:lnSpc>
                <a:defRPr sz="1300" b="0">
                  <a:solidFill>
                    <a:srgbClr val="000000"/>
                  </a:solidFill>
                </a:defRPr>
              </a:pPr>
              <a:r>
                <a:rPr lang="zh-TW" altLang="en-US" sz="1800" b="1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決定：放棄</a:t>
              </a:r>
              <a:r>
                <a:rPr lang="zh-TW" altLang="en-US" sz="1800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會計學系</a:t>
              </a:r>
              <a:r>
                <a:rPr lang="zh-TW" altLang="zh-TW" sz="1800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修業</a:t>
              </a:r>
              <a:r>
                <a:rPr lang="zh-TW" altLang="en-US" sz="1800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資格</a:t>
              </a:r>
              <a:endParaRPr lang="en-US" altLang="zh-TW" sz="18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endParaRPr>
            </a:p>
            <a:p>
              <a:pPr>
                <a:lnSpc>
                  <a:spcPts val="2600"/>
                </a:lnSpc>
                <a:defRPr sz="1300" b="0">
                  <a:solidFill>
                    <a:srgbClr val="000000"/>
                  </a:solidFill>
                </a:defRPr>
              </a:pPr>
              <a:r>
                <a:rPr lang="zh-TW" altLang="en-US" sz="1800" b="1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畢業：</a:t>
              </a:r>
              <a:r>
                <a:rPr lang="zh-TW" altLang="en-US" sz="1800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僅取得跨領域學士學位</a:t>
              </a:r>
            </a:p>
          </p:txBody>
        </p:sp>
        <p:sp>
          <p:nvSpPr>
            <p:cNvPr id="140" name="Rounded Rectangle 5">
              <a:extLst>
                <a:ext uri="{FF2B5EF4-FFF2-40B4-BE49-F238E27FC236}">
                  <a16:creationId xmlns:a16="http://schemas.microsoft.com/office/drawing/2014/main" id="{25E68C24-5601-4FED-8BE0-07E639ED1428}"/>
                </a:ext>
              </a:extLst>
            </p:cNvPr>
            <p:cNvSpPr/>
            <p:nvPr/>
          </p:nvSpPr>
          <p:spPr>
            <a:xfrm>
              <a:off x="8057369" y="2224513"/>
              <a:ext cx="3890096" cy="1931813"/>
            </a:xfrm>
            <a:prstGeom prst="roundRect">
              <a:avLst/>
            </a:prstGeom>
            <a:solidFill>
              <a:srgbClr val="F3DCC3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lnSpc>
                  <a:spcPct val="150000"/>
                </a:lnSpc>
                <a:defRPr sz="1300" b="0">
                  <a:solidFill>
                    <a:srgbClr val="000000"/>
                  </a:solidFill>
                </a:defRPr>
              </a:pPr>
              <a:r>
                <a:rPr lang="en-US" altLang="zh-TW" sz="2800" b="1" dirty="0">
                  <a:solidFill>
                    <a:srgbClr val="FF0000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  <a:sym typeface="Wingdings 2" panose="05020102010507070707" pitchFamily="18" charset="2"/>
                </a:rPr>
                <a:t></a:t>
              </a:r>
              <a:r>
                <a:rPr lang="zh-TW" altLang="en-US" sz="2500" b="1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  <a:sym typeface="Wingdings 2" panose="05020102010507070707" pitchFamily="18" charset="2"/>
                </a:rPr>
                <a:t>不會拿到會計學士學位</a:t>
              </a:r>
              <a:endParaRPr lang="en-US" altLang="zh-TW" sz="25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  <a:sym typeface="Wingdings 2" panose="05020102010507070707" pitchFamily="18" charset="2"/>
              </a:endParaRPr>
            </a:p>
            <a:p>
              <a:pPr>
                <a:lnSpc>
                  <a:spcPct val="150000"/>
                </a:lnSpc>
                <a:defRPr sz="1300" b="0">
                  <a:solidFill>
                    <a:srgbClr val="000000"/>
                  </a:solidFill>
                </a:defRPr>
              </a:pPr>
              <a:r>
                <a:rPr lang="zh-TW" altLang="zh-TW" sz="2800" b="1" dirty="0">
                  <a:solidFill>
                    <a:srgbClr val="FF0000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  <a:sym typeface="Wingdings 2" panose="05020102010507070707" pitchFamily="18" charset="2"/>
                </a:rPr>
                <a:t></a:t>
              </a:r>
              <a:r>
                <a:rPr lang="zh-TW" altLang="en-US" sz="2800" b="1" dirty="0">
                  <a:solidFill>
                    <a:srgbClr val="0000FF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  <a:sym typeface="Wingdings 2" panose="05020102010507070707" pitchFamily="18" charset="2"/>
                </a:rPr>
                <a:t>只拿到跨領域學士</a:t>
              </a:r>
              <a:endParaRPr lang="zh-TW" altLang="en-US" sz="28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endParaRPr>
            </a:p>
          </p:txBody>
        </p:sp>
      </p:grpSp>
      <p:grpSp>
        <p:nvGrpSpPr>
          <p:cNvPr id="147" name="群組 146">
            <a:extLst>
              <a:ext uri="{FF2B5EF4-FFF2-40B4-BE49-F238E27FC236}">
                <a16:creationId xmlns:a16="http://schemas.microsoft.com/office/drawing/2014/main" id="{68C5D320-AD4B-447F-A980-C027E949F677}"/>
              </a:ext>
            </a:extLst>
          </p:cNvPr>
          <p:cNvGrpSpPr/>
          <p:nvPr/>
        </p:nvGrpSpPr>
        <p:grpSpPr>
          <a:xfrm>
            <a:off x="131402" y="1778510"/>
            <a:ext cx="11961845" cy="2340956"/>
            <a:chOff x="132368" y="1839608"/>
            <a:chExt cx="11961845" cy="2439999"/>
          </a:xfrm>
        </p:grpSpPr>
        <p:sp>
          <p:nvSpPr>
            <p:cNvPr id="148" name="Rounded Rectangle 5">
              <a:extLst>
                <a:ext uri="{FF2B5EF4-FFF2-40B4-BE49-F238E27FC236}">
                  <a16:creationId xmlns:a16="http://schemas.microsoft.com/office/drawing/2014/main" id="{F6595EB4-EC66-4EF7-B63F-0D344DA73ACC}"/>
                </a:ext>
              </a:extLst>
            </p:cNvPr>
            <p:cNvSpPr/>
            <p:nvPr/>
          </p:nvSpPr>
          <p:spPr>
            <a:xfrm>
              <a:off x="132368" y="1839608"/>
              <a:ext cx="11961845" cy="2439999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1905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lnSpc>
                  <a:spcPts val="1000"/>
                </a:lnSpc>
                <a:defRPr sz="1300" b="0">
                  <a:solidFill>
                    <a:srgbClr val="000000"/>
                  </a:solidFill>
                </a:defRPr>
              </a:pPr>
              <a:r>
                <a:rPr lang="zh-TW" altLang="en-US" sz="2000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Arial" panose="020B0604020202020204" pitchFamily="34" charset="0"/>
                </a:rPr>
                <a:t>🎓</a:t>
              </a:r>
              <a:r>
                <a:rPr lang="zh-TW" altLang="zh-TW" sz="2000" b="1" kern="100" dirty="0">
                  <a:solidFill>
                    <a:srgbClr val="0000FF"/>
                  </a:solidFill>
                  <a:effectLst/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同時取得原學位暨跨領域學士畢業</a:t>
              </a:r>
              <a:endParaRPr lang="zh-TW" altLang="en-US" sz="20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endParaRPr>
            </a:p>
          </p:txBody>
        </p:sp>
        <p:sp>
          <p:nvSpPr>
            <p:cNvPr id="149" name="Rounded Rectangle 5">
              <a:extLst>
                <a:ext uri="{FF2B5EF4-FFF2-40B4-BE49-F238E27FC236}">
                  <a16:creationId xmlns:a16="http://schemas.microsoft.com/office/drawing/2014/main" id="{235DDEB4-7375-46E1-9E03-AA9CABC4DB6F}"/>
                </a:ext>
              </a:extLst>
            </p:cNvPr>
            <p:cNvSpPr/>
            <p:nvPr/>
          </p:nvSpPr>
          <p:spPr>
            <a:xfrm>
              <a:off x="271360" y="2224513"/>
              <a:ext cx="3750135" cy="1931813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lnSpc>
                  <a:spcPct val="150000"/>
                </a:lnSpc>
                <a:defRPr sz="1300" b="0">
                  <a:solidFill>
                    <a:srgbClr val="000000"/>
                  </a:solidFill>
                </a:defRPr>
              </a:pPr>
              <a:r>
                <a:rPr lang="zh-TW" altLang="en-US" sz="2000" b="1" dirty="0">
                  <a:solidFill>
                    <a:srgbClr val="FF0000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🔑</a:t>
              </a:r>
              <a:r>
                <a:rPr lang="zh-TW" altLang="en-US" sz="2000" b="1" i="0" dirty="0">
                  <a:solidFill>
                    <a:srgbClr val="FF0000"/>
                  </a:solidFill>
                  <a:effectLst/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關鍵字：原學位</a:t>
              </a:r>
              <a:r>
                <a:rPr lang="en-US" altLang="zh-TW" sz="2000" b="1" i="0" dirty="0">
                  <a:solidFill>
                    <a:srgbClr val="FF0000"/>
                  </a:solidFill>
                  <a:effectLst/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+</a:t>
              </a:r>
              <a:r>
                <a:rPr lang="zh-TW" altLang="en-US" sz="2000" b="1" i="0" dirty="0">
                  <a:solidFill>
                    <a:srgbClr val="FF0000"/>
                  </a:solidFill>
                  <a:effectLst/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跨領域</a:t>
              </a:r>
              <a:endParaRPr lang="en-US" altLang="zh-TW" sz="20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endParaRPr>
            </a:p>
            <a:p>
              <a:pPr>
                <a:lnSpc>
                  <a:spcPct val="150000"/>
                </a:lnSpc>
                <a:defRPr sz="1300" b="0">
                  <a:solidFill>
                    <a:srgbClr val="000000"/>
                  </a:solidFill>
                </a:defRPr>
              </a:pPr>
              <a:r>
                <a:rPr lang="zh-TW" altLang="en-US" sz="2000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學生</a:t>
              </a:r>
              <a:r>
                <a:rPr lang="zh-TW" altLang="en-US" sz="2000" b="1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同時完成原學系及跨領域</a:t>
              </a:r>
              <a:r>
                <a:rPr lang="zh-TW" altLang="en-US" sz="2000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的畢業要求</a:t>
              </a:r>
            </a:p>
          </p:txBody>
        </p:sp>
        <p:sp>
          <p:nvSpPr>
            <p:cNvPr id="150" name="Rounded Rectangle 5">
              <a:extLst>
                <a:ext uri="{FF2B5EF4-FFF2-40B4-BE49-F238E27FC236}">
                  <a16:creationId xmlns:a16="http://schemas.microsoft.com/office/drawing/2014/main" id="{3D3F4EE7-0EE5-414B-90BC-6161D5886B53}"/>
                </a:ext>
              </a:extLst>
            </p:cNvPr>
            <p:cNvSpPr/>
            <p:nvPr/>
          </p:nvSpPr>
          <p:spPr>
            <a:xfrm>
              <a:off x="4164364" y="2215364"/>
              <a:ext cx="3750135" cy="1931813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lnSpc>
                  <a:spcPts val="2600"/>
                </a:lnSpc>
                <a:defRPr sz="1300" b="0">
                  <a:solidFill>
                    <a:srgbClr val="000000"/>
                  </a:solidFill>
                </a:defRPr>
              </a:pPr>
              <a:r>
                <a:rPr lang="zh-TW" altLang="en-US" sz="1800" b="1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📝 例如：</a:t>
              </a:r>
              <a:endParaRPr lang="en-US" altLang="zh-TW" sz="18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endParaRPr>
            </a:p>
            <a:p>
              <a:pPr>
                <a:lnSpc>
                  <a:spcPts val="2600"/>
                </a:lnSpc>
                <a:defRPr sz="1300" b="0">
                  <a:solidFill>
                    <a:srgbClr val="000000"/>
                  </a:solidFill>
                </a:defRPr>
              </a:pPr>
              <a:r>
                <a:rPr lang="zh-TW" altLang="en-US" sz="1650" b="1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原學系：</a:t>
              </a:r>
              <a:r>
                <a:rPr lang="zh-TW" altLang="zh-TW" sz="1650" kern="100" dirty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地理環境資源學系</a:t>
              </a:r>
              <a:endParaRPr lang="en-US" altLang="zh-TW" sz="165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endParaRPr>
            </a:p>
            <a:p>
              <a:pPr>
                <a:lnSpc>
                  <a:spcPts val="2600"/>
                </a:lnSpc>
                <a:defRPr sz="1300" b="0">
                  <a:solidFill>
                    <a:srgbClr val="000000"/>
                  </a:solidFill>
                </a:defRPr>
              </a:pPr>
              <a:r>
                <a:rPr lang="zh-TW" altLang="en-US" sz="1650" b="1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修讀：</a:t>
              </a:r>
              <a:r>
                <a:rPr lang="zh-TW" altLang="en-US" sz="1650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跨領域學士</a:t>
              </a:r>
              <a:endParaRPr lang="en-US" altLang="zh-TW" sz="165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endParaRPr>
            </a:p>
            <a:p>
              <a:pPr>
                <a:lnSpc>
                  <a:spcPts val="2600"/>
                </a:lnSpc>
                <a:defRPr sz="1300" b="0">
                  <a:solidFill>
                    <a:srgbClr val="000000"/>
                  </a:solidFill>
                </a:defRPr>
              </a:pPr>
              <a:r>
                <a:rPr lang="zh-TW" altLang="en-US" sz="1650" b="1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努力：完成</a:t>
              </a:r>
              <a:r>
                <a:rPr lang="zh-TW" altLang="en-US" sz="1650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兩邊畢業要求</a:t>
              </a:r>
              <a:endParaRPr lang="en-US" altLang="zh-TW" sz="165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endParaRPr>
            </a:p>
            <a:p>
              <a:pPr>
                <a:lnSpc>
                  <a:spcPts val="2600"/>
                </a:lnSpc>
                <a:defRPr sz="1300" b="0">
                  <a:solidFill>
                    <a:srgbClr val="000000"/>
                  </a:solidFill>
                </a:defRPr>
              </a:pPr>
              <a:r>
                <a:rPr lang="zh-TW" altLang="en-US" sz="1650" b="1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畢業：</a:t>
              </a:r>
              <a:r>
                <a:rPr lang="zh-TW" altLang="en-US" sz="1650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取得</a:t>
              </a:r>
              <a:r>
                <a:rPr lang="zh-TW" altLang="zh-TW" sz="1650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原學位暨跨領域學士學位</a:t>
              </a:r>
              <a:endParaRPr lang="zh-TW" altLang="en-US" sz="165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endParaRPr>
            </a:p>
          </p:txBody>
        </p:sp>
        <p:sp>
          <p:nvSpPr>
            <p:cNvPr id="151" name="Rounded Rectangle 5">
              <a:extLst>
                <a:ext uri="{FF2B5EF4-FFF2-40B4-BE49-F238E27FC236}">
                  <a16:creationId xmlns:a16="http://schemas.microsoft.com/office/drawing/2014/main" id="{9E3312DD-52EB-4514-86E5-814792DEE6D2}"/>
                </a:ext>
              </a:extLst>
            </p:cNvPr>
            <p:cNvSpPr/>
            <p:nvPr/>
          </p:nvSpPr>
          <p:spPr>
            <a:xfrm>
              <a:off x="8057369" y="2224513"/>
              <a:ext cx="3890096" cy="1931813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66700" indent="-266700">
                <a:lnSpc>
                  <a:spcPct val="150000"/>
                </a:lnSpc>
                <a:defRPr sz="1300" b="0">
                  <a:solidFill>
                    <a:srgbClr val="000000"/>
                  </a:solidFill>
                </a:defRPr>
              </a:pPr>
              <a:r>
                <a:rPr lang="zh-TW" altLang="zh-TW" sz="2800" b="1" dirty="0">
                  <a:solidFill>
                    <a:srgbClr val="FF0000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  <a:sym typeface="Wingdings 2" panose="05020102010507070707" pitchFamily="18" charset="2"/>
                </a:rPr>
                <a:t></a:t>
              </a:r>
              <a:r>
                <a:rPr lang="zh-TW" altLang="en-US" sz="2800" b="1" dirty="0">
                  <a:solidFill>
                    <a:srgbClr val="0000FF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  <a:sym typeface="Wingdings 2" panose="05020102010507070707" pitchFamily="18" charset="2"/>
                </a:rPr>
                <a:t>拿到</a:t>
              </a:r>
              <a:r>
                <a:rPr lang="zh-TW" altLang="zh-TW" sz="2800" b="1" dirty="0">
                  <a:solidFill>
                    <a:srgbClr val="0000FF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原學位暨跨領域學士學位</a:t>
              </a:r>
              <a:endParaRPr lang="zh-TW" altLang="en-US" sz="28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7149471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47"/>
          <p:cNvSpPr>
            <a:spLocks noChangeArrowheads="1"/>
          </p:cNvSpPr>
          <p:nvPr/>
        </p:nvSpPr>
        <p:spPr bwMode="gray">
          <a:xfrm>
            <a:off x="3569" y="7006"/>
            <a:ext cx="890140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  <a:defRPr/>
            </a:pPr>
            <a:r>
              <a:rPr lang="en-US" altLang="zh-TW" sz="2000" b="1" dirty="0">
                <a:solidFill>
                  <a:srgbClr val="000000"/>
                </a:solidFill>
                <a:cs typeface="Arial" panose="020B0604020202020204" pitchFamily="34" charset="0"/>
              </a:rPr>
              <a:t>4.5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9336" y="363118"/>
            <a:ext cx="12182664" cy="498548"/>
          </a:xfrm>
        </p:spPr>
        <p:txBody>
          <a:bodyPr anchor="t">
            <a:noAutofit/>
          </a:bodyPr>
          <a:lstStyle/>
          <a:p>
            <a:pPr algn="l"/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20-4.</a:t>
            </a: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學士班畢業生取得跨領域學位之統計</a:t>
            </a:r>
            <a:b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</a:b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								(</a:t>
            </a:r>
            <a:r>
              <a:rPr lang="en-US" altLang="zh-TW" sz="30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115.10</a:t>
            </a:r>
            <a:r>
              <a:rPr lang="zh-TW" altLang="en-US" sz="30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期首填</a:t>
            </a:r>
            <a:r>
              <a:rPr lang="zh-TW" altLang="en-US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， 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10</a:t>
            </a:r>
            <a:r>
              <a:rPr lang="zh-TW" altLang="en-US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月</a:t>
            </a: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填報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)</a:t>
            </a:r>
            <a:endParaRPr lang="zh-TW" altLang="en-US" sz="30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136" name="文字方塊 135">
            <a:extLst>
              <a:ext uri="{FF2B5EF4-FFF2-40B4-BE49-F238E27FC236}">
                <a16:creationId xmlns:a16="http://schemas.microsoft.com/office/drawing/2014/main" id="{AB71C525-C27F-4A9B-A808-58BED1D75B67}"/>
              </a:ext>
            </a:extLst>
          </p:cNvPr>
          <p:cNvSpPr txBox="1"/>
          <p:nvPr/>
        </p:nvSpPr>
        <p:spPr>
          <a:xfrm>
            <a:off x="175722" y="1360852"/>
            <a:ext cx="11908971" cy="14217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zh-TW" altLang="en-US" sz="2000" b="1" cap="all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範例：</a:t>
            </a:r>
            <a:r>
              <a:rPr lang="zh-TW" altLang="zh-TW" sz="2000" b="1" cap="all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試辦學校填報方式</a:t>
            </a:r>
            <a:endParaRPr lang="en-US" altLang="zh-TW" sz="2000" b="1" cap="all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lvl="1">
              <a:lnSpc>
                <a:spcPct val="150000"/>
              </a:lnSpc>
            </a:pPr>
            <a:r>
              <a:rPr lang="zh-TW" altLang="zh-TW" sz="2000" kern="100" dirty="0">
                <a:ea typeface="微軟正黑體" panose="020B0604030504040204" pitchFamily="34" charset="-120"/>
                <a:cs typeface="Arial" panose="020B0604020202020204" pitchFamily="34" charset="0"/>
              </a:rPr>
              <a:t>甲學生原為</a:t>
            </a:r>
            <a:r>
              <a:rPr lang="zh-TW" altLang="en-US" sz="2000" kern="100" dirty="0">
                <a:ea typeface="微軟正黑體" panose="020B0604030504040204" pitchFamily="34" charset="-120"/>
                <a:cs typeface="Arial" panose="020B0604020202020204" pitchFamily="34" charset="0"/>
              </a:rPr>
              <a:t>理學院</a:t>
            </a:r>
            <a:r>
              <a:rPr lang="zh-TW" altLang="zh-TW" sz="2000" kern="100" dirty="0">
                <a:ea typeface="微軟正黑體" panose="020B0604030504040204" pitchFamily="34" charset="-120"/>
                <a:cs typeface="Arial" panose="020B0604020202020204" pitchFamily="34" charset="0"/>
              </a:rPr>
              <a:t>地理環境資源學系學生，修讀跨領域學士，</a:t>
            </a:r>
            <a:r>
              <a:rPr lang="zh-TW" altLang="zh-TW" sz="2000" b="1" kern="100" dirty="0">
                <a:ea typeface="微軟正黑體" panose="020B0604030504040204" pitchFamily="34" charset="-120"/>
                <a:cs typeface="Arial" panose="020B0604020202020204" pitchFamily="34" charset="0"/>
              </a:rPr>
              <a:t>畢業時同時符合</a:t>
            </a:r>
            <a:r>
              <a:rPr lang="zh-TW" altLang="zh-TW" sz="2000" kern="100" dirty="0">
                <a:ea typeface="微軟正黑體" panose="020B0604030504040204" pitchFamily="34" charset="-120"/>
                <a:cs typeface="Arial" panose="020B0604020202020204" pitchFamily="34" charset="0"/>
              </a:rPr>
              <a:t>地理環境資源學系及跨領域學士之畢業資格與條件，</a:t>
            </a:r>
            <a:r>
              <a:rPr lang="en-US" altLang="zh-TW" sz="2000" kern="100" dirty="0">
                <a:ea typeface="微軟正黑體" panose="020B0604030504040204" pitchFamily="34" charset="-120"/>
                <a:cs typeface="Arial" panose="020B0604020202020204" pitchFamily="34" charset="0"/>
              </a:rPr>
              <a:t>【</a:t>
            </a:r>
            <a:r>
              <a:rPr lang="zh-TW" altLang="zh-TW" sz="2000" b="1" kern="100" dirty="0">
                <a:ea typeface="微軟正黑體" panose="020B0604030504040204" pitchFamily="34" charset="-120"/>
                <a:cs typeface="Arial" panose="020B0604020202020204" pitchFamily="34" charset="0"/>
              </a:rPr>
              <a:t>取得原學位暨跨領域學士學位</a:t>
            </a:r>
            <a:r>
              <a:rPr lang="en-US" altLang="zh-TW" sz="2000" b="1" kern="100" dirty="0">
                <a:ea typeface="微軟正黑體" panose="020B0604030504040204" pitchFamily="34" charset="-120"/>
                <a:cs typeface="Arial" panose="020B0604020202020204" pitchFamily="34" charset="0"/>
              </a:rPr>
              <a:t>】</a:t>
            </a:r>
            <a:r>
              <a:rPr lang="zh-TW" altLang="zh-TW" sz="2000" kern="100" dirty="0">
                <a:ea typeface="微軟正黑體" panose="020B0604030504040204" pitchFamily="34" charset="-120"/>
                <a:cs typeface="Arial" panose="020B0604020202020204" pitchFamily="34" charset="0"/>
              </a:rPr>
              <a:t>。</a:t>
            </a:r>
            <a:endParaRPr lang="zh-TW" altLang="en-US" sz="2000" kern="100" dirty="0"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887E9EA5-E1FA-43CD-AC8F-0322239190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982816"/>
              </p:ext>
            </p:extLst>
          </p:nvPr>
        </p:nvGraphicFramePr>
        <p:xfrm>
          <a:off x="175210" y="3125755"/>
          <a:ext cx="11910780" cy="2086364"/>
        </p:xfrm>
        <a:graphic>
          <a:graphicData uri="http://schemas.openxmlformats.org/drawingml/2006/table">
            <a:tbl>
              <a:tblPr firstRow="1" firstCol="1" bandRow="1"/>
              <a:tblGrid>
                <a:gridCol w="617892">
                  <a:extLst>
                    <a:ext uri="{9D8B030D-6E8A-4147-A177-3AD203B41FA5}">
                      <a16:colId xmlns:a16="http://schemas.microsoft.com/office/drawing/2014/main" val="1219771332"/>
                    </a:ext>
                  </a:extLst>
                </a:gridCol>
                <a:gridCol w="645173">
                  <a:extLst>
                    <a:ext uri="{9D8B030D-6E8A-4147-A177-3AD203B41FA5}">
                      <a16:colId xmlns:a16="http://schemas.microsoft.com/office/drawing/2014/main" val="2041108475"/>
                    </a:ext>
                  </a:extLst>
                </a:gridCol>
                <a:gridCol w="1491537">
                  <a:extLst>
                    <a:ext uri="{9D8B030D-6E8A-4147-A177-3AD203B41FA5}">
                      <a16:colId xmlns:a16="http://schemas.microsoft.com/office/drawing/2014/main" val="1442085217"/>
                    </a:ext>
                  </a:extLst>
                </a:gridCol>
                <a:gridCol w="718457">
                  <a:extLst>
                    <a:ext uri="{9D8B030D-6E8A-4147-A177-3AD203B41FA5}">
                      <a16:colId xmlns:a16="http://schemas.microsoft.com/office/drawing/2014/main" val="517978505"/>
                    </a:ext>
                  </a:extLst>
                </a:gridCol>
                <a:gridCol w="522515">
                  <a:extLst>
                    <a:ext uri="{9D8B030D-6E8A-4147-A177-3AD203B41FA5}">
                      <a16:colId xmlns:a16="http://schemas.microsoft.com/office/drawing/2014/main" val="1957246810"/>
                    </a:ext>
                  </a:extLst>
                </a:gridCol>
                <a:gridCol w="1048916">
                  <a:extLst>
                    <a:ext uri="{9D8B030D-6E8A-4147-A177-3AD203B41FA5}">
                      <a16:colId xmlns:a16="http://schemas.microsoft.com/office/drawing/2014/main" val="1224332474"/>
                    </a:ext>
                  </a:extLst>
                </a:gridCol>
                <a:gridCol w="1013149">
                  <a:extLst>
                    <a:ext uri="{9D8B030D-6E8A-4147-A177-3AD203B41FA5}">
                      <a16:colId xmlns:a16="http://schemas.microsoft.com/office/drawing/2014/main" val="4127513413"/>
                    </a:ext>
                  </a:extLst>
                </a:gridCol>
                <a:gridCol w="559837">
                  <a:extLst>
                    <a:ext uri="{9D8B030D-6E8A-4147-A177-3AD203B41FA5}">
                      <a16:colId xmlns:a16="http://schemas.microsoft.com/office/drawing/2014/main" val="1796513864"/>
                    </a:ext>
                  </a:extLst>
                </a:gridCol>
                <a:gridCol w="779689">
                  <a:extLst>
                    <a:ext uri="{9D8B030D-6E8A-4147-A177-3AD203B41FA5}">
                      <a16:colId xmlns:a16="http://schemas.microsoft.com/office/drawing/2014/main" val="1906908934"/>
                    </a:ext>
                  </a:extLst>
                </a:gridCol>
                <a:gridCol w="2383388">
                  <a:extLst>
                    <a:ext uri="{9D8B030D-6E8A-4147-A177-3AD203B41FA5}">
                      <a16:colId xmlns:a16="http://schemas.microsoft.com/office/drawing/2014/main" val="3141110762"/>
                    </a:ext>
                  </a:extLst>
                </a:gridCol>
                <a:gridCol w="881711">
                  <a:extLst>
                    <a:ext uri="{9D8B030D-6E8A-4147-A177-3AD203B41FA5}">
                      <a16:colId xmlns:a16="http://schemas.microsoft.com/office/drawing/2014/main" val="2663841220"/>
                    </a:ext>
                  </a:extLst>
                </a:gridCol>
                <a:gridCol w="624258">
                  <a:extLst>
                    <a:ext uri="{9D8B030D-6E8A-4147-A177-3AD203B41FA5}">
                      <a16:colId xmlns:a16="http://schemas.microsoft.com/office/drawing/2014/main" val="3254740813"/>
                    </a:ext>
                  </a:extLst>
                </a:gridCol>
                <a:gridCol w="624258">
                  <a:extLst>
                    <a:ext uri="{9D8B030D-6E8A-4147-A177-3AD203B41FA5}">
                      <a16:colId xmlns:a16="http://schemas.microsoft.com/office/drawing/2014/main" val="2199974227"/>
                    </a:ext>
                  </a:extLst>
                </a:gridCol>
              </a:tblGrid>
              <a:tr h="138802">
                <a:tc rowSpan="4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學年度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學院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單位名稱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學制班別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學籍分組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辦理跨域彈性修業類別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跨領域學士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0433978"/>
                  </a:ext>
                </a:extLst>
              </a:tr>
              <a:tr h="13880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學位取得情形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跨領域名稱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  <a:tabLst>
                          <a:tab pos="9972040" algn="r"/>
                        </a:tabLs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學位名稱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  <a:tabLst>
                          <a:tab pos="9972040" algn="r"/>
                        </a:tabLs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畢業人數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6066068"/>
                  </a:ext>
                </a:extLst>
              </a:tr>
              <a:tr h="13880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中文名稱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  <a:tabLst>
                          <a:tab pos="9972040" algn="r"/>
                        </a:tabLs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英文名稱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466659"/>
                  </a:ext>
                </a:extLst>
              </a:tr>
              <a:tr h="17926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全稱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  <a:tabLst>
                          <a:tab pos="9972040" algn="r"/>
                        </a:tabLs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簡稱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  <a:tabLst>
                          <a:tab pos="9972040" algn="r"/>
                        </a:tabLst>
                      </a:pPr>
                      <a:r>
                        <a:rPr lang="zh-TW" altLang="en-US" sz="1200" b="1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男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  <a:tabLst>
                          <a:tab pos="9972040" algn="r"/>
                        </a:tabLs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女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7091509"/>
                  </a:ext>
                </a:extLst>
              </a:tr>
              <a:tr h="953205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200"/>
                        </a:lnSpc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114</a:t>
                      </a:r>
                      <a:endParaRPr lang="zh-TW" altLang="en-US" sz="1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200"/>
                        </a:lnSpc>
                      </a:pPr>
                      <a:r>
                        <a:rPr lang="zh-TW" alt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理學院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200"/>
                        </a:lnSpc>
                      </a:pPr>
                      <a:r>
                        <a:rPr lang="zh-TW" alt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地理環境資源學系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200"/>
                        </a:lnSpc>
                      </a:pPr>
                      <a:r>
                        <a:rPr lang="zh-TW" alt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學士班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200"/>
                        </a:lnSpc>
                      </a:pPr>
                      <a:r>
                        <a:rPr lang="en-US" sz="160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lang="zh-TW" altLang="en-US" sz="1600" kern="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200"/>
                        </a:lnSpc>
                      </a:pPr>
                      <a:r>
                        <a:rPr lang="zh-TW" alt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■試辦學校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200"/>
                        </a:lnSpc>
                        <a:tabLst>
                          <a:tab pos="9972040" algn="r"/>
                        </a:tabLst>
                      </a:pPr>
                      <a:r>
                        <a:rPr lang="zh-TW" alt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■同時取得原學位暨跨領域學士畢業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200"/>
                        </a:lnSpc>
                      </a:pPr>
                      <a:r>
                        <a:rPr lang="zh-TW" alt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空間政策與規劃科學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200"/>
                        </a:lnSpc>
                      </a:pPr>
                      <a:r>
                        <a:rPr lang="zh-TW" alt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跨領域學士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200"/>
                        </a:lnSpc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Bachelor of Interdisciplinary Studies</a:t>
                      </a:r>
                      <a:r>
                        <a:rPr lang="zh-TW" alt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：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Spatial Policy and Planning Science</a:t>
                      </a:r>
                      <a:endParaRPr lang="zh-TW" altLang="en-US" sz="1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200"/>
                        </a:lnSpc>
                        <a:tabLst>
                          <a:tab pos="9972040" algn="r"/>
                        </a:tabLst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B.I.S.</a:t>
                      </a:r>
                      <a:endParaRPr lang="zh-TW" altLang="en-US" sz="1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200"/>
                        </a:lnSpc>
                        <a:tabLst>
                          <a:tab pos="9972040" algn="r"/>
                        </a:tabLst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</a:t>
                      </a:r>
                      <a:endParaRPr lang="zh-TW" altLang="en-US" sz="1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200"/>
                        </a:lnSpc>
                        <a:tabLst>
                          <a:tab pos="9972040" algn="r"/>
                        </a:tabLst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0</a:t>
                      </a:r>
                      <a:endParaRPr lang="zh-TW" altLang="en-US" sz="1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43950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8515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4"/>
          <p:cNvSpPr txBox="1">
            <a:spLocks noChangeArrowheads="1"/>
          </p:cNvSpPr>
          <p:nvPr/>
        </p:nvSpPr>
        <p:spPr bwMode="gray">
          <a:xfrm>
            <a:off x="2228340" y="2004967"/>
            <a:ext cx="8443784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r>
              <a:rPr lang="en-US" altLang="zh-TW" sz="7200" i="0" dirty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1.</a:t>
            </a:r>
            <a:r>
              <a:rPr lang="zh-TW" altLang="en-US" sz="7200" i="0" dirty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校庫定位</a:t>
            </a:r>
          </a:p>
        </p:txBody>
      </p:sp>
      <p:sp>
        <p:nvSpPr>
          <p:cNvPr id="7" name="Rectangle 8"/>
          <p:cNvSpPr txBox="1">
            <a:spLocks noChangeArrowheads="1"/>
          </p:cNvSpPr>
          <p:nvPr/>
        </p:nvSpPr>
        <p:spPr bwMode="auto">
          <a:xfrm>
            <a:off x="1523428" y="5199864"/>
            <a:ext cx="3042851" cy="391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000" tIns="10800" rIns="18000" bIns="1080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None/>
              <a:defRPr sz="2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l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defRPr/>
            </a:pP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華康中圓體"/>
              </a:rPr>
              <a:t>大學校院校務資料庫</a:t>
            </a:r>
          </a:p>
        </p:txBody>
      </p:sp>
      <p:sp>
        <p:nvSpPr>
          <p:cNvPr id="8" name="Rectangle 17"/>
          <p:cNvSpPr>
            <a:spLocks noChangeArrowheads="1"/>
          </p:cNvSpPr>
          <p:nvPr/>
        </p:nvSpPr>
        <p:spPr bwMode="auto">
          <a:xfrm>
            <a:off x="1683894" y="5739288"/>
            <a:ext cx="2552871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8000" tIns="10800" rIns="18000" bIns="10800">
            <a:spAutoFit/>
          </a:bodyPr>
          <a:lstStyle>
            <a:lvl1pPr algn="ctr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algn="ctr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algn="ctr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algn="ctr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l" eaLnBrk="1" hangingPunct="1"/>
            <a:r>
              <a:rPr lang="en-US" altLang="ko-KR" sz="1600" b="1" dirty="0">
                <a:solidFill>
                  <a:srgbClr val="0000FF"/>
                </a:solidFill>
                <a:latin typeface="Arial" panose="020B0604020202020204" pitchFamily="34" charset="0"/>
                <a:ea typeface="Gulim" panose="020B0600000101010101" pitchFamily="34" charset="-127"/>
                <a:cs typeface="Arial" panose="020B0604020202020204" pitchFamily="34" charset="0"/>
              </a:rPr>
              <a:t>https://hedb.moe.edu.tw/</a:t>
            </a:r>
          </a:p>
        </p:txBody>
      </p:sp>
    </p:spTree>
    <p:extLst>
      <p:ext uri="{BB962C8B-B14F-4D97-AF65-F5344CB8AC3E}">
        <p14:creationId xmlns:p14="http://schemas.microsoft.com/office/powerpoint/2010/main" val="93506486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47"/>
          <p:cNvSpPr>
            <a:spLocks noChangeArrowheads="1"/>
          </p:cNvSpPr>
          <p:nvPr/>
        </p:nvSpPr>
        <p:spPr bwMode="gray">
          <a:xfrm>
            <a:off x="3569" y="7006"/>
            <a:ext cx="890140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  <a:defRPr/>
            </a:pPr>
            <a:r>
              <a:rPr lang="en-US" altLang="zh-TW" sz="2000" b="1" dirty="0">
                <a:solidFill>
                  <a:srgbClr val="000000"/>
                </a:solidFill>
                <a:cs typeface="Arial" panose="020B0604020202020204" pitchFamily="34" charset="0"/>
              </a:rPr>
              <a:t>4.6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9336" y="363118"/>
            <a:ext cx="12182664" cy="498548"/>
          </a:xfrm>
        </p:spPr>
        <p:txBody>
          <a:bodyPr anchor="t">
            <a:noAutofit/>
          </a:bodyPr>
          <a:lstStyle/>
          <a:p>
            <a:pPr algn="l"/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20-4.</a:t>
            </a: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學士班畢業生取得跨領域學位之統計</a:t>
            </a:r>
            <a:b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</a:b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								(</a:t>
            </a:r>
            <a:r>
              <a:rPr lang="en-US" altLang="zh-TW" sz="30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115.10</a:t>
            </a:r>
            <a:r>
              <a:rPr lang="zh-TW" altLang="en-US" sz="30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期首填</a:t>
            </a:r>
            <a:r>
              <a:rPr lang="zh-TW" altLang="en-US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， 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10</a:t>
            </a:r>
            <a:r>
              <a:rPr lang="zh-TW" altLang="en-US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月</a:t>
            </a: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填報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)</a:t>
            </a:r>
            <a:endParaRPr lang="zh-TW" altLang="en-US" sz="30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135" name="文字方塊 134">
            <a:extLst>
              <a:ext uri="{FF2B5EF4-FFF2-40B4-BE49-F238E27FC236}">
                <a16:creationId xmlns:a16="http://schemas.microsoft.com/office/drawing/2014/main" id="{9F85F763-71EF-4FC9-B629-8A6840D74507}"/>
              </a:ext>
            </a:extLst>
          </p:cNvPr>
          <p:cNvSpPr txBox="1"/>
          <p:nvPr/>
        </p:nvSpPr>
        <p:spPr>
          <a:xfrm>
            <a:off x="163287" y="1339076"/>
            <a:ext cx="11921407" cy="14217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zh-TW" altLang="en-US" sz="2000" b="1" cap="all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範例：夥伴</a:t>
            </a:r>
            <a:r>
              <a:rPr lang="zh-TW" altLang="zh-TW" sz="2000" b="1" cap="all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學校填報方式</a:t>
            </a:r>
            <a:endParaRPr lang="en-US" altLang="zh-TW" sz="2000" b="1" cap="all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lvl="1">
              <a:lnSpc>
                <a:spcPct val="150000"/>
              </a:lnSpc>
            </a:pPr>
            <a:r>
              <a:rPr lang="zh-TW" altLang="zh-TW" sz="2000" kern="100" dirty="0">
                <a:ea typeface="微軟正黑體" panose="020B0604030504040204" pitchFamily="34" charset="-120"/>
                <a:cs typeface="Arial" panose="020B0604020202020204" pitchFamily="34" charset="0"/>
              </a:rPr>
              <a:t>乙學生原為</a:t>
            </a:r>
            <a:r>
              <a:rPr lang="zh-TW" altLang="en-US" sz="2000" kern="100" dirty="0">
                <a:ea typeface="微軟正黑體" panose="020B0604030504040204" pitchFamily="34" charset="-120"/>
                <a:cs typeface="Arial" panose="020B0604020202020204" pitchFamily="34" charset="0"/>
              </a:rPr>
              <a:t>商學院</a:t>
            </a:r>
            <a:r>
              <a:rPr lang="zh-TW" altLang="zh-TW" sz="2000" kern="100" dirty="0">
                <a:ea typeface="微軟正黑體" panose="020B0604030504040204" pitchFamily="34" charset="-120"/>
                <a:cs typeface="Arial" panose="020B0604020202020204" pitchFamily="34" charset="0"/>
              </a:rPr>
              <a:t>會計學系學生，修讀跨領域學士，於</a:t>
            </a:r>
            <a:r>
              <a:rPr lang="zh-TW" altLang="zh-TW" sz="2000" b="1" kern="100" dirty="0">
                <a:ea typeface="微軟正黑體" panose="020B0604030504040204" pitchFamily="34" charset="-120"/>
                <a:cs typeface="Arial" panose="020B0604020202020204" pitchFamily="34" charset="0"/>
              </a:rPr>
              <a:t>修業期間放棄會計學系之修業資格，僅完成跨領域學士</a:t>
            </a:r>
            <a:r>
              <a:rPr lang="zh-TW" altLang="zh-TW" sz="2000" kern="100" dirty="0">
                <a:ea typeface="微軟正黑體" panose="020B0604030504040204" pitchFamily="34" charset="-120"/>
                <a:cs typeface="Arial" panose="020B0604020202020204" pitchFamily="34" charset="0"/>
              </a:rPr>
              <a:t>相關規定，並以</a:t>
            </a:r>
            <a:r>
              <a:rPr lang="en-US" altLang="zh-TW" sz="2000" kern="100" dirty="0">
                <a:ea typeface="微軟正黑體" panose="020B0604030504040204" pitchFamily="34" charset="-120"/>
                <a:cs typeface="Arial" panose="020B0604020202020204" pitchFamily="34" charset="0"/>
              </a:rPr>
              <a:t>【</a:t>
            </a:r>
            <a:r>
              <a:rPr lang="zh-TW" altLang="zh-TW" sz="2000" b="1" kern="100" dirty="0">
                <a:ea typeface="微軟正黑體" panose="020B0604030504040204" pitchFamily="34" charset="-120"/>
                <a:cs typeface="Arial" panose="020B0604020202020204" pitchFamily="34" charset="0"/>
              </a:rPr>
              <a:t>跨領域學士學位</a:t>
            </a:r>
            <a:r>
              <a:rPr lang="en-US" altLang="zh-TW" sz="2000" b="1" kern="100" dirty="0">
                <a:ea typeface="微軟正黑體" panose="020B0604030504040204" pitchFamily="34" charset="-120"/>
                <a:cs typeface="Arial" panose="020B0604020202020204" pitchFamily="34" charset="0"/>
              </a:rPr>
              <a:t>】</a:t>
            </a:r>
            <a:r>
              <a:rPr lang="zh-TW" altLang="zh-TW" sz="2000" b="1" kern="100" dirty="0">
                <a:ea typeface="微軟正黑體" panose="020B0604030504040204" pitchFamily="34" charset="-120"/>
                <a:cs typeface="Arial" panose="020B0604020202020204" pitchFamily="34" charset="0"/>
              </a:rPr>
              <a:t>畢業</a:t>
            </a:r>
            <a:r>
              <a:rPr lang="zh-TW" altLang="zh-TW" sz="2000" kern="100" dirty="0">
                <a:ea typeface="微軟正黑體" panose="020B0604030504040204" pitchFamily="34" charset="-120"/>
                <a:cs typeface="Arial" panose="020B0604020202020204" pitchFamily="34" charset="0"/>
              </a:rPr>
              <a:t>。</a:t>
            </a:r>
            <a:endParaRPr lang="zh-TW" altLang="en-US" sz="2000" kern="100" dirty="0"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312DE43F-66D8-4658-8C22-94AC233577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508182"/>
              </p:ext>
            </p:extLst>
          </p:nvPr>
        </p:nvGraphicFramePr>
        <p:xfrm>
          <a:off x="173914" y="2802882"/>
          <a:ext cx="11910781" cy="2416554"/>
        </p:xfrm>
        <a:graphic>
          <a:graphicData uri="http://schemas.openxmlformats.org/drawingml/2006/table">
            <a:tbl>
              <a:tblPr firstRow="1" firstCol="1" bandRow="1"/>
              <a:tblGrid>
                <a:gridCol w="647180">
                  <a:extLst>
                    <a:ext uri="{9D8B030D-6E8A-4147-A177-3AD203B41FA5}">
                      <a16:colId xmlns:a16="http://schemas.microsoft.com/office/drawing/2014/main" val="1942203615"/>
                    </a:ext>
                  </a:extLst>
                </a:gridCol>
                <a:gridCol w="798156">
                  <a:extLst>
                    <a:ext uri="{9D8B030D-6E8A-4147-A177-3AD203B41FA5}">
                      <a16:colId xmlns:a16="http://schemas.microsoft.com/office/drawing/2014/main" val="3299052132"/>
                    </a:ext>
                  </a:extLst>
                </a:gridCol>
                <a:gridCol w="1000125">
                  <a:extLst>
                    <a:ext uri="{9D8B030D-6E8A-4147-A177-3AD203B41FA5}">
                      <a16:colId xmlns:a16="http://schemas.microsoft.com/office/drawing/2014/main" val="1071919051"/>
                    </a:ext>
                  </a:extLst>
                </a:gridCol>
                <a:gridCol w="781050">
                  <a:extLst>
                    <a:ext uri="{9D8B030D-6E8A-4147-A177-3AD203B41FA5}">
                      <a16:colId xmlns:a16="http://schemas.microsoft.com/office/drawing/2014/main" val="2962238188"/>
                    </a:ext>
                  </a:extLst>
                </a:gridCol>
                <a:gridCol w="428625">
                  <a:extLst>
                    <a:ext uri="{9D8B030D-6E8A-4147-A177-3AD203B41FA5}">
                      <a16:colId xmlns:a16="http://schemas.microsoft.com/office/drawing/2014/main" val="4099815893"/>
                    </a:ext>
                  </a:extLst>
                </a:gridCol>
                <a:gridCol w="1123950">
                  <a:extLst>
                    <a:ext uri="{9D8B030D-6E8A-4147-A177-3AD203B41FA5}">
                      <a16:colId xmlns:a16="http://schemas.microsoft.com/office/drawing/2014/main" val="731437558"/>
                    </a:ext>
                  </a:extLst>
                </a:gridCol>
                <a:gridCol w="971550">
                  <a:extLst>
                    <a:ext uri="{9D8B030D-6E8A-4147-A177-3AD203B41FA5}">
                      <a16:colId xmlns:a16="http://schemas.microsoft.com/office/drawing/2014/main" val="4169021721"/>
                    </a:ext>
                  </a:extLst>
                </a:gridCol>
                <a:gridCol w="733425">
                  <a:extLst>
                    <a:ext uri="{9D8B030D-6E8A-4147-A177-3AD203B41FA5}">
                      <a16:colId xmlns:a16="http://schemas.microsoft.com/office/drawing/2014/main" val="838225275"/>
                    </a:ext>
                  </a:extLst>
                </a:gridCol>
                <a:gridCol w="1021119">
                  <a:extLst>
                    <a:ext uri="{9D8B030D-6E8A-4147-A177-3AD203B41FA5}">
                      <a16:colId xmlns:a16="http://schemas.microsoft.com/office/drawing/2014/main" val="2332052088"/>
                    </a:ext>
                  </a:extLst>
                </a:gridCol>
                <a:gridCol w="2150706">
                  <a:extLst>
                    <a:ext uri="{9D8B030D-6E8A-4147-A177-3AD203B41FA5}">
                      <a16:colId xmlns:a16="http://schemas.microsoft.com/office/drawing/2014/main" val="1169547526"/>
                    </a:ext>
                  </a:extLst>
                </a:gridCol>
                <a:gridCol w="1081568">
                  <a:extLst>
                    <a:ext uri="{9D8B030D-6E8A-4147-A177-3AD203B41FA5}">
                      <a16:colId xmlns:a16="http://schemas.microsoft.com/office/drawing/2014/main" val="2800461375"/>
                    </a:ext>
                  </a:extLst>
                </a:gridCol>
                <a:gridCol w="604511">
                  <a:extLst>
                    <a:ext uri="{9D8B030D-6E8A-4147-A177-3AD203B41FA5}">
                      <a16:colId xmlns:a16="http://schemas.microsoft.com/office/drawing/2014/main" val="3298451570"/>
                    </a:ext>
                  </a:extLst>
                </a:gridCol>
                <a:gridCol w="568816">
                  <a:extLst>
                    <a:ext uri="{9D8B030D-6E8A-4147-A177-3AD203B41FA5}">
                      <a16:colId xmlns:a16="http://schemas.microsoft.com/office/drawing/2014/main" val="3892861336"/>
                    </a:ext>
                  </a:extLst>
                </a:gridCol>
              </a:tblGrid>
              <a:tr h="207923">
                <a:tc rowSpan="4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學年度</a:t>
                      </a:r>
                    </a:p>
                  </a:txBody>
                  <a:tcPr marL="49039" marR="49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學院</a:t>
                      </a:r>
                    </a:p>
                  </a:txBody>
                  <a:tcPr marL="49039" marR="49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單位名稱</a:t>
                      </a:r>
                    </a:p>
                  </a:txBody>
                  <a:tcPr marL="49039" marR="49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學制班別</a:t>
                      </a:r>
                    </a:p>
                  </a:txBody>
                  <a:tcPr marL="49039" marR="49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學籍分組</a:t>
                      </a:r>
                    </a:p>
                  </a:txBody>
                  <a:tcPr marL="49039" marR="49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辦理跨域彈性修業類別</a:t>
                      </a:r>
                    </a:p>
                  </a:txBody>
                  <a:tcPr marL="49039" marR="49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跨領域學士</a:t>
                      </a:r>
                    </a:p>
                  </a:txBody>
                  <a:tcPr marL="49039" marR="49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2077585"/>
                  </a:ext>
                </a:extLst>
              </a:tr>
              <a:tr h="26210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學位取得情形</a:t>
                      </a:r>
                    </a:p>
                  </a:txBody>
                  <a:tcPr marL="49039" marR="49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跨領域名稱</a:t>
                      </a:r>
                    </a:p>
                  </a:txBody>
                  <a:tcPr marL="49039" marR="49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tabLst>
                          <a:tab pos="9972040" algn="r"/>
                        </a:tabLst>
                      </a:pPr>
                      <a:r>
                        <a:rPr 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學位名稱</a:t>
                      </a:r>
                    </a:p>
                  </a:txBody>
                  <a:tcPr marL="49039" marR="49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tabLst>
                          <a:tab pos="9972040" algn="r"/>
                        </a:tabLst>
                      </a:pPr>
                      <a:r>
                        <a:rPr 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畢業人數</a:t>
                      </a:r>
                    </a:p>
                  </a:txBody>
                  <a:tcPr marL="49039" marR="49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6634104"/>
                  </a:ext>
                </a:extLst>
              </a:tr>
              <a:tr h="20792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中文名稱</a:t>
                      </a:r>
                    </a:p>
                  </a:txBody>
                  <a:tcPr marL="49039" marR="49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tabLst>
                          <a:tab pos="9972040" algn="r"/>
                        </a:tabLst>
                      </a:pPr>
                      <a:r>
                        <a:rPr 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英文名稱</a:t>
                      </a:r>
                    </a:p>
                  </a:txBody>
                  <a:tcPr marL="49039" marR="49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8388842"/>
                  </a:ext>
                </a:extLst>
              </a:tr>
              <a:tr h="36522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全稱</a:t>
                      </a:r>
                    </a:p>
                  </a:txBody>
                  <a:tcPr marL="49039" marR="49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tabLst>
                          <a:tab pos="9972040" algn="r"/>
                        </a:tabLst>
                      </a:pPr>
                      <a:r>
                        <a:rPr 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簡稱</a:t>
                      </a:r>
                    </a:p>
                  </a:txBody>
                  <a:tcPr marL="49039" marR="49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tabLst>
                          <a:tab pos="9972040" algn="r"/>
                        </a:tabLst>
                      </a:pPr>
                      <a:r>
                        <a:rPr 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男</a:t>
                      </a:r>
                    </a:p>
                  </a:txBody>
                  <a:tcPr marL="49039" marR="49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tabLst>
                          <a:tab pos="9972040" algn="r"/>
                        </a:tabLst>
                      </a:pPr>
                      <a:r>
                        <a:rPr 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女</a:t>
                      </a:r>
                    </a:p>
                  </a:txBody>
                  <a:tcPr marL="49039" marR="49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5841592"/>
                  </a:ext>
                </a:extLst>
              </a:tr>
              <a:tr h="1049791"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114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49039" marR="49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</a:pPr>
                      <a:r>
                        <a:rPr lang="zh-TW" alt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商學</a:t>
                      </a:r>
                      <a:r>
                        <a:rPr lang="zh-TW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院</a:t>
                      </a:r>
                    </a:p>
                  </a:txBody>
                  <a:tcPr marL="49039" marR="49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</a:pPr>
                      <a:r>
                        <a:rPr lang="zh-TW" alt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會計</a:t>
                      </a:r>
                      <a:r>
                        <a:rPr lang="zh-TW" altLang="zh-TW" sz="1600" kern="100" dirty="0"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</a:t>
                      </a:r>
                      <a:r>
                        <a:rPr lang="zh-TW" alt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系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49039" marR="49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</a:pPr>
                      <a:r>
                        <a:rPr lang="zh-TW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學士班</a:t>
                      </a:r>
                    </a:p>
                  </a:txBody>
                  <a:tcPr marL="49039" marR="49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49039" marR="49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</a:pPr>
                      <a:r>
                        <a:rPr lang="zh-TW" alt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■夥伴</a:t>
                      </a:r>
                      <a:r>
                        <a:rPr lang="zh-TW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學校</a:t>
                      </a:r>
                    </a:p>
                  </a:txBody>
                  <a:tcPr marL="49039" marR="49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  <a:tabLst>
                          <a:tab pos="9972040" algn="r"/>
                        </a:tabLst>
                      </a:pPr>
                      <a:r>
                        <a:rPr lang="zh-TW" alt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■</a:t>
                      </a:r>
                      <a:r>
                        <a:rPr lang="zh-TW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僅以跨領域學士畢業</a:t>
                      </a:r>
                    </a:p>
                  </a:txBody>
                  <a:tcPr marL="49039" marR="49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</a:pPr>
                      <a:r>
                        <a:rPr lang="zh-TW" altLang="zh-TW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策略管理與產業分析</a:t>
                      </a:r>
                      <a:endParaRPr lang="zh-TW" altLang="en-US" sz="1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49039" marR="49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</a:pPr>
                      <a:r>
                        <a:rPr lang="zh-TW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跨領域學士</a:t>
                      </a:r>
                    </a:p>
                  </a:txBody>
                  <a:tcPr marL="49039" marR="49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200"/>
                        </a:lnSpc>
                        <a:tabLst>
                          <a:tab pos="9972040" algn="r"/>
                        </a:tabLst>
                      </a:pPr>
                      <a:r>
                        <a:rPr lang="en-US" altLang="zh-TW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Bachelor of Interdisciplinary Studies</a:t>
                      </a:r>
                      <a:r>
                        <a:rPr lang="zh-TW" altLang="zh-TW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：</a:t>
                      </a:r>
                      <a:r>
                        <a:rPr lang="en-US" altLang="zh-TW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Strategic Management and Industrial Analysis</a:t>
                      </a:r>
                      <a:endParaRPr lang="zh-TW" altLang="en-US" sz="1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  <a:tabLst>
                          <a:tab pos="9972040" algn="r"/>
                        </a:tabLst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B.I.S.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49039" marR="49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  <a:tabLst>
                          <a:tab pos="9972040" algn="r"/>
                        </a:tabLst>
                      </a:pPr>
                      <a:r>
                        <a:rPr lang="en-US" altLang="zh-TW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49039" marR="49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  <a:tabLst>
                          <a:tab pos="9972040" algn="r"/>
                        </a:tabLst>
                      </a:pPr>
                      <a:r>
                        <a:rPr lang="en-US" altLang="zh-TW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0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49039" marR="49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81735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722646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47"/>
          <p:cNvSpPr>
            <a:spLocks noChangeArrowheads="1"/>
          </p:cNvSpPr>
          <p:nvPr/>
        </p:nvSpPr>
        <p:spPr bwMode="gray">
          <a:xfrm>
            <a:off x="3569" y="7006"/>
            <a:ext cx="890140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  <a:defRPr/>
            </a:pPr>
            <a:r>
              <a:rPr lang="en-US" altLang="zh-TW" sz="2000" b="1" dirty="0">
                <a:solidFill>
                  <a:srgbClr val="000000"/>
                </a:solidFill>
                <a:cs typeface="Arial" panose="020B0604020202020204" pitchFamily="34" charset="0"/>
              </a:rPr>
              <a:t>4.7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9336" y="363118"/>
            <a:ext cx="12182664" cy="498548"/>
          </a:xfrm>
        </p:spPr>
        <p:txBody>
          <a:bodyPr anchor="t">
            <a:noAutofit/>
          </a:bodyPr>
          <a:lstStyle/>
          <a:p>
            <a:pPr algn="l"/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20-4.</a:t>
            </a: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學士班畢業生取得跨領域學位之統計</a:t>
            </a:r>
            <a:b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</a:b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								(</a:t>
            </a:r>
            <a:r>
              <a:rPr lang="en-US" altLang="zh-TW" sz="30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115.10</a:t>
            </a:r>
            <a:r>
              <a:rPr lang="zh-TW" altLang="en-US" sz="30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期首填</a:t>
            </a:r>
            <a:r>
              <a:rPr lang="zh-TW" altLang="en-US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， 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10</a:t>
            </a:r>
            <a:r>
              <a:rPr lang="zh-TW" altLang="en-US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月</a:t>
            </a: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填報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)</a:t>
            </a:r>
            <a:endParaRPr lang="zh-TW" altLang="en-US" sz="30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136" name="文字方塊 135">
            <a:extLst>
              <a:ext uri="{FF2B5EF4-FFF2-40B4-BE49-F238E27FC236}">
                <a16:creationId xmlns:a16="http://schemas.microsoft.com/office/drawing/2014/main" id="{AB71C525-C27F-4A9B-A808-58BED1D75B67}"/>
              </a:ext>
            </a:extLst>
          </p:cNvPr>
          <p:cNvSpPr txBox="1"/>
          <p:nvPr/>
        </p:nvSpPr>
        <p:spPr>
          <a:xfrm>
            <a:off x="175722" y="1304873"/>
            <a:ext cx="11908971" cy="14217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zh-TW" altLang="en-US" sz="2000" b="1" cap="all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範例：自辦</a:t>
            </a:r>
            <a:r>
              <a:rPr lang="zh-TW" altLang="zh-TW" sz="2000" b="1" cap="all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學校填報方式</a:t>
            </a:r>
            <a:endParaRPr lang="en-US" altLang="zh-TW" sz="2000" b="1" cap="all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lvl="1">
              <a:lnSpc>
                <a:spcPct val="150000"/>
              </a:lnSpc>
            </a:pPr>
            <a:r>
              <a:rPr lang="zh-TW" altLang="zh-TW" sz="2000" kern="100" dirty="0">
                <a:ea typeface="微軟正黑體" panose="020B0604030504040204" pitchFamily="34" charset="-120"/>
                <a:cs typeface="Arial" panose="020B0604020202020204" pitchFamily="34" charset="0"/>
              </a:rPr>
              <a:t>丙學生原為</a:t>
            </a:r>
            <a:r>
              <a:rPr lang="zh-TW" altLang="en-US" sz="2000" kern="100" dirty="0">
                <a:ea typeface="微軟正黑體" panose="020B0604030504040204" pitchFamily="34" charset="-120"/>
                <a:cs typeface="Arial" panose="020B0604020202020204" pitchFamily="34" charset="0"/>
              </a:rPr>
              <a:t>工學院</a:t>
            </a:r>
            <a:r>
              <a:rPr lang="zh-TW" altLang="zh-TW" sz="2000" kern="100" dirty="0">
                <a:ea typeface="微軟正黑體" panose="020B0604030504040204" pitchFamily="34" charset="-120"/>
                <a:cs typeface="Arial" panose="020B0604020202020204" pitchFamily="34" charset="0"/>
              </a:rPr>
              <a:t>環境工程學系學生，修讀跨領域學士，</a:t>
            </a:r>
            <a:r>
              <a:rPr lang="zh-TW" altLang="zh-TW" sz="2000" b="1" kern="100" dirty="0">
                <a:ea typeface="微軟正黑體" panose="020B0604030504040204" pitchFamily="34" charset="-120"/>
                <a:cs typeface="Arial" panose="020B0604020202020204" pitchFamily="34" charset="0"/>
              </a:rPr>
              <a:t>畢業時同時</a:t>
            </a:r>
            <a:r>
              <a:rPr lang="zh-TW" altLang="zh-TW" sz="2000" kern="100" dirty="0">
                <a:ea typeface="微軟正黑體" panose="020B0604030504040204" pitchFamily="34" charset="-120"/>
                <a:cs typeface="Arial" panose="020B0604020202020204" pitchFamily="34" charset="0"/>
              </a:rPr>
              <a:t>符合環境工程學系及跨領域學士之畢業資格與條件，</a:t>
            </a:r>
            <a:r>
              <a:rPr lang="en-US" altLang="zh-TW" sz="2000" kern="100" dirty="0">
                <a:ea typeface="微軟正黑體" panose="020B0604030504040204" pitchFamily="34" charset="-120"/>
                <a:cs typeface="Arial" panose="020B0604020202020204" pitchFamily="34" charset="0"/>
              </a:rPr>
              <a:t> 【</a:t>
            </a:r>
            <a:r>
              <a:rPr lang="zh-TW" altLang="zh-TW" sz="2000" b="1" kern="100" dirty="0">
                <a:ea typeface="微軟正黑體" panose="020B0604030504040204" pitchFamily="34" charset="-120"/>
                <a:cs typeface="Arial" panose="020B0604020202020204" pitchFamily="34" charset="0"/>
              </a:rPr>
              <a:t>取得原學位暨跨領域學士學位</a:t>
            </a:r>
            <a:r>
              <a:rPr lang="en-US" altLang="zh-TW" sz="2000" b="1" kern="100" dirty="0">
                <a:ea typeface="微軟正黑體" panose="020B0604030504040204" pitchFamily="34" charset="-120"/>
                <a:cs typeface="Arial" panose="020B0604020202020204" pitchFamily="34" charset="0"/>
              </a:rPr>
              <a:t>】 </a:t>
            </a:r>
            <a:r>
              <a:rPr lang="zh-TW" altLang="zh-TW" sz="2000" kern="100" dirty="0">
                <a:ea typeface="微軟正黑體" panose="020B0604030504040204" pitchFamily="34" charset="-120"/>
                <a:cs typeface="Arial" panose="020B0604020202020204" pitchFamily="34" charset="0"/>
              </a:rPr>
              <a:t>。</a:t>
            </a:r>
            <a:endParaRPr lang="zh-TW" altLang="en-US" sz="2000" kern="100" dirty="0"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887E9EA5-E1FA-43CD-AC8F-0322239190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2762340"/>
              </p:ext>
            </p:extLst>
          </p:nvPr>
        </p:nvGraphicFramePr>
        <p:xfrm>
          <a:off x="175210" y="2799185"/>
          <a:ext cx="11910780" cy="2365446"/>
        </p:xfrm>
        <a:graphic>
          <a:graphicData uri="http://schemas.openxmlformats.org/drawingml/2006/table">
            <a:tbl>
              <a:tblPr firstRow="1" firstCol="1" bandRow="1"/>
              <a:tblGrid>
                <a:gridCol w="617892">
                  <a:extLst>
                    <a:ext uri="{9D8B030D-6E8A-4147-A177-3AD203B41FA5}">
                      <a16:colId xmlns:a16="http://schemas.microsoft.com/office/drawing/2014/main" val="1219771332"/>
                    </a:ext>
                  </a:extLst>
                </a:gridCol>
                <a:gridCol w="778523">
                  <a:extLst>
                    <a:ext uri="{9D8B030D-6E8A-4147-A177-3AD203B41FA5}">
                      <a16:colId xmlns:a16="http://schemas.microsoft.com/office/drawing/2014/main" val="2041108475"/>
                    </a:ext>
                  </a:extLst>
                </a:gridCol>
                <a:gridCol w="828675">
                  <a:extLst>
                    <a:ext uri="{9D8B030D-6E8A-4147-A177-3AD203B41FA5}">
                      <a16:colId xmlns:a16="http://schemas.microsoft.com/office/drawing/2014/main" val="1442085217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517978505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1957246810"/>
                    </a:ext>
                  </a:extLst>
                </a:gridCol>
                <a:gridCol w="1209675">
                  <a:extLst>
                    <a:ext uri="{9D8B030D-6E8A-4147-A177-3AD203B41FA5}">
                      <a16:colId xmlns:a16="http://schemas.microsoft.com/office/drawing/2014/main" val="1224332474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4127513413"/>
                    </a:ext>
                  </a:extLst>
                </a:gridCol>
                <a:gridCol w="849086">
                  <a:extLst>
                    <a:ext uri="{9D8B030D-6E8A-4147-A177-3AD203B41FA5}">
                      <a16:colId xmlns:a16="http://schemas.microsoft.com/office/drawing/2014/main" val="1796513864"/>
                    </a:ext>
                  </a:extLst>
                </a:gridCol>
                <a:gridCol w="886408">
                  <a:extLst>
                    <a:ext uri="{9D8B030D-6E8A-4147-A177-3AD203B41FA5}">
                      <a16:colId xmlns:a16="http://schemas.microsoft.com/office/drawing/2014/main" val="1906908934"/>
                    </a:ext>
                  </a:extLst>
                </a:gridCol>
                <a:gridCol w="2276669">
                  <a:extLst>
                    <a:ext uri="{9D8B030D-6E8A-4147-A177-3AD203B41FA5}">
                      <a16:colId xmlns:a16="http://schemas.microsoft.com/office/drawing/2014/main" val="3141110762"/>
                    </a:ext>
                  </a:extLst>
                </a:gridCol>
                <a:gridCol w="881711">
                  <a:extLst>
                    <a:ext uri="{9D8B030D-6E8A-4147-A177-3AD203B41FA5}">
                      <a16:colId xmlns:a16="http://schemas.microsoft.com/office/drawing/2014/main" val="2663841220"/>
                    </a:ext>
                  </a:extLst>
                </a:gridCol>
                <a:gridCol w="624258">
                  <a:extLst>
                    <a:ext uri="{9D8B030D-6E8A-4147-A177-3AD203B41FA5}">
                      <a16:colId xmlns:a16="http://schemas.microsoft.com/office/drawing/2014/main" val="3254740813"/>
                    </a:ext>
                  </a:extLst>
                </a:gridCol>
                <a:gridCol w="624258">
                  <a:extLst>
                    <a:ext uri="{9D8B030D-6E8A-4147-A177-3AD203B41FA5}">
                      <a16:colId xmlns:a16="http://schemas.microsoft.com/office/drawing/2014/main" val="2199974227"/>
                    </a:ext>
                  </a:extLst>
                </a:gridCol>
              </a:tblGrid>
              <a:tr h="138802">
                <a:tc rowSpan="4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學年度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學院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單位名稱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學制班別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學籍分組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辦理跨域彈性修業類別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跨領域學士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0433978"/>
                  </a:ext>
                </a:extLst>
              </a:tr>
              <a:tr h="13880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學位取得情形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跨領域名稱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  <a:tabLst>
                          <a:tab pos="9972040" algn="r"/>
                        </a:tabLs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學位名稱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  <a:tabLst>
                          <a:tab pos="9972040" algn="r"/>
                        </a:tabLs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畢業人數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6066068"/>
                  </a:ext>
                </a:extLst>
              </a:tr>
              <a:tr h="13880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中文名稱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  <a:tabLst>
                          <a:tab pos="9972040" algn="r"/>
                        </a:tabLs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英文名稱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466659"/>
                  </a:ext>
                </a:extLst>
              </a:tr>
              <a:tr h="17926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全稱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  <a:tabLst>
                          <a:tab pos="9972040" algn="r"/>
                        </a:tabLs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簡稱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  <a:tabLst>
                          <a:tab pos="9972040" algn="r"/>
                        </a:tabLst>
                      </a:pPr>
                      <a:r>
                        <a:rPr lang="zh-TW" altLang="en-US" sz="1200" b="1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男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  <a:tabLst>
                          <a:tab pos="9972040" algn="r"/>
                        </a:tabLs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女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7091509"/>
                  </a:ext>
                </a:extLst>
              </a:tr>
              <a:tr h="953205"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114</a:t>
                      </a:r>
                      <a:endParaRPr lang="zh-TW" altLang="en-US" sz="1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</a:pPr>
                      <a:r>
                        <a:rPr lang="zh-TW" alt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工學院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</a:pPr>
                      <a:r>
                        <a:rPr lang="zh-TW" altLang="zh-TW" sz="1600" kern="100" dirty="0"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環境工程學系</a:t>
                      </a:r>
                      <a:endParaRPr lang="zh-TW" altLang="en-US" sz="1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</a:pPr>
                      <a:r>
                        <a:rPr lang="zh-TW" alt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學士班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lang="zh-TW" altLang="en-US" sz="1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</a:pPr>
                      <a:r>
                        <a:rPr lang="zh-TW" altLang="en-US" sz="1600" kern="100" dirty="0">
                          <a:solidFill>
                            <a:schemeClr val="tx1"/>
                          </a:solidFill>
                          <a:effectLst/>
                          <a:latin typeface="細明體" panose="02020509000000000000" pitchFamily="49" charset="-120"/>
                          <a:ea typeface="細明體" panose="02020509000000000000" pitchFamily="49" charset="-120"/>
                          <a:cs typeface="Arial" panose="020B0604020202020204" pitchFamily="34" charset="0"/>
                        </a:rPr>
                        <a:t>■</a:t>
                      </a:r>
                      <a:r>
                        <a:rPr lang="zh-TW" alt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自辦學校</a:t>
                      </a:r>
                    </a:p>
                    <a:p>
                      <a:pPr algn="ctr">
                        <a:lnSpc>
                          <a:spcPts val="2200"/>
                        </a:lnSpc>
                      </a:pP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000</a:t>
                      </a:r>
                      <a:r>
                        <a:rPr lang="zh-TW" altLang="en-US" sz="14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年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00</a:t>
                      </a:r>
                      <a:r>
                        <a:rPr lang="zh-TW" altLang="en-US" sz="14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月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00</a:t>
                      </a:r>
                      <a:r>
                        <a:rPr lang="zh-TW" altLang="en-US" sz="14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日臺教字第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XXXXXXXX</a:t>
                      </a:r>
                      <a:r>
                        <a:rPr lang="zh-TW" altLang="en-US" sz="14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號函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  <a:tabLst>
                          <a:tab pos="9972040" algn="r"/>
                        </a:tabLst>
                      </a:pPr>
                      <a:r>
                        <a:rPr lang="zh-TW" altLang="en-US" sz="1600" kern="100" dirty="0">
                          <a:solidFill>
                            <a:schemeClr val="tx1"/>
                          </a:solidFill>
                          <a:effectLst/>
                          <a:latin typeface="細明體" panose="02020509000000000000" pitchFamily="49" charset="-120"/>
                          <a:ea typeface="細明體" panose="02020509000000000000" pitchFamily="49" charset="-120"/>
                          <a:cs typeface="Arial" panose="020B0604020202020204" pitchFamily="34" charset="0"/>
                        </a:rPr>
                        <a:t>■</a:t>
                      </a:r>
                      <a:r>
                        <a:rPr lang="zh-TW" alt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同時取得原學位暨跨領域學士畢業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</a:pPr>
                      <a:r>
                        <a:rPr lang="zh-TW" alt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環境永續與生物多樣性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</a:pPr>
                      <a:r>
                        <a:rPr lang="zh-TW" alt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跨領域學士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200"/>
                        </a:lnSpc>
                        <a:tabLst>
                          <a:tab pos="9972040" algn="r"/>
                        </a:tabLst>
                      </a:pPr>
                      <a:r>
                        <a:rPr lang="en-US" altLang="zh-TW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Bachelor of Interdisciplinary Studies</a:t>
                      </a:r>
                      <a:r>
                        <a:rPr lang="zh-TW" altLang="zh-TW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：</a:t>
                      </a:r>
                      <a:r>
                        <a:rPr lang="en-US" altLang="zh-TW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Environmental Sustainability and Biodiversity</a:t>
                      </a:r>
                      <a:endParaRPr lang="zh-TW" altLang="en-US" sz="1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  <a:tabLst>
                          <a:tab pos="9972040" algn="r"/>
                        </a:tabLst>
                      </a:pPr>
                      <a:r>
                        <a:rPr lang="en-US" altLang="zh-TW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B.I.S.</a:t>
                      </a:r>
                      <a:endParaRPr lang="zh-TW" altLang="zh-TW" sz="1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  <a:tabLst>
                          <a:tab pos="9972040" algn="r"/>
                        </a:tabLst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</a:t>
                      </a:r>
                      <a:endParaRPr lang="zh-TW" altLang="en-US" sz="1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  <a:tabLst>
                          <a:tab pos="9972040" algn="r"/>
                        </a:tabLst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0</a:t>
                      </a:r>
                      <a:endParaRPr lang="zh-TW" altLang="en-US" sz="1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43950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748675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47"/>
          <p:cNvSpPr>
            <a:spLocks noChangeArrowheads="1"/>
          </p:cNvSpPr>
          <p:nvPr/>
        </p:nvSpPr>
        <p:spPr bwMode="gray">
          <a:xfrm>
            <a:off x="3569" y="7006"/>
            <a:ext cx="890140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  <a:defRPr/>
            </a:pPr>
            <a:r>
              <a:rPr lang="en-US" altLang="zh-TW" sz="2000" b="1" dirty="0">
                <a:solidFill>
                  <a:srgbClr val="000000"/>
                </a:solidFill>
                <a:cs typeface="Arial" panose="020B0604020202020204" pitchFamily="34" charset="0"/>
              </a:rPr>
              <a:t>4.8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9336" y="363118"/>
            <a:ext cx="12182664" cy="498548"/>
          </a:xfrm>
        </p:spPr>
        <p:txBody>
          <a:bodyPr anchor="t">
            <a:noAutofit/>
          </a:bodyPr>
          <a:lstStyle/>
          <a:p>
            <a:pPr algn="l"/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3-1.</a:t>
            </a: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原住民畢業學生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				    			  (10</a:t>
            </a:r>
            <a:r>
              <a:rPr lang="zh-TW" altLang="en-US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月</a:t>
            </a: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填報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)</a:t>
            </a:r>
            <a:endParaRPr lang="zh-TW" altLang="en-US" sz="30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22D18A8B-D2F0-4F25-9053-A9BDD4CDC37D}"/>
              </a:ext>
            </a:extLst>
          </p:cNvPr>
          <p:cNvSpPr/>
          <p:nvPr/>
        </p:nvSpPr>
        <p:spPr>
          <a:xfrm>
            <a:off x="290017" y="2134736"/>
            <a:ext cx="11326595" cy="22417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30480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altLang="zh-TW" sz="24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【115.10</a:t>
            </a:r>
            <a:r>
              <a:rPr lang="zh-TW" altLang="en-US" sz="24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期</a:t>
            </a:r>
            <a:r>
              <a:rPr lang="en-US" altLang="zh-TW" sz="24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-</a:t>
            </a:r>
            <a:r>
              <a:rPr lang="zh-TW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新增欄位說明</a:t>
            </a:r>
            <a:r>
              <a:rPr lang="en-US" altLang="zh-TW" sz="24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】</a:t>
            </a:r>
            <a:r>
              <a:rPr lang="zh-TW" altLang="en-US" sz="24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新增兩欄位，以了解原住民跨領域學士學位取得情形</a:t>
            </a:r>
            <a:endParaRPr lang="en-US" altLang="zh-TW" sz="2400" b="1" dirty="0">
              <a:solidFill>
                <a:srgbClr val="0000FF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  <a:tabLst>
                <a:tab pos="30480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zh-TW" altLang="en-US" sz="2400" b="1" kern="100" dirty="0">
                <a:ea typeface="微軟正黑體" panose="020B0604030504040204" pitchFamily="34" charset="-120"/>
                <a:cs typeface="Arial" panose="020B0604020202020204" pitchFamily="34" charset="0"/>
              </a:rPr>
              <a:t>本表</a:t>
            </a:r>
            <a:r>
              <a:rPr lang="zh-TW" altLang="en-US" sz="2400" b="1" kern="100" dirty="0">
                <a:solidFill>
                  <a:srgbClr val="FF0000"/>
                </a:solidFill>
                <a:ea typeface="微軟正黑體" panose="020B0604030504040204" pitchFamily="34" charset="-120"/>
                <a:cs typeface="Arial" panose="020B0604020202020204" pitchFamily="34" charset="0"/>
              </a:rPr>
              <a:t>「同時取得原學位暨跨領域學士畢業」及「僅以跨領域學士畢業」兩欄位之文字定義，與「學</a:t>
            </a:r>
            <a:r>
              <a:rPr lang="en-US" altLang="zh-TW" sz="2400" b="1" kern="100" dirty="0">
                <a:solidFill>
                  <a:srgbClr val="FF0000"/>
                </a:solidFill>
                <a:ea typeface="微軟正黑體" panose="020B0604030504040204" pitchFamily="34" charset="-120"/>
                <a:cs typeface="Arial" panose="020B0604020202020204" pitchFamily="34" charset="0"/>
              </a:rPr>
              <a:t>20-4.</a:t>
            </a:r>
            <a:r>
              <a:rPr lang="zh-TW" altLang="en-US" sz="2400" b="1" kern="100" dirty="0">
                <a:solidFill>
                  <a:srgbClr val="FF0000"/>
                </a:solidFill>
                <a:ea typeface="微軟正黑體" panose="020B0604030504040204" pitchFamily="34" charset="-120"/>
                <a:cs typeface="Arial" panose="020B0604020202020204" pitchFamily="34" charset="0"/>
              </a:rPr>
              <a:t>學士班畢業生取得跨領域學位之統計」表冊相同</a:t>
            </a:r>
            <a:r>
              <a:rPr lang="zh-TW" altLang="en-US" sz="2400" b="1" kern="100" dirty="0">
                <a:ea typeface="微軟正黑體" panose="020B0604030504040204" pitchFamily="34" charset="-120"/>
                <a:cs typeface="Arial" panose="020B0604020202020204" pitchFamily="34" charset="0"/>
              </a:rPr>
              <a:t>；相關內容已於「學</a:t>
            </a:r>
            <a:r>
              <a:rPr lang="en-US" altLang="zh-TW" sz="2400" b="1" kern="100" dirty="0">
                <a:ea typeface="微軟正黑體" panose="020B0604030504040204" pitchFamily="34" charset="-120"/>
                <a:cs typeface="Arial" panose="020B0604020202020204" pitchFamily="34" charset="0"/>
              </a:rPr>
              <a:t>20-4</a:t>
            </a:r>
            <a:r>
              <a:rPr lang="zh-TW" altLang="en-US" sz="2400" b="1" kern="100" dirty="0">
                <a:ea typeface="微軟正黑體" panose="020B0604030504040204" pitchFamily="34" charset="-120"/>
                <a:cs typeface="Arial" panose="020B0604020202020204" pitchFamily="34" charset="0"/>
              </a:rPr>
              <a:t>」中完整說明（請參閱填表手冊），爰本表不再重複講述。</a:t>
            </a:r>
            <a:endParaRPr lang="en-US" altLang="zh-TW" sz="2400" b="1" kern="100" dirty="0"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F3643C4-EB61-48A3-BBF1-06EBAFF43056}"/>
              </a:ext>
            </a:extLst>
          </p:cNvPr>
          <p:cNvSpPr/>
          <p:nvPr/>
        </p:nvSpPr>
        <p:spPr>
          <a:xfrm>
            <a:off x="1293612" y="4492825"/>
            <a:ext cx="9427264" cy="1600066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343025" indent="-1343025">
              <a:lnSpc>
                <a:spcPct val="150000"/>
              </a:lnSpc>
              <a:defRPr sz="1300" b="0">
                <a:solidFill>
                  <a:srgbClr val="000000"/>
                </a:solidFill>
              </a:defRPr>
            </a:pPr>
            <a:r>
              <a:rPr lang="zh-TW" altLang="en-US" sz="2400" b="1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📢</a:t>
            </a:r>
            <a:r>
              <a:rPr lang="zh-TW" altLang="en-US" sz="2400" b="1" kern="100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提醒：</a:t>
            </a:r>
            <a:r>
              <a:rPr lang="zh-TW" altLang="en-US" sz="2400" b="1" kern="100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若原住民畢業學生取得</a:t>
            </a:r>
            <a:r>
              <a:rPr lang="zh-TW" altLang="en-US" sz="2400" b="1" kern="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跨領域學士學位，則學</a:t>
            </a:r>
            <a:r>
              <a:rPr lang="en-US" altLang="zh-TW" sz="2400" b="1" kern="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3-1</a:t>
            </a:r>
            <a:r>
              <a:rPr lang="zh-TW" altLang="en-US" sz="2400" b="1" kern="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與學</a:t>
            </a:r>
            <a:r>
              <a:rPr lang="en-US" altLang="zh-TW" sz="2400" b="1" kern="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20-4</a:t>
            </a:r>
            <a:r>
              <a:rPr lang="zh-TW" altLang="en-US" sz="2400" b="1" kern="1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皆須填報</a:t>
            </a:r>
            <a:r>
              <a:rPr lang="zh-TW" altLang="en-US" sz="2400" b="1" kern="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相關人數資料。</a:t>
            </a:r>
            <a:endParaRPr lang="zh-TW" altLang="en-US" sz="24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8CE76D18-FCF1-41EB-AE9D-299FCD3797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9465887"/>
              </p:ext>
            </p:extLst>
          </p:nvPr>
        </p:nvGraphicFramePr>
        <p:xfrm>
          <a:off x="186610" y="807392"/>
          <a:ext cx="11821887" cy="1259237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587831">
                  <a:extLst>
                    <a:ext uri="{9D8B030D-6E8A-4147-A177-3AD203B41FA5}">
                      <a16:colId xmlns:a16="http://schemas.microsoft.com/office/drawing/2014/main" val="651007133"/>
                    </a:ext>
                  </a:extLst>
                </a:gridCol>
                <a:gridCol w="559837">
                  <a:extLst>
                    <a:ext uri="{9D8B030D-6E8A-4147-A177-3AD203B41FA5}">
                      <a16:colId xmlns:a16="http://schemas.microsoft.com/office/drawing/2014/main" val="2410818166"/>
                    </a:ext>
                  </a:extLst>
                </a:gridCol>
                <a:gridCol w="699795">
                  <a:extLst>
                    <a:ext uri="{9D8B030D-6E8A-4147-A177-3AD203B41FA5}">
                      <a16:colId xmlns:a16="http://schemas.microsoft.com/office/drawing/2014/main" val="4199621966"/>
                    </a:ext>
                  </a:extLst>
                </a:gridCol>
                <a:gridCol w="839756">
                  <a:extLst>
                    <a:ext uri="{9D8B030D-6E8A-4147-A177-3AD203B41FA5}">
                      <a16:colId xmlns:a16="http://schemas.microsoft.com/office/drawing/2014/main" val="1622586505"/>
                    </a:ext>
                  </a:extLst>
                </a:gridCol>
                <a:gridCol w="774440">
                  <a:extLst>
                    <a:ext uri="{9D8B030D-6E8A-4147-A177-3AD203B41FA5}">
                      <a16:colId xmlns:a16="http://schemas.microsoft.com/office/drawing/2014/main" val="3742312237"/>
                    </a:ext>
                  </a:extLst>
                </a:gridCol>
                <a:gridCol w="1250302">
                  <a:extLst>
                    <a:ext uri="{9D8B030D-6E8A-4147-A177-3AD203B41FA5}">
                      <a16:colId xmlns:a16="http://schemas.microsoft.com/office/drawing/2014/main" val="2960109500"/>
                    </a:ext>
                  </a:extLst>
                </a:gridCol>
                <a:gridCol w="1399592">
                  <a:extLst>
                    <a:ext uri="{9D8B030D-6E8A-4147-A177-3AD203B41FA5}">
                      <a16:colId xmlns:a16="http://schemas.microsoft.com/office/drawing/2014/main" val="4139775898"/>
                    </a:ext>
                  </a:extLst>
                </a:gridCol>
                <a:gridCol w="1744825">
                  <a:extLst>
                    <a:ext uri="{9D8B030D-6E8A-4147-A177-3AD203B41FA5}">
                      <a16:colId xmlns:a16="http://schemas.microsoft.com/office/drawing/2014/main" val="3587507113"/>
                    </a:ext>
                  </a:extLst>
                </a:gridCol>
                <a:gridCol w="1576873">
                  <a:extLst>
                    <a:ext uri="{9D8B030D-6E8A-4147-A177-3AD203B41FA5}">
                      <a16:colId xmlns:a16="http://schemas.microsoft.com/office/drawing/2014/main" val="2989961931"/>
                    </a:ext>
                  </a:extLst>
                </a:gridCol>
                <a:gridCol w="1222310">
                  <a:extLst>
                    <a:ext uri="{9D8B030D-6E8A-4147-A177-3AD203B41FA5}">
                      <a16:colId xmlns:a16="http://schemas.microsoft.com/office/drawing/2014/main" val="2039906104"/>
                    </a:ext>
                  </a:extLst>
                </a:gridCol>
                <a:gridCol w="1166326">
                  <a:extLst>
                    <a:ext uri="{9D8B030D-6E8A-4147-A177-3AD203B41FA5}">
                      <a16:colId xmlns:a16="http://schemas.microsoft.com/office/drawing/2014/main" val="8535373"/>
                    </a:ext>
                  </a:extLst>
                </a:gridCol>
              </a:tblGrid>
              <a:tr h="373637">
                <a:tc rowSpan="3"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學年度</a:t>
                      </a: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kumimoji="0" lang="zh-TW" altLang="en-US" sz="10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學院</a:t>
                      </a: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單位名稱</a:t>
                      </a: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kumimoji="0" lang="zh-TW" altLang="en-US" sz="10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學制班別</a:t>
                      </a: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族籍別</a:t>
                      </a: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原住民畢業總學生人數</a:t>
                      </a: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原住民跨領域學士之學位取得情形</a:t>
                      </a: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6233107"/>
                  </a:ext>
                </a:extLst>
              </a:tr>
              <a:tr h="41689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同時取得原學位暨跨領域學士畢業人數</a:t>
                      </a: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7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僅以跨領域學士畢業人數</a:t>
                      </a: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8692582"/>
                  </a:ext>
                </a:extLst>
              </a:tr>
              <a:tr h="26601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kumimoji="0" lang="zh-TW" altLang="en-US" sz="10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男</a:t>
                      </a: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kumimoji="0" lang="zh-TW" altLang="en-US" sz="10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女</a:t>
                      </a: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kumimoji="0" lang="zh-TW" altLang="en-US" sz="14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男</a:t>
                      </a: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女</a:t>
                      </a: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7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男</a:t>
                      </a: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7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女</a:t>
                      </a: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8551721"/>
                  </a:ext>
                </a:extLst>
              </a:tr>
              <a:tr h="201337">
                <a:tc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</a:pPr>
                      <a:r>
                        <a:rPr kumimoji="0" lang="en-US" sz="10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altLang="en-US" sz="1000" b="1" i="0" u="none" strike="noStrike" kern="1200" cap="none" normalizeH="0" baseline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72" marR="685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</a:pPr>
                      <a:r>
                        <a:rPr kumimoji="0" lang="en-US" sz="10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altLang="en-US" sz="1000" b="1" i="0" u="none" strike="noStrike" kern="1200" cap="none" normalizeH="0" baseline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72" marR="685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</a:pPr>
                      <a:r>
                        <a:rPr kumimoji="0" lang="en-US" sz="10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altLang="en-US" sz="1000" b="1" i="0" u="none" strike="noStrike" kern="1200" cap="none" normalizeH="0" baseline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72" marR="685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</a:pPr>
                      <a:r>
                        <a:rPr kumimoji="0" lang="en-US" sz="10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altLang="en-US" sz="1000" b="1" i="0" u="none" strike="noStrike" kern="1200" cap="none" normalizeH="0" baseline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72" marR="685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kumimoji="0" lang="en-US" sz="10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altLang="en-US" sz="1000" b="1" i="0" u="none" strike="noStrike" kern="1200" cap="none" normalizeH="0" baseline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72" marR="685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kumimoji="0" lang="en-US" sz="10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altLang="en-US" sz="1000" b="1" i="0" u="none" strike="noStrike" kern="1200" cap="none" normalizeH="0" baseline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72" marR="685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kumimoji="0" lang="en-US" sz="10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altLang="en-US" sz="1000" b="1" i="0" u="none" strike="noStrike" kern="1200" cap="none" normalizeH="0" baseline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72" marR="685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kumimoji="0" lang="en-US" sz="14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altLang="en-US" sz="1400" b="1" i="0" u="none" strike="noStrike" kern="1200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alt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700"/>
                        </a:lnSpc>
                      </a:pP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alt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700"/>
                        </a:lnSpc>
                      </a:pP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alt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1068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543481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 txBox="1">
            <a:spLocks noChangeArrowheads="1"/>
          </p:cNvSpPr>
          <p:nvPr/>
        </p:nvSpPr>
        <p:spPr bwMode="gray">
          <a:xfrm>
            <a:off x="2018269" y="1961223"/>
            <a:ext cx="8538524" cy="17532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r>
              <a:rPr lang="en-US" altLang="zh-TW" sz="7200" i="0" dirty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5.</a:t>
            </a:r>
            <a:r>
              <a:rPr lang="zh-TW" altLang="en-US" sz="7200" i="0" dirty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常見問題</a:t>
            </a:r>
            <a:r>
              <a:rPr lang="en-US" altLang="zh-TW" sz="7200" i="0" dirty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Q&amp;A</a:t>
            </a:r>
            <a:endParaRPr lang="zh-TW" altLang="en-US" sz="7200" i="0" dirty="0">
              <a:solidFill>
                <a:schemeClr val="tx1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6" name="Rectangle 8"/>
          <p:cNvSpPr txBox="1">
            <a:spLocks noChangeArrowheads="1"/>
          </p:cNvSpPr>
          <p:nvPr/>
        </p:nvSpPr>
        <p:spPr bwMode="auto">
          <a:xfrm>
            <a:off x="1523428" y="5199864"/>
            <a:ext cx="3042851" cy="391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000" tIns="10800" rIns="18000" bIns="1080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None/>
              <a:defRPr sz="2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l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defRPr/>
            </a:pP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華康中圓體"/>
              </a:rPr>
              <a:t>大學校院校務資料庫</a:t>
            </a:r>
          </a:p>
        </p:txBody>
      </p:sp>
      <p:sp>
        <p:nvSpPr>
          <p:cNvPr id="7" name="Rectangle 17"/>
          <p:cNvSpPr>
            <a:spLocks noChangeArrowheads="1"/>
          </p:cNvSpPr>
          <p:nvPr/>
        </p:nvSpPr>
        <p:spPr bwMode="auto">
          <a:xfrm>
            <a:off x="1683894" y="5739288"/>
            <a:ext cx="2552871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8000" tIns="10800" rIns="18000" bIns="10800">
            <a:spAutoFit/>
          </a:bodyPr>
          <a:lstStyle>
            <a:lvl1pPr algn="ctr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algn="ctr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algn="ctr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algn="ctr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l" eaLnBrk="1" hangingPunct="1"/>
            <a:r>
              <a:rPr lang="en-US" altLang="ko-KR" sz="1600" b="1" dirty="0">
                <a:solidFill>
                  <a:srgbClr val="0000FF"/>
                </a:solidFill>
                <a:latin typeface="Arial" panose="020B0604020202020204" pitchFamily="34" charset="0"/>
                <a:ea typeface="Gulim" panose="020B0600000101010101" pitchFamily="34" charset="-127"/>
                <a:cs typeface="Arial" panose="020B0604020202020204" pitchFamily="34" charset="0"/>
              </a:rPr>
              <a:t>https://hedb.moe.edu.tw/</a:t>
            </a:r>
          </a:p>
        </p:txBody>
      </p:sp>
    </p:spTree>
    <p:extLst>
      <p:ext uri="{BB962C8B-B14F-4D97-AF65-F5344CB8AC3E}">
        <p14:creationId xmlns:p14="http://schemas.microsoft.com/office/powerpoint/2010/main" val="19144045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47"/>
          <p:cNvSpPr>
            <a:spLocks noChangeArrowheads="1"/>
          </p:cNvSpPr>
          <p:nvPr/>
        </p:nvSpPr>
        <p:spPr bwMode="gray">
          <a:xfrm>
            <a:off x="3569" y="7006"/>
            <a:ext cx="890140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  <a:defRPr/>
            </a:pPr>
            <a:r>
              <a:rPr lang="en-US" altLang="zh-TW" sz="2000" b="1" dirty="0">
                <a:solidFill>
                  <a:srgbClr val="000000"/>
                </a:solidFill>
                <a:cs typeface="Arial" panose="020B0604020202020204" pitchFamily="34" charset="0"/>
              </a:rPr>
              <a:t>5.1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9336" y="363118"/>
            <a:ext cx="12182664" cy="498548"/>
          </a:xfrm>
        </p:spPr>
        <p:txBody>
          <a:bodyPr anchor="t">
            <a:noAutofit/>
          </a:bodyPr>
          <a:lstStyle/>
          <a:p>
            <a:pPr algn="l"/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5-4.</a:t>
            </a: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國際專修部華語先修生及續讀境外生數</a:t>
            </a:r>
            <a:endParaRPr lang="zh-TW" altLang="en-US" sz="30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8" name="Rounded Rectangle 5">
            <a:extLst>
              <a:ext uri="{FF2B5EF4-FFF2-40B4-BE49-F238E27FC236}">
                <a16:creationId xmlns:a16="http://schemas.microsoft.com/office/drawing/2014/main" id="{AC6BB7F9-3BF8-4D08-8F5B-2745B1B4F9C1}"/>
              </a:ext>
            </a:extLst>
          </p:cNvPr>
          <p:cNvSpPr/>
          <p:nvPr/>
        </p:nvSpPr>
        <p:spPr>
          <a:xfrm>
            <a:off x="295471" y="1089440"/>
            <a:ext cx="9530020" cy="450892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343025" indent="-1343025">
              <a:lnSpc>
                <a:spcPct val="150000"/>
              </a:lnSpc>
              <a:defRPr sz="1300" b="0">
                <a:solidFill>
                  <a:srgbClr val="000000"/>
                </a:solidFill>
              </a:defRPr>
            </a:pPr>
            <a:r>
              <a:rPr lang="en-US" altLang="zh-TW" sz="2200" b="1" dirty="0">
                <a:solidFill>
                  <a:srgbClr val="006600"/>
                </a:solidFill>
                <a:highlight>
                  <a:srgbClr val="FFD243"/>
                </a:highligh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Q</a:t>
            </a:r>
            <a:r>
              <a:rPr lang="zh-TW" altLang="en-US" sz="2200" b="1" dirty="0">
                <a:solidFill>
                  <a:srgbClr val="006600"/>
                </a:solidFill>
                <a:highlight>
                  <a:srgbClr val="FFD243"/>
                </a:highligh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：國際專修生已升到大三，還要填報學</a:t>
            </a:r>
            <a:r>
              <a:rPr lang="en-US" altLang="zh-TW" sz="2200" b="1" dirty="0">
                <a:solidFill>
                  <a:srgbClr val="006600"/>
                </a:solidFill>
                <a:highlight>
                  <a:srgbClr val="FFD243"/>
                </a:highligh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5-4</a:t>
            </a:r>
            <a:r>
              <a:rPr lang="zh-TW" altLang="en-US" sz="2200" b="1" dirty="0">
                <a:solidFill>
                  <a:srgbClr val="006600"/>
                </a:solidFill>
                <a:highlight>
                  <a:srgbClr val="FFD243"/>
                </a:highligh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嗎？</a:t>
            </a:r>
            <a:endParaRPr lang="en-US" altLang="zh-TW" sz="2200" b="1" dirty="0">
              <a:solidFill>
                <a:srgbClr val="006600"/>
              </a:solidFill>
              <a:highlight>
                <a:srgbClr val="FFD243"/>
              </a:highlight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1343025" indent="-1343025">
              <a:lnSpc>
                <a:spcPct val="150000"/>
              </a:lnSpc>
              <a:defRPr sz="1300" b="0">
                <a:solidFill>
                  <a:srgbClr val="000000"/>
                </a:solidFill>
              </a:defRPr>
            </a:pPr>
            <a:r>
              <a:rPr lang="en-US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A</a:t>
            </a: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：要。</a:t>
            </a:r>
            <a:endParaRPr lang="en-US" altLang="zh-TW" sz="22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540000">
              <a:lnSpc>
                <a:spcPct val="150000"/>
              </a:lnSpc>
              <a:defRPr sz="1300" b="0">
                <a:solidFill>
                  <a:srgbClr val="000000"/>
                </a:solidFill>
              </a:defRPr>
            </a:pPr>
            <a:r>
              <a:rPr lang="zh-TW" altLang="en-US" sz="22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判斷原則：</a:t>
            </a: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只要仍在本校就讀即須填報；休學或退學不填。</a:t>
            </a:r>
            <a:endParaRPr lang="en-US" altLang="zh-TW" sz="22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indent="540000">
              <a:lnSpc>
                <a:spcPct val="150000"/>
              </a:lnSpc>
              <a:defRPr sz="1300" b="0">
                <a:solidFill>
                  <a:srgbClr val="000000"/>
                </a:solidFill>
              </a:defRPr>
            </a:pPr>
            <a:r>
              <a:rPr lang="zh-TW" altLang="en-US" sz="22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需要填報→</a:t>
            </a:r>
            <a:endParaRPr lang="en-US" altLang="zh-TW" sz="2200" b="1" dirty="0">
              <a:solidFill>
                <a:srgbClr val="0000FF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indent="540000">
              <a:lnSpc>
                <a:spcPct val="150000"/>
              </a:lnSpc>
              <a:defRPr sz="1300" b="0">
                <a:solidFill>
                  <a:srgbClr val="000000"/>
                </a:solidFill>
              </a:defRPr>
            </a:pPr>
            <a:r>
              <a:rPr lang="zh-TW" altLang="en-US" sz="22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✓</a:t>
            </a:r>
            <a:r>
              <a:rPr lang="zh-TW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國際專修部華語先修生</a:t>
            </a:r>
            <a:endParaRPr lang="en-US" altLang="zh-TW" sz="22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indent="540000">
              <a:lnSpc>
                <a:spcPct val="150000"/>
              </a:lnSpc>
              <a:defRPr sz="1300" b="0">
                <a:solidFill>
                  <a:srgbClr val="000000"/>
                </a:solidFill>
              </a:defRPr>
            </a:pPr>
            <a:r>
              <a:rPr lang="zh-TW" altLang="en-US" sz="22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✓</a:t>
            </a: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  <a:sym typeface="Wingdings 2" panose="05020102010507070707" pitchFamily="18" charset="2"/>
              </a:rPr>
              <a:t>進入</a:t>
            </a:r>
            <a:r>
              <a:rPr lang="zh-TW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「獲錄取」學系</a:t>
            </a: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就讀</a:t>
            </a:r>
            <a:r>
              <a:rPr lang="zh-TW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之</a:t>
            </a: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學生</a:t>
            </a:r>
            <a:endParaRPr lang="en-US" altLang="zh-TW" sz="22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indent="540000">
              <a:lnSpc>
                <a:spcPct val="150000"/>
              </a:lnSpc>
              <a:defRPr sz="1300" b="0">
                <a:solidFill>
                  <a:srgbClr val="000000"/>
                </a:solidFill>
              </a:defRPr>
            </a:pPr>
            <a:r>
              <a:rPr lang="zh-TW" altLang="en-US" sz="22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毋須填報→</a:t>
            </a:r>
            <a:endParaRPr lang="en-US" altLang="zh-TW" sz="2200" b="1" dirty="0">
              <a:solidFill>
                <a:srgbClr val="FF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indent="540000">
              <a:lnSpc>
                <a:spcPct val="150000"/>
              </a:lnSpc>
              <a:defRPr sz="1300" b="0">
                <a:solidFill>
                  <a:srgbClr val="000000"/>
                </a:solidFill>
              </a:defRPr>
            </a:pPr>
            <a:r>
              <a:rPr lang="zh-TW" altLang="en-US" sz="26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  <a:sym typeface="Wingdings 2" panose="05020102010507070707" pitchFamily="18" charset="2"/>
              </a:rPr>
              <a:t></a:t>
            </a:r>
            <a:r>
              <a:rPr lang="zh-TW" altLang="en-US" sz="22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  <a:sym typeface="Wingdings 2" panose="05020102010507070707" pitchFamily="18" charset="2"/>
              </a:rPr>
              <a:t>休學生、退學生</a:t>
            </a:r>
            <a:endParaRPr lang="en-US" altLang="zh-TW" sz="22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grpSp>
        <p:nvGrpSpPr>
          <p:cNvPr id="3" name="群組 2">
            <a:extLst>
              <a:ext uri="{FF2B5EF4-FFF2-40B4-BE49-F238E27FC236}">
                <a16:creationId xmlns:a16="http://schemas.microsoft.com/office/drawing/2014/main" id="{9694D102-0167-400F-A416-41D672389598}"/>
              </a:ext>
            </a:extLst>
          </p:cNvPr>
          <p:cNvGrpSpPr/>
          <p:nvPr/>
        </p:nvGrpSpPr>
        <p:grpSpPr>
          <a:xfrm>
            <a:off x="9955766" y="363118"/>
            <a:ext cx="1440000" cy="1440000"/>
            <a:chOff x="4359277" y="1125538"/>
            <a:chExt cx="3389311" cy="4887912"/>
          </a:xfrm>
        </p:grpSpPr>
        <p:sp>
          <p:nvSpPr>
            <p:cNvPr id="10" name="AutoShape 3">
              <a:extLst>
                <a:ext uri="{FF2B5EF4-FFF2-40B4-BE49-F238E27FC236}">
                  <a16:creationId xmlns:a16="http://schemas.microsoft.com/office/drawing/2014/main" id="{D41C56EF-9BD3-47D3-8EF0-7EE02BD214BD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364038" y="1125538"/>
              <a:ext cx="3384550" cy="48879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D5A7FAB8-78DD-4EFD-A50C-07F7C9AE3ADA}"/>
                </a:ext>
              </a:extLst>
            </p:cNvPr>
            <p:cNvSpPr>
              <a:spLocks/>
            </p:cNvSpPr>
            <p:nvPr/>
          </p:nvSpPr>
          <p:spPr bwMode="auto">
            <a:xfrm>
              <a:off x="7054852" y="4495800"/>
              <a:ext cx="409575" cy="1295400"/>
            </a:xfrm>
            <a:custGeom>
              <a:avLst/>
              <a:gdLst>
                <a:gd name="T0" fmla="*/ 118 w 258"/>
                <a:gd name="T1" fmla="*/ 0 h 816"/>
                <a:gd name="T2" fmla="*/ 258 w 258"/>
                <a:gd name="T3" fmla="*/ 789 h 816"/>
                <a:gd name="T4" fmla="*/ 100 w 258"/>
                <a:gd name="T5" fmla="*/ 816 h 816"/>
                <a:gd name="T6" fmla="*/ 0 w 258"/>
                <a:gd name="T7" fmla="*/ 315 h 816"/>
                <a:gd name="T8" fmla="*/ 118 w 258"/>
                <a:gd name="T9" fmla="*/ 0 h 816"/>
                <a:gd name="T10" fmla="*/ 118 w 258"/>
                <a:gd name="T11" fmla="*/ 0 h 8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8" h="816">
                  <a:moveTo>
                    <a:pt x="118" y="0"/>
                  </a:moveTo>
                  <a:lnTo>
                    <a:pt x="258" y="789"/>
                  </a:lnTo>
                  <a:lnTo>
                    <a:pt x="100" y="816"/>
                  </a:lnTo>
                  <a:lnTo>
                    <a:pt x="0" y="315"/>
                  </a:lnTo>
                  <a:lnTo>
                    <a:pt x="118" y="0"/>
                  </a:lnTo>
                  <a:lnTo>
                    <a:pt x="11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2" name="Oval 6">
              <a:extLst>
                <a:ext uri="{FF2B5EF4-FFF2-40B4-BE49-F238E27FC236}">
                  <a16:creationId xmlns:a16="http://schemas.microsoft.com/office/drawing/2014/main" id="{C5875DED-146C-40A9-82D8-32400F5785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89652" y="1125539"/>
              <a:ext cx="950913" cy="954087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D0C8492E-20F3-4215-B937-D75C7B3368B4}"/>
                </a:ext>
              </a:extLst>
            </p:cNvPr>
            <p:cNvSpPr>
              <a:spLocks/>
            </p:cNvSpPr>
            <p:nvPr/>
          </p:nvSpPr>
          <p:spPr bwMode="auto">
            <a:xfrm>
              <a:off x="6524627" y="2365376"/>
              <a:ext cx="327025" cy="1093787"/>
            </a:xfrm>
            <a:custGeom>
              <a:avLst/>
              <a:gdLst>
                <a:gd name="T0" fmla="*/ 94 w 206"/>
                <a:gd name="T1" fmla="*/ 0 h 689"/>
                <a:gd name="T2" fmla="*/ 206 w 206"/>
                <a:gd name="T3" fmla="*/ 555 h 689"/>
                <a:gd name="T4" fmla="*/ 94 w 206"/>
                <a:gd name="T5" fmla="*/ 689 h 689"/>
                <a:gd name="T6" fmla="*/ 0 w 206"/>
                <a:gd name="T7" fmla="*/ 555 h 689"/>
                <a:gd name="T8" fmla="*/ 94 w 206"/>
                <a:gd name="T9" fmla="*/ 0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6" h="689">
                  <a:moveTo>
                    <a:pt x="94" y="0"/>
                  </a:moveTo>
                  <a:lnTo>
                    <a:pt x="206" y="555"/>
                  </a:lnTo>
                  <a:lnTo>
                    <a:pt x="94" y="689"/>
                  </a:lnTo>
                  <a:lnTo>
                    <a:pt x="0" y="555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rgbClr val="00A0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A68F69EE-4842-47D2-B9B1-AD1C90322174}"/>
                </a:ext>
              </a:extLst>
            </p:cNvPr>
            <p:cNvSpPr>
              <a:spLocks/>
            </p:cNvSpPr>
            <p:nvPr/>
          </p:nvSpPr>
          <p:spPr bwMode="auto">
            <a:xfrm>
              <a:off x="4908553" y="2143125"/>
              <a:ext cx="2835276" cy="3865562"/>
            </a:xfrm>
            <a:custGeom>
              <a:avLst/>
              <a:gdLst>
                <a:gd name="T0" fmla="*/ 198 w 588"/>
                <a:gd name="T1" fmla="*/ 112 h 802"/>
                <a:gd name="T2" fmla="*/ 0 w 588"/>
                <a:gd name="T3" fmla="*/ 90 h 802"/>
                <a:gd name="T4" fmla="*/ 12 w 588"/>
                <a:gd name="T5" fmla="*/ 39 h 802"/>
                <a:gd name="T6" fmla="*/ 86 w 588"/>
                <a:gd name="T7" fmla="*/ 53 h 802"/>
                <a:gd name="T8" fmla="*/ 335 w 588"/>
                <a:gd name="T9" fmla="*/ 10 h 802"/>
                <a:gd name="T10" fmla="*/ 335 w 588"/>
                <a:gd name="T11" fmla="*/ 10 h 802"/>
                <a:gd name="T12" fmla="*/ 366 w 588"/>
                <a:gd name="T13" fmla="*/ 46 h 802"/>
                <a:gd name="T14" fmla="*/ 335 w 588"/>
                <a:gd name="T15" fmla="*/ 229 h 802"/>
                <a:gd name="T16" fmla="*/ 366 w 588"/>
                <a:gd name="T17" fmla="*/ 273 h 802"/>
                <a:gd name="T18" fmla="*/ 403 w 588"/>
                <a:gd name="T19" fmla="*/ 229 h 802"/>
                <a:gd name="T20" fmla="*/ 366 w 588"/>
                <a:gd name="T21" fmla="*/ 46 h 802"/>
                <a:gd name="T22" fmla="*/ 420 w 588"/>
                <a:gd name="T23" fmla="*/ 0 h 802"/>
                <a:gd name="T24" fmla="*/ 549 w 588"/>
                <a:gd name="T25" fmla="*/ 85 h 802"/>
                <a:gd name="T26" fmla="*/ 588 w 588"/>
                <a:gd name="T27" fmla="*/ 224 h 802"/>
                <a:gd name="T28" fmla="*/ 588 w 588"/>
                <a:gd name="T29" fmla="*/ 378 h 802"/>
                <a:gd name="T30" fmla="*/ 537 w 588"/>
                <a:gd name="T31" fmla="*/ 378 h 802"/>
                <a:gd name="T32" fmla="*/ 537 w 588"/>
                <a:gd name="T33" fmla="*/ 231 h 802"/>
                <a:gd name="T34" fmla="*/ 483 w 588"/>
                <a:gd name="T35" fmla="*/ 136 h 802"/>
                <a:gd name="T36" fmla="*/ 481 w 588"/>
                <a:gd name="T37" fmla="*/ 448 h 802"/>
                <a:gd name="T38" fmla="*/ 478 w 588"/>
                <a:gd name="T39" fmla="*/ 456 h 802"/>
                <a:gd name="T40" fmla="*/ 440 w 588"/>
                <a:gd name="T41" fmla="*/ 569 h 802"/>
                <a:gd name="T42" fmla="*/ 361 w 588"/>
                <a:gd name="T43" fmla="*/ 802 h 802"/>
                <a:gd name="T44" fmla="*/ 295 w 588"/>
                <a:gd name="T45" fmla="*/ 783 h 802"/>
                <a:gd name="T46" fmla="*/ 393 w 588"/>
                <a:gd name="T47" fmla="*/ 365 h 802"/>
                <a:gd name="T48" fmla="*/ 373 w 588"/>
                <a:gd name="T49" fmla="*/ 365 h 802"/>
                <a:gd name="T50" fmla="*/ 354 w 588"/>
                <a:gd name="T51" fmla="*/ 461 h 802"/>
                <a:gd name="T52" fmla="*/ 310 w 588"/>
                <a:gd name="T53" fmla="*/ 439 h 802"/>
                <a:gd name="T54" fmla="*/ 273 w 588"/>
                <a:gd name="T55" fmla="*/ 109 h 802"/>
                <a:gd name="T56" fmla="*/ 198 w 588"/>
                <a:gd name="T57" fmla="*/ 112 h 8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88" h="802">
                  <a:moveTo>
                    <a:pt x="198" y="112"/>
                  </a:moveTo>
                  <a:cubicBezTo>
                    <a:pt x="122" y="114"/>
                    <a:pt x="0" y="90"/>
                    <a:pt x="0" y="90"/>
                  </a:cubicBezTo>
                  <a:cubicBezTo>
                    <a:pt x="12" y="39"/>
                    <a:pt x="12" y="39"/>
                    <a:pt x="12" y="39"/>
                  </a:cubicBezTo>
                  <a:cubicBezTo>
                    <a:pt x="12" y="39"/>
                    <a:pt x="12" y="39"/>
                    <a:pt x="86" y="53"/>
                  </a:cubicBezTo>
                  <a:cubicBezTo>
                    <a:pt x="145" y="65"/>
                    <a:pt x="243" y="28"/>
                    <a:pt x="335" y="10"/>
                  </a:cubicBezTo>
                  <a:cubicBezTo>
                    <a:pt x="335" y="10"/>
                    <a:pt x="335" y="10"/>
                    <a:pt x="335" y="10"/>
                  </a:cubicBezTo>
                  <a:cubicBezTo>
                    <a:pt x="335" y="10"/>
                    <a:pt x="339" y="46"/>
                    <a:pt x="366" y="46"/>
                  </a:cubicBezTo>
                  <a:cubicBezTo>
                    <a:pt x="335" y="229"/>
                    <a:pt x="335" y="229"/>
                    <a:pt x="335" y="229"/>
                  </a:cubicBezTo>
                  <a:cubicBezTo>
                    <a:pt x="366" y="273"/>
                    <a:pt x="366" y="273"/>
                    <a:pt x="366" y="273"/>
                  </a:cubicBezTo>
                  <a:cubicBezTo>
                    <a:pt x="403" y="229"/>
                    <a:pt x="403" y="229"/>
                    <a:pt x="403" y="229"/>
                  </a:cubicBezTo>
                  <a:cubicBezTo>
                    <a:pt x="366" y="46"/>
                    <a:pt x="366" y="46"/>
                    <a:pt x="366" y="46"/>
                  </a:cubicBezTo>
                  <a:cubicBezTo>
                    <a:pt x="393" y="46"/>
                    <a:pt x="420" y="0"/>
                    <a:pt x="420" y="0"/>
                  </a:cubicBezTo>
                  <a:cubicBezTo>
                    <a:pt x="479" y="0"/>
                    <a:pt x="528" y="20"/>
                    <a:pt x="549" y="85"/>
                  </a:cubicBezTo>
                  <a:cubicBezTo>
                    <a:pt x="586" y="197"/>
                    <a:pt x="588" y="224"/>
                    <a:pt x="588" y="224"/>
                  </a:cubicBezTo>
                  <a:cubicBezTo>
                    <a:pt x="588" y="378"/>
                    <a:pt x="588" y="378"/>
                    <a:pt x="588" y="378"/>
                  </a:cubicBezTo>
                  <a:cubicBezTo>
                    <a:pt x="537" y="378"/>
                    <a:pt x="537" y="378"/>
                    <a:pt x="537" y="378"/>
                  </a:cubicBezTo>
                  <a:cubicBezTo>
                    <a:pt x="537" y="231"/>
                    <a:pt x="537" y="231"/>
                    <a:pt x="537" y="231"/>
                  </a:cubicBezTo>
                  <a:cubicBezTo>
                    <a:pt x="483" y="136"/>
                    <a:pt x="483" y="136"/>
                    <a:pt x="483" y="136"/>
                  </a:cubicBezTo>
                  <a:cubicBezTo>
                    <a:pt x="483" y="136"/>
                    <a:pt x="525" y="317"/>
                    <a:pt x="481" y="448"/>
                  </a:cubicBezTo>
                  <a:cubicBezTo>
                    <a:pt x="480" y="451"/>
                    <a:pt x="479" y="454"/>
                    <a:pt x="478" y="456"/>
                  </a:cubicBezTo>
                  <a:cubicBezTo>
                    <a:pt x="467" y="490"/>
                    <a:pt x="454" y="530"/>
                    <a:pt x="440" y="569"/>
                  </a:cubicBezTo>
                  <a:cubicBezTo>
                    <a:pt x="401" y="684"/>
                    <a:pt x="361" y="802"/>
                    <a:pt x="361" y="802"/>
                  </a:cubicBezTo>
                  <a:cubicBezTo>
                    <a:pt x="295" y="783"/>
                    <a:pt x="295" y="783"/>
                    <a:pt x="295" y="783"/>
                  </a:cubicBezTo>
                  <a:cubicBezTo>
                    <a:pt x="393" y="365"/>
                    <a:pt x="393" y="365"/>
                    <a:pt x="393" y="365"/>
                  </a:cubicBezTo>
                  <a:cubicBezTo>
                    <a:pt x="373" y="365"/>
                    <a:pt x="373" y="365"/>
                    <a:pt x="373" y="365"/>
                  </a:cubicBezTo>
                  <a:cubicBezTo>
                    <a:pt x="354" y="461"/>
                    <a:pt x="354" y="461"/>
                    <a:pt x="354" y="461"/>
                  </a:cubicBezTo>
                  <a:cubicBezTo>
                    <a:pt x="354" y="461"/>
                    <a:pt x="319" y="458"/>
                    <a:pt x="310" y="439"/>
                  </a:cubicBezTo>
                  <a:cubicBezTo>
                    <a:pt x="250" y="316"/>
                    <a:pt x="273" y="109"/>
                    <a:pt x="273" y="109"/>
                  </a:cubicBezTo>
                  <a:cubicBezTo>
                    <a:pt x="273" y="109"/>
                    <a:pt x="273" y="109"/>
                    <a:pt x="198" y="11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dirty="0"/>
            </a:p>
          </p:txBody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E1916962-B5BD-41A5-A18D-BAF280544A53}"/>
                </a:ext>
              </a:extLst>
            </p:cNvPr>
            <p:cNvSpPr>
              <a:spLocks/>
            </p:cNvSpPr>
            <p:nvPr/>
          </p:nvSpPr>
          <p:spPr bwMode="auto">
            <a:xfrm>
              <a:off x="4943477" y="5265739"/>
              <a:ext cx="519113" cy="593725"/>
            </a:xfrm>
            <a:custGeom>
              <a:avLst/>
              <a:gdLst>
                <a:gd name="T0" fmla="*/ 91 w 108"/>
                <a:gd name="T1" fmla="*/ 106 h 123"/>
                <a:gd name="T2" fmla="*/ 54 w 108"/>
                <a:gd name="T3" fmla="*/ 123 h 123"/>
                <a:gd name="T4" fmla="*/ 16 w 108"/>
                <a:gd name="T5" fmla="*/ 107 h 123"/>
                <a:gd name="T6" fmla="*/ 0 w 108"/>
                <a:gd name="T7" fmla="*/ 61 h 123"/>
                <a:gd name="T8" fmla="*/ 15 w 108"/>
                <a:gd name="T9" fmla="*/ 18 h 123"/>
                <a:gd name="T10" fmla="*/ 54 w 108"/>
                <a:gd name="T11" fmla="*/ 0 h 123"/>
                <a:gd name="T12" fmla="*/ 92 w 108"/>
                <a:gd name="T13" fmla="*/ 18 h 123"/>
                <a:gd name="T14" fmla="*/ 108 w 108"/>
                <a:gd name="T15" fmla="*/ 61 h 123"/>
                <a:gd name="T16" fmla="*/ 91 w 108"/>
                <a:gd name="T17" fmla="*/ 106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8" h="123">
                  <a:moveTo>
                    <a:pt x="91" y="106"/>
                  </a:moveTo>
                  <a:cubicBezTo>
                    <a:pt x="81" y="117"/>
                    <a:pt x="68" y="123"/>
                    <a:pt x="54" y="123"/>
                  </a:cubicBezTo>
                  <a:cubicBezTo>
                    <a:pt x="40" y="123"/>
                    <a:pt x="27" y="117"/>
                    <a:pt x="16" y="107"/>
                  </a:cubicBezTo>
                  <a:cubicBezTo>
                    <a:pt x="5" y="96"/>
                    <a:pt x="0" y="81"/>
                    <a:pt x="0" y="61"/>
                  </a:cubicBezTo>
                  <a:cubicBezTo>
                    <a:pt x="0" y="44"/>
                    <a:pt x="5" y="30"/>
                    <a:pt x="15" y="18"/>
                  </a:cubicBezTo>
                  <a:cubicBezTo>
                    <a:pt x="26" y="6"/>
                    <a:pt x="39" y="0"/>
                    <a:pt x="54" y="0"/>
                  </a:cubicBezTo>
                  <a:cubicBezTo>
                    <a:pt x="69" y="0"/>
                    <a:pt x="82" y="6"/>
                    <a:pt x="92" y="18"/>
                  </a:cubicBezTo>
                  <a:cubicBezTo>
                    <a:pt x="102" y="30"/>
                    <a:pt x="108" y="44"/>
                    <a:pt x="108" y="61"/>
                  </a:cubicBezTo>
                  <a:cubicBezTo>
                    <a:pt x="108" y="80"/>
                    <a:pt x="102" y="95"/>
                    <a:pt x="91" y="106"/>
                  </a:cubicBezTo>
                  <a:close/>
                </a:path>
              </a:pathLst>
            </a:custGeom>
            <a:solidFill>
              <a:srgbClr val="00A0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4CA1B06D-7804-4F20-AD66-13C8FB10B88D}"/>
                </a:ext>
              </a:extLst>
            </p:cNvPr>
            <p:cNvSpPr>
              <a:spLocks/>
            </p:cNvSpPr>
            <p:nvPr/>
          </p:nvSpPr>
          <p:spPr bwMode="auto">
            <a:xfrm>
              <a:off x="4359277" y="2860675"/>
              <a:ext cx="1730375" cy="2227262"/>
            </a:xfrm>
            <a:custGeom>
              <a:avLst/>
              <a:gdLst>
                <a:gd name="T0" fmla="*/ 0 w 359"/>
                <a:gd name="T1" fmla="*/ 172 h 462"/>
                <a:gd name="T2" fmla="*/ 22 w 359"/>
                <a:gd name="T3" fmla="*/ 93 h 462"/>
                <a:gd name="T4" fmla="*/ 86 w 359"/>
                <a:gd name="T5" fmla="*/ 27 h 462"/>
                <a:gd name="T6" fmla="*/ 184 w 359"/>
                <a:gd name="T7" fmla="*/ 0 h 462"/>
                <a:gd name="T8" fmla="*/ 276 w 359"/>
                <a:gd name="T9" fmla="*/ 22 h 462"/>
                <a:gd name="T10" fmla="*/ 337 w 359"/>
                <a:gd name="T11" fmla="*/ 82 h 462"/>
                <a:gd name="T12" fmla="*/ 359 w 359"/>
                <a:gd name="T13" fmla="*/ 164 h 462"/>
                <a:gd name="T14" fmla="*/ 346 w 359"/>
                <a:gd name="T15" fmla="*/ 225 h 462"/>
                <a:gd name="T16" fmla="*/ 317 w 359"/>
                <a:gd name="T17" fmla="*/ 271 h 462"/>
                <a:gd name="T18" fmla="*/ 256 w 359"/>
                <a:gd name="T19" fmla="*/ 335 h 462"/>
                <a:gd name="T20" fmla="*/ 236 w 359"/>
                <a:gd name="T21" fmla="*/ 357 h 462"/>
                <a:gd name="T22" fmla="*/ 225 w 359"/>
                <a:gd name="T23" fmla="*/ 375 h 462"/>
                <a:gd name="T24" fmla="*/ 220 w 359"/>
                <a:gd name="T25" fmla="*/ 391 h 462"/>
                <a:gd name="T26" fmla="*/ 214 w 359"/>
                <a:gd name="T27" fmla="*/ 419 h 462"/>
                <a:gd name="T28" fmla="*/ 171 w 359"/>
                <a:gd name="T29" fmla="*/ 462 h 462"/>
                <a:gd name="T30" fmla="*/ 140 w 359"/>
                <a:gd name="T31" fmla="*/ 448 h 462"/>
                <a:gd name="T32" fmla="*/ 127 w 359"/>
                <a:gd name="T33" fmla="*/ 406 h 462"/>
                <a:gd name="T34" fmla="*/ 136 w 359"/>
                <a:gd name="T35" fmla="*/ 347 h 462"/>
                <a:gd name="T36" fmla="*/ 161 w 359"/>
                <a:gd name="T37" fmla="*/ 302 h 462"/>
                <a:gd name="T38" fmla="*/ 203 w 359"/>
                <a:gd name="T39" fmla="*/ 257 h 462"/>
                <a:gd name="T40" fmla="*/ 236 w 359"/>
                <a:gd name="T41" fmla="*/ 222 h 462"/>
                <a:gd name="T42" fmla="*/ 253 w 359"/>
                <a:gd name="T43" fmla="*/ 196 h 462"/>
                <a:gd name="T44" fmla="*/ 260 w 359"/>
                <a:gd name="T45" fmla="*/ 165 h 462"/>
                <a:gd name="T46" fmla="*/ 239 w 359"/>
                <a:gd name="T47" fmla="*/ 109 h 462"/>
                <a:gd name="T48" fmla="*/ 184 w 359"/>
                <a:gd name="T49" fmla="*/ 87 h 462"/>
                <a:gd name="T50" fmla="*/ 126 w 359"/>
                <a:gd name="T51" fmla="*/ 110 h 462"/>
                <a:gd name="T52" fmla="*/ 94 w 359"/>
                <a:gd name="T53" fmla="*/ 177 h 462"/>
                <a:gd name="T54" fmla="*/ 48 w 359"/>
                <a:gd name="T55" fmla="*/ 223 h 462"/>
                <a:gd name="T56" fmla="*/ 14 w 359"/>
                <a:gd name="T57" fmla="*/ 207 h 462"/>
                <a:gd name="T58" fmla="*/ 0 w 359"/>
                <a:gd name="T59" fmla="*/ 172 h 4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59" h="462">
                  <a:moveTo>
                    <a:pt x="0" y="172"/>
                  </a:moveTo>
                  <a:cubicBezTo>
                    <a:pt x="0" y="146"/>
                    <a:pt x="8" y="120"/>
                    <a:pt x="22" y="93"/>
                  </a:cubicBezTo>
                  <a:cubicBezTo>
                    <a:pt x="37" y="66"/>
                    <a:pt x="58" y="44"/>
                    <a:pt x="86" y="27"/>
                  </a:cubicBezTo>
                  <a:cubicBezTo>
                    <a:pt x="114" y="9"/>
                    <a:pt x="146" y="0"/>
                    <a:pt x="184" y="0"/>
                  </a:cubicBezTo>
                  <a:cubicBezTo>
                    <a:pt x="218" y="0"/>
                    <a:pt x="249" y="8"/>
                    <a:pt x="276" y="22"/>
                  </a:cubicBezTo>
                  <a:cubicBezTo>
                    <a:pt x="302" y="37"/>
                    <a:pt x="323" y="57"/>
                    <a:pt x="337" y="82"/>
                  </a:cubicBezTo>
                  <a:cubicBezTo>
                    <a:pt x="351" y="107"/>
                    <a:pt x="359" y="134"/>
                    <a:pt x="359" y="164"/>
                  </a:cubicBezTo>
                  <a:cubicBezTo>
                    <a:pt x="359" y="187"/>
                    <a:pt x="355" y="208"/>
                    <a:pt x="346" y="225"/>
                  </a:cubicBezTo>
                  <a:cubicBezTo>
                    <a:pt x="338" y="243"/>
                    <a:pt x="328" y="258"/>
                    <a:pt x="317" y="271"/>
                  </a:cubicBezTo>
                  <a:cubicBezTo>
                    <a:pt x="306" y="283"/>
                    <a:pt x="285" y="305"/>
                    <a:pt x="256" y="335"/>
                  </a:cubicBezTo>
                  <a:cubicBezTo>
                    <a:pt x="248" y="343"/>
                    <a:pt x="241" y="351"/>
                    <a:pt x="236" y="357"/>
                  </a:cubicBezTo>
                  <a:cubicBezTo>
                    <a:pt x="231" y="364"/>
                    <a:pt x="228" y="370"/>
                    <a:pt x="225" y="375"/>
                  </a:cubicBezTo>
                  <a:cubicBezTo>
                    <a:pt x="223" y="380"/>
                    <a:pt x="221" y="386"/>
                    <a:pt x="220" y="391"/>
                  </a:cubicBezTo>
                  <a:cubicBezTo>
                    <a:pt x="218" y="396"/>
                    <a:pt x="217" y="406"/>
                    <a:pt x="214" y="419"/>
                  </a:cubicBezTo>
                  <a:cubicBezTo>
                    <a:pt x="209" y="448"/>
                    <a:pt x="195" y="462"/>
                    <a:pt x="171" y="462"/>
                  </a:cubicBezTo>
                  <a:cubicBezTo>
                    <a:pt x="159" y="462"/>
                    <a:pt x="148" y="457"/>
                    <a:pt x="140" y="448"/>
                  </a:cubicBezTo>
                  <a:cubicBezTo>
                    <a:pt x="131" y="438"/>
                    <a:pt x="127" y="425"/>
                    <a:pt x="127" y="406"/>
                  </a:cubicBezTo>
                  <a:cubicBezTo>
                    <a:pt x="127" y="383"/>
                    <a:pt x="130" y="363"/>
                    <a:pt x="136" y="347"/>
                  </a:cubicBezTo>
                  <a:cubicBezTo>
                    <a:pt x="143" y="330"/>
                    <a:pt x="151" y="315"/>
                    <a:pt x="161" y="302"/>
                  </a:cubicBezTo>
                  <a:cubicBezTo>
                    <a:pt x="171" y="289"/>
                    <a:pt x="185" y="274"/>
                    <a:pt x="203" y="257"/>
                  </a:cubicBezTo>
                  <a:cubicBezTo>
                    <a:pt x="218" y="242"/>
                    <a:pt x="229" y="230"/>
                    <a:pt x="236" y="222"/>
                  </a:cubicBezTo>
                  <a:cubicBezTo>
                    <a:pt x="243" y="214"/>
                    <a:pt x="248" y="206"/>
                    <a:pt x="253" y="196"/>
                  </a:cubicBezTo>
                  <a:cubicBezTo>
                    <a:pt x="258" y="187"/>
                    <a:pt x="260" y="176"/>
                    <a:pt x="260" y="165"/>
                  </a:cubicBezTo>
                  <a:cubicBezTo>
                    <a:pt x="260" y="143"/>
                    <a:pt x="253" y="124"/>
                    <a:pt x="239" y="109"/>
                  </a:cubicBezTo>
                  <a:cubicBezTo>
                    <a:pt x="225" y="94"/>
                    <a:pt x="206" y="87"/>
                    <a:pt x="184" y="87"/>
                  </a:cubicBezTo>
                  <a:cubicBezTo>
                    <a:pt x="157" y="87"/>
                    <a:pt x="138" y="94"/>
                    <a:pt x="126" y="110"/>
                  </a:cubicBezTo>
                  <a:cubicBezTo>
                    <a:pt x="113" y="125"/>
                    <a:pt x="103" y="147"/>
                    <a:pt x="94" y="177"/>
                  </a:cubicBezTo>
                  <a:cubicBezTo>
                    <a:pt x="86" y="208"/>
                    <a:pt x="71" y="223"/>
                    <a:pt x="48" y="223"/>
                  </a:cubicBezTo>
                  <a:cubicBezTo>
                    <a:pt x="35" y="223"/>
                    <a:pt x="23" y="218"/>
                    <a:pt x="14" y="207"/>
                  </a:cubicBezTo>
                  <a:cubicBezTo>
                    <a:pt x="5" y="196"/>
                    <a:pt x="0" y="184"/>
                    <a:pt x="0" y="172"/>
                  </a:cubicBezTo>
                  <a:close/>
                </a:path>
              </a:pathLst>
            </a:custGeom>
            <a:solidFill>
              <a:srgbClr val="00A0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pic>
        <p:nvPicPr>
          <p:cNvPr id="17" name="圖片 16">
            <a:extLst>
              <a:ext uri="{FF2B5EF4-FFF2-40B4-BE49-F238E27FC236}">
                <a16:creationId xmlns:a16="http://schemas.microsoft.com/office/drawing/2014/main" id="{50E3DB28-67CD-4892-BAED-F3300CF0D8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473" y="2432011"/>
            <a:ext cx="461665" cy="461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958383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47"/>
          <p:cNvSpPr>
            <a:spLocks noChangeArrowheads="1"/>
          </p:cNvSpPr>
          <p:nvPr/>
        </p:nvSpPr>
        <p:spPr bwMode="gray">
          <a:xfrm>
            <a:off x="3569" y="7006"/>
            <a:ext cx="890140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  <a:defRPr/>
            </a:pPr>
            <a:r>
              <a:rPr lang="en-US" altLang="zh-TW" sz="2000" b="1" dirty="0">
                <a:solidFill>
                  <a:srgbClr val="000000"/>
                </a:solidFill>
                <a:cs typeface="Arial" panose="020B0604020202020204" pitchFamily="34" charset="0"/>
              </a:rPr>
              <a:t>5.2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9335" y="363118"/>
            <a:ext cx="12179095" cy="498548"/>
          </a:xfrm>
        </p:spPr>
        <p:txBody>
          <a:bodyPr anchor="t">
            <a:noAutofit/>
          </a:bodyPr>
          <a:lstStyle/>
          <a:p>
            <a:pPr algn="l">
              <a:lnSpc>
                <a:spcPct val="100000"/>
              </a:lnSpc>
            </a:pPr>
            <a:r>
              <a:rPr lang="zh-TW" altLang="zh-TW" sz="29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29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5-5.</a:t>
            </a:r>
            <a:r>
              <a:rPr lang="zh-TW" altLang="zh-TW" sz="29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國際專修部華語先修生續讀一年級境外生數及其華語能力測驗結果</a:t>
            </a:r>
            <a:endParaRPr lang="zh-TW" altLang="en-US" sz="29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8" name="Rounded Rectangle 5">
            <a:extLst>
              <a:ext uri="{FF2B5EF4-FFF2-40B4-BE49-F238E27FC236}">
                <a16:creationId xmlns:a16="http://schemas.microsoft.com/office/drawing/2014/main" id="{AC6BB7F9-3BF8-4D08-8F5B-2745B1B4F9C1}"/>
              </a:ext>
            </a:extLst>
          </p:cNvPr>
          <p:cNvSpPr/>
          <p:nvPr/>
        </p:nvSpPr>
        <p:spPr>
          <a:xfrm>
            <a:off x="174171" y="1369360"/>
            <a:ext cx="10204795" cy="305335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541338" indent="-541338">
              <a:lnSpc>
                <a:spcPct val="150000"/>
              </a:lnSpc>
              <a:defRPr sz="1300" b="0">
                <a:solidFill>
                  <a:srgbClr val="000000"/>
                </a:solidFill>
              </a:defRPr>
            </a:pPr>
            <a:r>
              <a:rPr lang="en-US" altLang="zh-TW" sz="2200" b="1" dirty="0">
                <a:solidFill>
                  <a:srgbClr val="006600"/>
                </a:solidFill>
                <a:highlight>
                  <a:srgbClr val="FFD243"/>
                </a:highligh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Q</a:t>
            </a:r>
            <a:r>
              <a:rPr lang="zh-TW" altLang="en-US" sz="2200" b="1" dirty="0">
                <a:solidFill>
                  <a:srgbClr val="006600"/>
                </a:solidFill>
                <a:highlight>
                  <a:srgbClr val="FFD243"/>
                </a:highligh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：</a:t>
            </a:r>
            <a:r>
              <a:rPr lang="zh-TW" altLang="zh-TW" sz="2200" b="1" dirty="0">
                <a:solidFill>
                  <a:srgbClr val="006600"/>
                </a:solidFill>
                <a:highlight>
                  <a:srgbClr val="FFD243"/>
                </a:highligh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2200" b="1" dirty="0">
                <a:solidFill>
                  <a:srgbClr val="006600"/>
                </a:solidFill>
                <a:highlight>
                  <a:srgbClr val="FFD243"/>
                </a:highligh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5-5</a:t>
            </a:r>
            <a:r>
              <a:rPr lang="zh-TW" altLang="en-US" sz="2200" b="1" dirty="0">
                <a:solidFill>
                  <a:srgbClr val="006600"/>
                </a:solidFill>
                <a:highlight>
                  <a:srgbClr val="FFD243"/>
                </a:highligh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僅</a:t>
            </a:r>
            <a:r>
              <a:rPr lang="zh-TW" altLang="zh-TW" sz="2200" b="1" dirty="0">
                <a:solidFill>
                  <a:srgbClr val="006600"/>
                </a:solidFill>
                <a:highlight>
                  <a:srgbClr val="FFD243"/>
                </a:highligh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填報續讀一年級的學生？二年級也需要填入</a:t>
            </a:r>
            <a:r>
              <a:rPr lang="en-US" altLang="zh-TW" sz="2200" b="1" dirty="0">
                <a:solidFill>
                  <a:srgbClr val="006600"/>
                </a:solidFill>
                <a:highlight>
                  <a:srgbClr val="FFD243"/>
                </a:highligh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?</a:t>
            </a:r>
            <a:r>
              <a:rPr lang="zh-TW" altLang="zh-TW" sz="2200" b="1" dirty="0">
                <a:solidFill>
                  <a:srgbClr val="006600"/>
                </a:solidFill>
                <a:highlight>
                  <a:srgbClr val="FFD243"/>
                </a:highligh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與學</a:t>
            </a:r>
            <a:r>
              <a:rPr lang="en-US" altLang="zh-TW" sz="2200" b="1" dirty="0">
                <a:solidFill>
                  <a:srgbClr val="006600"/>
                </a:solidFill>
                <a:highlight>
                  <a:srgbClr val="FFD243"/>
                </a:highligh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5-4</a:t>
            </a:r>
            <a:r>
              <a:rPr lang="zh-TW" altLang="zh-TW" sz="2200" b="1" dirty="0">
                <a:solidFill>
                  <a:srgbClr val="006600"/>
                </a:solidFill>
                <a:highlight>
                  <a:srgbClr val="FFD243"/>
                </a:highligh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有無關聯性</a:t>
            </a:r>
            <a:r>
              <a:rPr lang="en-US" altLang="zh-TW" sz="2200" b="1" dirty="0">
                <a:solidFill>
                  <a:srgbClr val="006600"/>
                </a:solidFill>
                <a:highlight>
                  <a:srgbClr val="FFD243"/>
                </a:highligh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?</a:t>
            </a:r>
          </a:p>
          <a:p>
            <a:pPr>
              <a:lnSpc>
                <a:spcPct val="150000"/>
              </a:lnSpc>
              <a:defRPr sz="1300" b="0">
                <a:solidFill>
                  <a:srgbClr val="000000"/>
                </a:solidFill>
              </a:defRPr>
            </a:pPr>
            <a:r>
              <a:rPr lang="en-US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A</a:t>
            </a: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：學</a:t>
            </a:r>
            <a:r>
              <a:rPr lang="en-US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5-5</a:t>
            </a: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僅填報通過華語能力測驗之「一年級」人數。</a:t>
            </a:r>
            <a:endParaRPr lang="en-US" altLang="zh-TW" sz="22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504000">
              <a:lnSpc>
                <a:spcPct val="150000"/>
              </a:lnSpc>
              <a:defRPr sz="1300" b="0">
                <a:solidFill>
                  <a:srgbClr val="000000"/>
                </a:solidFill>
              </a:defRPr>
            </a:pP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二年級不需填報。</a:t>
            </a:r>
            <a:endParaRPr lang="en-US" altLang="zh-TW" sz="22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468000">
              <a:lnSpc>
                <a:spcPct val="150000"/>
              </a:lnSpc>
              <a:defRPr sz="1300" b="0">
                <a:solidFill>
                  <a:srgbClr val="000000"/>
                </a:solidFill>
              </a:defRPr>
            </a:pP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5-5</a:t>
            </a: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與學</a:t>
            </a:r>
            <a:r>
              <a:rPr lang="en-US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5-4</a:t>
            </a: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具關聯性，例如：學</a:t>
            </a:r>
            <a:r>
              <a:rPr lang="en-US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5-4</a:t>
            </a: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填報一年級人數</a:t>
            </a:r>
            <a:r>
              <a:rPr lang="en-US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20</a:t>
            </a: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人，學</a:t>
            </a:r>
            <a:r>
              <a:rPr lang="en-US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5-5</a:t>
            </a: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即以此</a:t>
            </a:r>
            <a:r>
              <a:rPr lang="en-US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20</a:t>
            </a: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人為基礎，填報其華語能力測驗之結果。</a:t>
            </a:r>
            <a:endParaRPr lang="en-US" altLang="zh-TW" sz="22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19" name="Rounded Rectangle 5">
            <a:extLst>
              <a:ext uri="{FF2B5EF4-FFF2-40B4-BE49-F238E27FC236}">
                <a16:creationId xmlns:a16="http://schemas.microsoft.com/office/drawing/2014/main" id="{CE8E946A-21EA-4D18-B706-A53298B38A20}"/>
              </a:ext>
            </a:extLst>
          </p:cNvPr>
          <p:cNvSpPr/>
          <p:nvPr/>
        </p:nvSpPr>
        <p:spPr>
          <a:xfrm>
            <a:off x="301976" y="4791548"/>
            <a:ext cx="10076990" cy="842597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258888" indent="-1258888" algn="ctr">
              <a:lnSpc>
                <a:spcPct val="150000"/>
              </a:lnSpc>
              <a:defRPr sz="1300" b="0">
                <a:solidFill>
                  <a:srgbClr val="000000"/>
                </a:solidFill>
              </a:defRPr>
            </a:pPr>
            <a:r>
              <a:rPr lang="zh-TW" altLang="en-US" sz="2800" b="1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📢</a:t>
            </a:r>
            <a:r>
              <a:rPr lang="zh-TW" altLang="en-US" sz="2800" b="1" kern="100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提醒：</a:t>
            </a:r>
            <a:r>
              <a:rPr lang="zh-TW" altLang="en-US" sz="28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28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5-5</a:t>
            </a:r>
            <a:r>
              <a:rPr lang="zh-TW" altLang="en-US" sz="28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與學</a:t>
            </a:r>
            <a:r>
              <a:rPr lang="en-US" altLang="zh-TW" sz="28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5-4</a:t>
            </a:r>
            <a:r>
              <a:rPr lang="en-US" altLang="zh-TW" sz="2800" b="1" kern="100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『</a:t>
            </a:r>
            <a:r>
              <a:rPr lang="zh-TW" altLang="en-US" sz="2800" b="1" kern="100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一年級人數</a:t>
            </a:r>
            <a:r>
              <a:rPr lang="en-US" altLang="zh-TW" sz="2800" b="1" kern="100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』</a:t>
            </a:r>
            <a:r>
              <a:rPr lang="zh-TW" altLang="en-US" sz="28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應一致</a:t>
            </a:r>
            <a:r>
              <a:rPr lang="zh-TW" altLang="en-US" sz="28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！</a:t>
            </a:r>
          </a:p>
        </p:txBody>
      </p:sp>
      <p:grpSp>
        <p:nvGrpSpPr>
          <p:cNvPr id="17" name="群組 16">
            <a:extLst>
              <a:ext uri="{FF2B5EF4-FFF2-40B4-BE49-F238E27FC236}">
                <a16:creationId xmlns:a16="http://schemas.microsoft.com/office/drawing/2014/main" id="{9BD7B58A-C245-44C7-891C-AB4A20E988BE}"/>
              </a:ext>
            </a:extLst>
          </p:cNvPr>
          <p:cNvGrpSpPr/>
          <p:nvPr/>
        </p:nvGrpSpPr>
        <p:grpSpPr>
          <a:xfrm>
            <a:off x="10459620" y="988269"/>
            <a:ext cx="1440000" cy="1440000"/>
            <a:chOff x="4359277" y="1125538"/>
            <a:chExt cx="3389311" cy="4887912"/>
          </a:xfrm>
        </p:grpSpPr>
        <p:sp>
          <p:nvSpPr>
            <p:cNvPr id="18" name="AutoShape 3">
              <a:extLst>
                <a:ext uri="{FF2B5EF4-FFF2-40B4-BE49-F238E27FC236}">
                  <a16:creationId xmlns:a16="http://schemas.microsoft.com/office/drawing/2014/main" id="{3CC1D6D5-6115-4EC6-BB46-FE2DAB21039F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364038" y="1125538"/>
              <a:ext cx="3384550" cy="48879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BDBBB8F8-4963-4221-BAB3-D924E1AB5A8E}"/>
                </a:ext>
              </a:extLst>
            </p:cNvPr>
            <p:cNvSpPr>
              <a:spLocks/>
            </p:cNvSpPr>
            <p:nvPr/>
          </p:nvSpPr>
          <p:spPr bwMode="auto">
            <a:xfrm>
              <a:off x="7054852" y="4495800"/>
              <a:ext cx="409575" cy="1295400"/>
            </a:xfrm>
            <a:custGeom>
              <a:avLst/>
              <a:gdLst>
                <a:gd name="T0" fmla="*/ 118 w 258"/>
                <a:gd name="T1" fmla="*/ 0 h 816"/>
                <a:gd name="T2" fmla="*/ 258 w 258"/>
                <a:gd name="T3" fmla="*/ 789 h 816"/>
                <a:gd name="T4" fmla="*/ 100 w 258"/>
                <a:gd name="T5" fmla="*/ 816 h 816"/>
                <a:gd name="T6" fmla="*/ 0 w 258"/>
                <a:gd name="T7" fmla="*/ 315 h 816"/>
                <a:gd name="T8" fmla="*/ 118 w 258"/>
                <a:gd name="T9" fmla="*/ 0 h 816"/>
                <a:gd name="T10" fmla="*/ 118 w 258"/>
                <a:gd name="T11" fmla="*/ 0 h 8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8" h="816">
                  <a:moveTo>
                    <a:pt x="118" y="0"/>
                  </a:moveTo>
                  <a:lnTo>
                    <a:pt x="258" y="789"/>
                  </a:lnTo>
                  <a:lnTo>
                    <a:pt x="100" y="816"/>
                  </a:lnTo>
                  <a:lnTo>
                    <a:pt x="0" y="315"/>
                  </a:lnTo>
                  <a:lnTo>
                    <a:pt x="118" y="0"/>
                  </a:lnTo>
                  <a:lnTo>
                    <a:pt x="11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2" name="Oval 6">
              <a:extLst>
                <a:ext uri="{FF2B5EF4-FFF2-40B4-BE49-F238E27FC236}">
                  <a16:creationId xmlns:a16="http://schemas.microsoft.com/office/drawing/2014/main" id="{609AC50E-3269-4F0C-B90D-B694838C01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89652" y="1125539"/>
              <a:ext cx="950913" cy="954087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3" name="Freeform 7">
              <a:extLst>
                <a:ext uri="{FF2B5EF4-FFF2-40B4-BE49-F238E27FC236}">
                  <a16:creationId xmlns:a16="http://schemas.microsoft.com/office/drawing/2014/main" id="{DE0EB01F-FFB2-49BB-9858-F411A97EC3BD}"/>
                </a:ext>
              </a:extLst>
            </p:cNvPr>
            <p:cNvSpPr>
              <a:spLocks/>
            </p:cNvSpPr>
            <p:nvPr/>
          </p:nvSpPr>
          <p:spPr bwMode="auto">
            <a:xfrm>
              <a:off x="6524627" y="2365376"/>
              <a:ext cx="327025" cy="1093787"/>
            </a:xfrm>
            <a:custGeom>
              <a:avLst/>
              <a:gdLst>
                <a:gd name="T0" fmla="*/ 94 w 206"/>
                <a:gd name="T1" fmla="*/ 0 h 689"/>
                <a:gd name="T2" fmla="*/ 206 w 206"/>
                <a:gd name="T3" fmla="*/ 555 h 689"/>
                <a:gd name="T4" fmla="*/ 94 w 206"/>
                <a:gd name="T5" fmla="*/ 689 h 689"/>
                <a:gd name="T6" fmla="*/ 0 w 206"/>
                <a:gd name="T7" fmla="*/ 555 h 689"/>
                <a:gd name="T8" fmla="*/ 94 w 206"/>
                <a:gd name="T9" fmla="*/ 0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6" h="689">
                  <a:moveTo>
                    <a:pt x="94" y="0"/>
                  </a:moveTo>
                  <a:lnTo>
                    <a:pt x="206" y="555"/>
                  </a:lnTo>
                  <a:lnTo>
                    <a:pt x="94" y="689"/>
                  </a:lnTo>
                  <a:lnTo>
                    <a:pt x="0" y="555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rgbClr val="00A0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4" name="Freeform 8">
              <a:extLst>
                <a:ext uri="{FF2B5EF4-FFF2-40B4-BE49-F238E27FC236}">
                  <a16:creationId xmlns:a16="http://schemas.microsoft.com/office/drawing/2014/main" id="{7CC243C4-C37D-4EF5-9B13-A6D7117560FA}"/>
                </a:ext>
              </a:extLst>
            </p:cNvPr>
            <p:cNvSpPr>
              <a:spLocks/>
            </p:cNvSpPr>
            <p:nvPr/>
          </p:nvSpPr>
          <p:spPr bwMode="auto">
            <a:xfrm>
              <a:off x="4908553" y="2143125"/>
              <a:ext cx="2835276" cy="3865562"/>
            </a:xfrm>
            <a:custGeom>
              <a:avLst/>
              <a:gdLst>
                <a:gd name="T0" fmla="*/ 198 w 588"/>
                <a:gd name="T1" fmla="*/ 112 h 802"/>
                <a:gd name="T2" fmla="*/ 0 w 588"/>
                <a:gd name="T3" fmla="*/ 90 h 802"/>
                <a:gd name="T4" fmla="*/ 12 w 588"/>
                <a:gd name="T5" fmla="*/ 39 h 802"/>
                <a:gd name="T6" fmla="*/ 86 w 588"/>
                <a:gd name="T7" fmla="*/ 53 h 802"/>
                <a:gd name="T8" fmla="*/ 335 w 588"/>
                <a:gd name="T9" fmla="*/ 10 h 802"/>
                <a:gd name="T10" fmla="*/ 335 w 588"/>
                <a:gd name="T11" fmla="*/ 10 h 802"/>
                <a:gd name="T12" fmla="*/ 366 w 588"/>
                <a:gd name="T13" fmla="*/ 46 h 802"/>
                <a:gd name="T14" fmla="*/ 335 w 588"/>
                <a:gd name="T15" fmla="*/ 229 h 802"/>
                <a:gd name="T16" fmla="*/ 366 w 588"/>
                <a:gd name="T17" fmla="*/ 273 h 802"/>
                <a:gd name="T18" fmla="*/ 403 w 588"/>
                <a:gd name="T19" fmla="*/ 229 h 802"/>
                <a:gd name="T20" fmla="*/ 366 w 588"/>
                <a:gd name="T21" fmla="*/ 46 h 802"/>
                <a:gd name="T22" fmla="*/ 420 w 588"/>
                <a:gd name="T23" fmla="*/ 0 h 802"/>
                <a:gd name="T24" fmla="*/ 549 w 588"/>
                <a:gd name="T25" fmla="*/ 85 h 802"/>
                <a:gd name="T26" fmla="*/ 588 w 588"/>
                <a:gd name="T27" fmla="*/ 224 h 802"/>
                <a:gd name="T28" fmla="*/ 588 w 588"/>
                <a:gd name="T29" fmla="*/ 378 h 802"/>
                <a:gd name="T30" fmla="*/ 537 w 588"/>
                <a:gd name="T31" fmla="*/ 378 h 802"/>
                <a:gd name="T32" fmla="*/ 537 w 588"/>
                <a:gd name="T33" fmla="*/ 231 h 802"/>
                <a:gd name="T34" fmla="*/ 483 w 588"/>
                <a:gd name="T35" fmla="*/ 136 h 802"/>
                <a:gd name="T36" fmla="*/ 481 w 588"/>
                <a:gd name="T37" fmla="*/ 448 h 802"/>
                <a:gd name="T38" fmla="*/ 478 w 588"/>
                <a:gd name="T39" fmla="*/ 456 h 802"/>
                <a:gd name="T40" fmla="*/ 440 w 588"/>
                <a:gd name="T41" fmla="*/ 569 h 802"/>
                <a:gd name="T42" fmla="*/ 361 w 588"/>
                <a:gd name="T43" fmla="*/ 802 h 802"/>
                <a:gd name="T44" fmla="*/ 295 w 588"/>
                <a:gd name="T45" fmla="*/ 783 h 802"/>
                <a:gd name="T46" fmla="*/ 393 w 588"/>
                <a:gd name="T47" fmla="*/ 365 h 802"/>
                <a:gd name="T48" fmla="*/ 373 w 588"/>
                <a:gd name="T49" fmla="*/ 365 h 802"/>
                <a:gd name="T50" fmla="*/ 354 w 588"/>
                <a:gd name="T51" fmla="*/ 461 h 802"/>
                <a:gd name="T52" fmla="*/ 310 w 588"/>
                <a:gd name="T53" fmla="*/ 439 h 802"/>
                <a:gd name="T54" fmla="*/ 273 w 588"/>
                <a:gd name="T55" fmla="*/ 109 h 802"/>
                <a:gd name="T56" fmla="*/ 198 w 588"/>
                <a:gd name="T57" fmla="*/ 112 h 8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88" h="802">
                  <a:moveTo>
                    <a:pt x="198" y="112"/>
                  </a:moveTo>
                  <a:cubicBezTo>
                    <a:pt x="122" y="114"/>
                    <a:pt x="0" y="90"/>
                    <a:pt x="0" y="90"/>
                  </a:cubicBezTo>
                  <a:cubicBezTo>
                    <a:pt x="12" y="39"/>
                    <a:pt x="12" y="39"/>
                    <a:pt x="12" y="39"/>
                  </a:cubicBezTo>
                  <a:cubicBezTo>
                    <a:pt x="12" y="39"/>
                    <a:pt x="12" y="39"/>
                    <a:pt x="86" y="53"/>
                  </a:cubicBezTo>
                  <a:cubicBezTo>
                    <a:pt x="145" y="65"/>
                    <a:pt x="243" y="28"/>
                    <a:pt x="335" y="10"/>
                  </a:cubicBezTo>
                  <a:cubicBezTo>
                    <a:pt x="335" y="10"/>
                    <a:pt x="335" y="10"/>
                    <a:pt x="335" y="10"/>
                  </a:cubicBezTo>
                  <a:cubicBezTo>
                    <a:pt x="335" y="10"/>
                    <a:pt x="339" y="46"/>
                    <a:pt x="366" y="46"/>
                  </a:cubicBezTo>
                  <a:cubicBezTo>
                    <a:pt x="335" y="229"/>
                    <a:pt x="335" y="229"/>
                    <a:pt x="335" y="229"/>
                  </a:cubicBezTo>
                  <a:cubicBezTo>
                    <a:pt x="366" y="273"/>
                    <a:pt x="366" y="273"/>
                    <a:pt x="366" y="273"/>
                  </a:cubicBezTo>
                  <a:cubicBezTo>
                    <a:pt x="403" y="229"/>
                    <a:pt x="403" y="229"/>
                    <a:pt x="403" y="229"/>
                  </a:cubicBezTo>
                  <a:cubicBezTo>
                    <a:pt x="366" y="46"/>
                    <a:pt x="366" y="46"/>
                    <a:pt x="366" y="46"/>
                  </a:cubicBezTo>
                  <a:cubicBezTo>
                    <a:pt x="393" y="46"/>
                    <a:pt x="420" y="0"/>
                    <a:pt x="420" y="0"/>
                  </a:cubicBezTo>
                  <a:cubicBezTo>
                    <a:pt x="479" y="0"/>
                    <a:pt x="528" y="20"/>
                    <a:pt x="549" y="85"/>
                  </a:cubicBezTo>
                  <a:cubicBezTo>
                    <a:pt x="586" y="197"/>
                    <a:pt x="588" y="224"/>
                    <a:pt x="588" y="224"/>
                  </a:cubicBezTo>
                  <a:cubicBezTo>
                    <a:pt x="588" y="378"/>
                    <a:pt x="588" y="378"/>
                    <a:pt x="588" y="378"/>
                  </a:cubicBezTo>
                  <a:cubicBezTo>
                    <a:pt x="537" y="378"/>
                    <a:pt x="537" y="378"/>
                    <a:pt x="537" y="378"/>
                  </a:cubicBezTo>
                  <a:cubicBezTo>
                    <a:pt x="537" y="231"/>
                    <a:pt x="537" y="231"/>
                    <a:pt x="537" y="231"/>
                  </a:cubicBezTo>
                  <a:cubicBezTo>
                    <a:pt x="483" y="136"/>
                    <a:pt x="483" y="136"/>
                    <a:pt x="483" y="136"/>
                  </a:cubicBezTo>
                  <a:cubicBezTo>
                    <a:pt x="483" y="136"/>
                    <a:pt x="525" y="317"/>
                    <a:pt x="481" y="448"/>
                  </a:cubicBezTo>
                  <a:cubicBezTo>
                    <a:pt x="480" y="451"/>
                    <a:pt x="479" y="454"/>
                    <a:pt x="478" y="456"/>
                  </a:cubicBezTo>
                  <a:cubicBezTo>
                    <a:pt x="467" y="490"/>
                    <a:pt x="454" y="530"/>
                    <a:pt x="440" y="569"/>
                  </a:cubicBezTo>
                  <a:cubicBezTo>
                    <a:pt x="401" y="684"/>
                    <a:pt x="361" y="802"/>
                    <a:pt x="361" y="802"/>
                  </a:cubicBezTo>
                  <a:cubicBezTo>
                    <a:pt x="295" y="783"/>
                    <a:pt x="295" y="783"/>
                    <a:pt x="295" y="783"/>
                  </a:cubicBezTo>
                  <a:cubicBezTo>
                    <a:pt x="393" y="365"/>
                    <a:pt x="393" y="365"/>
                    <a:pt x="393" y="365"/>
                  </a:cubicBezTo>
                  <a:cubicBezTo>
                    <a:pt x="373" y="365"/>
                    <a:pt x="373" y="365"/>
                    <a:pt x="373" y="365"/>
                  </a:cubicBezTo>
                  <a:cubicBezTo>
                    <a:pt x="354" y="461"/>
                    <a:pt x="354" y="461"/>
                    <a:pt x="354" y="461"/>
                  </a:cubicBezTo>
                  <a:cubicBezTo>
                    <a:pt x="354" y="461"/>
                    <a:pt x="319" y="458"/>
                    <a:pt x="310" y="439"/>
                  </a:cubicBezTo>
                  <a:cubicBezTo>
                    <a:pt x="250" y="316"/>
                    <a:pt x="273" y="109"/>
                    <a:pt x="273" y="109"/>
                  </a:cubicBezTo>
                  <a:cubicBezTo>
                    <a:pt x="273" y="109"/>
                    <a:pt x="273" y="109"/>
                    <a:pt x="198" y="11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dirty="0"/>
            </a:p>
          </p:txBody>
        </p:sp>
        <p:sp>
          <p:nvSpPr>
            <p:cNvPr id="25" name="Freeform 9">
              <a:extLst>
                <a:ext uri="{FF2B5EF4-FFF2-40B4-BE49-F238E27FC236}">
                  <a16:creationId xmlns:a16="http://schemas.microsoft.com/office/drawing/2014/main" id="{3DB1895B-8372-4EAD-B820-C6256B68139F}"/>
                </a:ext>
              </a:extLst>
            </p:cNvPr>
            <p:cNvSpPr>
              <a:spLocks/>
            </p:cNvSpPr>
            <p:nvPr/>
          </p:nvSpPr>
          <p:spPr bwMode="auto">
            <a:xfrm>
              <a:off x="4943477" y="5265739"/>
              <a:ext cx="519113" cy="593725"/>
            </a:xfrm>
            <a:custGeom>
              <a:avLst/>
              <a:gdLst>
                <a:gd name="T0" fmla="*/ 91 w 108"/>
                <a:gd name="T1" fmla="*/ 106 h 123"/>
                <a:gd name="T2" fmla="*/ 54 w 108"/>
                <a:gd name="T3" fmla="*/ 123 h 123"/>
                <a:gd name="T4" fmla="*/ 16 w 108"/>
                <a:gd name="T5" fmla="*/ 107 h 123"/>
                <a:gd name="T6" fmla="*/ 0 w 108"/>
                <a:gd name="T7" fmla="*/ 61 h 123"/>
                <a:gd name="T8" fmla="*/ 15 w 108"/>
                <a:gd name="T9" fmla="*/ 18 h 123"/>
                <a:gd name="T10" fmla="*/ 54 w 108"/>
                <a:gd name="T11" fmla="*/ 0 h 123"/>
                <a:gd name="T12" fmla="*/ 92 w 108"/>
                <a:gd name="T13" fmla="*/ 18 h 123"/>
                <a:gd name="T14" fmla="*/ 108 w 108"/>
                <a:gd name="T15" fmla="*/ 61 h 123"/>
                <a:gd name="T16" fmla="*/ 91 w 108"/>
                <a:gd name="T17" fmla="*/ 106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8" h="123">
                  <a:moveTo>
                    <a:pt x="91" y="106"/>
                  </a:moveTo>
                  <a:cubicBezTo>
                    <a:pt x="81" y="117"/>
                    <a:pt x="68" y="123"/>
                    <a:pt x="54" y="123"/>
                  </a:cubicBezTo>
                  <a:cubicBezTo>
                    <a:pt x="40" y="123"/>
                    <a:pt x="27" y="117"/>
                    <a:pt x="16" y="107"/>
                  </a:cubicBezTo>
                  <a:cubicBezTo>
                    <a:pt x="5" y="96"/>
                    <a:pt x="0" y="81"/>
                    <a:pt x="0" y="61"/>
                  </a:cubicBezTo>
                  <a:cubicBezTo>
                    <a:pt x="0" y="44"/>
                    <a:pt x="5" y="30"/>
                    <a:pt x="15" y="18"/>
                  </a:cubicBezTo>
                  <a:cubicBezTo>
                    <a:pt x="26" y="6"/>
                    <a:pt x="39" y="0"/>
                    <a:pt x="54" y="0"/>
                  </a:cubicBezTo>
                  <a:cubicBezTo>
                    <a:pt x="69" y="0"/>
                    <a:pt x="82" y="6"/>
                    <a:pt x="92" y="18"/>
                  </a:cubicBezTo>
                  <a:cubicBezTo>
                    <a:pt x="102" y="30"/>
                    <a:pt x="108" y="44"/>
                    <a:pt x="108" y="61"/>
                  </a:cubicBezTo>
                  <a:cubicBezTo>
                    <a:pt x="108" y="80"/>
                    <a:pt x="102" y="95"/>
                    <a:pt x="91" y="106"/>
                  </a:cubicBezTo>
                  <a:close/>
                </a:path>
              </a:pathLst>
            </a:custGeom>
            <a:solidFill>
              <a:srgbClr val="00A0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6" name="Freeform 10">
              <a:extLst>
                <a:ext uri="{FF2B5EF4-FFF2-40B4-BE49-F238E27FC236}">
                  <a16:creationId xmlns:a16="http://schemas.microsoft.com/office/drawing/2014/main" id="{33E752D3-5CFC-4225-9454-7050C9566296}"/>
                </a:ext>
              </a:extLst>
            </p:cNvPr>
            <p:cNvSpPr>
              <a:spLocks/>
            </p:cNvSpPr>
            <p:nvPr/>
          </p:nvSpPr>
          <p:spPr bwMode="auto">
            <a:xfrm>
              <a:off x="4359277" y="2860675"/>
              <a:ext cx="1730375" cy="2227262"/>
            </a:xfrm>
            <a:custGeom>
              <a:avLst/>
              <a:gdLst>
                <a:gd name="T0" fmla="*/ 0 w 359"/>
                <a:gd name="T1" fmla="*/ 172 h 462"/>
                <a:gd name="T2" fmla="*/ 22 w 359"/>
                <a:gd name="T3" fmla="*/ 93 h 462"/>
                <a:gd name="T4" fmla="*/ 86 w 359"/>
                <a:gd name="T5" fmla="*/ 27 h 462"/>
                <a:gd name="T6" fmla="*/ 184 w 359"/>
                <a:gd name="T7" fmla="*/ 0 h 462"/>
                <a:gd name="T8" fmla="*/ 276 w 359"/>
                <a:gd name="T9" fmla="*/ 22 h 462"/>
                <a:gd name="T10" fmla="*/ 337 w 359"/>
                <a:gd name="T11" fmla="*/ 82 h 462"/>
                <a:gd name="T12" fmla="*/ 359 w 359"/>
                <a:gd name="T13" fmla="*/ 164 h 462"/>
                <a:gd name="T14" fmla="*/ 346 w 359"/>
                <a:gd name="T15" fmla="*/ 225 h 462"/>
                <a:gd name="T16" fmla="*/ 317 w 359"/>
                <a:gd name="T17" fmla="*/ 271 h 462"/>
                <a:gd name="T18" fmla="*/ 256 w 359"/>
                <a:gd name="T19" fmla="*/ 335 h 462"/>
                <a:gd name="T20" fmla="*/ 236 w 359"/>
                <a:gd name="T21" fmla="*/ 357 h 462"/>
                <a:gd name="T22" fmla="*/ 225 w 359"/>
                <a:gd name="T23" fmla="*/ 375 h 462"/>
                <a:gd name="T24" fmla="*/ 220 w 359"/>
                <a:gd name="T25" fmla="*/ 391 h 462"/>
                <a:gd name="T26" fmla="*/ 214 w 359"/>
                <a:gd name="T27" fmla="*/ 419 h 462"/>
                <a:gd name="T28" fmla="*/ 171 w 359"/>
                <a:gd name="T29" fmla="*/ 462 h 462"/>
                <a:gd name="T30" fmla="*/ 140 w 359"/>
                <a:gd name="T31" fmla="*/ 448 h 462"/>
                <a:gd name="T32" fmla="*/ 127 w 359"/>
                <a:gd name="T33" fmla="*/ 406 h 462"/>
                <a:gd name="T34" fmla="*/ 136 w 359"/>
                <a:gd name="T35" fmla="*/ 347 h 462"/>
                <a:gd name="T36" fmla="*/ 161 w 359"/>
                <a:gd name="T37" fmla="*/ 302 h 462"/>
                <a:gd name="T38" fmla="*/ 203 w 359"/>
                <a:gd name="T39" fmla="*/ 257 h 462"/>
                <a:gd name="T40" fmla="*/ 236 w 359"/>
                <a:gd name="T41" fmla="*/ 222 h 462"/>
                <a:gd name="T42" fmla="*/ 253 w 359"/>
                <a:gd name="T43" fmla="*/ 196 h 462"/>
                <a:gd name="T44" fmla="*/ 260 w 359"/>
                <a:gd name="T45" fmla="*/ 165 h 462"/>
                <a:gd name="T46" fmla="*/ 239 w 359"/>
                <a:gd name="T47" fmla="*/ 109 h 462"/>
                <a:gd name="T48" fmla="*/ 184 w 359"/>
                <a:gd name="T49" fmla="*/ 87 h 462"/>
                <a:gd name="T50" fmla="*/ 126 w 359"/>
                <a:gd name="T51" fmla="*/ 110 h 462"/>
                <a:gd name="T52" fmla="*/ 94 w 359"/>
                <a:gd name="T53" fmla="*/ 177 h 462"/>
                <a:gd name="T54" fmla="*/ 48 w 359"/>
                <a:gd name="T55" fmla="*/ 223 h 462"/>
                <a:gd name="T56" fmla="*/ 14 w 359"/>
                <a:gd name="T57" fmla="*/ 207 h 462"/>
                <a:gd name="T58" fmla="*/ 0 w 359"/>
                <a:gd name="T59" fmla="*/ 172 h 4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59" h="462">
                  <a:moveTo>
                    <a:pt x="0" y="172"/>
                  </a:moveTo>
                  <a:cubicBezTo>
                    <a:pt x="0" y="146"/>
                    <a:pt x="8" y="120"/>
                    <a:pt x="22" y="93"/>
                  </a:cubicBezTo>
                  <a:cubicBezTo>
                    <a:pt x="37" y="66"/>
                    <a:pt x="58" y="44"/>
                    <a:pt x="86" y="27"/>
                  </a:cubicBezTo>
                  <a:cubicBezTo>
                    <a:pt x="114" y="9"/>
                    <a:pt x="146" y="0"/>
                    <a:pt x="184" y="0"/>
                  </a:cubicBezTo>
                  <a:cubicBezTo>
                    <a:pt x="218" y="0"/>
                    <a:pt x="249" y="8"/>
                    <a:pt x="276" y="22"/>
                  </a:cubicBezTo>
                  <a:cubicBezTo>
                    <a:pt x="302" y="37"/>
                    <a:pt x="323" y="57"/>
                    <a:pt x="337" y="82"/>
                  </a:cubicBezTo>
                  <a:cubicBezTo>
                    <a:pt x="351" y="107"/>
                    <a:pt x="359" y="134"/>
                    <a:pt x="359" y="164"/>
                  </a:cubicBezTo>
                  <a:cubicBezTo>
                    <a:pt x="359" y="187"/>
                    <a:pt x="355" y="208"/>
                    <a:pt x="346" y="225"/>
                  </a:cubicBezTo>
                  <a:cubicBezTo>
                    <a:pt x="338" y="243"/>
                    <a:pt x="328" y="258"/>
                    <a:pt x="317" y="271"/>
                  </a:cubicBezTo>
                  <a:cubicBezTo>
                    <a:pt x="306" y="283"/>
                    <a:pt x="285" y="305"/>
                    <a:pt x="256" y="335"/>
                  </a:cubicBezTo>
                  <a:cubicBezTo>
                    <a:pt x="248" y="343"/>
                    <a:pt x="241" y="351"/>
                    <a:pt x="236" y="357"/>
                  </a:cubicBezTo>
                  <a:cubicBezTo>
                    <a:pt x="231" y="364"/>
                    <a:pt x="228" y="370"/>
                    <a:pt x="225" y="375"/>
                  </a:cubicBezTo>
                  <a:cubicBezTo>
                    <a:pt x="223" y="380"/>
                    <a:pt x="221" y="386"/>
                    <a:pt x="220" y="391"/>
                  </a:cubicBezTo>
                  <a:cubicBezTo>
                    <a:pt x="218" y="396"/>
                    <a:pt x="217" y="406"/>
                    <a:pt x="214" y="419"/>
                  </a:cubicBezTo>
                  <a:cubicBezTo>
                    <a:pt x="209" y="448"/>
                    <a:pt x="195" y="462"/>
                    <a:pt x="171" y="462"/>
                  </a:cubicBezTo>
                  <a:cubicBezTo>
                    <a:pt x="159" y="462"/>
                    <a:pt x="148" y="457"/>
                    <a:pt x="140" y="448"/>
                  </a:cubicBezTo>
                  <a:cubicBezTo>
                    <a:pt x="131" y="438"/>
                    <a:pt x="127" y="425"/>
                    <a:pt x="127" y="406"/>
                  </a:cubicBezTo>
                  <a:cubicBezTo>
                    <a:pt x="127" y="383"/>
                    <a:pt x="130" y="363"/>
                    <a:pt x="136" y="347"/>
                  </a:cubicBezTo>
                  <a:cubicBezTo>
                    <a:pt x="143" y="330"/>
                    <a:pt x="151" y="315"/>
                    <a:pt x="161" y="302"/>
                  </a:cubicBezTo>
                  <a:cubicBezTo>
                    <a:pt x="171" y="289"/>
                    <a:pt x="185" y="274"/>
                    <a:pt x="203" y="257"/>
                  </a:cubicBezTo>
                  <a:cubicBezTo>
                    <a:pt x="218" y="242"/>
                    <a:pt x="229" y="230"/>
                    <a:pt x="236" y="222"/>
                  </a:cubicBezTo>
                  <a:cubicBezTo>
                    <a:pt x="243" y="214"/>
                    <a:pt x="248" y="206"/>
                    <a:pt x="253" y="196"/>
                  </a:cubicBezTo>
                  <a:cubicBezTo>
                    <a:pt x="258" y="187"/>
                    <a:pt x="260" y="176"/>
                    <a:pt x="260" y="165"/>
                  </a:cubicBezTo>
                  <a:cubicBezTo>
                    <a:pt x="260" y="143"/>
                    <a:pt x="253" y="124"/>
                    <a:pt x="239" y="109"/>
                  </a:cubicBezTo>
                  <a:cubicBezTo>
                    <a:pt x="225" y="94"/>
                    <a:pt x="206" y="87"/>
                    <a:pt x="184" y="87"/>
                  </a:cubicBezTo>
                  <a:cubicBezTo>
                    <a:pt x="157" y="87"/>
                    <a:pt x="138" y="94"/>
                    <a:pt x="126" y="110"/>
                  </a:cubicBezTo>
                  <a:cubicBezTo>
                    <a:pt x="113" y="125"/>
                    <a:pt x="103" y="147"/>
                    <a:pt x="94" y="177"/>
                  </a:cubicBezTo>
                  <a:cubicBezTo>
                    <a:pt x="86" y="208"/>
                    <a:pt x="71" y="223"/>
                    <a:pt x="48" y="223"/>
                  </a:cubicBezTo>
                  <a:cubicBezTo>
                    <a:pt x="35" y="223"/>
                    <a:pt x="23" y="218"/>
                    <a:pt x="14" y="207"/>
                  </a:cubicBezTo>
                  <a:cubicBezTo>
                    <a:pt x="5" y="196"/>
                    <a:pt x="0" y="184"/>
                    <a:pt x="0" y="172"/>
                  </a:cubicBezTo>
                  <a:close/>
                </a:path>
              </a:pathLst>
            </a:custGeom>
            <a:solidFill>
              <a:srgbClr val="00A0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50546599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47"/>
          <p:cNvSpPr>
            <a:spLocks noChangeArrowheads="1"/>
          </p:cNvSpPr>
          <p:nvPr/>
        </p:nvSpPr>
        <p:spPr bwMode="gray">
          <a:xfrm>
            <a:off x="3569" y="7006"/>
            <a:ext cx="890140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  <a:defRPr/>
            </a:pPr>
            <a:r>
              <a:rPr lang="en-US" altLang="zh-TW" sz="2000" b="1" dirty="0">
                <a:solidFill>
                  <a:srgbClr val="000000"/>
                </a:solidFill>
                <a:cs typeface="Arial" panose="020B0604020202020204" pitchFamily="34" charset="0"/>
              </a:rPr>
              <a:t>5.3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9336" y="363118"/>
            <a:ext cx="12182664" cy="498548"/>
          </a:xfrm>
        </p:spPr>
        <p:txBody>
          <a:bodyPr anchor="t">
            <a:noAutofit/>
          </a:bodyPr>
          <a:lstStyle/>
          <a:p>
            <a:pPr algn="l">
              <a:lnSpc>
                <a:spcPct val="150000"/>
              </a:lnSpc>
            </a:pP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11&amp;</a:t>
            </a:r>
            <a:r>
              <a:rPr lang="zh-TW" altLang="en-US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12</a:t>
            </a:r>
            <a:r>
              <a:rPr lang="zh-TW" altLang="en-US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專任教師授課時數填報</a:t>
            </a:r>
            <a:endParaRPr lang="zh-TW" altLang="zh-TW" sz="30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27" name="Rounded Rectangle 5">
            <a:extLst>
              <a:ext uri="{FF2B5EF4-FFF2-40B4-BE49-F238E27FC236}">
                <a16:creationId xmlns:a16="http://schemas.microsoft.com/office/drawing/2014/main" id="{11670B55-07A5-482D-B6BF-F3A5A5C08337}"/>
              </a:ext>
            </a:extLst>
          </p:cNvPr>
          <p:cNvSpPr/>
          <p:nvPr/>
        </p:nvSpPr>
        <p:spPr>
          <a:xfrm>
            <a:off x="72956" y="1258964"/>
            <a:ext cx="10204795" cy="377626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343025" indent="-1343025">
              <a:lnSpc>
                <a:spcPct val="150000"/>
              </a:lnSpc>
              <a:defRPr sz="1300" b="0">
                <a:solidFill>
                  <a:srgbClr val="000000"/>
                </a:solidFill>
              </a:defRPr>
            </a:pPr>
            <a:r>
              <a:rPr lang="en-US" altLang="zh-TW" sz="2200" b="1" dirty="0">
                <a:solidFill>
                  <a:srgbClr val="006600"/>
                </a:solidFill>
                <a:highlight>
                  <a:srgbClr val="FFD243"/>
                </a:highligh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Q</a:t>
            </a:r>
            <a:r>
              <a:rPr lang="zh-TW" altLang="en-US" sz="2200" b="1" dirty="0">
                <a:solidFill>
                  <a:srgbClr val="006600"/>
                </a:solidFill>
                <a:highlight>
                  <a:srgbClr val="FFD243"/>
                </a:highligh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：</a:t>
            </a:r>
            <a:r>
              <a:rPr lang="zh-TW" altLang="en-US" sz="2200" b="1" dirty="0">
                <a:solidFill>
                  <a:srgbClr val="006600"/>
                </a:solidFill>
                <a:effectLst/>
                <a:highlight>
                  <a:srgbClr val="FFD243"/>
                </a:highligh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老師同時有申請減授又超授鐘點，該填哪一張表？</a:t>
            </a:r>
            <a:endParaRPr lang="en-US" altLang="zh-TW" sz="2200" b="1" dirty="0">
              <a:solidFill>
                <a:srgbClr val="006600"/>
              </a:solidFill>
              <a:effectLst/>
              <a:highlight>
                <a:srgbClr val="FFD243"/>
              </a:highlight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defRPr sz="1300" b="0">
                <a:solidFill>
                  <a:srgbClr val="000000"/>
                </a:solidFill>
              </a:defRPr>
            </a:pPr>
            <a:r>
              <a:rPr lang="en-US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A</a:t>
            </a: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：判斷原則→比較授課時數與職級規定時數</a:t>
            </a:r>
            <a:endParaRPr lang="en-US" altLang="zh-TW" sz="22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1343025" indent="-1343025">
              <a:lnSpc>
                <a:spcPct val="150000"/>
              </a:lnSpc>
              <a:defRPr sz="1300" b="0">
                <a:solidFill>
                  <a:srgbClr val="000000"/>
                </a:solidFill>
              </a:defRPr>
            </a:pPr>
            <a:endParaRPr lang="en-US" altLang="zh-TW" sz="2200" b="1" dirty="0">
              <a:solidFill>
                <a:srgbClr val="000000"/>
              </a:solidFill>
              <a:effectLst/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1343025" indent="-1343025">
              <a:lnSpc>
                <a:spcPct val="150000"/>
              </a:lnSpc>
              <a:defRPr sz="1300" b="0">
                <a:solidFill>
                  <a:srgbClr val="000000"/>
                </a:solidFill>
              </a:defRPr>
            </a:pPr>
            <a:endParaRPr lang="en-US" altLang="zh-TW" sz="22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1343025" indent="-1343025">
              <a:lnSpc>
                <a:spcPct val="150000"/>
              </a:lnSpc>
              <a:defRPr sz="1300" b="0">
                <a:solidFill>
                  <a:srgbClr val="000000"/>
                </a:solidFill>
              </a:defRPr>
            </a:pPr>
            <a:endParaRPr lang="en-US" altLang="zh-TW" sz="22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graphicFrame>
        <p:nvGraphicFramePr>
          <p:cNvPr id="4" name="表格 4">
            <a:extLst>
              <a:ext uri="{FF2B5EF4-FFF2-40B4-BE49-F238E27FC236}">
                <a16:creationId xmlns:a16="http://schemas.microsoft.com/office/drawing/2014/main" id="{23D5B988-BAE2-4715-BFB8-D4B37C8358A8}"/>
              </a:ext>
            </a:extLst>
          </p:cNvPr>
          <p:cNvGraphicFramePr>
            <a:graphicFrameLocks noGrp="1"/>
          </p:cNvGraphicFramePr>
          <p:nvPr/>
        </p:nvGraphicFramePr>
        <p:xfrm>
          <a:off x="792495" y="2633264"/>
          <a:ext cx="8128000" cy="2130552"/>
        </p:xfrm>
        <a:graphic>
          <a:graphicData uri="http://schemas.openxmlformats.org/drawingml/2006/table">
            <a:tbl>
              <a:tblPr firstRow="1" bandRow="1">
                <a:tableStyleId>{E269D01E-BC32-4049-B463-5C60D7B0CCD2}</a:tableStyleId>
              </a:tblPr>
              <a:tblGrid>
                <a:gridCol w="4404656">
                  <a:extLst>
                    <a:ext uri="{9D8B030D-6E8A-4147-A177-3AD203B41FA5}">
                      <a16:colId xmlns:a16="http://schemas.microsoft.com/office/drawing/2014/main" val="1709688443"/>
                    </a:ext>
                  </a:extLst>
                </a:gridCol>
                <a:gridCol w="3723344">
                  <a:extLst>
                    <a:ext uri="{9D8B030D-6E8A-4147-A177-3AD203B41FA5}">
                      <a16:colId xmlns:a16="http://schemas.microsoft.com/office/drawing/2014/main" val="29700169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TW" altLang="en-US" sz="2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情況說明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TW" altLang="en-US" sz="2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填報表冊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20044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zh-TW" altLang="en-US" sz="2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實際授課時數</a:t>
                      </a:r>
                      <a:r>
                        <a:rPr lang="zh-TW" altLang="en-US" sz="22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大於</a:t>
                      </a:r>
                      <a:r>
                        <a:rPr lang="zh-TW" altLang="en-US" sz="2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職級規定時數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0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zh-TW" altLang="en-US" sz="2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教</a:t>
                      </a:r>
                      <a:r>
                        <a:rPr lang="en-US" altLang="zh-TW" sz="2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11</a:t>
                      </a:r>
                      <a:endParaRPr lang="zh-TW" altLang="en-US" sz="2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0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07345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實際授課時數</a:t>
                      </a:r>
                      <a:r>
                        <a:rPr lang="zh-TW" altLang="en-US" sz="22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小於</a:t>
                      </a:r>
                      <a:r>
                        <a:rPr lang="zh-TW" altLang="en-US" sz="2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職級規定時數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zh-TW" altLang="en-US" sz="2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教</a:t>
                      </a:r>
                      <a:r>
                        <a:rPr lang="en-US" altLang="zh-TW" sz="2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12</a:t>
                      </a:r>
                      <a:endParaRPr lang="zh-TW" altLang="en-US" sz="2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4399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2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實際授課時數</a:t>
                      </a:r>
                      <a:r>
                        <a:rPr lang="zh-TW" altLang="en-US" sz="2200" b="1" kern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等於</a:t>
                      </a:r>
                      <a:r>
                        <a:rPr lang="zh-TW" altLang="en-US" sz="22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職級規定時數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0C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</a:pPr>
                      <a:r>
                        <a:rPr lang="zh-TW" altLang="en-US" sz="22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兩表都不用填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0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165784"/>
                  </a:ext>
                </a:extLst>
              </a:tr>
            </a:tbl>
          </a:graphicData>
        </a:graphic>
      </p:graphicFrame>
      <p:sp>
        <p:nvSpPr>
          <p:cNvPr id="28" name="Rounded Rectangle 5">
            <a:extLst>
              <a:ext uri="{FF2B5EF4-FFF2-40B4-BE49-F238E27FC236}">
                <a16:creationId xmlns:a16="http://schemas.microsoft.com/office/drawing/2014/main" id="{F324FDD3-C3FF-4B76-9526-A44DBC182345}"/>
              </a:ext>
            </a:extLst>
          </p:cNvPr>
          <p:cNvSpPr/>
          <p:nvPr/>
        </p:nvSpPr>
        <p:spPr>
          <a:xfrm>
            <a:off x="47652" y="5275943"/>
            <a:ext cx="10204795" cy="77647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258888" indent="-1258888" algn="ctr">
              <a:lnSpc>
                <a:spcPct val="150000"/>
              </a:lnSpc>
              <a:defRPr sz="1300" b="0">
                <a:solidFill>
                  <a:srgbClr val="000000"/>
                </a:solidFill>
              </a:defRPr>
            </a:pPr>
            <a:r>
              <a:rPr lang="zh-TW" altLang="en-US" sz="2800" b="1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📢</a:t>
            </a:r>
            <a:r>
              <a:rPr lang="zh-TW" altLang="en-US" sz="2800" b="1" kern="100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提醒：</a:t>
            </a:r>
            <a:r>
              <a:rPr lang="zh-TW" altLang="en-US" sz="28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不可同時填報</a:t>
            </a:r>
            <a:r>
              <a:rPr lang="zh-TW" altLang="en-US" sz="28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「教 </a:t>
            </a:r>
            <a:r>
              <a:rPr lang="en-US" altLang="zh-TW" sz="28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</a:t>
            </a:r>
            <a:r>
              <a:rPr lang="zh-TW" altLang="en-US" sz="28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」與「教 </a:t>
            </a:r>
            <a:r>
              <a:rPr lang="en-US" altLang="zh-TW" sz="28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12</a:t>
            </a:r>
            <a:r>
              <a:rPr lang="zh-TW" altLang="en-US" sz="28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」</a:t>
            </a:r>
          </a:p>
        </p:txBody>
      </p:sp>
      <p:grpSp>
        <p:nvGrpSpPr>
          <p:cNvPr id="34" name="群組 33">
            <a:extLst>
              <a:ext uri="{FF2B5EF4-FFF2-40B4-BE49-F238E27FC236}">
                <a16:creationId xmlns:a16="http://schemas.microsoft.com/office/drawing/2014/main" id="{C6097361-0EBD-4DDD-BA23-787F151BB536}"/>
              </a:ext>
            </a:extLst>
          </p:cNvPr>
          <p:cNvGrpSpPr/>
          <p:nvPr/>
        </p:nvGrpSpPr>
        <p:grpSpPr>
          <a:xfrm>
            <a:off x="9955766" y="363118"/>
            <a:ext cx="1440000" cy="1440000"/>
            <a:chOff x="4359277" y="1125538"/>
            <a:chExt cx="3389311" cy="4887912"/>
          </a:xfrm>
        </p:grpSpPr>
        <p:sp>
          <p:nvSpPr>
            <p:cNvPr id="35" name="AutoShape 3">
              <a:extLst>
                <a:ext uri="{FF2B5EF4-FFF2-40B4-BE49-F238E27FC236}">
                  <a16:creationId xmlns:a16="http://schemas.microsoft.com/office/drawing/2014/main" id="{4084BC29-F942-4385-B74F-3383CEB44963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364038" y="1125538"/>
              <a:ext cx="3384550" cy="48879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6" name="Freeform 5">
              <a:extLst>
                <a:ext uri="{FF2B5EF4-FFF2-40B4-BE49-F238E27FC236}">
                  <a16:creationId xmlns:a16="http://schemas.microsoft.com/office/drawing/2014/main" id="{0BB20DFE-D136-4F5B-9CF4-2CA722127A39}"/>
                </a:ext>
              </a:extLst>
            </p:cNvPr>
            <p:cNvSpPr>
              <a:spLocks/>
            </p:cNvSpPr>
            <p:nvPr/>
          </p:nvSpPr>
          <p:spPr bwMode="auto">
            <a:xfrm>
              <a:off x="7054852" y="4495800"/>
              <a:ext cx="409575" cy="1295400"/>
            </a:xfrm>
            <a:custGeom>
              <a:avLst/>
              <a:gdLst>
                <a:gd name="T0" fmla="*/ 118 w 258"/>
                <a:gd name="T1" fmla="*/ 0 h 816"/>
                <a:gd name="T2" fmla="*/ 258 w 258"/>
                <a:gd name="T3" fmla="*/ 789 h 816"/>
                <a:gd name="T4" fmla="*/ 100 w 258"/>
                <a:gd name="T5" fmla="*/ 816 h 816"/>
                <a:gd name="T6" fmla="*/ 0 w 258"/>
                <a:gd name="T7" fmla="*/ 315 h 816"/>
                <a:gd name="T8" fmla="*/ 118 w 258"/>
                <a:gd name="T9" fmla="*/ 0 h 816"/>
                <a:gd name="T10" fmla="*/ 118 w 258"/>
                <a:gd name="T11" fmla="*/ 0 h 8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8" h="816">
                  <a:moveTo>
                    <a:pt x="118" y="0"/>
                  </a:moveTo>
                  <a:lnTo>
                    <a:pt x="258" y="789"/>
                  </a:lnTo>
                  <a:lnTo>
                    <a:pt x="100" y="816"/>
                  </a:lnTo>
                  <a:lnTo>
                    <a:pt x="0" y="315"/>
                  </a:lnTo>
                  <a:lnTo>
                    <a:pt x="118" y="0"/>
                  </a:lnTo>
                  <a:lnTo>
                    <a:pt x="11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7" name="Oval 6">
              <a:extLst>
                <a:ext uri="{FF2B5EF4-FFF2-40B4-BE49-F238E27FC236}">
                  <a16:creationId xmlns:a16="http://schemas.microsoft.com/office/drawing/2014/main" id="{84F7C91D-5C21-4491-AF0D-6D67FF7E2A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89652" y="1125539"/>
              <a:ext cx="950913" cy="954087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8" name="Freeform 7">
              <a:extLst>
                <a:ext uri="{FF2B5EF4-FFF2-40B4-BE49-F238E27FC236}">
                  <a16:creationId xmlns:a16="http://schemas.microsoft.com/office/drawing/2014/main" id="{12993767-11A5-4715-9C34-08D8F0F44056}"/>
                </a:ext>
              </a:extLst>
            </p:cNvPr>
            <p:cNvSpPr>
              <a:spLocks/>
            </p:cNvSpPr>
            <p:nvPr/>
          </p:nvSpPr>
          <p:spPr bwMode="auto">
            <a:xfrm>
              <a:off x="6524627" y="2365376"/>
              <a:ext cx="327025" cy="1093787"/>
            </a:xfrm>
            <a:custGeom>
              <a:avLst/>
              <a:gdLst>
                <a:gd name="T0" fmla="*/ 94 w 206"/>
                <a:gd name="T1" fmla="*/ 0 h 689"/>
                <a:gd name="T2" fmla="*/ 206 w 206"/>
                <a:gd name="T3" fmla="*/ 555 h 689"/>
                <a:gd name="T4" fmla="*/ 94 w 206"/>
                <a:gd name="T5" fmla="*/ 689 h 689"/>
                <a:gd name="T6" fmla="*/ 0 w 206"/>
                <a:gd name="T7" fmla="*/ 555 h 689"/>
                <a:gd name="T8" fmla="*/ 94 w 206"/>
                <a:gd name="T9" fmla="*/ 0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6" h="689">
                  <a:moveTo>
                    <a:pt x="94" y="0"/>
                  </a:moveTo>
                  <a:lnTo>
                    <a:pt x="206" y="555"/>
                  </a:lnTo>
                  <a:lnTo>
                    <a:pt x="94" y="689"/>
                  </a:lnTo>
                  <a:lnTo>
                    <a:pt x="0" y="555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rgbClr val="00A0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9" name="Freeform 8">
              <a:extLst>
                <a:ext uri="{FF2B5EF4-FFF2-40B4-BE49-F238E27FC236}">
                  <a16:creationId xmlns:a16="http://schemas.microsoft.com/office/drawing/2014/main" id="{44CCBB69-697D-4C0F-9ECD-C9DE6508725E}"/>
                </a:ext>
              </a:extLst>
            </p:cNvPr>
            <p:cNvSpPr>
              <a:spLocks/>
            </p:cNvSpPr>
            <p:nvPr/>
          </p:nvSpPr>
          <p:spPr bwMode="auto">
            <a:xfrm>
              <a:off x="4908553" y="2143125"/>
              <a:ext cx="2835276" cy="3865562"/>
            </a:xfrm>
            <a:custGeom>
              <a:avLst/>
              <a:gdLst>
                <a:gd name="T0" fmla="*/ 198 w 588"/>
                <a:gd name="T1" fmla="*/ 112 h 802"/>
                <a:gd name="T2" fmla="*/ 0 w 588"/>
                <a:gd name="T3" fmla="*/ 90 h 802"/>
                <a:gd name="T4" fmla="*/ 12 w 588"/>
                <a:gd name="T5" fmla="*/ 39 h 802"/>
                <a:gd name="T6" fmla="*/ 86 w 588"/>
                <a:gd name="T7" fmla="*/ 53 h 802"/>
                <a:gd name="T8" fmla="*/ 335 w 588"/>
                <a:gd name="T9" fmla="*/ 10 h 802"/>
                <a:gd name="T10" fmla="*/ 335 w 588"/>
                <a:gd name="T11" fmla="*/ 10 h 802"/>
                <a:gd name="T12" fmla="*/ 366 w 588"/>
                <a:gd name="T13" fmla="*/ 46 h 802"/>
                <a:gd name="T14" fmla="*/ 335 w 588"/>
                <a:gd name="T15" fmla="*/ 229 h 802"/>
                <a:gd name="T16" fmla="*/ 366 w 588"/>
                <a:gd name="T17" fmla="*/ 273 h 802"/>
                <a:gd name="T18" fmla="*/ 403 w 588"/>
                <a:gd name="T19" fmla="*/ 229 h 802"/>
                <a:gd name="T20" fmla="*/ 366 w 588"/>
                <a:gd name="T21" fmla="*/ 46 h 802"/>
                <a:gd name="T22" fmla="*/ 420 w 588"/>
                <a:gd name="T23" fmla="*/ 0 h 802"/>
                <a:gd name="T24" fmla="*/ 549 w 588"/>
                <a:gd name="T25" fmla="*/ 85 h 802"/>
                <a:gd name="T26" fmla="*/ 588 w 588"/>
                <a:gd name="T27" fmla="*/ 224 h 802"/>
                <a:gd name="T28" fmla="*/ 588 w 588"/>
                <a:gd name="T29" fmla="*/ 378 h 802"/>
                <a:gd name="T30" fmla="*/ 537 w 588"/>
                <a:gd name="T31" fmla="*/ 378 h 802"/>
                <a:gd name="T32" fmla="*/ 537 w 588"/>
                <a:gd name="T33" fmla="*/ 231 h 802"/>
                <a:gd name="T34" fmla="*/ 483 w 588"/>
                <a:gd name="T35" fmla="*/ 136 h 802"/>
                <a:gd name="T36" fmla="*/ 481 w 588"/>
                <a:gd name="T37" fmla="*/ 448 h 802"/>
                <a:gd name="T38" fmla="*/ 478 w 588"/>
                <a:gd name="T39" fmla="*/ 456 h 802"/>
                <a:gd name="T40" fmla="*/ 440 w 588"/>
                <a:gd name="T41" fmla="*/ 569 h 802"/>
                <a:gd name="T42" fmla="*/ 361 w 588"/>
                <a:gd name="T43" fmla="*/ 802 h 802"/>
                <a:gd name="T44" fmla="*/ 295 w 588"/>
                <a:gd name="T45" fmla="*/ 783 h 802"/>
                <a:gd name="T46" fmla="*/ 393 w 588"/>
                <a:gd name="T47" fmla="*/ 365 h 802"/>
                <a:gd name="T48" fmla="*/ 373 w 588"/>
                <a:gd name="T49" fmla="*/ 365 h 802"/>
                <a:gd name="T50" fmla="*/ 354 w 588"/>
                <a:gd name="T51" fmla="*/ 461 h 802"/>
                <a:gd name="T52" fmla="*/ 310 w 588"/>
                <a:gd name="T53" fmla="*/ 439 h 802"/>
                <a:gd name="T54" fmla="*/ 273 w 588"/>
                <a:gd name="T55" fmla="*/ 109 h 802"/>
                <a:gd name="T56" fmla="*/ 198 w 588"/>
                <a:gd name="T57" fmla="*/ 112 h 8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88" h="802">
                  <a:moveTo>
                    <a:pt x="198" y="112"/>
                  </a:moveTo>
                  <a:cubicBezTo>
                    <a:pt x="122" y="114"/>
                    <a:pt x="0" y="90"/>
                    <a:pt x="0" y="90"/>
                  </a:cubicBezTo>
                  <a:cubicBezTo>
                    <a:pt x="12" y="39"/>
                    <a:pt x="12" y="39"/>
                    <a:pt x="12" y="39"/>
                  </a:cubicBezTo>
                  <a:cubicBezTo>
                    <a:pt x="12" y="39"/>
                    <a:pt x="12" y="39"/>
                    <a:pt x="86" y="53"/>
                  </a:cubicBezTo>
                  <a:cubicBezTo>
                    <a:pt x="145" y="65"/>
                    <a:pt x="243" y="28"/>
                    <a:pt x="335" y="10"/>
                  </a:cubicBezTo>
                  <a:cubicBezTo>
                    <a:pt x="335" y="10"/>
                    <a:pt x="335" y="10"/>
                    <a:pt x="335" y="10"/>
                  </a:cubicBezTo>
                  <a:cubicBezTo>
                    <a:pt x="335" y="10"/>
                    <a:pt x="339" y="46"/>
                    <a:pt x="366" y="46"/>
                  </a:cubicBezTo>
                  <a:cubicBezTo>
                    <a:pt x="335" y="229"/>
                    <a:pt x="335" y="229"/>
                    <a:pt x="335" y="229"/>
                  </a:cubicBezTo>
                  <a:cubicBezTo>
                    <a:pt x="366" y="273"/>
                    <a:pt x="366" y="273"/>
                    <a:pt x="366" y="273"/>
                  </a:cubicBezTo>
                  <a:cubicBezTo>
                    <a:pt x="403" y="229"/>
                    <a:pt x="403" y="229"/>
                    <a:pt x="403" y="229"/>
                  </a:cubicBezTo>
                  <a:cubicBezTo>
                    <a:pt x="366" y="46"/>
                    <a:pt x="366" y="46"/>
                    <a:pt x="366" y="46"/>
                  </a:cubicBezTo>
                  <a:cubicBezTo>
                    <a:pt x="393" y="46"/>
                    <a:pt x="420" y="0"/>
                    <a:pt x="420" y="0"/>
                  </a:cubicBezTo>
                  <a:cubicBezTo>
                    <a:pt x="479" y="0"/>
                    <a:pt x="528" y="20"/>
                    <a:pt x="549" y="85"/>
                  </a:cubicBezTo>
                  <a:cubicBezTo>
                    <a:pt x="586" y="197"/>
                    <a:pt x="588" y="224"/>
                    <a:pt x="588" y="224"/>
                  </a:cubicBezTo>
                  <a:cubicBezTo>
                    <a:pt x="588" y="378"/>
                    <a:pt x="588" y="378"/>
                    <a:pt x="588" y="378"/>
                  </a:cubicBezTo>
                  <a:cubicBezTo>
                    <a:pt x="537" y="378"/>
                    <a:pt x="537" y="378"/>
                    <a:pt x="537" y="378"/>
                  </a:cubicBezTo>
                  <a:cubicBezTo>
                    <a:pt x="537" y="231"/>
                    <a:pt x="537" y="231"/>
                    <a:pt x="537" y="231"/>
                  </a:cubicBezTo>
                  <a:cubicBezTo>
                    <a:pt x="483" y="136"/>
                    <a:pt x="483" y="136"/>
                    <a:pt x="483" y="136"/>
                  </a:cubicBezTo>
                  <a:cubicBezTo>
                    <a:pt x="483" y="136"/>
                    <a:pt x="525" y="317"/>
                    <a:pt x="481" y="448"/>
                  </a:cubicBezTo>
                  <a:cubicBezTo>
                    <a:pt x="480" y="451"/>
                    <a:pt x="479" y="454"/>
                    <a:pt x="478" y="456"/>
                  </a:cubicBezTo>
                  <a:cubicBezTo>
                    <a:pt x="467" y="490"/>
                    <a:pt x="454" y="530"/>
                    <a:pt x="440" y="569"/>
                  </a:cubicBezTo>
                  <a:cubicBezTo>
                    <a:pt x="401" y="684"/>
                    <a:pt x="361" y="802"/>
                    <a:pt x="361" y="802"/>
                  </a:cubicBezTo>
                  <a:cubicBezTo>
                    <a:pt x="295" y="783"/>
                    <a:pt x="295" y="783"/>
                    <a:pt x="295" y="783"/>
                  </a:cubicBezTo>
                  <a:cubicBezTo>
                    <a:pt x="393" y="365"/>
                    <a:pt x="393" y="365"/>
                    <a:pt x="393" y="365"/>
                  </a:cubicBezTo>
                  <a:cubicBezTo>
                    <a:pt x="373" y="365"/>
                    <a:pt x="373" y="365"/>
                    <a:pt x="373" y="365"/>
                  </a:cubicBezTo>
                  <a:cubicBezTo>
                    <a:pt x="354" y="461"/>
                    <a:pt x="354" y="461"/>
                    <a:pt x="354" y="461"/>
                  </a:cubicBezTo>
                  <a:cubicBezTo>
                    <a:pt x="354" y="461"/>
                    <a:pt x="319" y="458"/>
                    <a:pt x="310" y="439"/>
                  </a:cubicBezTo>
                  <a:cubicBezTo>
                    <a:pt x="250" y="316"/>
                    <a:pt x="273" y="109"/>
                    <a:pt x="273" y="109"/>
                  </a:cubicBezTo>
                  <a:cubicBezTo>
                    <a:pt x="273" y="109"/>
                    <a:pt x="273" y="109"/>
                    <a:pt x="198" y="11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dirty="0"/>
            </a:p>
          </p:txBody>
        </p:sp>
        <p:sp>
          <p:nvSpPr>
            <p:cNvPr id="40" name="Freeform 9">
              <a:extLst>
                <a:ext uri="{FF2B5EF4-FFF2-40B4-BE49-F238E27FC236}">
                  <a16:creationId xmlns:a16="http://schemas.microsoft.com/office/drawing/2014/main" id="{54B2AE2B-7E39-4793-94D6-732B30C8A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4943477" y="5265739"/>
              <a:ext cx="519113" cy="593725"/>
            </a:xfrm>
            <a:custGeom>
              <a:avLst/>
              <a:gdLst>
                <a:gd name="T0" fmla="*/ 91 w 108"/>
                <a:gd name="T1" fmla="*/ 106 h 123"/>
                <a:gd name="T2" fmla="*/ 54 w 108"/>
                <a:gd name="T3" fmla="*/ 123 h 123"/>
                <a:gd name="T4" fmla="*/ 16 w 108"/>
                <a:gd name="T5" fmla="*/ 107 h 123"/>
                <a:gd name="T6" fmla="*/ 0 w 108"/>
                <a:gd name="T7" fmla="*/ 61 h 123"/>
                <a:gd name="T8" fmla="*/ 15 w 108"/>
                <a:gd name="T9" fmla="*/ 18 h 123"/>
                <a:gd name="T10" fmla="*/ 54 w 108"/>
                <a:gd name="T11" fmla="*/ 0 h 123"/>
                <a:gd name="T12" fmla="*/ 92 w 108"/>
                <a:gd name="T13" fmla="*/ 18 h 123"/>
                <a:gd name="T14" fmla="*/ 108 w 108"/>
                <a:gd name="T15" fmla="*/ 61 h 123"/>
                <a:gd name="T16" fmla="*/ 91 w 108"/>
                <a:gd name="T17" fmla="*/ 106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8" h="123">
                  <a:moveTo>
                    <a:pt x="91" y="106"/>
                  </a:moveTo>
                  <a:cubicBezTo>
                    <a:pt x="81" y="117"/>
                    <a:pt x="68" y="123"/>
                    <a:pt x="54" y="123"/>
                  </a:cubicBezTo>
                  <a:cubicBezTo>
                    <a:pt x="40" y="123"/>
                    <a:pt x="27" y="117"/>
                    <a:pt x="16" y="107"/>
                  </a:cubicBezTo>
                  <a:cubicBezTo>
                    <a:pt x="5" y="96"/>
                    <a:pt x="0" y="81"/>
                    <a:pt x="0" y="61"/>
                  </a:cubicBezTo>
                  <a:cubicBezTo>
                    <a:pt x="0" y="44"/>
                    <a:pt x="5" y="30"/>
                    <a:pt x="15" y="18"/>
                  </a:cubicBezTo>
                  <a:cubicBezTo>
                    <a:pt x="26" y="6"/>
                    <a:pt x="39" y="0"/>
                    <a:pt x="54" y="0"/>
                  </a:cubicBezTo>
                  <a:cubicBezTo>
                    <a:pt x="69" y="0"/>
                    <a:pt x="82" y="6"/>
                    <a:pt x="92" y="18"/>
                  </a:cubicBezTo>
                  <a:cubicBezTo>
                    <a:pt x="102" y="30"/>
                    <a:pt x="108" y="44"/>
                    <a:pt x="108" y="61"/>
                  </a:cubicBezTo>
                  <a:cubicBezTo>
                    <a:pt x="108" y="80"/>
                    <a:pt x="102" y="95"/>
                    <a:pt x="91" y="106"/>
                  </a:cubicBezTo>
                  <a:close/>
                </a:path>
              </a:pathLst>
            </a:custGeom>
            <a:solidFill>
              <a:srgbClr val="00A0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1" name="Freeform 10">
              <a:extLst>
                <a:ext uri="{FF2B5EF4-FFF2-40B4-BE49-F238E27FC236}">
                  <a16:creationId xmlns:a16="http://schemas.microsoft.com/office/drawing/2014/main" id="{75F28145-6304-42EA-B730-132F932887A8}"/>
                </a:ext>
              </a:extLst>
            </p:cNvPr>
            <p:cNvSpPr>
              <a:spLocks/>
            </p:cNvSpPr>
            <p:nvPr/>
          </p:nvSpPr>
          <p:spPr bwMode="auto">
            <a:xfrm>
              <a:off x="4359277" y="2860675"/>
              <a:ext cx="1730375" cy="2227262"/>
            </a:xfrm>
            <a:custGeom>
              <a:avLst/>
              <a:gdLst>
                <a:gd name="T0" fmla="*/ 0 w 359"/>
                <a:gd name="T1" fmla="*/ 172 h 462"/>
                <a:gd name="T2" fmla="*/ 22 w 359"/>
                <a:gd name="T3" fmla="*/ 93 h 462"/>
                <a:gd name="T4" fmla="*/ 86 w 359"/>
                <a:gd name="T5" fmla="*/ 27 h 462"/>
                <a:gd name="T6" fmla="*/ 184 w 359"/>
                <a:gd name="T7" fmla="*/ 0 h 462"/>
                <a:gd name="T8" fmla="*/ 276 w 359"/>
                <a:gd name="T9" fmla="*/ 22 h 462"/>
                <a:gd name="T10" fmla="*/ 337 w 359"/>
                <a:gd name="T11" fmla="*/ 82 h 462"/>
                <a:gd name="T12" fmla="*/ 359 w 359"/>
                <a:gd name="T13" fmla="*/ 164 h 462"/>
                <a:gd name="T14" fmla="*/ 346 w 359"/>
                <a:gd name="T15" fmla="*/ 225 h 462"/>
                <a:gd name="T16" fmla="*/ 317 w 359"/>
                <a:gd name="T17" fmla="*/ 271 h 462"/>
                <a:gd name="T18" fmla="*/ 256 w 359"/>
                <a:gd name="T19" fmla="*/ 335 h 462"/>
                <a:gd name="T20" fmla="*/ 236 w 359"/>
                <a:gd name="T21" fmla="*/ 357 h 462"/>
                <a:gd name="T22" fmla="*/ 225 w 359"/>
                <a:gd name="T23" fmla="*/ 375 h 462"/>
                <a:gd name="T24" fmla="*/ 220 w 359"/>
                <a:gd name="T25" fmla="*/ 391 h 462"/>
                <a:gd name="T26" fmla="*/ 214 w 359"/>
                <a:gd name="T27" fmla="*/ 419 h 462"/>
                <a:gd name="T28" fmla="*/ 171 w 359"/>
                <a:gd name="T29" fmla="*/ 462 h 462"/>
                <a:gd name="T30" fmla="*/ 140 w 359"/>
                <a:gd name="T31" fmla="*/ 448 h 462"/>
                <a:gd name="T32" fmla="*/ 127 w 359"/>
                <a:gd name="T33" fmla="*/ 406 h 462"/>
                <a:gd name="T34" fmla="*/ 136 w 359"/>
                <a:gd name="T35" fmla="*/ 347 h 462"/>
                <a:gd name="T36" fmla="*/ 161 w 359"/>
                <a:gd name="T37" fmla="*/ 302 h 462"/>
                <a:gd name="T38" fmla="*/ 203 w 359"/>
                <a:gd name="T39" fmla="*/ 257 h 462"/>
                <a:gd name="T40" fmla="*/ 236 w 359"/>
                <a:gd name="T41" fmla="*/ 222 h 462"/>
                <a:gd name="T42" fmla="*/ 253 w 359"/>
                <a:gd name="T43" fmla="*/ 196 h 462"/>
                <a:gd name="T44" fmla="*/ 260 w 359"/>
                <a:gd name="T45" fmla="*/ 165 h 462"/>
                <a:gd name="T46" fmla="*/ 239 w 359"/>
                <a:gd name="T47" fmla="*/ 109 h 462"/>
                <a:gd name="T48" fmla="*/ 184 w 359"/>
                <a:gd name="T49" fmla="*/ 87 h 462"/>
                <a:gd name="T50" fmla="*/ 126 w 359"/>
                <a:gd name="T51" fmla="*/ 110 h 462"/>
                <a:gd name="T52" fmla="*/ 94 w 359"/>
                <a:gd name="T53" fmla="*/ 177 h 462"/>
                <a:gd name="T54" fmla="*/ 48 w 359"/>
                <a:gd name="T55" fmla="*/ 223 h 462"/>
                <a:gd name="T56" fmla="*/ 14 w 359"/>
                <a:gd name="T57" fmla="*/ 207 h 462"/>
                <a:gd name="T58" fmla="*/ 0 w 359"/>
                <a:gd name="T59" fmla="*/ 172 h 4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59" h="462">
                  <a:moveTo>
                    <a:pt x="0" y="172"/>
                  </a:moveTo>
                  <a:cubicBezTo>
                    <a:pt x="0" y="146"/>
                    <a:pt x="8" y="120"/>
                    <a:pt x="22" y="93"/>
                  </a:cubicBezTo>
                  <a:cubicBezTo>
                    <a:pt x="37" y="66"/>
                    <a:pt x="58" y="44"/>
                    <a:pt x="86" y="27"/>
                  </a:cubicBezTo>
                  <a:cubicBezTo>
                    <a:pt x="114" y="9"/>
                    <a:pt x="146" y="0"/>
                    <a:pt x="184" y="0"/>
                  </a:cubicBezTo>
                  <a:cubicBezTo>
                    <a:pt x="218" y="0"/>
                    <a:pt x="249" y="8"/>
                    <a:pt x="276" y="22"/>
                  </a:cubicBezTo>
                  <a:cubicBezTo>
                    <a:pt x="302" y="37"/>
                    <a:pt x="323" y="57"/>
                    <a:pt x="337" y="82"/>
                  </a:cubicBezTo>
                  <a:cubicBezTo>
                    <a:pt x="351" y="107"/>
                    <a:pt x="359" y="134"/>
                    <a:pt x="359" y="164"/>
                  </a:cubicBezTo>
                  <a:cubicBezTo>
                    <a:pt x="359" y="187"/>
                    <a:pt x="355" y="208"/>
                    <a:pt x="346" y="225"/>
                  </a:cubicBezTo>
                  <a:cubicBezTo>
                    <a:pt x="338" y="243"/>
                    <a:pt x="328" y="258"/>
                    <a:pt x="317" y="271"/>
                  </a:cubicBezTo>
                  <a:cubicBezTo>
                    <a:pt x="306" y="283"/>
                    <a:pt x="285" y="305"/>
                    <a:pt x="256" y="335"/>
                  </a:cubicBezTo>
                  <a:cubicBezTo>
                    <a:pt x="248" y="343"/>
                    <a:pt x="241" y="351"/>
                    <a:pt x="236" y="357"/>
                  </a:cubicBezTo>
                  <a:cubicBezTo>
                    <a:pt x="231" y="364"/>
                    <a:pt x="228" y="370"/>
                    <a:pt x="225" y="375"/>
                  </a:cubicBezTo>
                  <a:cubicBezTo>
                    <a:pt x="223" y="380"/>
                    <a:pt x="221" y="386"/>
                    <a:pt x="220" y="391"/>
                  </a:cubicBezTo>
                  <a:cubicBezTo>
                    <a:pt x="218" y="396"/>
                    <a:pt x="217" y="406"/>
                    <a:pt x="214" y="419"/>
                  </a:cubicBezTo>
                  <a:cubicBezTo>
                    <a:pt x="209" y="448"/>
                    <a:pt x="195" y="462"/>
                    <a:pt x="171" y="462"/>
                  </a:cubicBezTo>
                  <a:cubicBezTo>
                    <a:pt x="159" y="462"/>
                    <a:pt x="148" y="457"/>
                    <a:pt x="140" y="448"/>
                  </a:cubicBezTo>
                  <a:cubicBezTo>
                    <a:pt x="131" y="438"/>
                    <a:pt x="127" y="425"/>
                    <a:pt x="127" y="406"/>
                  </a:cubicBezTo>
                  <a:cubicBezTo>
                    <a:pt x="127" y="383"/>
                    <a:pt x="130" y="363"/>
                    <a:pt x="136" y="347"/>
                  </a:cubicBezTo>
                  <a:cubicBezTo>
                    <a:pt x="143" y="330"/>
                    <a:pt x="151" y="315"/>
                    <a:pt x="161" y="302"/>
                  </a:cubicBezTo>
                  <a:cubicBezTo>
                    <a:pt x="171" y="289"/>
                    <a:pt x="185" y="274"/>
                    <a:pt x="203" y="257"/>
                  </a:cubicBezTo>
                  <a:cubicBezTo>
                    <a:pt x="218" y="242"/>
                    <a:pt x="229" y="230"/>
                    <a:pt x="236" y="222"/>
                  </a:cubicBezTo>
                  <a:cubicBezTo>
                    <a:pt x="243" y="214"/>
                    <a:pt x="248" y="206"/>
                    <a:pt x="253" y="196"/>
                  </a:cubicBezTo>
                  <a:cubicBezTo>
                    <a:pt x="258" y="187"/>
                    <a:pt x="260" y="176"/>
                    <a:pt x="260" y="165"/>
                  </a:cubicBezTo>
                  <a:cubicBezTo>
                    <a:pt x="260" y="143"/>
                    <a:pt x="253" y="124"/>
                    <a:pt x="239" y="109"/>
                  </a:cubicBezTo>
                  <a:cubicBezTo>
                    <a:pt x="225" y="94"/>
                    <a:pt x="206" y="87"/>
                    <a:pt x="184" y="87"/>
                  </a:cubicBezTo>
                  <a:cubicBezTo>
                    <a:pt x="157" y="87"/>
                    <a:pt x="138" y="94"/>
                    <a:pt x="126" y="110"/>
                  </a:cubicBezTo>
                  <a:cubicBezTo>
                    <a:pt x="113" y="125"/>
                    <a:pt x="103" y="147"/>
                    <a:pt x="94" y="177"/>
                  </a:cubicBezTo>
                  <a:cubicBezTo>
                    <a:pt x="86" y="208"/>
                    <a:pt x="71" y="223"/>
                    <a:pt x="48" y="223"/>
                  </a:cubicBezTo>
                  <a:cubicBezTo>
                    <a:pt x="35" y="223"/>
                    <a:pt x="23" y="218"/>
                    <a:pt x="14" y="207"/>
                  </a:cubicBezTo>
                  <a:cubicBezTo>
                    <a:pt x="5" y="196"/>
                    <a:pt x="0" y="184"/>
                    <a:pt x="0" y="172"/>
                  </a:cubicBezTo>
                  <a:close/>
                </a:path>
              </a:pathLst>
            </a:custGeom>
            <a:solidFill>
              <a:srgbClr val="00A0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31778814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47"/>
          <p:cNvSpPr>
            <a:spLocks noChangeArrowheads="1"/>
          </p:cNvSpPr>
          <p:nvPr/>
        </p:nvSpPr>
        <p:spPr bwMode="gray">
          <a:xfrm>
            <a:off x="3569" y="7006"/>
            <a:ext cx="890140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  <a:defRPr/>
            </a:pPr>
            <a:r>
              <a:rPr lang="en-US" altLang="zh-TW" sz="2000" b="1" dirty="0">
                <a:solidFill>
                  <a:srgbClr val="000000"/>
                </a:solidFill>
                <a:cs typeface="Arial" panose="020B0604020202020204" pitchFamily="34" charset="0"/>
              </a:rPr>
              <a:t>5.4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9335" y="363118"/>
            <a:ext cx="12179095" cy="498548"/>
          </a:xfrm>
        </p:spPr>
        <p:txBody>
          <a:bodyPr anchor="t">
            <a:noAutofit/>
          </a:bodyPr>
          <a:lstStyle/>
          <a:p>
            <a:pPr algn="l">
              <a:lnSpc>
                <a:spcPct val="100000"/>
              </a:lnSpc>
            </a:pPr>
            <a:r>
              <a:rPr lang="zh-TW" altLang="zh-TW" sz="29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29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4.</a:t>
            </a:r>
            <a:r>
              <a:rPr lang="zh-TW" altLang="en-US" sz="29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學術研究計畫經費填報疑義</a:t>
            </a:r>
          </a:p>
        </p:txBody>
      </p:sp>
      <p:sp>
        <p:nvSpPr>
          <p:cNvPr id="8" name="Rounded Rectangle 5">
            <a:extLst>
              <a:ext uri="{FF2B5EF4-FFF2-40B4-BE49-F238E27FC236}">
                <a16:creationId xmlns:a16="http://schemas.microsoft.com/office/drawing/2014/main" id="{AC6BB7F9-3BF8-4D08-8F5B-2745B1B4F9C1}"/>
              </a:ext>
            </a:extLst>
          </p:cNvPr>
          <p:cNvSpPr/>
          <p:nvPr/>
        </p:nvSpPr>
        <p:spPr>
          <a:xfrm>
            <a:off x="174171" y="1154754"/>
            <a:ext cx="10204795" cy="333152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541338" indent="-541338">
              <a:lnSpc>
                <a:spcPct val="150000"/>
              </a:lnSpc>
              <a:defRPr sz="1300" b="0">
                <a:solidFill>
                  <a:srgbClr val="000000"/>
                </a:solidFill>
              </a:defRPr>
            </a:pPr>
            <a:r>
              <a:rPr lang="en-US" altLang="zh-TW" sz="2200" b="1" dirty="0">
                <a:solidFill>
                  <a:srgbClr val="006600"/>
                </a:solidFill>
                <a:highlight>
                  <a:srgbClr val="FFD243"/>
                </a:highligh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Q</a:t>
            </a:r>
            <a:r>
              <a:rPr lang="zh-TW" altLang="en-US" sz="2200" b="1" dirty="0">
                <a:solidFill>
                  <a:srgbClr val="006600"/>
                </a:solidFill>
                <a:highlight>
                  <a:srgbClr val="FFD243"/>
                </a:highligh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：甲校教師於 </a:t>
            </a:r>
            <a:r>
              <a:rPr lang="en-US" altLang="zh-TW" sz="2200" b="1" dirty="0">
                <a:solidFill>
                  <a:srgbClr val="006600"/>
                </a:solidFill>
                <a:highlight>
                  <a:srgbClr val="FFD243"/>
                </a:highligh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114 </a:t>
            </a:r>
            <a:r>
              <a:rPr lang="zh-TW" altLang="en-US" sz="2200" b="1" dirty="0">
                <a:solidFill>
                  <a:srgbClr val="006600"/>
                </a:solidFill>
                <a:highlight>
                  <a:srgbClr val="FFD243"/>
                </a:highligh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年 </a:t>
            </a:r>
            <a:r>
              <a:rPr lang="en-US" altLang="zh-TW" sz="2200" b="1" dirty="0">
                <a:solidFill>
                  <a:srgbClr val="006600"/>
                </a:solidFill>
                <a:highlight>
                  <a:srgbClr val="FFD243"/>
                </a:highligh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8 </a:t>
            </a:r>
            <a:r>
              <a:rPr lang="zh-TW" altLang="en-US" sz="2200" b="1" dirty="0">
                <a:solidFill>
                  <a:srgbClr val="006600"/>
                </a:solidFill>
                <a:highlight>
                  <a:srgbClr val="FFD243"/>
                </a:highligh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月轉任乙校，並將原執行中的學術研究計畫（</a:t>
            </a:r>
            <a:r>
              <a:rPr lang="zh-TW" altLang="zh-TW" sz="2200" b="1" dirty="0">
                <a:solidFill>
                  <a:srgbClr val="006600"/>
                </a:solidFill>
                <a:highlight>
                  <a:srgbClr val="FFD243"/>
                </a:highligh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執行日期</a:t>
            </a:r>
            <a:r>
              <a:rPr lang="en-US" altLang="zh-TW" sz="2200" b="1" dirty="0">
                <a:solidFill>
                  <a:srgbClr val="006600"/>
                </a:solidFill>
                <a:highlight>
                  <a:srgbClr val="FFD243"/>
                </a:highligh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114/1/1–114/12/31</a:t>
            </a:r>
            <a:r>
              <a:rPr lang="zh-TW" altLang="en-US" sz="2200" b="1" dirty="0">
                <a:solidFill>
                  <a:srgbClr val="006600"/>
                </a:solidFill>
                <a:highlight>
                  <a:srgbClr val="FFD243"/>
                </a:highligh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）一併轉出，甲校填報總經費時是否需扣除已轉出的金額？</a:t>
            </a:r>
            <a:endParaRPr lang="en-US" altLang="zh-TW" sz="2200" b="1" dirty="0">
              <a:solidFill>
                <a:srgbClr val="006600"/>
              </a:solidFill>
              <a:highlight>
                <a:srgbClr val="FFD243"/>
              </a:highlight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447675" indent="-447675">
              <a:lnSpc>
                <a:spcPct val="150000"/>
              </a:lnSpc>
              <a:defRPr sz="1300" b="0">
                <a:solidFill>
                  <a:srgbClr val="000000"/>
                </a:solidFill>
              </a:defRPr>
            </a:pPr>
            <a:r>
              <a:rPr lang="en-US" altLang="zh-TW" sz="22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A</a:t>
            </a:r>
            <a:r>
              <a:rPr lang="zh-TW" altLang="en-US" sz="22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：不需要扣除。 </a:t>
            </a:r>
            <a:endParaRPr lang="en-US" altLang="zh-TW" sz="2200" b="1" dirty="0">
              <a:solidFill>
                <a:srgbClr val="0000FF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447675" indent="-447675">
              <a:lnSpc>
                <a:spcPct val="150000"/>
              </a:lnSpc>
              <a:defRPr sz="1300" b="0">
                <a:solidFill>
                  <a:srgbClr val="000000"/>
                </a:solidFill>
              </a:defRPr>
            </a:pPr>
            <a:r>
              <a:rPr lang="zh-TW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甲校：直接填報該計畫「原核定總經費」，無需扣除該計畫之未執行經費。</a:t>
            </a:r>
            <a:endParaRPr lang="en-US" altLang="zh-TW" sz="20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447675" indent="-447675">
              <a:lnSpc>
                <a:spcPct val="150000"/>
              </a:lnSpc>
              <a:defRPr sz="1300" b="0">
                <a:solidFill>
                  <a:srgbClr val="000000"/>
                </a:solidFill>
              </a:defRPr>
            </a:pPr>
            <a:r>
              <a:rPr lang="zh-TW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乙校：僅能填報該計畫轉入之剩餘經費。</a:t>
            </a:r>
            <a:endParaRPr lang="en-US" altLang="zh-TW" sz="20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17" name="Rounded Rectangle 5">
            <a:extLst>
              <a:ext uri="{FF2B5EF4-FFF2-40B4-BE49-F238E27FC236}">
                <a16:creationId xmlns:a16="http://schemas.microsoft.com/office/drawing/2014/main" id="{F713B654-BCF9-486D-9C82-558B27FEFBB2}"/>
              </a:ext>
            </a:extLst>
          </p:cNvPr>
          <p:cNvSpPr/>
          <p:nvPr/>
        </p:nvSpPr>
        <p:spPr>
          <a:xfrm>
            <a:off x="238072" y="4651880"/>
            <a:ext cx="10828033" cy="769206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>
              <a:lnSpc>
                <a:spcPct val="150000"/>
              </a:lnSpc>
            </a:pPr>
            <a:r>
              <a:rPr lang="zh-TW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例如：計畫核定總經費 </a:t>
            </a:r>
            <a:r>
              <a:rPr lang="en-US" altLang="zh-TW" sz="2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100 </a:t>
            </a:r>
            <a:r>
              <a:rPr lang="zh-TW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萬元，其中轉入乙校 </a:t>
            </a:r>
            <a:r>
              <a:rPr lang="en-US" altLang="zh-TW" sz="2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40 </a:t>
            </a:r>
            <a:r>
              <a:rPr lang="zh-TW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萬元→</a:t>
            </a:r>
            <a:r>
              <a:rPr lang="zh-TW" altLang="en-US" sz="20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甲校</a:t>
            </a:r>
            <a:r>
              <a:rPr lang="zh-TW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填報</a:t>
            </a:r>
            <a:r>
              <a:rPr lang="en-US" altLang="zh-TW" sz="2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100 </a:t>
            </a:r>
            <a:r>
              <a:rPr lang="zh-TW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萬；乙校填報</a:t>
            </a:r>
            <a:r>
              <a:rPr lang="en-US" altLang="zh-TW" sz="2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40</a:t>
            </a:r>
            <a:r>
              <a:rPr lang="zh-TW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萬。</a:t>
            </a:r>
            <a:endParaRPr lang="zh-TW" altLang="en-US" sz="2000" b="1" dirty="0">
              <a:solidFill>
                <a:srgbClr val="FF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grpSp>
        <p:nvGrpSpPr>
          <p:cNvPr id="18" name="群組 17">
            <a:extLst>
              <a:ext uri="{FF2B5EF4-FFF2-40B4-BE49-F238E27FC236}">
                <a16:creationId xmlns:a16="http://schemas.microsoft.com/office/drawing/2014/main" id="{C84D12DF-96A6-48A5-AC73-B13C3F8BF34A}"/>
              </a:ext>
            </a:extLst>
          </p:cNvPr>
          <p:cNvGrpSpPr/>
          <p:nvPr/>
        </p:nvGrpSpPr>
        <p:grpSpPr>
          <a:xfrm>
            <a:off x="9955766" y="363118"/>
            <a:ext cx="1440000" cy="1440000"/>
            <a:chOff x="4359277" y="1125538"/>
            <a:chExt cx="3389311" cy="4887912"/>
          </a:xfrm>
        </p:grpSpPr>
        <p:sp>
          <p:nvSpPr>
            <p:cNvPr id="19" name="AutoShape 3">
              <a:extLst>
                <a:ext uri="{FF2B5EF4-FFF2-40B4-BE49-F238E27FC236}">
                  <a16:creationId xmlns:a16="http://schemas.microsoft.com/office/drawing/2014/main" id="{6F9ECBF1-7377-48AE-9CD4-6E172460904F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364038" y="1125538"/>
              <a:ext cx="3384550" cy="48879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8A1F98AC-D3DD-4E44-9F4A-0F7702050F4E}"/>
                </a:ext>
              </a:extLst>
            </p:cNvPr>
            <p:cNvSpPr>
              <a:spLocks/>
            </p:cNvSpPr>
            <p:nvPr/>
          </p:nvSpPr>
          <p:spPr bwMode="auto">
            <a:xfrm>
              <a:off x="7054852" y="4495800"/>
              <a:ext cx="409575" cy="1295400"/>
            </a:xfrm>
            <a:custGeom>
              <a:avLst/>
              <a:gdLst>
                <a:gd name="T0" fmla="*/ 118 w 258"/>
                <a:gd name="T1" fmla="*/ 0 h 816"/>
                <a:gd name="T2" fmla="*/ 258 w 258"/>
                <a:gd name="T3" fmla="*/ 789 h 816"/>
                <a:gd name="T4" fmla="*/ 100 w 258"/>
                <a:gd name="T5" fmla="*/ 816 h 816"/>
                <a:gd name="T6" fmla="*/ 0 w 258"/>
                <a:gd name="T7" fmla="*/ 315 h 816"/>
                <a:gd name="T8" fmla="*/ 118 w 258"/>
                <a:gd name="T9" fmla="*/ 0 h 816"/>
                <a:gd name="T10" fmla="*/ 118 w 258"/>
                <a:gd name="T11" fmla="*/ 0 h 8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8" h="816">
                  <a:moveTo>
                    <a:pt x="118" y="0"/>
                  </a:moveTo>
                  <a:lnTo>
                    <a:pt x="258" y="789"/>
                  </a:lnTo>
                  <a:lnTo>
                    <a:pt x="100" y="816"/>
                  </a:lnTo>
                  <a:lnTo>
                    <a:pt x="0" y="315"/>
                  </a:lnTo>
                  <a:lnTo>
                    <a:pt x="118" y="0"/>
                  </a:lnTo>
                  <a:lnTo>
                    <a:pt x="11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2" name="Oval 6">
              <a:extLst>
                <a:ext uri="{FF2B5EF4-FFF2-40B4-BE49-F238E27FC236}">
                  <a16:creationId xmlns:a16="http://schemas.microsoft.com/office/drawing/2014/main" id="{104DAF84-D488-4C35-973E-01373C829A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89652" y="1125539"/>
              <a:ext cx="950913" cy="954087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3" name="Freeform 7">
              <a:extLst>
                <a:ext uri="{FF2B5EF4-FFF2-40B4-BE49-F238E27FC236}">
                  <a16:creationId xmlns:a16="http://schemas.microsoft.com/office/drawing/2014/main" id="{FB7BAF12-AF8F-4FEE-8503-8B7B561F446F}"/>
                </a:ext>
              </a:extLst>
            </p:cNvPr>
            <p:cNvSpPr>
              <a:spLocks/>
            </p:cNvSpPr>
            <p:nvPr/>
          </p:nvSpPr>
          <p:spPr bwMode="auto">
            <a:xfrm>
              <a:off x="6524627" y="2365376"/>
              <a:ext cx="327025" cy="1093787"/>
            </a:xfrm>
            <a:custGeom>
              <a:avLst/>
              <a:gdLst>
                <a:gd name="T0" fmla="*/ 94 w 206"/>
                <a:gd name="T1" fmla="*/ 0 h 689"/>
                <a:gd name="T2" fmla="*/ 206 w 206"/>
                <a:gd name="T3" fmla="*/ 555 h 689"/>
                <a:gd name="T4" fmla="*/ 94 w 206"/>
                <a:gd name="T5" fmla="*/ 689 h 689"/>
                <a:gd name="T6" fmla="*/ 0 w 206"/>
                <a:gd name="T7" fmla="*/ 555 h 689"/>
                <a:gd name="T8" fmla="*/ 94 w 206"/>
                <a:gd name="T9" fmla="*/ 0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6" h="689">
                  <a:moveTo>
                    <a:pt x="94" y="0"/>
                  </a:moveTo>
                  <a:lnTo>
                    <a:pt x="206" y="555"/>
                  </a:lnTo>
                  <a:lnTo>
                    <a:pt x="94" y="689"/>
                  </a:lnTo>
                  <a:lnTo>
                    <a:pt x="0" y="555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rgbClr val="00A0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4" name="Freeform 8">
              <a:extLst>
                <a:ext uri="{FF2B5EF4-FFF2-40B4-BE49-F238E27FC236}">
                  <a16:creationId xmlns:a16="http://schemas.microsoft.com/office/drawing/2014/main" id="{044A08D5-574D-41A2-89D2-F2A60C2B935F}"/>
                </a:ext>
              </a:extLst>
            </p:cNvPr>
            <p:cNvSpPr>
              <a:spLocks/>
            </p:cNvSpPr>
            <p:nvPr/>
          </p:nvSpPr>
          <p:spPr bwMode="auto">
            <a:xfrm>
              <a:off x="4908553" y="2143125"/>
              <a:ext cx="2835276" cy="3865562"/>
            </a:xfrm>
            <a:custGeom>
              <a:avLst/>
              <a:gdLst>
                <a:gd name="T0" fmla="*/ 198 w 588"/>
                <a:gd name="T1" fmla="*/ 112 h 802"/>
                <a:gd name="T2" fmla="*/ 0 w 588"/>
                <a:gd name="T3" fmla="*/ 90 h 802"/>
                <a:gd name="T4" fmla="*/ 12 w 588"/>
                <a:gd name="T5" fmla="*/ 39 h 802"/>
                <a:gd name="T6" fmla="*/ 86 w 588"/>
                <a:gd name="T7" fmla="*/ 53 h 802"/>
                <a:gd name="T8" fmla="*/ 335 w 588"/>
                <a:gd name="T9" fmla="*/ 10 h 802"/>
                <a:gd name="T10" fmla="*/ 335 w 588"/>
                <a:gd name="T11" fmla="*/ 10 h 802"/>
                <a:gd name="T12" fmla="*/ 366 w 588"/>
                <a:gd name="T13" fmla="*/ 46 h 802"/>
                <a:gd name="T14" fmla="*/ 335 w 588"/>
                <a:gd name="T15" fmla="*/ 229 h 802"/>
                <a:gd name="T16" fmla="*/ 366 w 588"/>
                <a:gd name="T17" fmla="*/ 273 h 802"/>
                <a:gd name="T18" fmla="*/ 403 w 588"/>
                <a:gd name="T19" fmla="*/ 229 h 802"/>
                <a:gd name="T20" fmla="*/ 366 w 588"/>
                <a:gd name="T21" fmla="*/ 46 h 802"/>
                <a:gd name="T22" fmla="*/ 420 w 588"/>
                <a:gd name="T23" fmla="*/ 0 h 802"/>
                <a:gd name="T24" fmla="*/ 549 w 588"/>
                <a:gd name="T25" fmla="*/ 85 h 802"/>
                <a:gd name="T26" fmla="*/ 588 w 588"/>
                <a:gd name="T27" fmla="*/ 224 h 802"/>
                <a:gd name="T28" fmla="*/ 588 w 588"/>
                <a:gd name="T29" fmla="*/ 378 h 802"/>
                <a:gd name="T30" fmla="*/ 537 w 588"/>
                <a:gd name="T31" fmla="*/ 378 h 802"/>
                <a:gd name="T32" fmla="*/ 537 w 588"/>
                <a:gd name="T33" fmla="*/ 231 h 802"/>
                <a:gd name="T34" fmla="*/ 483 w 588"/>
                <a:gd name="T35" fmla="*/ 136 h 802"/>
                <a:gd name="T36" fmla="*/ 481 w 588"/>
                <a:gd name="T37" fmla="*/ 448 h 802"/>
                <a:gd name="T38" fmla="*/ 478 w 588"/>
                <a:gd name="T39" fmla="*/ 456 h 802"/>
                <a:gd name="T40" fmla="*/ 440 w 588"/>
                <a:gd name="T41" fmla="*/ 569 h 802"/>
                <a:gd name="T42" fmla="*/ 361 w 588"/>
                <a:gd name="T43" fmla="*/ 802 h 802"/>
                <a:gd name="T44" fmla="*/ 295 w 588"/>
                <a:gd name="T45" fmla="*/ 783 h 802"/>
                <a:gd name="T46" fmla="*/ 393 w 588"/>
                <a:gd name="T47" fmla="*/ 365 h 802"/>
                <a:gd name="T48" fmla="*/ 373 w 588"/>
                <a:gd name="T49" fmla="*/ 365 h 802"/>
                <a:gd name="T50" fmla="*/ 354 w 588"/>
                <a:gd name="T51" fmla="*/ 461 h 802"/>
                <a:gd name="T52" fmla="*/ 310 w 588"/>
                <a:gd name="T53" fmla="*/ 439 h 802"/>
                <a:gd name="T54" fmla="*/ 273 w 588"/>
                <a:gd name="T55" fmla="*/ 109 h 802"/>
                <a:gd name="T56" fmla="*/ 198 w 588"/>
                <a:gd name="T57" fmla="*/ 112 h 8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88" h="802">
                  <a:moveTo>
                    <a:pt x="198" y="112"/>
                  </a:moveTo>
                  <a:cubicBezTo>
                    <a:pt x="122" y="114"/>
                    <a:pt x="0" y="90"/>
                    <a:pt x="0" y="90"/>
                  </a:cubicBezTo>
                  <a:cubicBezTo>
                    <a:pt x="12" y="39"/>
                    <a:pt x="12" y="39"/>
                    <a:pt x="12" y="39"/>
                  </a:cubicBezTo>
                  <a:cubicBezTo>
                    <a:pt x="12" y="39"/>
                    <a:pt x="12" y="39"/>
                    <a:pt x="86" y="53"/>
                  </a:cubicBezTo>
                  <a:cubicBezTo>
                    <a:pt x="145" y="65"/>
                    <a:pt x="243" y="28"/>
                    <a:pt x="335" y="10"/>
                  </a:cubicBezTo>
                  <a:cubicBezTo>
                    <a:pt x="335" y="10"/>
                    <a:pt x="335" y="10"/>
                    <a:pt x="335" y="10"/>
                  </a:cubicBezTo>
                  <a:cubicBezTo>
                    <a:pt x="335" y="10"/>
                    <a:pt x="339" y="46"/>
                    <a:pt x="366" y="46"/>
                  </a:cubicBezTo>
                  <a:cubicBezTo>
                    <a:pt x="335" y="229"/>
                    <a:pt x="335" y="229"/>
                    <a:pt x="335" y="229"/>
                  </a:cubicBezTo>
                  <a:cubicBezTo>
                    <a:pt x="366" y="273"/>
                    <a:pt x="366" y="273"/>
                    <a:pt x="366" y="273"/>
                  </a:cubicBezTo>
                  <a:cubicBezTo>
                    <a:pt x="403" y="229"/>
                    <a:pt x="403" y="229"/>
                    <a:pt x="403" y="229"/>
                  </a:cubicBezTo>
                  <a:cubicBezTo>
                    <a:pt x="366" y="46"/>
                    <a:pt x="366" y="46"/>
                    <a:pt x="366" y="46"/>
                  </a:cubicBezTo>
                  <a:cubicBezTo>
                    <a:pt x="393" y="46"/>
                    <a:pt x="420" y="0"/>
                    <a:pt x="420" y="0"/>
                  </a:cubicBezTo>
                  <a:cubicBezTo>
                    <a:pt x="479" y="0"/>
                    <a:pt x="528" y="20"/>
                    <a:pt x="549" y="85"/>
                  </a:cubicBezTo>
                  <a:cubicBezTo>
                    <a:pt x="586" y="197"/>
                    <a:pt x="588" y="224"/>
                    <a:pt x="588" y="224"/>
                  </a:cubicBezTo>
                  <a:cubicBezTo>
                    <a:pt x="588" y="378"/>
                    <a:pt x="588" y="378"/>
                    <a:pt x="588" y="378"/>
                  </a:cubicBezTo>
                  <a:cubicBezTo>
                    <a:pt x="537" y="378"/>
                    <a:pt x="537" y="378"/>
                    <a:pt x="537" y="378"/>
                  </a:cubicBezTo>
                  <a:cubicBezTo>
                    <a:pt x="537" y="231"/>
                    <a:pt x="537" y="231"/>
                    <a:pt x="537" y="231"/>
                  </a:cubicBezTo>
                  <a:cubicBezTo>
                    <a:pt x="483" y="136"/>
                    <a:pt x="483" y="136"/>
                    <a:pt x="483" y="136"/>
                  </a:cubicBezTo>
                  <a:cubicBezTo>
                    <a:pt x="483" y="136"/>
                    <a:pt x="525" y="317"/>
                    <a:pt x="481" y="448"/>
                  </a:cubicBezTo>
                  <a:cubicBezTo>
                    <a:pt x="480" y="451"/>
                    <a:pt x="479" y="454"/>
                    <a:pt x="478" y="456"/>
                  </a:cubicBezTo>
                  <a:cubicBezTo>
                    <a:pt x="467" y="490"/>
                    <a:pt x="454" y="530"/>
                    <a:pt x="440" y="569"/>
                  </a:cubicBezTo>
                  <a:cubicBezTo>
                    <a:pt x="401" y="684"/>
                    <a:pt x="361" y="802"/>
                    <a:pt x="361" y="802"/>
                  </a:cubicBezTo>
                  <a:cubicBezTo>
                    <a:pt x="295" y="783"/>
                    <a:pt x="295" y="783"/>
                    <a:pt x="295" y="783"/>
                  </a:cubicBezTo>
                  <a:cubicBezTo>
                    <a:pt x="393" y="365"/>
                    <a:pt x="393" y="365"/>
                    <a:pt x="393" y="365"/>
                  </a:cubicBezTo>
                  <a:cubicBezTo>
                    <a:pt x="373" y="365"/>
                    <a:pt x="373" y="365"/>
                    <a:pt x="373" y="365"/>
                  </a:cubicBezTo>
                  <a:cubicBezTo>
                    <a:pt x="354" y="461"/>
                    <a:pt x="354" y="461"/>
                    <a:pt x="354" y="461"/>
                  </a:cubicBezTo>
                  <a:cubicBezTo>
                    <a:pt x="354" y="461"/>
                    <a:pt x="319" y="458"/>
                    <a:pt x="310" y="439"/>
                  </a:cubicBezTo>
                  <a:cubicBezTo>
                    <a:pt x="250" y="316"/>
                    <a:pt x="273" y="109"/>
                    <a:pt x="273" y="109"/>
                  </a:cubicBezTo>
                  <a:cubicBezTo>
                    <a:pt x="273" y="109"/>
                    <a:pt x="273" y="109"/>
                    <a:pt x="198" y="11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dirty="0"/>
            </a:p>
          </p:txBody>
        </p:sp>
        <p:sp>
          <p:nvSpPr>
            <p:cNvPr id="25" name="Freeform 9">
              <a:extLst>
                <a:ext uri="{FF2B5EF4-FFF2-40B4-BE49-F238E27FC236}">
                  <a16:creationId xmlns:a16="http://schemas.microsoft.com/office/drawing/2014/main" id="{FB512FF0-9598-48B9-8452-F0FFC6FF16BE}"/>
                </a:ext>
              </a:extLst>
            </p:cNvPr>
            <p:cNvSpPr>
              <a:spLocks/>
            </p:cNvSpPr>
            <p:nvPr/>
          </p:nvSpPr>
          <p:spPr bwMode="auto">
            <a:xfrm>
              <a:off x="4943477" y="5265739"/>
              <a:ext cx="519113" cy="593725"/>
            </a:xfrm>
            <a:custGeom>
              <a:avLst/>
              <a:gdLst>
                <a:gd name="T0" fmla="*/ 91 w 108"/>
                <a:gd name="T1" fmla="*/ 106 h 123"/>
                <a:gd name="T2" fmla="*/ 54 w 108"/>
                <a:gd name="T3" fmla="*/ 123 h 123"/>
                <a:gd name="T4" fmla="*/ 16 w 108"/>
                <a:gd name="T5" fmla="*/ 107 h 123"/>
                <a:gd name="T6" fmla="*/ 0 w 108"/>
                <a:gd name="T7" fmla="*/ 61 h 123"/>
                <a:gd name="T8" fmla="*/ 15 w 108"/>
                <a:gd name="T9" fmla="*/ 18 h 123"/>
                <a:gd name="T10" fmla="*/ 54 w 108"/>
                <a:gd name="T11" fmla="*/ 0 h 123"/>
                <a:gd name="T12" fmla="*/ 92 w 108"/>
                <a:gd name="T13" fmla="*/ 18 h 123"/>
                <a:gd name="T14" fmla="*/ 108 w 108"/>
                <a:gd name="T15" fmla="*/ 61 h 123"/>
                <a:gd name="T16" fmla="*/ 91 w 108"/>
                <a:gd name="T17" fmla="*/ 106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8" h="123">
                  <a:moveTo>
                    <a:pt x="91" y="106"/>
                  </a:moveTo>
                  <a:cubicBezTo>
                    <a:pt x="81" y="117"/>
                    <a:pt x="68" y="123"/>
                    <a:pt x="54" y="123"/>
                  </a:cubicBezTo>
                  <a:cubicBezTo>
                    <a:pt x="40" y="123"/>
                    <a:pt x="27" y="117"/>
                    <a:pt x="16" y="107"/>
                  </a:cubicBezTo>
                  <a:cubicBezTo>
                    <a:pt x="5" y="96"/>
                    <a:pt x="0" y="81"/>
                    <a:pt x="0" y="61"/>
                  </a:cubicBezTo>
                  <a:cubicBezTo>
                    <a:pt x="0" y="44"/>
                    <a:pt x="5" y="30"/>
                    <a:pt x="15" y="18"/>
                  </a:cubicBezTo>
                  <a:cubicBezTo>
                    <a:pt x="26" y="6"/>
                    <a:pt x="39" y="0"/>
                    <a:pt x="54" y="0"/>
                  </a:cubicBezTo>
                  <a:cubicBezTo>
                    <a:pt x="69" y="0"/>
                    <a:pt x="82" y="6"/>
                    <a:pt x="92" y="18"/>
                  </a:cubicBezTo>
                  <a:cubicBezTo>
                    <a:pt x="102" y="30"/>
                    <a:pt x="108" y="44"/>
                    <a:pt x="108" y="61"/>
                  </a:cubicBezTo>
                  <a:cubicBezTo>
                    <a:pt x="108" y="80"/>
                    <a:pt x="102" y="95"/>
                    <a:pt x="91" y="106"/>
                  </a:cubicBezTo>
                  <a:close/>
                </a:path>
              </a:pathLst>
            </a:custGeom>
            <a:solidFill>
              <a:srgbClr val="00A0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6" name="Freeform 10">
              <a:extLst>
                <a:ext uri="{FF2B5EF4-FFF2-40B4-BE49-F238E27FC236}">
                  <a16:creationId xmlns:a16="http://schemas.microsoft.com/office/drawing/2014/main" id="{A6624DF6-3B23-417C-B207-CECD06DEB416}"/>
                </a:ext>
              </a:extLst>
            </p:cNvPr>
            <p:cNvSpPr>
              <a:spLocks/>
            </p:cNvSpPr>
            <p:nvPr/>
          </p:nvSpPr>
          <p:spPr bwMode="auto">
            <a:xfrm>
              <a:off x="4359277" y="2860675"/>
              <a:ext cx="1730375" cy="2227262"/>
            </a:xfrm>
            <a:custGeom>
              <a:avLst/>
              <a:gdLst>
                <a:gd name="T0" fmla="*/ 0 w 359"/>
                <a:gd name="T1" fmla="*/ 172 h 462"/>
                <a:gd name="T2" fmla="*/ 22 w 359"/>
                <a:gd name="T3" fmla="*/ 93 h 462"/>
                <a:gd name="T4" fmla="*/ 86 w 359"/>
                <a:gd name="T5" fmla="*/ 27 h 462"/>
                <a:gd name="T6" fmla="*/ 184 w 359"/>
                <a:gd name="T7" fmla="*/ 0 h 462"/>
                <a:gd name="T8" fmla="*/ 276 w 359"/>
                <a:gd name="T9" fmla="*/ 22 h 462"/>
                <a:gd name="T10" fmla="*/ 337 w 359"/>
                <a:gd name="T11" fmla="*/ 82 h 462"/>
                <a:gd name="T12" fmla="*/ 359 w 359"/>
                <a:gd name="T13" fmla="*/ 164 h 462"/>
                <a:gd name="T14" fmla="*/ 346 w 359"/>
                <a:gd name="T15" fmla="*/ 225 h 462"/>
                <a:gd name="T16" fmla="*/ 317 w 359"/>
                <a:gd name="T17" fmla="*/ 271 h 462"/>
                <a:gd name="T18" fmla="*/ 256 w 359"/>
                <a:gd name="T19" fmla="*/ 335 h 462"/>
                <a:gd name="T20" fmla="*/ 236 w 359"/>
                <a:gd name="T21" fmla="*/ 357 h 462"/>
                <a:gd name="T22" fmla="*/ 225 w 359"/>
                <a:gd name="T23" fmla="*/ 375 h 462"/>
                <a:gd name="T24" fmla="*/ 220 w 359"/>
                <a:gd name="T25" fmla="*/ 391 h 462"/>
                <a:gd name="T26" fmla="*/ 214 w 359"/>
                <a:gd name="T27" fmla="*/ 419 h 462"/>
                <a:gd name="T28" fmla="*/ 171 w 359"/>
                <a:gd name="T29" fmla="*/ 462 h 462"/>
                <a:gd name="T30" fmla="*/ 140 w 359"/>
                <a:gd name="T31" fmla="*/ 448 h 462"/>
                <a:gd name="T32" fmla="*/ 127 w 359"/>
                <a:gd name="T33" fmla="*/ 406 h 462"/>
                <a:gd name="T34" fmla="*/ 136 w 359"/>
                <a:gd name="T35" fmla="*/ 347 h 462"/>
                <a:gd name="T36" fmla="*/ 161 w 359"/>
                <a:gd name="T37" fmla="*/ 302 h 462"/>
                <a:gd name="T38" fmla="*/ 203 w 359"/>
                <a:gd name="T39" fmla="*/ 257 h 462"/>
                <a:gd name="T40" fmla="*/ 236 w 359"/>
                <a:gd name="T41" fmla="*/ 222 h 462"/>
                <a:gd name="T42" fmla="*/ 253 w 359"/>
                <a:gd name="T43" fmla="*/ 196 h 462"/>
                <a:gd name="T44" fmla="*/ 260 w 359"/>
                <a:gd name="T45" fmla="*/ 165 h 462"/>
                <a:gd name="T46" fmla="*/ 239 w 359"/>
                <a:gd name="T47" fmla="*/ 109 h 462"/>
                <a:gd name="T48" fmla="*/ 184 w 359"/>
                <a:gd name="T49" fmla="*/ 87 h 462"/>
                <a:gd name="T50" fmla="*/ 126 w 359"/>
                <a:gd name="T51" fmla="*/ 110 h 462"/>
                <a:gd name="T52" fmla="*/ 94 w 359"/>
                <a:gd name="T53" fmla="*/ 177 h 462"/>
                <a:gd name="T54" fmla="*/ 48 w 359"/>
                <a:gd name="T55" fmla="*/ 223 h 462"/>
                <a:gd name="T56" fmla="*/ 14 w 359"/>
                <a:gd name="T57" fmla="*/ 207 h 462"/>
                <a:gd name="T58" fmla="*/ 0 w 359"/>
                <a:gd name="T59" fmla="*/ 172 h 4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59" h="462">
                  <a:moveTo>
                    <a:pt x="0" y="172"/>
                  </a:moveTo>
                  <a:cubicBezTo>
                    <a:pt x="0" y="146"/>
                    <a:pt x="8" y="120"/>
                    <a:pt x="22" y="93"/>
                  </a:cubicBezTo>
                  <a:cubicBezTo>
                    <a:pt x="37" y="66"/>
                    <a:pt x="58" y="44"/>
                    <a:pt x="86" y="27"/>
                  </a:cubicBezTo>
                  <a:cubicBezTo>
                    <a:pt x="114" y="9"/>
                    <a:pt x="146" y="0"/>
                    <a:pt x="184" y="0"/>
                  </a:cubicBezTo>
                  <a:cubicBezTo>
                    <a:pt x="218" y="0"/>
                    <a:pt x="249" y="8"/>
                    <a:pt x="276" y="22"/>
                  </a:cubicBezTo>
                  <a:cubicBezTo>
                    <a:pt x="302" y="37"/>
                    <a:pt x="323" y="57"/>
                    <a:pt x="337" y="82"/>
                  </a:cubicBezTo>
                  <a:cubicBezTo>
                    <a:pt x="351" y="107"/>
                    <a:pt x="359" y="134"/>
                    <a:pt x="359" y="164"/>
                  </a:cubicBezTo>
                  <a:cubicBezTo>
                    <a:pt x="359" y="187"/>
                    <a:pt x="355" y="208"/>
                    <a:pt x="346" y="225"/>
                  </a:cubicBezTo>
                  <a:cubicBezTo>
                    <a:pt x="338" y="243"/>
                    <a:pt x="328" y="258"/>
                    <a:pt x="317" y="271"/>
                  </a:cubicBezTo>
                  <a:cubicBezTo>
                    <a:pt x="306" y="283"/>
                    <a:pt x="285" y="305"/>
                    <a:pt x="256" y="335"/>
                  </a:cubicBezTo>
                  <a:cubicBezTo>
                    <a:pt x="248" y="343"/>
                    <a:pt x="241" y="351"/>
                    <a:pt x="236" y="357"/>
                  </a:cubicBezTo>
                  <a:cubicBezTo>
                    <a:pt x="231" y="364"/>
                    <a:pt x="228" y="370"/>
                    <a:pt x="225" y="375"/>
                  </a:cubicBezTo>
                  <a:cubicBezTo>
                    <a:pt x="223" y="380"/>
                    <a:pt x="221" y="386"/>
                    <a:pt x="220" y="391"/>
                  </a:cubicBezTo>
                  <a:cubicBezTo>
                    <a:pt x="218" y="396"/>
                    <a:pt x="217" y="406"/>
                    <a:pt x="214" y="419"/>
                  </a:cubicBezTo>
                  <a:cubicBezTo>
                    <a:pt x="209" y="448"/>
                    <a:pt x="195" y="462"/>
                    <a:pt x="171" y="462"/>
                  </a:cubicBezTo>
                  <a:cubicBezTo>
                    <a:pt x="159" y="462"/>
                    <a:pt x="148" y="457"/>
                    <a:pt x="140" y="448"/>
                  </a:cubicBezTo>
                  <a:cubicBezTo>
                    <a:pt x="131" y="438"/>
                    <a:pt x="127" y="425"/>
                    <a:pt x="127" y="406"/>
                  </a:cubicBezTo>
                  <a:cubicBezTo>
                    <a:pt x="127" y="383"/>
                    <a:pt x="130" y="363"/>
                    <a:pt x="136" y="347"/>
                  </a:cubicBezTo>
                  <a:cubicBezTo>
                    <a:pt x="143" y="330"/>
                    <a:pt x="151" y="315"/>
                    <a:pt x="161" y="302"/>
                  </a:cubicBezTo>
                  <a:cubicBezTo>
                    <a:pt x="171" y="289"/>
                    <a:pt x="185" y="274"/>
                    <a:pt x="203" y="257"/>
                  </a:cubicBezTo>
                  <a:cubicBezTo>
                    <a:pt x="218" y="242"/>
                    <a:pt x="229" y="230"/>
                    <a:pt x="236" y="222"/>
                  </a:cubicBezTo>
                  <a:cubicBezTo>
                    <a:pt x="243" y="214"/>
                    <a:pt x="248" y="206"/>
                    <a:pt x="253" y="196"/>
                  </a:cubicBezTo>
                  <a:cubicBezTo>
                    <a:pt x="258" y="187"/>
                    <a:pt x="260" y="176"/>
                    <a:pt x="260" y="165"/>
                  </a:cubicBezTo>
                  <a:cubicBezTo>
                    <a:pt x="260" y="143"/>
                    <a:pt x="253" y="124"/>
                    <a:pt x="239" y="109"/>
                  </a:cubicBezTo>
                  <a:cubicBezTo>
                    <a:pt x="225" y="94"/>
                    <a:pt x="206" y="87"/>
                    <a:pt x="184" y="87"/>
                  </a:cubicBezTo>
                  <a:cubicBezTo>
                    <a:pt x="157" y="87"/>
                    <a:pt x="138" y="94"/>
                    <a:pt x="126" y="110"/>
                  </a:cubicBezTo>
                  <a:cubicBezTo>
                    <a:pt x="113" y="125"/>
                    <a:pt x="103" y="147"/>
                    <a:pt x="94" y="177"/>
                  </a:cubicBezTo>
                  <a:cubicBezTo>
                    <a:pt x="86" y="208"/>
                    <a:pt x="71" y="223"/>
                    <a:pt x="48" y="223"/>
                  </a:cubicBezTo>
                  <a:cubicBezTo>
                    <a:pt x="35" y="223"/>
                    <a:pt x="23" y="218"/>
                    <a:pt x="14" y="207"/>
                  </a:cubicBezTo>
                  <a:cubicBezTo>
                    <a:pt x="5" y="196"/>
                    <a:pt x="0" y="184"/>
                    <a:pt x="0" y="172"/>
                  </a:cubicBezTo>
                  <a:close/>
                </a:path>
              </a:pathLst>
            </a:custGeom>
            <a:solidFill>
              <a:srgbClr val="00A0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48363324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47"/>
          <p:cNvSpPr>
            <a:spLocks noChangeArrowheads="1"/>
          </p:cNvSpPr>
          <p:nvPr/>
        </p:nvSpPr>
        <p:spPr bwMode="gray">
          <a:xfrm>
            <a:off x="3569" y="7006"/>
            <a:ext cx="890140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  <a:defRPr/>
            </a:pPr>
            <a:r>
              <a:rPr lang="en-US" altLang="zh-TW" sz="2000" b="1" dirty="0">
                <a:solidFill>
                  <a:srgbClr val="000000"/>
                </a:solidFill>
                <a:cs typeface="Arial" panose="020B0604020202020204" pitchFamily="34" charset="0"/>
              </a:rPr>
              <a:t>5.5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9336" y="363118"/>
            <a:ext cx="12182664" cy="498548"/>
          </a:xfrm>
        </p:spPr>
        <p:txBody>
          <a:bodyPr anchor="t">
            <a:noAutofit/>
          </a:bodyPr>
          <a:lstStyle/>
          <a:p>
            <a:pPr algn="l"/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25-1.</a:t>
            </a:r>
            <a:r>
              <a:rPr lang="zh-TW" altLang="en-US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私立學校董事會成員親屬任職情形填報</a:t>
            </a:r>
          </a:p>
        </p:txBody>
      </p:sp>
      <p:sp>
        <p:nvSpPr>
          <p:cNvPr id="8" name="Rounded Rectangle 5">
            <a:extLst>
              <a:ext uri="{FF2B5EF4-FFF2-40B4-BE49-F238E27FC236}">
                <a16:creationId xmlns:a16="http://schemas.microsoft.com/office/drawing/2014/main" id="{AC6BB7F9-3BF8-4D08-8F5B-2745B1B4F9C1}"/>
              </a:ext>
            </a:extLst>
          </p:cNvPr>
          <p:cNvSpPr/>
          <p:nvPr/>
        </p:nvSpPr>
        <p:spPr>
          <a:xfrm>
            <a:off x="174171" y="1089440"/>
            <a:ext cx="10204795" cy="490081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343025" indent="-1343025">
              <a:lnSpc>
                <a:spcPct val="150000"/>
              </a:lnSpc>
              <a:defRPr sz="1300" b="0">
                <a:solidFill>
                  <a:srgbClr val="000000"/>
                </a:solidFill>
              </a:defRPr>
            </a:pPr>
            <a:r>
              <a:rPr lang="en-US" altLang="zh-TW" sz="2200" b="1" dirty="0">
                <a:solidFill>
                  <a:srgbClr val="006600"/>
                </a:solidFill>
                <a:highlight>
                  <a:srgbClr val="FFD243"/>
                </a:highligh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Q</a:t>
            </a:r>
            <a:r>
              <a:rPr lang="zh-TW" altLang="en-US" sz="2200" b="1" dirty="0">
                <a:solidFill>
                  <a:srgbClr val="006600"/>
                </a:solidFill>
                <a:highlight>
                  <a:srgbClr val="FFD243"/>
                </a:highligh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：董事本人若擔任校內教師，是否需要填報？</a:t>
            </a:r>
            <a:endParaRPr lang="en-US" altLang="zh-TW" sz="2200" b="1" dirty="0">
              <a:solidFill>
                <a:srgbClr val="006600"/>
              </a:solidFill>
              <a:highlight>
                <a:srgbClr val="FFD243"/>
              </a:highlight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541338" indent="-541338">
              <a:lnSpc>
                <a:spcPct val="150000"/>
              </a:lnSpc>
              <a:defRPr sz="1300" b="0">
                <a:solidFill>
                  <a:srgbClr val="000000"/>
                </a:solidFill>
              </a:defRPr>
            </a:pPr>
            <a:r>
              <a:rPr lang="en-US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A</a:t>
            </a: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：</a:t>
            </a:r>
            <a:r>
              <a:rPr lang="zh-TW" altLang="en-US" sz="22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毋須填報→</a:t>
            </a:r>
            <a:endParaRPr lang="en-US" altLang="zh-TW" sz="2200" b="1" dirty="0">
              <a:solidFill>
                <a:srgbClr val="FF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indent="540000">
              <a:lnSpc>
                <a:spcPct val="150000"/>
              </a:lnSpc>
              <a:defRPr sz="1300" b="0">
                <a:solidFill>
                  <a:srgbClr val="000000"/>
                </a:solidFill>
              </a:defRPr>
            </a:pPr>
            <a:r>
              <a:rPr lang="zh-TW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  <a:sym typeface="Wingdings 2" panose="05020102010507070707" pitchFamily="18" charset="2"/>
              </a:rPr>
              <a:t></a:t>
            </a: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  <a:sym typeface="Wingdings 2" panose="05020102010507070707" pitchFamily="18" charset="2"/>
              </a:rPr>
              <a:t>單純教師職務：僅擔任教師，無兼任行政職務</a:t>
            </a:r>
            <a:endParaRPr lang="en-US" altLang="zh-TW" sz="22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  <a:sym typeface="Wingdings 2" panose="05020102010507070707" pitchFamily="18" charset="2"/>
            </a:endParaRPr>
          </a:p>
          <a:p>
            <a:pPr indent="540000">
              <a:lnSpc>
                <a:spcPct val="150000"/>
              </a:lnSpc>
              <a:defRPr sz="1300" b="0">
                <a:solidFill>
                  <a:srgbClr val="000000"/>
                </a:solidFill>
              </a:defRPr>
            </a:pPr>
            <a:r>
              <a:rPr lang="zh-TW" altLang="en-US" sz="22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需要填報→</a:t>
            </a:r>
            <a:endParaRPr lang="en-US" altLang="zh-TW" sz="2200" b="1" dirty="0">
              <a:solidFill>
                <a:srgbClr val="0000FF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indent="540000">
              <a:lnSpc>
                <a:spcPct val="150000"/>
              </a:lnSpc>
              <a:defRPr sz="1300" b="0">
                <a:solidFill>
                  <a:srgbClr val="000000"/>
                </a:solidFill>
              </a:defRPr>
            </a:pPr>
            <a:r>
              <a:rPr lang="zh-TW" altLang="en-US" sz="22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✓</a:t>
            </a: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教師兼任校內行政職（如：主任、組長或其他行政職</a:t>
            </a:r>
            <a:r>
              <a:rPr lang="zh-TW" altLang="en-US" sz="3200" dirty="0"/>
              <a:t>）</a:t>
            </a:r>
            <a:endParaRPr lang="en-US" altLang="zh-TW" sz="3200" dirty="0"/>
          </a:p>
        </p:txBody>
      </p:sp>
      <p:grpSp>
        <p:nvGrpSpPr>
          <p:cNvPr id="17" name="群組 16">
            <a:extLst>
              <a:ext uri="{FF2B5EF4-FFF2-40B4-BE49-F238E27FC236}">
                <a16:creationId xmlns:a16="http://schemas.microsoft.com/office/drawing/2014/main" id="{BE8767FF-6060-4071-8201-B02F2B8F65A0}"/>
              </a:ext>
            </a:extLst>
          </p:cNvPr>
          <p:cNvGrpSpPr/>
          <p:nvPr/>
        </p:nvGrpSpPr>
        <p:grpSpPr>
          <a:xfrm>
            <a:off x="9955766" y="363118"/>
            <a:ext cx="1440000" cy="1440000"/>
            <a:chOff x="4359277" y="1125538"/>
            <a:chExt cx="3389311" cy="4887912"/>
          </a:xfrm>
        </p:grpSpPr>
        <p:sp>
          <p:nvSpPr>
            <p:cNvPr id="18" name="AutoShape 3">
              <a:extLst>
                <a:ext uri="{FF2B5EF4-FFF2-40B4-BE49-F238E27FC236}">
                  <a16:creationId xmlns:a16="http://schemas.microsoft.com/office/drawing/2014/main" id="{50425142-8761-4848-83D1-621BA45A1463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364038" y="1125538"/>
              <a:ext cx="3384550" cy="48879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98E3CE1-E586-4D6C-B869-2D0B73A472A1}"/>
                </a:ext>
              </a:extLst>
            </p:cNvPr>
            <p:cNvSpPr>
              <a:spLocks/>
            </p:cNvSpPr>
            <p:nvPr/>
          </p:nvSpPr>
          <p:spPr bwMode="auto">
            <a:xfrm>
              <a:off x="7054852" y="4495800"/>
              <a:ext cx="409575" cy="1295400"/>
            </a:xfrm>
            <a:custGeom>
              <a:avLst/>
              <a:gdLst>
                <a:gd name="T0" fmla="*/ 118 w 258"/>
                <a:gd name="T1" fmla="*/ 0 h 816"/>
                <a:gd name="T2" fmla="*/ 258 w 258"/>
                <a:gd name="T3" fmla="*/ 789 h 816"/>
                <a:gd name="T4" fmla="*/ 100 w 258"/>
                <a:gd name="T5" fmla="*/ 816 h 816"/>
                <a:gd name="T6" fmla="*/ 0 w 258"/>
                <a:gd name="T7" fmla="*/ 315 h 816"/>
                <a:gd name="T8" fmla="*/ 118 w 258"/>
                <a:gd name="T9" fmla="*/ 0 h 816"/>
                <a:gd name="T10" fmla="*/ 118 w 258"/>
                <a:gd name="T11" fmla="*/ 0 h 8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8" h="816">
                  <a:moveTo>
                    <a:pt x="118" y="0"/>
                  </a:moveTo>
                  <a:lnTo>
                    <a:pt x="258" y="789"/>
                  </a:lnTo>
                  <a:lnTo>
                    <a:pt x="100" y="816"/>
                  </a:lnTo>
                  <a:lnTo>
                    <a:pt x="0" y="315"/>
                  </a:lnTo>
                  <a:lnTo>
                    <a:pt x="118" y="0"/>
                  </a:lnTo>
                  <a:lnTo>
                    <a:pt x="11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0" name="Oval 6">
              <a:extLst>
                <a:ext uri="{FF2B5EF4-FFF2-40B4-BE49-F238E27FC236}">
                  <a16:creationId xmlns:a16="http://schemas.microsoft.com/office/drawing/2014/main" id="{6BAEA6E1-1010-4C7E-88ED-AB2AE1B01F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89652" y="1125539"/>
              <a:ext cx="950913" cy="954087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7B5710F9-D7C9-4917-A0E1-297B316D7A6D}"/>
                </a:ext>
              </a:extLst>
            </p:cNvPr>
            <p:cNvSpPr>
              <a:spLocks/>
            </p:cNvSpPr>
            <p:nvPr/>
          </p:nvSpPr>
          <p:spPr bwMode="auto">
            <a:xfrm>
              <a:off x="6524627" y="2365376"/>
              <a:ext cx="327025" cy="1093787"/>
            </a:xfrm>
            <a:custGeom>
              <a:avLst/>
              <a:gdLst>
                <a:gd name="T0" fmla="*/ 94 w 206"/>
                <a:gd name="T1" fmla="*/ 0 h 689"/>
                <a:gd name="T2" fmla="*/ 206 w 206"/>
                <a:gd name="T3" fmla="*/ 555 h 689"/>
                <a:gd name="T4" fmla="*/ 94 w 206"/>
                <a:gd name="T5" fmla="*/ 689 h 689"/>
                <a:gd name="T6" fmla="*/ 0 w 206"/>
                <a:gd name="T7" fmla="*/ 555 h 689"/>
                <a:gd name="T8" fmla="*/ 94 w 206"/>
                <a:gd name="T9" fmla="*/ 0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6" h="689">
                  <a:moveTo>
                    <a:pt x="94" y="0"/>
                  </a:moveTo>
                  <a:lnTo>
                    <a:pt x="206" y="555"/>
                  </a:lnTo>
                  <a:lnTo>
                    <a:pt x="94" y="689"/>
                  </a:lnTo>
                  <a:lnTo>
                    <a:pt x="0" y="555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rgbClr val="00A0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3" name="Freeform 8">
              <a:extLst>
                <a:ext uri="{FF2B5EF4-FFF2-40B4-BE49-F238E27FC236}">
                  <a16:creationId xmlns:a16="http://schemas.microsoft.com/office/drawing/2014/main" id="{FD9B810F-7B0A-4CE1-AE29-F7D622BCF92B}"/>
                </a:ext>
              </a:extLst>
            </p:cNvPr>
            <p:cNvSpPr>
              <a:spLocks/>
            </p:cNvSpPr>
            <p:nvPr/>
          </p:nvSpPr>
          <p:spPr bwMode="auto">
            <a:xfrm>
              <a:off x="4908553" y="2143125"/>
              <a:ext cx="2835276" cy="3865562"/>
            </a:xfrm>
            <a:custGeom>
              <a:avLst/>
              <a:gdLst>
                <a:gd name="T0" fmla="*/ 198 w 588"/>
                <a:gd name="T1" fmla="*/ 112 h 802"/>
                <a:gd name="T2" fmla="*/ 0 w 588"/>
                <a:gd name="T3" fmla="*/ 90 h 802"/>
                <a:gd name="T4" fmla="*/ 12 w 588"/>
                <a:gd name="T5" fmla="*/ 39 h 802"/>
                <a:gd name="T6" fmla="*/ 86 w 588"/>
                <a:gd name="T7" fmla="*/ 53 h 802"/>
                <a:gd name="T8" fmla="*/ 335 w 588"/>
                <a:gd name="T9" fmla="*/ 10 h 802"/>
                <a:gd name="T10" fmla="*/ 335 w 588"/>
                <a:gd name="T11" fmla="*/ 10 h 802"/>
                <a:gd name="T12" fmla="*/ 366 w 588"/>
                <a:gd name="T13" fmla="*/ 46 h 802"/>
                <a:gd name="T14" fmla="*/ 335 w 588"/>
                <a:gd name="T15" fmla="*/ 229 h 802"/>
                <a:gd name="T16" fmla="*/ 366 w 588"/>
                <a:gd name="T17" fmla="*/ 273 h 802"/>
                <a:gd name="T18" fmla="*/ 403 w 588"/>
                <a:gd name="T19" fmla="*/ 229 h 802"/>
                <a:gd name="T20" fmla="*/ 366 w 588"/>
                <a:gd name="T21" fmla="*/ 46 h 802"/>
                <a:gd name="T22" fmla="*/ 420 w 588"/>
                <a:gd name="T23" fmla="*/ 0 h 802"/>
                <a:gd name="T24" fmla="*/ 549 w 588"/>
                <a:gd name="T25" fmla="*/ 85 h 802"/>
                <a:gd name="T26" fmla="*/ 588 w 588"/>
                <a:gd name="T27" fmla="*/ 224 h 802"/>
                <a:gd name="T28" fmla="*/ 588 w 588"/>
                <a:gd name="T29" fmla="*/ 378 h 802"/>
                <a:gd name="T30" fmla="*/ 537 w 588"/>
                <a:gd name="T31" fmla="*/ 378 h 802"/>
                <a:gd name="T32" fmla="*/ 537 w 588"/>
                <a:gd name="T33" fmla="*/ 231 h 802"/>
                <a:gd name="T34" fmla="*/ 483 w 588"/>
                <a:gd name="T35" fmla="*/ 136 h 802"/>
                <a:gd name="T36" fmla="*/ 481 w 588"/>
                <a:gd name="T37" fmla="*/ 448 h 802"/>
                <a:gd name="T38" fmla="*/ 478 w 588"/>
                <a:gd name="T39" fmla="*/ 456 h 802"/>
                <a:gd name="T40" fmla="*/ 440 w 588"/>
                <a:gd name="T41" fmla="*/ 569 h 802"/>
                <a:gd name="T42" fmla="*/ 361 w 588"/>
                <a:gd name="T43" fmla="*/ 802 h 802"/>
                <a:gd name="T44" fmla="*/ 295 w 588"/>
                <a:gd name="T45" fmla="*/ 783 h 802"/>
                <a:gd name="T46" fmla="*/ 393 w 588"/>
                <a:gd name="T47" fmla="*/ 365 h 802"/>
                <a:gd name="T48" fmla="*/ 373 w 588"/>
                <a:gd name="T49" fmla="*/ 365 h 802"/>
                <a:gd name="T50" fmla="*/ 354 w 588"/>
                <a:gd name="T51" fmla="*/ 461 h 802"/>
                <a:gd name="T52" fmla="*/ 310 w 588"/>
                <a:gd name="T53" fmla="*/ 439 h 802"/>
                <a:gd name="T54" fmla="*/ 273 w 588"/>
                <a:gd name="T55" fmla="*/ 109 h 802"/>
                <a:gd name="T56" fmla="*/ 198 w 588"/>
                <a:gd name="T57" fmla="*/ 112 h 8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88" h="802">
                  <a:moveTo>
                    <a:pt x="198" y="112"/>
                  </a:moveTo>
                  <a:cubicBezTo>
                    <a:pt x="122" y="114"/>
                    <a:pt x="0" y="90"/>
                    <a:pt x="0" y="90"/>
                  </a:cubicBezTo>
                  <a:cubicBezTo>
                    <a:pt x="12" y="39"/>
                    <a:pt x="12" y="39"/>
                    <a:pt x="12" y="39"/>
                  </a:cubicBezTo>
                  <a:cubicBezTo>
                    <a:pt x="12" y="39"/>
                    <a:pt x="12" y="39"/>
                    <a:pt x="86" y="53"/>
                  </a:cubicBezTo>
                  <a:cubicBezTo>
                    <a:pt x="145" y="65"/>
                    <a:pt x="243" y="28"/>
                    <a:pt x="335" y="10"/>
                  </a:cubicBezTo>
                  <a:cubicBezTo>
                    <a:pt x="335" y="10"/>
                    <a:pt x="335" y="10"/>
                    <a:pt x="335" y="10"/>
                  </a:cubicBezTo>
                  <a:cubicBezTo>
                    <a:pt x="335" y="10"/>
                    <a:pt x="339" y="46"/>
                    <a:pt x="366" y="46"/>
                  </a:cubicBezTo>
                  <a:cubicBezTo>
                    <a:pt x="335" y="229"/>
                    <a:pt x="335" y="229"/>
                    <a:pt x="335" y="229"/>
                  </a:cubicBezTo>
                  <a:cubicBezTo>
                    <a:pt x="366" y="273"/>
                    <a:pt x="366" y="273"/>
                    <a:pt x="366" y="273"/>
                  </a:cubicBezTo>
                  <a:cubicBezTo>
                    <a:pt x="403" y="229"/>
                    <a:pt x="403" y="229"/>
                    <a:pt x="403" y="229"/>
                  </a:cubicBezTo>
                  <a:cubicBezTo>
                    <a:pt x="366" y="46"/>
                    <a:pt x="366" y="46"/>
                    <a:pt x="366" y="46"/>
                  </a:cubicBezTo>
                  <a:cubicBezTo>
                    <a:pt x="393" y="46"/>
                    <a:pt x="420" y="0"/>
                    <a:pt x="420" y="0"/>
                  </a:cubicBezTo>
                  <a:cubicBezTo>
                    <a:pt x="479" y="0"/>
                    <a:pt x="528" y="20"/>
                    <a:pt x="549" y="85"/>
                  </a:cubicBezTo>
                  <a:cubicBezTo>
                    <a:pt x="586" y="197"/>
                    <a:pt x="588" y="224"/>
                    <a:pt x="588" y="224"/>
                  </a:cubicBezTo>
                  <a:cubicBezTo>
                    <a:pt x="588" y="378"/>
                    <a:pt x="588" y="378"/>
                    <a:pt x="588" y="378"/>
                  </a:cubicBezTo>
                  <a:cubicBezTo>
                    <a:pt x="537" y="378"/>
                    <a:pt x="537" y="378"/>
                    <a:pt x="537" y="378"/>
                  </a:cubicBezTo>
                  <a:cubicBezTo>
                    <a:pt x="537" y="231"/>
                    <a:pt x="537" y="231"/>
                    <a:pt x="537" y="231"/>
                  </a:cubicBezTo>
                  <a:cubicBezTo>
                    <a:pt x="483" y="136"/>
                    <a:pt x="483" y="136"/>
                    <a:pt x="483" y="136"/>
                  </a:cubicBezTo>
                  <a:cubicBezTo>
                    <a:pt x="483" y="136"/>
                    <a:pt x="525" y="317"/>
                    <a:pt x="481" y="448"/>
                  </a:cubicBezTo>
                  <a:cubicBezTo>
                    <a:pt x="480" y="451"/>
                    <a:pt x="479" y="454"/>
                    <a:pt x="478" y="456"/>
                  </a:cubicBezTo>
                  <a:cubicBezTo>
                    <a:pt x="467" y="490"/>
                    <a:pt x="454" y="530"/>
                    <a:pt x="440" y="569"/>
                  </a:cubicBezTo>
                  <a:cubicBezTo>
                    <a:pt x="401" y="684"/>
                    <a:pt x="361" y="802"/>
                    <a:pt x="361" y="802"/>
                  </a:cubicBezTo>
                  <a:cubicBezTo>
                    <a:pt x="295" y="783"/>
                    <a:pt x="295" y="783"/>
                    <a:pt x="295" y="783"/>
                  </a:cubicBezTo>
                  <a:cubicBezTo>
                    <a:pt x="393" y="365"/>
                    <a:pt x="393" y="365"/>
                    <a:pt x="393" y="365"/>
                  </a:cubicBezTo>
                  <a:cubicBezTo>
                    <a:pt x="373" y="365"/>
                    <a:pt x="373" y="365"/>
                    <a:pt x="373" y="365"/>
                  </a:cubicBezTo>
                  <a:cubicBezTo>
                    <a:pt x="354" y="461"/>
                    <a:pt x="354" y="461"/>
                    <a:pt x="354" y="461"/>
                  </a:cubicBezTo>
                  <a:cubicBezTo>
                    <a:pt x="354" y="461"/>
                    <a:pt x="319" y="458"/>
                    <a:pt x="310" y="439"/>
                  </a:cubicBezTo>
                  <a:cubicBezTo>
                    <a:pt x="250" y="316"/>
                    <a:pt x="273" y="109"/>
                    <a:pt x="273" y="109"/>
                  </a:cubicBezTo>
                  <a:cubicBezTo>
                    <a:pt x="273" y="109"/>
                    <a:pt x="273" y="109"/>
                    <a:pt x="198" y="11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dirty="0"/>
            </a:p>
          </p:txBody>
        </p:sp>
        <p:sp>
          <p:nvSpPr>
            <p:cNvPr id="24" name="Freeform 9">
              <a:extLst>
                <a:ext uri="{FF2B5EF4-FFF2-40B4-BE49-F238E27FC236}">
                  <a16:creationId xmlns:a16="http://schemas.microsoft.com/office/drawing/2014/main" id="{C25B272B-ADC2-47C0-B285-63CFFB24A33C}"/>
                </a:ext>
              </a:extLst>
            </p:cNvPr>
            <p:cNvSpPr>
              <a:spLocks/>
            </p:cNvSpPr>
            <p:nvPr/>
          </p:nvSpPr>
          <p:spPr bwMode="auto">
            <a:xfrm>
              <a:off x="4943477" y="5265739"/>
              <a:ext cx="519113" cy="593725"/>
            </a:xfrm>
            <a:custGeom>
              <a:avLst/>
              <a:gdLst>
                <a:gd name="T0" fmla="*/ 91 w 108"/>
                <a:gd name="T1" fmla="*/ 106 h 123"/>
                <a:gd name="T2" fmla="*/ 54 w 108"/>
                <a:gd name="T3" fmla="*/ 123 h 123"/>
                <a:gd name="T4" fmla="*/ 16 w 108"/>
                <a:gd name="T5" fmla="*/ 107 h 123"/>
                <a:gd name="T6" fmla="*/ 0 w 108"/>
                <a:gd name="T7" fmla="*/ 61 h 123"/>
                <a:gd name="T8" fmla="*/ 15 w 108"/>
                <a:gd name="T9" fmla="*/ 18 h 123"/>
                <a:gd name="T10" fmla="*/ 54 w 108"/>
                <a:gd name="T11" fmla="*/ 0 h 123"/>
                <a:gd name="T12" fmla="*/ 92 w 108"/>
                <a:gd name="T13" fmla="*/ 18 h 123"/>
                <a:gd name="T14" fmla="*/ 108 w 108"/>
                <a:gd name="T15" fmla="*/ 61 h 123"/>
                <a:gd name="T16" fmla="*/ 91 w 108"/>
                <a:gd name="T17" fmla="*/ 106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8" h="123">
                  <a:moveTo>
                    <a:pt x="91" y="106"/>
                  </a:moveTo>
                  <a:cubicBezTo>
                    <a:pt x="81" y="117"/>
                    <a:pt x="68" y="123"/>
                    <a:pt x="54" y="123"/>
                  </a:cubicBezTo>
                  <a:cubicBezTo>
                    <a:pt x="40" y="123"/>
                    <a:pt x="27" y="117"/>
                    <a:pt x="16" y="107"/>
                  </a:cubicBezTo>
                  <a:cubicBezTo>
                    <a:pt x="5" y="96"/>
                    <a:pt x="0" y="81"/>
                    <a:pt x="0" y="61"/>
                  </a:cubicBezTo>
                  <a:cubicBezTo>
                    <a:pt x="0" y="44"/>
                    <a:pt x="5" y="30"/>
                    <a:pt x="15" y="18"/>
                  </a:cubicBezTo>
                  <a:cubicBezTo>
                    <a:pt x="26" y="6"/>
                    <a:pt x="39" y="0"/>
                    <a:pt x="54" y="0"/>
                  </a:cubicBezTo>
                  <a:cubicBezTo>
                    <a:pt x="69" y="0"/>
                    <a:pt x="82" y="6"/>
                    <a:pt x="92" y="18"/>
                  </a:cubicBezTo>
                  <a:cubicBezTo>
                    <a:pt x="102" y="30"/>
                    <a:pt x="108" y="44"/>
                    <a:pt x="108" y="61"/>
                  </a:cubicBezTo>
                  <a:cubicBezTo>
                    <a:pt x="108" y="80"/>
                    <a:pt x="102" y="95"/>
                    <a:pt x="91" y="106"/>
                  </a:cubicBezTo>
                  <a:close/>
                </a:path>
              </a:pathLst>
            </a:custGeom>
            <a:solidFill>
              <a:srgbClr val="00A0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5" name="Freeform 10">
              <a:extLst>
                <a:ext uri="{FF2B5EF4-FFF2-40B4-BE49-F238E27FC236}">
                  <a16:creationId xmlns:a16="http://schemas.microsoft.com/office/drawing/2014/main" id="{CA1A306F-3ABF-4BD2-B578-954611FD013E}"/>
                </a:ext>
              </a:extLst>
            </p:cNvPr>
            <p:cNvSpPr>
              <a:spLocks/>
            </p:cNvSpPr>
            <p:nvPr/>
          </p:nvSpPr>
          <p:spPr bwMode="auto">
            <a:xfrm>
              <a:off x="4359277" y="2860675"/>
              <a:ext cx="1730375" cy="2227262"/>
            </a:xfrm>
            <a:custGeom>
              <a:avLst/>
              <a:gdLst>
                <a:gd name="T0" fmla="*/ 0 w 359"/>
                <a:gd name="T1" fmla="*/ 172 h 462"/>
                <a:gd name="T2" fmla="*/ 22 w 359"/>
                <a:gd name="T3" fmla="*/ 93 h 462"/>
                <a:gd name="T4" fmla="*/ 86 w 359"/>
                <a:gd name="T5" fmla="*/ 27 h 462"/>
                <a:gd name="T6" fmla="*/ 184 w 359"/>
                <a:gd name="T7" fmla="*/ 0 h 462"/>
                <a:gd name="T8" fmla="*/ 276 w 359"/>
                <a:gd name="T9" fmla="*/ 22 h 462"/>
                <a:gd name="T10" fmla="*/ 337 w 359"/>
                <a:gd name="T11" fmla="*/ 82 h 462"/>
                <a:gd name="T12" fmla="*/ 359 w 359"/>
                <a:gd name="T13" fmla="*/ 164 h 462"/>
                <a:gd name="T14" fmla="*/ 346 w 359"/>
                <a:gd name="T15" fmla="*/ 225 h 462"/>
                <a:gd name="T16" fmla="*/ 317 w 359"/>
                <a:gd name="T17" fmla="*/ 271 h 462"/>
                <a:gd name="T18" fmla="*/ 256 w 359"/>
                <a:gd name="T19" fmla="*/ 335 h 462"/>
                <a:gd name="T20" fmla="*/ 236 w 359"/>
                <a:gd name="T21" fmla="*/ 357 h 462"/>
                <a:gd name="T22" fmla="*/ 225 w 359"/>
                <a:gd name="T23" fmla="*/ 375 h 462"/>
                <a:gd name="T24" fmla="*/ 220 w 359"/>
                <a:gd name="T25" fmla="*/ 391 h 462"/>
                <a:gd name="T26" fmla="*/ 214 w 359"/>
                <a:gd name="T27" fmla="*/ 419 h 462"/>
                <a:gd name="T28" fmla="*/ 171 w 359"/>
                <a:gd name="T29" fmla="*/ 462 h 462"/>
                <a:gd name="T30" fmla="*/ 140 w 359"/>
                <a:gd name="T31" fmla="*/ 448 h 462"/>
                <a:gd name="T32" fmla="*/ 127 w 359"/>
                <a:gd name="T33" fmla="*/ 406 h 462"/>
                <a:gd name="T34" fmla="*/ 136 w 359"/>
                <a:gd name="T35" fmla="*/ 347 h 462"/>
                <a:gd name="T36" fmla="*/ 161 w 359"/>
                <a:gd name="T37" fmla="*/ 302 h 462"/>
                <a:gd name="T38" fmla="*/ 203 w 359"/>
                <a:gd name="T39" fmla="*/ 257 h 462"/>
                <a:gd name="T40" fmla="*/ 236 w 359"/>
                <a:gd name="T41" fmla="*/ 222 h 462"/>
                <a:gd name="T42" fmla="*/ 253 w 359"/>
                <a:gd name="T43" fmla="*/ 196 h 462"/>
                <a:gd name="T44" fmla="*/ 260 w 359"/>
                <a:gd name="T45" fmla="*/ 165 h 462"/>
                <a:gd name="T46" fmla="*/ 239 w 359"/>
                <a:gd name="T47" fmla="*/ 109 h 462"/>
                <a:gd name="T48" fmla="*/ 184 w 359"/>
                <a:gd name="T49" fmla="*/ 87 h 462"/>
                <a:gd name="T50" fmla="*/ 126 w 359"/>
                <a:gd name="T51" fmla="*/ 110 h 462"/>
                <a:gd name="T52" fmla="*/ 94 w 359"/>
                <a:gd name="T53" fmla="*/ 177 h 462"/>
                <a:gd name="T54" fmla="*/ 48 w 359"/>
                <a:gd name="T55" fmla="*/ 223 h 462"/>
                <a:gd name="T56" fmla="*/ 14 w 359"/>
                <a:gd name="T57" fmla="*/ 207 h 462"/>
                <a:gd name="T58" fmla="*/ 0 w 359"/>
                <a:gd name="T59" fmla="*/ 172 h 4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59" h="462">
                  <a:moveTo>
                    <a:pt x="0" y="172"/>
                  </a:moveTo>
                  <a:cubicBezTo>
                    <a:pt x="0" y="146"/>
                    <a:pt x="8" y="120"/>
                    <a:pt x="22" y="93"/>
                  </a:cubicBezTo>
                  <a:cubicBezTo>
                    <a:pt x="37" y="66"/>
                    <a:pt x="58" y="44"/>
                    <a:pt x="86" y="27"/>
                  </a:cubicBezTo>
                  <a:cubicBezTo>
                    <a:pt x="114" y="9"/>
                    <a:pt x="146" y="0"/>
                    <a:pt x="184" y="0"/>
                  </a:cubicBezTo>
                  <a:cubicBezTo>
                    <a:pt x="218" y="0"/>
                    <a:pt x="249" y="8"/>
                    <a:pt x="276" y="22"/>
                  </a:cubicBezTo>
                  <a:cubicBezTo>
                    <a:pt x="302" y="37"/>
                    <a:pt x="323" y="57"/>
                    <a:pt x="337" y="82"/>
                  </a:cubicBezTo>
                  <a:cubicBezTo>
                    <a:pt x="351" y="107"/>
                    <a:pt x="359" y="134"/>
                    <a:pt x="359" y="164"/>
                  </a:cubicBezTo>
                  <a:cubicBezTo>
                    <a:pt x="359" y="187"/>
                    <a:pt x="355" y="208"/>
                    <a:pt x="346" y="225"/>
                  </a:cubicBezTo>
                  <a:cubicBezTo>
                    <a:pt x="338" y="243"/>
                    <a:pt x="328" y="258"/>
                    <a:pt x="317" y="271"/>
                  </a:cubicBezTo>
                  <a:cubicBezTo>
                    <a:pt x="306" y="283"/>
                    <a:pt x="285" y="305"/>
                    <a:pt x="256" y="335"/>
                  </a:cubicBezTo>
                  <a:cubicBezTo>
                    <a:pt x="248" y="343"/>
                    <a:pt x="241" y="351"/>
                    <a:pt x="236" y="357"/>
                  </a:cubicBezTo>
                  <a:cubicBezTo>
                    <a:pt x="231" y="364"/>
                    <a:pt x="228" y="370"/>
                    <a:pt x="225" y="375"/>
                  </a:cubicBezTo>
                  <a:cubicBezTo>
                    <a:pt x="223" y="380"/>
                    <a:pt x="221" y="386"/>
                    <a:pt x="220" y="391"/>
                  </a:cubicBezTo>
                  <a:cubicBezTo>
                    <a:pt x="218" y="396"/>
                    <a:pt x="217" y="406"/>
                    <a:pt x="214" y="419"/>
                  </a:cubicBezTo>
                  <a:cubicBezTo>
                    <a:pt x="209" y="448"/>
                    <a:pt x="195" y="462"/>
                    <a:pt x="171" y="462"/>
                  </a:cubicBezTo>
                  <a:cubicBezTo>
                    <a:pt x="159" y="462"/>
                    <a:pt x="148" y="457"/>
                    <a:pt x="140" y="448"/>
                  </a:cubicBezTo>
                  <a:cubicBezTo>
                    <a:pt x="131" y="438"/>
                    <a:pt x="127" y="425"/>
                    <a:pt x="127" y="406"/>
                  </a:cubicBezTo>
                  <a:cubicBezTo>
                    <a:pt x="127" y="383"/>
                    <a:pt x="130" y="363"/>
                    <a:pt x="136" y="347"/>
                  </a:cubicBezTo>
                  <a:cubicBezTo>
                    <a:pt x="143" y="330"/>
                    <a:pt x="151" y="315"/>
                    <a:pt x="161" y="302"/>
                  </a:cubicBezTo>
                  <a:cubicBezTo>
                    <a:pt x="171" y="289"/>
                    <a:pt x="185" y="274"/>
                    <a:pt x="203" y="257"/>
                  </a:cubicBezTo>
                  <a:cubicBezTo>
                    <a:pt x="218" y="242"/>
                    <a:pt x="229" y="230"/>
                    <a:pt x="236" y="222"/>
                  </a:cubicBezTo>
                  <a:cubicBezTo>
                    <a:pt x="243" y="214"/>
                    <a:pt x="248" y="206"/>
                    <a:pt x="253" y="196"/>
                  </a:cubicBezTo>
                  <a:cubicBezTo>
                    <a:pt x="258" y="187"/>
                    <a:pt x="260" y="176"/>
                    <a:pt x="260" y="165"/>
                  </a:cubicBezTo>
                  <a:cubicBezTo>
                    <a:pt x="260" y="143"/>
                    <a:pt x="253" y="124"/>
                    <a:pt x="239" y="109"/>
                  </a:cubicBezTo>
                  <a:cubicBezTo>
                    <a:pt x="225" y="94"/>
                    <a:pt x="206" y="87"/>
                    <a:pt x="184" y="87"/>
                  </a:cubicBezTo>
                  <a:cubicBezTo>
                    <a:pt x="157" y="87"/>
                    <a:pt x="138" y="94"/>
                    <a:pt x="126" y="110"/>
                  </a:cubicBezTo>
                  <a:cubicBezTo>
                    <a:pt x="113" y="125"/>
                    <a:pt x="103" y="147"/>
                    <a:pt x="94" y="177"/>
                  </a:cubicBezTo>
                  <a:cubicBezTo>
                    <a:pt x="86" y="208"/>
                    <a:pt x="71" y="223"/>
                    <a:pt x="48" y="223"/>
                  </a:cubicBezTo>
                  <a:cubicBezTo>
                    <a:pt x="35" y="223"/>
                    <a:pt x="23" y="218"/>
                    <a:pt x="14" y="207"/>
                  </a:cubicBezTo>
                  <a:cubicBezTo>
                    <a:pt x="5" y="196"/>
                    <a:pt x="0" y="184"/>
                    <a:pt x="0" y="172"/>
                  </a:cubicBezTo>
                  <a:close/>
                </a:path>
              </a:pathLst>
            </a:custGeom>
            <a:solidFill>
              <a:srgbClr val="00A0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0642654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4"/>
          <p:cNvSpPr txBox="1">
            <a:spLocks noChangeArrowheads="1"/>
          </p:cNvSpPr>
          <p:nvPr/>
        </p:nvSpPr>
        <p:spPr bwMode="gray">
          <a:xfrm>
            <a:off x="1978870" y="2323291"/>
            <a:ext cx="8443784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defRPr/>
            </a:pPr>
            <a:r>
              <a:rPr lang="zh-TW" altLang="en-US" sz="7200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敬祝 填表順利</a:t>
            </a:r>
          </a:p>
        </p:txBody>
      </p:sp>
      <p:sp>
        <p:nvSpPr>
          <p:cNvPr id="5" name="Rectangle 8"/>
          <p:cNvSpPr txBox="1">
            <a:spLocks noChangeArrowheads="1"/>
          </p:cNvSpPr>
          <p:nvPr/>
        </p:nvSpPr>
        <p:spPr bwMode="auto">
          <a:xfrm>
            <a:off x="1523428" y="5199864"/>
            <a:ext cx="3042851" cy="391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000" tIns="10800" rIns="18000" bIns="1080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None/>
              <a:defRPr sz="2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l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defRPr/>
            </a:pP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華康中圓體"/>
              </a:rPr>
              <a:t>大學校院校務資料庫</a:t>
            </a:r>
          </a:p>
        </p:txBody>
      </p:sp>
      <p:sp>
        <p:nvSpPr>
          <p:cNvPr id="8" name="Rectangle 17"/>
          <p:cNvSpPr>
            <a:spLocks noChangeArrowheads="1"/>
          </p:cNvSpPr>
          <p:nvPr/>
        </p:nvSpPr>
        <p:spPr bwMode="auto">
          <a:xfrm>
            <a:off x="1683894" y="5739288"/>
            <a:ext cx="2552871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8000" tIns="10800" rIns="18000" bIns="10800">
            <a:spAutoFit/>
          </a:bodyPr>
          <a:lstStyle>
            <a:lvl1pPr algn="ctr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algn="ctr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algn="ctr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algn="ctr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l" eaLnBrk="1" hangingPunct="1"/>
            <a:r>
              <a:rPr lang="en-US" altLang="ko-KR" sz="1600" b="1" dirty="0">
                <a:solidFill>
                  <a:srgbClr val="0000FF"/>
                </a:solidFill>
                <a:latin typeface="Arial" panose="020B0604020202020204" pitchFamily="34" charset="0"/>
                <a:ea typeface="Gulim" panose="020B0600000101010101" pitchFamily="34" charset="-127"/>
                <a:cs typeface="Arial" panose="020B0604020202020204" pitchFamily="34" charset="0"/>
              </a:rPr>
              <a:t>https://hedb.moe.edu.tw/</a:t>
            </a:r>
          </a:p>
        </p:txBody>
      </p:sp>
    </p:spTree>
    <p:extLst>
      <p:ext uri="{BB962C8B-B14F-4D97-AF65-F5344CB8AC3E}">
        <p14:creationId xmlns:p14="http://schemas.microsoft.com/office/powerpoint/2010/main" val="41489008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1388" y="99756"/>
            <a:ext cx="4816644" cy="609600"/>
          </a:xfrm>
        </p:spPr>
        <p:txBody>
          <a:bodyPr>
            <a:noAutofit/>
          </a:bodyPr>
          <a:lstStyle/>
          <a:p>
            <a:pPr algn="l"/>
            <a:r>
              <a:rPr lang="en-US" altLang="zh-TW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1.1</a:t>
            </a:r>
            <a:r>
              <a:rPr lang="zh-TW" alt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校庫角色定位</a:t>
            </a:r>
          </a:p>
        </p:txBody>
      </p:sp>
      <p:sp>
        <p:nvSpPr>
          <p:cNvPr id="26" name="TextBox 2"/>
          <p:cNvSpPr txBox="1"/>
          <p:nvPr/>
        </p:nvSpPr>
        <p:spPr>
          <a:xfrm>
            <a:off x="2463539" y="914400"/>
            <a:ext cx="7059946" cy="584775"/>
          </a:xfrm>
          <a:prstGeom prst="rect">
            <a:avLst/>
          </a:prstGeom>
          <a:solidFill>
            <a:srgbClr val="EF7D85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none">
            <a:spAutoFit/>
          </a:bodyPr>
          <a:lstStyle/>
          <a:p>
            <a:pPr algn="ctr"/>
            <a:r>
              <a:rPr sz="3200" b="1" dirty="0" err="1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校庫網址：https</a:t>
            </a:r>
            <a:r>
              <a:rPr sz="3200" b="1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://hedb.moe.edu.tw/</a:t>
            </a:r>
          </a:p>
        </p:txBody>
      </p:sp>
      <p:sp>
        <p:nvSpPr>
          <p:cNvPr id="27" name="TextBox 3"/>
          <p:cNvSpPr txBox="1"/>
          <p:nvPr/>
        </p:nvSpPr>
        <p:spPr>
          <a:xfrm>
            <a:off x="1342661" y="1664208"/>
            <a:ext cx="9212778" cy="584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none">
            <a:spAutoFit/>
          </a:bodyPr>
          <a:lstStyle>
            <a:defPPr>
              <a:defRPr lang="en-US"/>
            </a:defPPr>
            <a:lvl1pPr algn="ctr">
              <a:defRPr sz="1800" b="1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defRPr>
            </a:lvl1pPr>
          </a:lstStyle>
          <a:p>
            <a:r>
              <a:rPr sz="3200" dirty="0" err="1"/>
              <a:t>校庫定位：教育部與各大學校院間的專業資料橋樑</a:t>
            </a:r>
            <a:endParaRPr sz="3200" dirty="0"/>
          </a:p>
        </p:txBody>
      </p:sp>
      <p:grpSp>
        <p:nvGrpSpPr>
          <p:cNvPr id="12" name="群組 11"/>
          <p:cNvGrpSpPr/>
          <p:nvPr/>
        </p:nvGrpSpPr>
        <p:grpSpPr>
          <a:xfrm>
            <a:off x="612648" y="2286000"/>
            <a:ext cx="11100816" cy="4425696"/>
            <a:chOff x="612648" y="2221992"/>
            <a:chExt cx="11100816" cy="4425696"/>
          </a:xfrm>
        </p:grpSpPr>
        <p:graphicFrame>
          <p:nvGraphicFramePr>
            <p:cNvPr id="10" name="資料庫圖表 9"/>
            <p:cNvGraphicFramePr/>
            <p:nvPr>
              <p:extLst>
                <p:ext uri="{D42A27DB-BD31-4B8C-83A1-F6EECF244321}">
                  <p14:modId xmlns:p14="http://schemas.microsoft.com/office/powerpoint/2010/main" val="2502651579"/>
                </p:ext>
              </p:extLst>
            </p:nvPr>
          </p:nvGraphicFramePr>
          <p:xfrm>
            <a:off x="612648" y="2221992"/>
            <a:ext cx="11100816" cy="4407408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sp>
          <p:nvSpPr>
            <p:cNvPr id="11" name="矩形 10"/>
            <p:cNvSpPr/>
            <p:nvPr/>
          </p:nvSpPr>
          <p:spPr>
            <a:xfrm>
              <a:off x="4017817" y="2267271"/>
              <a:ext cx="4322619" cy="4380417"/>
            </a:xfrm>
            <a:prstGeom prst="rect">
              <a:avLst/>
            </a:prstGeom>
            <a:noFill/>
            <a:ln w="57150">
              <a:solidFill>
                <a:srgbClr val="E6505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7213090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9328" y="97692"/>
            <a:ext cx="7094837" cy="609600"/>
          </a:xfrm>
        </p:spPr>
        <p:txBody>
          <a:bodyPr>
            <a:noAutofit/>
          </a:bodyPr>
          <a:lstStyle/>
          <a:p>
            <a:pPr algn="l"/>
            <a:r>
              <a:rPr lang="en-US" altLang="zh-TW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1.2</a:t>
            </a:r>
            <a:r>
              <a:rPr lang="zh-TW" alt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意見處理機制</a:t>
            </a:r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1783187"/>
              </p:ext>
            </p:extLst>
          </p:nvPr>
        </p:nvGraphicFramePr>
        <p:xfrm>
          <a:off x="6815667" y="1021658"/>
          <a:ext cx="4895002" cy="295542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2609829">
                  <a:extLst>
                    <a:ext uri="{9D8B030D-6E8A-4147-A177-3AD203B41FA5}">
                      <a16:colId xmlns:a16="http://schemas.microsoft.com/office/drawing/2014/main" val="727075419"/>
                    </a:ext>
                  </a:extLst>
                </a:gridCol>
                <a:gridCol w="2285173">
                  <a:extLst>
                    <a:ext uri="{9D8B030D-6E8A-4147-A177-3AD203B41FA5}">
                      <a16:colId xmlns:a16="http://schemas.microsoft.com/office/drawing/2014/main" val="331893573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處理類型說明</a:t>
                      </a:r>
                      <a:endParaRPr lang="zh-TW" altLang="en-US"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nvex"/>
                      <a:lightRig rig="flood" dir="t"/>
                    </a:cell3D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36101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6000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立即處理類型</a:t>
                      </a:r>
                      <a:endParaRPr lang="en-US" altLang="zh-TW"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nvex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36000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定期檢討類型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nvex"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62002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系統操作問題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nvex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表冊架構調整</a:t>
                      </a:r>
                      <a:endParaRPr lang="zh-TW" altLang="en-US"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nvex"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1713551"/>
                  </a:ext>
                </a:extLst>
              </a:tr>
              <a:tr h="42664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填表格式疑義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nvex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欄位定義修改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nvex"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49368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聯繫方式查詢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nvex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作業流程改善</a:t>
                      </a:r>
                      <a:endParaRPr lang="zh-TW" altLang="en-US"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nvex"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93103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表冊內容釋疑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nvex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政策配套建議</a:t>
                      </a:r>
                      <a:endParaRPr lang="zh-TW" altLang="en-US"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nvex"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0240577"/>
                  </a:ext>
                </a:extLst>
              </a:tr>
            </a:tbl>
          </a:graphicData>
        </a:graphic>
      </p:graphicFrame>
      <p:grpSp>
        <p:nvGrpSpPr>
          <p:cNvPr id="71" name="组合 247"/>
          <p:cNvGrpSpPr/>
          <p:nvPr/>
        </p:nvGrpSpPr>
        <p:grpSpPr>
          <a:xfrm>
            <a:off x="8295258" y="1199042"/>
            <a:ext cx="143503" cy="238986"/>
            <a:chOff x="4878388" y="692150"/>
            <a:chExt cx="600071" cy="963613"/>
          </a:xfrm>
        </p:grpSpPr>
        <p:sp>
          <p:nvSpPr>
            <p:cNvPr id="72" name="Rectangle 19"/>
            <p:cNvSpPr>
              <a:spLocks noChangeArrowheads="1"/>
            </p:cNvSpPr>
            <p:nvPr/>
          </p:nvSpPr>
          <p:spPr bwMode="auto">
            <a:xfrm>
              <a:off x="4997451" y="1535113"/>
              <a:ext cx="361950" cy="30163"/>
            </a:xfrm>
            <a:prstGeom prst="rect">
              <a:avLst/>
            </a:prstGeom>
            <a:solidFill>
              <a:srgbClr val="46474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3" name="Rectangle 20"/>
            <p:cNvSpPr>
              <a:spLocks noChangeArrowheads="1"/>
            </p:cNvSpPr>
            <p:nvPr/>
          </p:nvSpPr>
          <p:spPr bwMode="auto">
            <a:xfrm>
              <a:off x="4997451" y="1595438"/>
              <a:ext cx="361950" cy="30163"/>
            </a:xfrm>
            <a:prstGeom prst="rect">
              <a:avLst/>
            </a:prstGeom>
            <a:solidFill>
              <a:srgbClr val="46474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4" name="Rectangle 21"/>
            <p:cNvSpPr>
              <a:spLocks noChangeArrowheads="1"/>
            </p:cNvSpPr>
            <p:nvPr/>
          </p:nvSpPr>
          <p:spPr bwMode="auto">
            <a:xfrm>
              <a:off x="4997451" y="1474788"/>
              <a:ext cx="361950" cy="30163"/>
            </a:xfrm>
            <a:prstGeom prst="rect">
              <a:avLst/>
            </a:prstGeom>
            <a:solidFill>
              <a:srgbClr val="46474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5" name="Rectangle 22"/>
            <p:cNvSpPr>
              <a:spLocks noChangeArrowheads="1"/>
            </p:cNvSpPr>
            <p:nvPr/>
          </p:nvSpPr>
          <p:spPr bwMode="auto">
            <a:xfrm>
              <a:off x="5013326" y="1444625"/>
              <a:ext cx="330200" cy="30163"/>
            </a:xfrm>
            <a:prstGeom prst="rect">
              <a:avLst/>
            </a:prstGeom>
            <a:solidFill>
              <a:srgbClr val="82858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6" name="Rectangle 23"/>
            <p:cNvSpPr>
              <a:spLocks noChangeArrowheads="1"/>
            </p:cNvSpPr>
            <p:nvPr/>
          </p:nvSpPr>
          <p:spPr bwMode="auto">
            <a:xfrm>
              <a:off x="5013326" y="1504950"/>
              <a:ext cx="330200" cy="30163"/>
            </a:xfrm>
            <a:prstGeom prst="rect">
              <a:avLst/>
            </a:prstGeom>
            <a:solidFill>
              <a:srgbClr val="82858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7" name="Rectangle 24"/>
            <p:cNvSpPr>
              <a:spLocks noChangeArrowheads="1"/>
            </p:cNvSpPr>
            <p:nvPr/>
          </p:nvSpPr>
          <p:spPr bwMode="auto">
            <a:xfrm>
              <a:off x="5013326" y="1565275"/>
              <a:ext cx="330200" cy="30163"/>
            </a:xfrm>
            <a:prstGeom prst="rect">
              <a:avLst/>
            </a:prstGeom>
            <a:solidFill>
              <a:srgbClr val="82858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8" name="Freeform 25"/>
            <p:cNvSpPr>
              <a:spLocks/>
            </p:cNvSpPr>
            <p:nvPr/>
          </p:nvSpPr>
          <p:spPr bwMode="auto">
            <a:xfrm>
              <a:off x="5103813" y="1625600"/>
              <a:ext cx="149225" cy="30163"/>
            </a:xfrm>
            <a:custGeom>
              <a:avLst/>
              <a:gdLst>
                <a:gd name="T0" fmla="*/ 85 w 94"/>
                <a:gd name="T1" fmla="*/ 19 h 19"/>
                <a:gd name="T2" fmla="*/ 9 w 94"/>
                <a:gd name="T3" fmla="*/ 19 h 19"/>
                <a:gd name="T4" fmla="*/ 0 w 94"/>
                <a:gd name="T5" fmla="*/ 0 h 19"/>
                <a:gd name="T6" fmla="*/ 94 w 94"/>
                <a:gd name="T7" fmla="*/ 0 h 19"/>
                <a:gd name="T8" fmla="*/ 85 w 94"/>
                <a:gd name="T9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4" h="19">
                  <a:moveTo>
                    <a:pt x="85" y="19"/>
                  </a:moveTo>
                  <a:lnTo>
                    <a:pt x="9" y="19"/>
                  </a:lnTo>
                  <a:lnTo>
                    <a:pt x="0" y="0"/>
                  </a:lnTo>
                  <a:lnTo>
                    <a:pt x="94" y="0"/>
                  </a:lnTo>
                  <a:lnTo>
                    <a:pt x="85" y="19"/>
                  </a:lnTo>
                  <a:close/>
                </a:path>
              </a:pathLst>
            </a:custGeom>
            <a:solidFill>
              <a:srgbClr val="82858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9" name="Freeform 26"/>
            <p:cNvSpPr>
              <a:spLocks/>
            </p:cNvSpPr>
            <p:nvPr/>
          </p:nvSpPr>
          <p:spPr bwMode="auto">
            <a:xfrm>
              <a:off x="4878388" y="692150"/>
              <a:ext cx="344488" cy="722313"/>
            </a:xfrm>
            <a:custGeom>
              <a:avLst/>
              <a:gdLst>
                <a:gd name="T0" fmla="*/ 92 w 92"/>
                <a:gd name="T1" fmla="*/ 1 h 192"/>
                <a:gd name="T2" fmla="*/ 80 w 92"/>
                <a:gd name="T3" fmla="*/ 0 h 192"/>
                <a:gd name="T4" fmla="*/ 0 w 92"/>
                <a:gd name="T5" fmla="*/ 80 h 192"/>
                <a:gd name="T6" fmla="*/ 36 w 92"/>
                <a:gd name="T7" fmla="*/ 192 h 192"/>
                <a:gd name="T8" fmla="*/ 60 w 92"/>
                <a:gd name="T9" fmla="*/ 192 h 192"/>
                <a:gd name="T10" fmla="*/ 24 w 92"/>
                <a:gd name="T11" fmla="*/ 80 h 192"/>
                <a:gd name="T12" fmla="*/ 92 w 92"/>
                <a:gd name="T13" fmla="*/ 1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2" h="192">
                  <a:moveTo>
                    <a:pt x="92" y="1"/>
                  </a:moveTo>
                  <a:cubicBezTo>
                    <a:pt x="88" y="0"/>
                    <a:pt x="84" y="0"/>
                    <a:pt x="80" y="0"/>
                  </a:cubicBezTo>
                  <a:cubicBezTo>
                    <a:pt x="36" y="0"/>
                    <a:pt x="0" y="36"/>
                    <a:pt x="0" y="80"/>
                  </a:cubicBezTo>
                  <a:cubicBezTo>
                    <a:pt x="0" y="128"/>
                    <a:pt x="36" y="128"/>
                    <a:pt x="36" y="192"/>
                  </a:cubicBezTo>
                  <a:cubicBezTo>
                    <a:pt x="60" y="192"/>
                    <a:pt x="60" y="192"/>
                    <a:pt x="60" y="192"/>
                  </a:cubicBezTo>
                  <a:cubicBezTo>
                    <a:pt x="60" y="128"/>
                    <a:pt x="24" y="128"/>
                    <a:pt x="24" y="80"/>
                  </a:cubicBezTo>
                  <a:cubicBezTo>
                    <a:pt x="24" y="40"/>
                    <a:pt x="54" y="7"/>
                    <a:pt x="92" y="1"/>
                  </a:cubicBezTo>
                  <a:close/>
                </a:path>
              </a:pathLst>
            </a:custGeom>
            <a:solidFill>
              <a:srgbClr val="EDAE5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0" name="Freeform 27"/>
            <p:cNvSpPr>
              <a:spLocks/>
            </p:cNvSpPr>
            <p:nvPr/>
          </p:nvSpPr>
          <p:spPr bwMode="auto">
            <a:xfrm>
              <a:off x="4968873" y="696912"/>
              <a:ext cx="509586" cy="717551"/>
            </a:xfrm>
            <a:custGeom>
              <a:avLst/>
              <a:gdLst>
                <a:gd name="T0" fmla="*/ 68 w 136"/>
                <a:gd name="T1" fmla="*/ 0 h 191"/>
                <a:gd name="T2" fmla="*/ 0 w 136"/>
                <a:gd name="T3" fmla="*/ 79 h 191"/>
                <a:gd name="T4" fmla="*/ 36 w 136"/>
                <a:gd name="T5" fmla="*/ 191 h 191"/>
                <a:gd name="T6" fmla="*/ 100 w 136"/>
                <a:gd name="T7" fmla="*/ 191 h 191"/>
                <a:gd name="T8" fmla="*/ 136 w 136"/>
                <a:gd name="T9" fmla="*/ 79 h 191"/>
                <a:gd name="T10" fmla="*/ 68 w 136"/>
                <a:gd name="T11" fmla="*/ 0 h 1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6" h="191">
                  <a:moveTo>
                    <a:pt x="68" y="0"/>
                  </a:moveTo>
                  <a:cubicBezTo>
                    <a:pt x="30" y="6"/>
                    <a:pt x="0" y="39"/>
                    <a:pt x="0" y="79"/>
                  </a:cubicBezTo>
                  <a:cubicBezTo>
                    <a:pt x="0" y="127"/>
                    <a:pt x="36" y="127"/>
                    <a:pt x="36" y="191"/>
                  </a:cubicBezTo>
                  <a:cubicBezTo>
                    <a:pt x="100" y="191"/>
                    <a:pt x="100" y="191"/>
                    <a:pt x="100" y="191"/>
                  </a:cubicBezTo>
                  <a:cubicBezTo>
                    <a:pt x="100" y="127"/>
                    <a:pt x="136" y="127"/>
                    <a:pt x="136" y="79"/>
                  </a:cubicBezTo>
                  <a:cubicBezTo>
                    <a:pt x="136" y="39"/>
                    <a:pt x="106" y="6"/>
                    <a:pt x="68" y="0"/>
                  </a:cubicBezTo>
                  <a:close/>
                </a:path>
              </a:pathLst>
            </a:custGeom>
            <a:solidFill>
              <a:srgbClr val="FFBF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62" name="组合 199"/>
          <p:cNvGrpSpPr/>
          <p:nvPr/>
        </p:nvGrpSpPr>
        <p:grpSpPr>
          <a:xfrm flipH="1">
            <a:off x="9566239" y="1667064"/>
            <a:ext cx="288000" cy="288000"/>
            <a:chOff x="6626226" y="5164138"/>
            <a:chExt cx="909637" cy="903288"/>
          </a:xfrm>
        </p:grpSpPr>
        <p:sp>
          <p:nvSpPr>
            <p:cNvPr id="63" name="Freeform 157"/>
            <p:cNvSpPr>
              <a:spLocks/>
            </p:cNvSpPr>
            <p:nvPr/>
          </p:nvSpPr>
          <p:spPr bwMode="auto">
            <a:xfrm>
              <a:off x="6931026" y="5581650"/>
              <a:ext cx="187325" cy="184150"/>
            </a:xfrm>
            <a:custGeom>
              <a:avLst/>
              <a:gdLst>
                <a:gd name="T0" fmla="*/ 13 w 50"/>
                <a:gd name="T1" fmla="*/ 49 h 49"/>
                <a:gd name="T2" fmla="*/ 5 w 50"/>
                <a:gd name="T3" fmla="*/ 45 h 49"/>
                <a:gd name="T4" fmla="*/ 5 w 50"/>
                <a:gd name="T5" fmla="*/ 29 h 49"/>
                <a:gd name="T6" fmla="*/ 29 w 50"/>
                <a:gd name="T7" fmla="*/ 5 h 49"/>
                <a:gd name="T8" fmla="*/ 45 w 50"/>
                <a:gd name="T9" fmla="*/ 5 h 49"/>
                <a:gd name="T10" fmla="*/ 45 w 50"/>
                <a:gd name="T11" fmla="*/ 21 h 49"/>
                <a:gd name="T12" fmla="*/ 21 w 50"/>
                <a:gd name="T13" fmla="*/ 45 h 49"/>
                <a:gd name="T14" fmla="*/ 13 w 50"/>
                <a:gd name="T15" fmla="*/ 49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0" h="49">
                  <a:moveTo>
                    <a:pt x="13" y="49"/>
                  </a:moveTo>
                  <a:cubicBezTo>
                    <a:pt x="10" y="49"/>
                    <a:pt x="7" y="48"/>
                    <a:pt x="5" y="45"/>
                  </a:cubicBezTo>
                  <a:cubicBezTo>
                    <a:pt x="0" y="41"/>
                    <a:pt x="0" y="33"/>
                    <a:pt x="5" y="29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33" y="0"/>
                    <a:pt x="41" y="0"/>
                    <a:pt x="45" y="5"/>
                  </a:cubicBezTo>
                  <a:cubicBezTo>
                    <a:pt x="50" y="9"/>
                    <a:pt x="50" y="17"/>
                    <a:pt x="45" y="21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19" y="48"/>
                    <a:pt x="16" y="49"/>
                    <a:pt x="13" y="49"/>
                  </a:cubicBezTo>
                  <a:close/>
                </a:path>
              </a:pathLst>
            </a:custGeom>
            <a:solidFill>
              <a:srgbClr val="647A8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4" name="Freeform 158"/>
            <p:cNvSpPr>
              <a:spLocks/>
            </p:cNvSpPr>
            <p:nvPr/>
          </p:nvSpPr>
          <p:spPr bwMode="auto">
            <a:xfrm>
              <a:off x="6626226" y="5668963"/>
              <a:ext cx="406400" cy="398463"/>
            </a:xfrm>
            <a:custGeom>
              <a:avLst/>
              <a:gdLst>
                <a:gd name="T0" fmla="*/ 22 w 108"/>
                <a:gd name="T1" fmla="*/ 106 h 106"/>
                <a:gd name="T2" fmla="*/ 8 w 108"/>
                <a:gd name="T3" fmla="*/ 100 h 106"/>
                <a:gd name="T4" fmla="*/ 6 w 108"/>
                <a:gd name="T5" fmla="*/ 74 h 106"/>
                <a:gd name="T6" fmla="*/ 74 w 108"/>
                <a:gd name="T7" fmla="*/ 6 h 106"/>
                <a:gd name="T8" fmla="*/ 100 w 108"/>
                <a:gd name="T9" fmla="*/ 8 h 106"/>
                <a:gd name="T10" fmla="*/ 102 w 108"/>
                <a:gd name="T11" fmla="*/ 34 h 106"/>
                <a:gd name="T12" fmla="*/ 34 w 108"/>
                <a:gd name="T13" fmla="*/ 102 h 106"/>
                <a:gd name="T14" fmla="*/ 22 w 108"/>
                <a:gd name="T1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8" h="106">
                  <a:moveTo>
                    <a:pt x="22" y="106"/>
                  </a:moveTo>
                  <a:cubicBezTo>
                    <a:pt x="17" y="106"/>
                    <a:pt x="12" y="104"/>
                    <a:pt x="8" y="100"/>
                  </a:cubicBezTo>
                  <a:cubicBezTo>
                    <a:pt x="0" y="92"/>
                    <a:pt x="2" y="78"/>
                    <a:pt x="6" y="74"/>
                  </a:cubicBezTo>
                  <a:cubicBezTo>
                    <a:pt x="74" y="6"/>
                    <a:pt x="74" y="6"/>
                    <a:pt x="74" y="6"/>
                  </a:cubicBezTo>
                  <a:cubicBezTo>
                    <a:pt x="78" y="2"/>
                    <a:pt x="92" y="0"/>
                    <a:pt x="100" y="8"/>
                  </a:cubicBezTo>
                  <a:cubicBezTo>
                    <a:pt x="108" y="16"/>
                    <a:pt x="106" y="30"/>
                    <a:pt x="102" y="34"/>
                  </a:cubicBezTo>
                  <a:cubicBezTo>
                    <a:pt x="34" y="102"/>
                    <a:pt x="34" y="102"/>
                    <a:pt x="34" y="102"/>
                  </a:cubicBezTo>
                  <a:cubicBezTo>
                    <a:pt x="30" y="106"/>
                    <a:pt x="27" y="106"/>
                    <a:pt x="22" y="106"/>
                  </a:cubicBezTo>
                  <a:close/>
                </a:path>
              </a:pathLst>
            </a:custGeom>
            <a:solidFill>
              <a:srgbClr val="CD412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5" name="Freeform 159"/>
            <p:cNvSpPr>
              <a:spLocks/>
            </p:cNvSpPr>
            <p:nvPr/>
          </p:nvSpPr>
          <p:spPr bwMode="auto">
            <a:xfrm>
              <a:off x="6708776" y="5856288"/>
              <a:ext cx="134938" cy="134938"/>
            </a:xfrm>
            <a:custGeom>
              <a:avLst/>
              <a:gdLst>
                <a:gd name="T0" fmla="*/ 66 w 85"/>
                <a:gd name="T1" fmla="*/ 85 h 85"/>
                <a:gd name="T2" fmla="*/ 0 w 85"/>
                <a:gd name="T3" fmla="*/ 19 h 85"/>
                <a:gd name="T4" fmla="*/ 19 w 85"/>
                <a:gd name="T5" fmla="*/ 0 h 85"/>
                <a:gd name="T6" fmla="*/ 85 w 85"/>
                <a:gd name="T7" fmla="*/ 66 h 85"/>
                <a:gd name="T8" fmla="*/ 66 w 85"/>
                <a:gd name="T9" fmla="*/ 85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85">
                  <a:moveTo>
                    <a:pt x="66" y="85"/>
                  </a:moveTo>
                  <a:lnTo>
                    <a:pt x="0" y="19"/>
                  </a:lnTo>
                  <a:lnTo>
                    <a:pt x="19" y="0"/>
                  </a:lnTo>
                  <a:lnTo>
                    <a:pt x="85" y="66"/>
                  </a:lnTo>
                  <a:lnTo>
                    <a:pt x="66" y="85"/>
                  </a:lnTo>
                  <a:close/>
                </a:path>
              </a:pathLst>
            </a:custGeom>
            <a:solidFill>
              <a:srgbClr val="F05F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6" name="Freeform 160"/>
            <p:cNvSpPr>
              <a:spLocks/>
            </p:cNvSpPr>
            <p:nvPr/>
          </p:nvSpPr>
          <p:spPr bwMode="auto">
            <a:xfrm>
              <a:off x="6769101" y="5795963"/>
              <a:ext cx="134938" cy="134938"/>
            </a:xfrm>
            <a:custGeom>
              <a:avLst/>
              <a:gdLst>
                <a:gd name="T0" fmla="*/ 66 w 85"/>
                <a:gd name="T1" fmla="*/ 85 h 85"/>
                <a:gd name="T2" fmla="*/ 0 w 85"/>
                <a:gd name="T3" fmla="*/ 19 h 85"/>
                <a:gd name="T4" fmla="*/ 19 w 85"/>
                <a:gd name="T5" fmla="*/ 0 h 85"/>
                <a:gd name="T6" fmla="*/ 85 w 85"/>
                <a:gd name="T7" fmla="*/ 66 h 85"/>
                <a:gd name="T8" fmla="*/ 66 w 85"/>
                <a:gd name="T9" fmla="*/ 85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85">
                  <a:moveTo>
                    <a:pt x="66" y="85"/>
                  </a:moveTo>
                  <a:lnTo>
                    <a:pt x="0" y="19"/>
                  </a:lnTo>
                  <a:lnTo>
                    <a:pt x="19" y="0"/>
                  </a:lnTo>
                  <a:lnTo>
                    <a:pt x="85" y="66"/>
                  </a:lnTo>
                  <a:lnTo>
                    <a:pt x="66" y="85"/>
                  </a:lnTo>
                  <a:close/>
                </a:path>
              </a:pathLst>
            </a:custGeom>
            <a:solidFill>
              <a:srgbClr val="F05F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7" name="Freeform 161"/>
            <p:cNvSpPr>
              <a:spLocks/>
            </p:cNvSpPr>
            <p:nvPr/>
          </p:nvSpPr>
          <p:spPr bwMode="auto">
            <a:xfrm>
              <a:off x="6829426" y="5735638"/>
              <a:ext cx="134938" cy="134938"/>
            </a:xfrm>
            <a:custGeom>
              <a:avLst/>
              <a:gdLst>
                <a:gd name="T0" fmla="*/ 66 w 85"/>
                <a:gd name="T1" fmla="*/ 85 h 85"/>
                <a:gd name="T2" fmla="*/ 0 w 85"/>
                <a:gd name="T3" fmla="*/ 19 h 85"/>
                <a:gd name="T4" fmla="*/ 19 w 85"/>
                <a:gd name="T5" fmla="*/ 0 h 85"/>
                <a:gd name="T6" fmla="*/ 85 w 85"/>
                <a:gd name="T7" fmla="*/ 67 h 85"/>
                <a:gd name="T8" fmla="*/ 66 w 85"/>
                <a:gd name="T9" fmla="*/ 85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85">
                  <a:moveTo>
                    <a:pt x="66" y="85"/>
                  </a:moveTo>
                  <a:lnTo>
                    <a:pt x="0" y="19"/>
                  </a:lnTo>
                  <a:lnTo>
                    <a:pt x="19" y="0"/>
                  </a:lnTo>
                  <a:lnTo>
                    <a:pt x="85" y="67"/>
                  </a:lnTo>
                  <a:lnTo>
                    <a:pt x="66" y="85"/>
                  </a:lnTo>
                  <a:close/>
                </a:path>
              </a:pathLst>
            </a:custGeom>
            <a:solidFill>
              <a:srgbClr val="F05F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8" name="Oval 162"/>
            <p:cNvSpPr>
              <a:spLocks noChangeArrowheads="1"/>
            </p:cNvSpPr>
            <p:nvPr/>
          </p:nvSpPr>
          <p:spPr bwMode="auto">
            <a:xfrm>
              <a:off x="6964363" y="5164138"/>
              <a:ext cx="571500" cy="571500"/>
            </a:xfrm>
            <a:prstGeom prst="ellipse">
              <a:avLst/>
            </a:prstGeom>
            <a:solidFill>
              <a:srgbClr val="3349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9" name="Oval 163"/>
            <p:cNvSpPr>
              <a:spLocks noChangeArrowheads="1"/>
            </p:cNvSpPr>
            <p:nvPr/>
          </p:nvSpPr>
          <p:spPr bwMode="auto">
            <a:xfrm>
              <a:off x="7024688" y="5224463"/>
              <a:ext cx="450850" cy="450850"/>
            </a:xfrm>
            <a:prstGeom prst="ellipse">
              <a:avLst/>
            </a:prstGeom>
            <a:solidFill>
              <a:srgbClr val="EBF0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0" name="Oval 164"/>
            <p:cNvSpPr>
              <a:spLocks noChangeArrowheads="1"/>
            </p:cNvSpPr>
            <p:nvPr/>
          </p:nvSpPr>
          <p:spPr bwMode="auto">
            <a:xfrm>
              <a:off x="7204076" y="5284788"/>
              <a:ext cx="90488" cy="90488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40" name="组合 302"/>
          <p:cNvGrpSpPr/>
          <p:nvPr/>
        </p:nvGrpSpPr>
        <p:grpSpPr>
          <a:xfrm rot="2700000">
            <a:off x="6928154" y="1685594"/>
            <a:ext cx="398310" cy="239173"/>
            <a:chOff x="9731376" y="2195513"/>
            <a:chExt cx="811213" cy="963613"/>
          </a:xfrm>
        </p:grpSpPr>
        <p:sp>
          <p:nvSpPr>
            <p:cNvPr id="41" name="Freeform 145"/>
            <p:cNvSpPr>
              <a:spLocks/>
            </p:cNvSpPr>
            <p:nvPr/>
          </p:nvSpPr>
          <p:spPr bwMode="auto">
            <a:xfrm>
              <a:off x="9731376" y="2481263"/>
              <a:ext cx="811213" cy="587375"/>
            </a:xfrm>
            <a:custGeom>
              <a:avLst/>
              <a:gdLst>
                <a:gd name="T0" fmla="*/ 216 w 216"/>
                <a:gd name="T1" fmla="*/ 148 h 156"/>
                <a:gd name="T2" fmla="*/ 208 w 216"/>
                <a:gd name="T3" fmla="*/ 156 h 156"/>
                <a:gd name="T4" fmla="*/ 8 w 216"/>
                <a:gd name="T5" fmla="*/ 156 h 156"/>
                <a:gd name="T6" fmla="*/ 0 w 216"/>
                <a:gd name="T7" fmla="*/ 148 h 156"/>
                <a:gd name="T8" fmla="*/ 0 w 216"/>
                <a:gd name="T9" fmla="*/ 132 h 156"/>
                <a:gd name="T10" fmla="*/ 88 w 216"/>
                <a:gd name="T11" fmla="*/ 0 h 156"/>
                <a:gd name="T12" fmla="*/ 128 w 216"/>
                <a:gd name="T13" fmla="*/ 0 h 156"/>
                <a:gd name="T14" fmla="*/ 216 w 216"/>
                <a:gd name="T15" fmla="*/ 132 h 156"/>
                <a:gd name="T16" fmla="*/ 216 w 216"/>
                <a:gd name="T17" fmla="*/ 14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6" h="156">
                  <a:moveTo>
                    <a:pt x="216" y="148"/>
                  </a:moveTo>
                  <a:cubicBezTo>
                    <a:pt x="216" y="152"/>
                    <a:pt x="212" y="156"/>
                    <a:pt x="208" y="156"/>
                  </a:cubicBezTo>
                  <a:cubicBezTo>
                    <a:pt x="8" y="156"/>
                    <a:pt x="8" y="156"/>
                    <a:pt x="8" y="156"/>
                  </a:cubicBezTo>
                  <a:cubicBezTo>
                    <a:pt x="4" y="156"/>
                    <a:pt x="0" y="152"/>
                    <a:pt x="0" y="148"/>
                  </a:cubicBezTo>
                  <a:cubicBezTo>
                    <a:pt x="0" y="132"/>
                    <a:pt x="0" y="132"/>
                    <a:pt x="0" y="132"/>
                  </a:cubicBezTo>
                  <a:cubicBezTo>
                    <a:pt x="88" y="0"/>
                    <a:pt x="88" y="0"/>
                    <a:pt x="88" y="0"/>
                  </a:cubicBezTo>
                  <a:cubicBezTo>
                    <a:pt x="128" y="0"/>
                    <a:pt x="128" y="0"/>
                    <a:pt x="128" y="0"/>
                  </a:cubicBezTo>
                  <a:cubicBezTo>
                    <a:pt x="216" y="132"/>
                    <a:pt x="216" y="132"/>
                    <a:pt x="216" y="132"/>
                  </a:cubicBezTo>
                  <a:lnTo>
                    <a:pt x="216" y="148"/>
                  </a:lnTo>
                  <a:close/>
                </a:path>
              </a:pathLst>
            </a:custGeom>
            <a:solidFill>
              <a:srgbClr val="82858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2" name="Freeform 146"/>
            <p:cNvSpPr>
              <a:spLocks/>
            </p:cNvSpPr>
            <p:nvPr/>
          </p:nvSpPr>
          <p:spPr bwMode="auto">
            <a:xfrm>
              <a:off x="10061576" y="2195513"/>
              <a:ext cx="150813" cy="873125"/>
            </a:xfrm>
            <a:custGeom>
              <a:avLst/>
              <a:gdLst>
                <a:gd name="T0" fmla="*/ 0 w 40"/>
                <a:gd name="T1" fmla="*/ 232 h 232"/>
                <a:gd name="T2" fmla="*/ 0 w 40"/>
                <a:gd name="T3" fmla="*/ 56 h 232"/>
                <a:gd name="T4" fmla="*/ 20 w 40"/>
                <a:gd name="T5" fmla="*/ 0 h 232"/>
                <a:gd name="T6" fmla="*/ 40 w 40"/>
                <a:gd name="T7" fmla="*/ 56 h 232"/>
                <a:gd name="T8" fmla="*/ 40 w 40"/>
                <a:gd name="T9" fmla="*/ 232 h 232"/>
                <a:gd name="T10" fmla="*/ 0 w 40"/>
                <a:gd name="T11" fmla="*/ 232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" h="232">
                  <a:moveTo>
                    <a:pt x="0" y="232"/>
                  </a:moveTo>
                  <a:cubicBezTo>
                    <a:pt x="0" y="56"/>
                    <a:pt x="0" y="56"/>
                    <a:pt x="0" y="56"/>
                  </a:cubicBezTo>
                  <a:cubicBezTo>
                    <a:pt x="0" y="40"/>
                    <a:pt x="12" y="0"/>
                    <a:pt x="20" y="0"/>
                  </a:cubicBezTo>
                  <a:cubicBezTo>
                    <a:pt x="28" y="0"/>
                    <a:pt x="40" y="40"/>
                    <a:pt x="40" y="56"/>
                  </a:cubicBezTo>
                  <a:cubicBezTo>
                    <a:pt x="40" y="232"/>
                    <a:pt x="40" y="232"/>
                    <a:pt x="40" y="232"/>
                  </a:cubicBezTo>
                  <a:lnTo>
                    <a:pt x="0" y="232"/>
                  </a:lnTo>
                  <a:close/>
                </a:path>
              </a:pathLst>
            </a:custGeom>
            <a:solidFill>
              <a:srgbClr val="5C5D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3" name="Freeform 147"/>
            <p:cNvSpPr>
              <a:spLocks/>
            </p:cNvSpPr>
            <p:nvPr/>
          </p:nvSpPr>
          <p:spPr bwMode="auto">
            <a:xfrm>
              <a:off x="10091738" y="3068638"/>
              <a:ext cx="90488" cy="90488"/>
            </a:xfrm>
            <a:custGeom>
              <a:avLst/>
              <a:gdLst>
                <a:gd name="T0" fmla="*/ 38 w 57"/>
                <a:gd name="T1" fmla="*/ 57 h 57"/>
                <a:gd name="T2" fmla="*/ 19 w 57"/>
                <a:gd name="T3" fmla="*/ 57 h 57"/>
                <a:gd name="T4" fmla="*/ 0 w 57"/>
                <a:gd name="T5" fmla="*/ 0 h 57"/>
                <a:gd name="T6" fmla="*/ 57 w 57"/>
                <a:gd name="T7" fmla="*/ 0 h 57"/>
                <a:gd name="T8" fmla="*/ 38 w 57"/>
                <a:gd name="T9" fmla="*/ 5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" h="57">
                  <a:moveTo>
                    <a:pt x="38" y="57"/>
                  </a:moveTo>
                  <a:lnTo>
                    <a:pt x="19" y="57"/>
                  </a:lnTo>
                  <a:lnTo>
                    <a:pt x="0" y="0"/>
                  </a:lnTo>
                  <a:lnTo>
                    <a:pt x="57" y="0"/>
                  </a:lnTo>
                  <a:lnTo>
                    <a:pt x="38" y="57"/>
                  </a:lnTo>
                  <a:close/>
                </a:path>
              </a:pathLst>
            </a:custGeom>
            <a:solidFill>
              <a:srgbClr val="F05F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4" name="Rectangle 148"/>
            <p:cNvSpPr>
              <a:spLocks noChangeArrowheads="1"/>
            </p:cNvSpPr>
            <p:nvPr/>
          </p:nvSpPr>
          <p:spPr bwMode="auto">
            <a:xfrm>
              <a:off x="9807576" y="3008313"/>
              <a:ext cx="195263" cy="60325"/>
            </a:xfrm>
            <a:prstGeom prst="rect">
              <a:avLst/>
            </a:prstGeom>
            <a:solidFill>
              <a:srgbClr val="5C5D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5" name="Rectangle 149"/>
            <p:cNvSpPr>
              <a:spLocks noChangeArrowheads="1"/>
            </p:cNvSpPr>
            <p:nvPr/>
          </p:nvSpPr>
          <p:spPr bwMode="auto">
            <a:xfrm>
              <a:off x="10272713" y="3008313"/>
              <a:ext cx="195263" cy="60325"/>
            </a:xfrm>
            <a:prstGeom prst="rect">
              <a:avLst/>
            </a:prstGeom>
            <a:solidFill>
              <a:srgbClr val="5C5D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6" name="Rectangle 150"/>
            <p:cNvSpPr>
              <a:spLocks noChangeArrowheads="1"/>
            </p:cNvSpPr>
            <p:nvPr/>
          </p:nvSpPr>
          <p:spPr bwMode="auto">
            <a:xfrm>
              <a:off x="10061576" y="3038475"/>
              <a:ext cx="150813" cy="30163"/>
            </a:xfrm>
            <a:prstGeom prst="rect">
              <a:avLst/>
            </a:prstGeom>
            <a:solidFill>
              <a:srgbClr val="D3D7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7" name="Rectangle 151"/>
            <p:cNvSpPr>
              <a:spLocks noChangeArrowheads="1"/>
            </p:cNvSpPr>
            <p:nvPr/>
          </p:nvSpPr>
          <p:spPr bwMode="auto">
            <a:xfrm>
              <a:off x="10121901" y="2887663"/>
              <a:ext cx="30163" cy="180975"/>
            </a:xfrm>
            <a:prstGeom prst="rect">
              <a:avLst/>
            </a:prstGeom>
            <a:solidFill>
              <a:srgbClr val="82858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2" name="群組 1"/>
          <p:cNvGrpSpPr/>
          <p:nvPr/>
        </p:nvGrpSpPr>
        <p:grpSpPr>
          <a:xfrm>
            <a:off x="675982" y="1021658"/>
            <a:ext cx="5404507" cy="4907370"/>
            <a:chOff x="674478" y="1021658"/>
            <a:chExt cx="5404507" cy="4907370"/>
          </a:xfrm>
        </p:grpSpPr>
        <p:grpSp>
          <p:nvGrpSpPr>
            <p:cNvPr id="49" name="群組 48"/>
            <p:cNvGrpSpPr/>
            <p:nvPr/>
          </p:nvGrpSpPr>
          <p:grpSpPr>
            <a:xfrm>
              <a:off x="674478" y="1021658"/>
              <a:ext cx="5404507" cy="4907370"/>
              <a:chOff x="674478" y="1021659"/>
              <a:chExt cx="5404507" cy="4372082"/>
            </a:xfrm>
          </p:grpSpPr>
          <p:grpSp>
            <p:nvGrpSpPr>
              <p:cNvPr id="27" name="群組 26"/>
              <p:cNvGrpSpPr/>
              <p:nvPr/>
            </p:nvGrpSpPr>
            <p:grpSpPr>
              <a:xfrm>
                <a:off x="674478" y="1021659"/>
                <a:ext cx="5404507" cy="4372082"/>
                <a:chOff x="2968752" y="644652"/>
                <a:chExt cx="6281840" cy="4372082"/>
              </a:xfrm>
            </p:grpSpPr>
            <p:grpSp>
              <p:nvGrpSpPr>
                <p:cNvPr id="26" name="群組 25"/>
                <p:cNvGrpSpPr/>
                <p:nvPr/>
              </p:nvGrpSpPr>
              <p:grpSpPr>
                <a:xfrm>
                  <a:off x="3629898" y="644652"/>
                  <a:ext cx="4547616" cy="2235708"/>
                  <a:chOff x="3629898" y="644652"/>
                  <a:chExt cx="4547616" cy="2235708"/>
                </a:xfrm>
              </p:grpSpPr>
              <p:sp>
                <p:nvSpPr>
                  <p:cNvPr id="15" name="Rectangle 2"/>
                  <p:cNvSpPr/>
                  <p:nvPr/>
                </p:nvSpPr>
                <p:spPr>
                  <a:xfrm>
                    <a:off x="3629898" y="644652"/>
                    <a:ext cx="4547616" cy="2235708"/>
                  </a:xfrm>
                  <a:prstGeom prst="roundRect">
                    <a:avLst/>
                  </a:prstGeom>
                  <a:solidFill>
                    <a:srgbClr val="DCF0FA"/>
                  </a:solidFill>
                  <a:ln w="25400">
                    <a:solidFill>
                      <a:srgbClr val="007BC8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t"/>
                  <a:lstStyle/>
                  <a:p>
                    <a:pPr algn="ctr">
                      <a:defRPr sz="1600" b="1"/>
                    </a:pPr>
                    <a:r>
                      <a:rPr sz="2000" b="1" dirty="0" err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rPr>
                      <a:t>意見蒐集方式</a:t>
                    </a:r>
                    <a:endParaRPr sz="2000" b="1" dirty="0">
                      <a:solidFill>
                        <a:schemeClr val="tx1"/>
                      </a:solidFill>
                      <a:latin typeface="Arial" panose="020B0604020202020204" pitchFamily="34" charset="0"/>
                      <a:ea typeface="微軟正黑體" panose="020B0604030504040204" pitchFamily="34" charset="-12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7" name="Rectangle 4"/>
                  <p:cNvSpPr/>
                  <p:nvPr/>
                </p:nvSpPr>
                <p:spPr>
                  <a:xfrm>
                    <a:off x="4151374" y="1651695"/>
                    <a:ext cx="3657600" cy="457200"/>
                  </a:xfrm>
                  <a:prstGeom prst="roundRect">
                    <a:avLst/>
                  </a:prstGeom>
                  <a:solidFill>
                    <a:srgbClr val="F7E8D6"/>
                  </a:solidFill>
                  <a:ln>
                    <a:solidFill>
                      <a:srgbClr val="007BC8"/>
                    </a:solidFill>
                  </a:ln>
                  <a:scene3d>
                    <a:camera prst="orthographicFront"/>
                    <a:lightRig rig="threePt" dir="t"/>
                  </a:scene3d>
                  <a:sp3d>
                    <a:bevelT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defRPr sz="1400">
                        <a:solidFill>
                          <a:srgbClr val="FFFFFF"/>
                        </a:solidFill>
                      </a:defRPr>
                    </a:pPr>
                    <a:r>
                      <a:rPr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rPr>
                      <a:t> </a:t>
                    </a:r>
                    <a:r>
                      <a:rPr sz="2000" b="1" dirty="0" err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rPr>
                      <a:t>公務電話</a:t>
                    </a:r>
                    <a:endParaRPr sz="2000" b="1" dirty="0">
                      <a:solidFill>
                        <a:schemeClr val="tx1"/>
                      </a:solidFill>
                      <a:latin typeface="Arial" panose="020B0604020202020204" pitchFamily="34" charset="0"/>
                      <a:ea typeface="微軟正黑體" panose="020B0604030504040204" pitchFamily="34" charset="-12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8" name="Rectangle 5"/>
                  <p:cNvSpPr/>
                  <p:nvPr/>
                </p:nvSpPr>
                <p:spPr>
                  <a:xfrm>
                    <a:off x="4151374" y="2199134"/>
                    <a:ext cx="3657600" cy="457200"/>
                  </a:xfrm>
                  <a:prstGeom prst="roundRect">
                    <a:avLst/>
                  </a:prstGeom>
                  <a:solidFill>
                    <a:srgbClr val="F7E8D6"/>
                  </a:solidFill>
                  <a:ln>
                    <a:solidFill>
                      <a:srgbClr val="007BC8"/>
                    </a:solidFill>
                  </a:ln>
                  <a:scene3d>
                    <a:camera prst="orthographicFront"/>
                    <a:lightRig rig="threePt" dir="t"/>
                  </a:scene3d>
                  <a:sp3d>
                    <a:bevelT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defRPr sz="1400">
                        <a:solidFill>
                          <a:srgbClr val="FFFFFF"/>
                        </a:solidFill>
                      </a:defRPr>
                    </a:pPr>
                    <a:r>
                      <a:rPr sz="3000" b="1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rPr>
                      <a:t>📧</a:t>
                    </a:r>
                    <a:r>
                      <a:rPr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rPr>
                      <a:t> </a:t>
                    </a:r>
                    <a:r>
                      <a:rPr sz="2000" b="1" dirty="0" err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rPr>
                      <a:t>公務電子信箱</a:t>
                    </a:r>
                    <a:endParaRPr sz="2000" b="1" dirty="0">
                      <a:solidFill>
                        <a:schemeClr val="tx1"/>
                      </a:solidFill>
                      <a:latin typeface="Arial" panose="020B0604020202020204" pitchFamily="34" charset="0"/>
                      <a:ea typeface="微軟正黑體" panose="020B0604030504040204" pitchFamily="34" charset="-12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6" name="Rectangle 3"/>
                  <p:cNvSpPr/>
                  <p:nvPr/>
                </p:nvSpPr>
                <p:spPr>
                  <a:xfrm>
                    <a:off x="4151375" y="1083954"/>
                    <a:ext cx="3657600" cy="457200"/>
                  </a:xfrm>
                  <a:prstGeom prst="roundRect">
                    <a:avLst/>
                  </a:prstGeom>
                  <a:solidFill>
                    <a:srgbClr val="F7E8D6"/>
                  </a:solidFill>
                  <a:ln>
                    <a:solidFill>
                      <a:srgbClr val="007BC8"/>
                    </a:solidFill>
                  </a:ln>
                  <a:scene3d>
                    <a:camera prst="orthographicFront"/>
                    <a:lightRig rig="threePt" dir="t"/>
                  </a:scene3d>
                  <a:sp3d>
                    <a:bevelT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defRPr sz="1400">
                        <a:solidFill>
                          <a:srgbClr val="FFFFFF"/>
                        </a:solidFill>
                      </a:defRPr>
                    </a:pPr>
                    <a:r>
                      <a:rPr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rPr>
                      <a:t> </a:t>
                    </a:r>
                    <a:r>
                      <a:rPr sz="2000" b="1" dirty="0" err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rPr>
                      <a:t>說明會</a:t>
                    </a:r>
                    <a:endParaRPr sz="2000" b="1" dirty="0">
                      <a:solidFill>
                        <a:schemeClr val="tx1"/>
                      </a:solidFill>
                      <a:latin typeface="Arial" panose="020B0604020202020204" pitchFamily="34" charset="0"/>
                      <a:ea typeface="微軟正黑體" panose="020B0604030504040204" pitchFamily="34" charset="-120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4" name="群組 3"/>
                <p:cNvGrpSpPr/>
                <p:nvPr/>
              </p:nvGrpSpPr>
              <p:grpSpPr>
                <a:xfrm>
                  <a:off x="2968752" y="3123924"/>
                  <a:ext cx="2011680" cy="1892810"/>
                  <a:chOff x="2621280" y="3123924"/>
                  <a:chExt cx="2011680" cy="1892810"/>
                </a:xfrm>
              </p:grpSpPr>
              <p:sp>
                <p:nvSpPr>
                  <p:cNvPr id="19" name="Rounded Rectangle 6"/>
                  <p:cNvSpPr/>
                  <p:nvPr/>
                </p:nvSpPr>
                <p:spPr>
                  <a:xfrm>
                    <a:off x="2621280" y="3123924"/>
                    <a:ext cx="2011680" cy="731520"/>
                  </a:xfrm>
                  <a:prstGeom prst="roundRect">
                    <a:avLst/>
                  </a:prstGeom>
                  <a:solidFill>
                    <a:srgbClr val="92D05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defRPr sz="1400">
                        <a:solidFill>
                          <a:srgbClr val="FFFFFF"/>
                        </a:solidFill>
                      </a:defRPr>
                    </a:pPr>
                    <a:r>
                      <a: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rPr>
                      <a:t>立即可解決</a:t>
                    </a:r>
                  </a:p>
                </p:txBody>
              </p:sp>
              <p:sp>
                <p:nvSpPr>
                  <p:cNvPr id="22" name="Rounded Rectangle 9"/>
                  <p:cNvSpPr/>
                  <p:nvPr/>
                </p:nvSpPr>
                <p:spPr>
                  <a:xfrm>
                    <a:off x="2621280" y="4285214"/>
                    <a:ext cx="2011680" cy="731520"/>
                  </a:xfrm>
                  <a:prstGeom prst="roundRect">
                    <a:avLst/>
                  </a:prstGeom>
                  <a:solidFill>
                    <a:srgbClr val="B4DED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defRPr sz="1400">
                        <a:solidFill>
                          <a:srgbClr val="FFFFFF"/>
                        </a:solidFill>
                      </a:defRPr>
                    </a:pPr>
                    <a:r>
                      <a:rPr sz="2000" b="1" dirty="0" err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rPr>
                      <a:t>即時處理</a:t>
                    </a:r>
                    <a:endParaRPr sz="2000" b="1" dirty="0">
                      <a:solidFill>
                        <a:schemeClr val="tx1"/>
                      </a:solidFill>
                      <a:latin typeface="Arial" panose="020B0604020202020204" pitchFamily="34" charset="0"/>
                      <a:ea typeface="微軟正黑體" panose="020B0604030504040204" pitchFamily="34" charset="-12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3" name="向下箭號 2"/>
                  <p:cNvSpPr/>
                  <p:nvPr/>
                </p:nvSpPr>
                <p:spPr>
                  <a:xfrm>
                    <a:off x="3447288" y="3892020"/>
                    <a:ext cx="356616" cy="384048"/>
                  </a:xfrm>
                  <a:prstGeom prst="downArrow">
                    <a:avLst/>
                  </a:prstGeom>
                  <a:solidFill>
                    <a:schemeClr val="bg1">
                      <a:lumMod val="8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TW" altLang="en-US"/>
                  </a:p>
                </p:txBody>
              </p:sp>
            </p:grpSp>
            <p:grpSp>
              <p:nvGrpSpPr>
                <p:cNvPr id="5" name="群組 4"/>
                <p:cNvGrpSpPr/>
                <p:nvPr/>
              </p:nvGrpSpPr>
              <p:grpSpPr>
                <a:xfrm>
                  <a:off x="5936601" y="3132237"/>
                  <a:ext cx="3313991" cy="1874524"/>
                  <a:chOff x="6549249" y="3132237"/>
                  <a:chExt cx="3313991" cy="1874524"/>
                </a:xfrm>
              </p:grpSpPr>
              <p:sp>
                <p:nvSpPr>
                  <p:cNvPr id="20" name="Rounded Rectangle 7"/>
                  <p:cNvSpPr/>
                  <p:nvPr/>
                </p:nvSpPr>
                <p:spPr>
                  <a:xfrm>
                    <a:off x="6549249" y="3132237"/>
                    <a:ext cx="3307983" cy="731520"/>
                  </a:xfrm>
                  <a:prstGeom prst="roundRect">
                    <a:avLst/>
                  </a:prstGeom>
                  <a:solidFill>
                    <a:srgbClr val="FFCCCC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>
                      <a:defRPr sz="1400">
                        <a:solidFill>
                          <a:srgbClr val="FFFFFF"/>
                        </a:solidFill>
                      </a:defRPr>
                    </a:pPr>
                    <a:r>
                      <a:rPr sz="2000" b="1" dirty="0" err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rPr>
                      <a:t>需與應用單位審慎討論</a:t>
                    </a:r>
                    <a:endParaRPr sz="2000" b="1" dirty="0">
                      <a:solidFill>
                        <a:schemeClr val="tx1"/>
                      </a:solidFill>
                      <a:latin typeface="Arial" panose="020B0604020202020204" pitchFamily="34" charset="0"/>
                      <a:ea typeface="微軟正黑體" panose="020B0604030504040204" pitchFamily="34" charset="-12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21" name="Rounded Rectangle 8"/>
                  <p:cNvSpPr/>
                  <p:nvPr/>
                </p:nvSpPr>
                <p:spPr>
                  <a:xfrm>
                    <a:off x="6553380" y="4275241"/>
                    <a:ext cx="3309860" cy="731520"/>
                  </a:xfrm>
                  <a:prstGeom prst="roundRect">
                    <a:avLst/>
                  </a:prstGeom>
                  <a:solidFill>
                    <a:srgbClr val="CCCCFF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defRPr sz="1300">
                        <a:solidFill>
                          <a:srgbClr val="FFFFFF"/>
                        </a:solidFill>
                      </a:defRPr>
                    </a:pPr>
                    <a:r>
                      <a:rPr sz="2000" b="1" dirty="0" err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rPr>
                      <a:t>定期檢討</a:t>
                    </a:r>
                    <a:endParaRPr lang="en-US" sz="2000" b="1" dirty="0">
                      <a:solidFill>
                        <a:schemeClr val="tx1"/>
                      </a:solidFill>
                      <a:latin typeface="Arial" panose="020B0604020202020204" pitchFamily="34" charset="0"/>
                      <a:ea typeface="微軟正黑體" panose="020B0604030504040204" pitchFamily="34" charset="-120"/>
                      <a:cs typeface="Arial" panose="020B0604020202020204" pitchFamily="34" charset="0"/>
                    </a:endParaRPr>
                  </a:p>
                  <a:p>
                    <a:pPr algn="ctr">
                      <a:defRPr sz="1300">
                        <a:solidFill>
                          <a:srgbClr val="FFFFFF"/>
                        </a:solidFill>
                      </a:defRPr>
                    </a:pPr>
                    <a:r>
                      <a:rPr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rPr>
                      <a:t>（</a:t>
                    </a:r>
                    <a:r>
                      <a:rPr sz="2000" b="1" dirty="0" err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rPr>
                      <a:t>每年六、七月</a:t>
                    </a:r>
                    <a:r>
                      <a:rPr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rPr>
                      <a:t>）</a:t>
                    </a:r>
                  </a:p>
                </p:txBody>
              </p:sp>
              <p:sp>
                <p:nvSpPr>
                  <p:cNvPr id="23" name="向下箭號 22"/>
                  <p:cNvSpPr/>
                  <p:nvPr/>
                </p:nvSpPr>
                <p:spPr>
                  <a:xfrm>
                    <a:off x="7977726" y="3882047"/>
                    <a:ext cx="356616" cy="384048"/>
                  </a:xfrm>
                  <a:prstGeom prst="downArrow">
                    <a:avLst/>
                  </a:prstGeom>
                  <a:solidFill>
                    <a:schemeClr val="bg1">
                      <a:lumMod val="8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TW" altLang="en-US"/>
                  </a:p>
                </p:txBody>
              </p:sp>
            </p:grpSp>
          </p:grpSp>
          <p:sp>
            <p:nvSpPr>
              <p:cNvPr id="28" name="矩形 27"/>
              <p:cNvSpPr/>
              <p:nvPr/>
            </p:nvSpPr>
            <p:spPr>
              <a:xfrm>
                <a:off x="2326324" y="1458440"/>
                <a:ext cx="505267" cy="4770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zh-TW" altLang="en-US" sz="25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Calibri"/>
                  </a:rPr>
                  <a:t>📢</a:t>
                </a:r>
                <a:endParaRPr kumimoji="0" lang="zh-TW" altLang="en-US" sz="2500" b="0" i="0" u="none" strike="noStrike" kern="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</a:endParaRPr>
              </a:p>
            </p:txBody>
          </p:sp>
        </p:grpSp>
        <p:pic>
          <p:nvPicPr>
            <p:cNvPr id="56" name="Picture 6" descr="C:\Users\HEUser\Desktop\1103\phone_icon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33308" y="2276374"/>
              <a:ext cx="360000" cy="302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9835086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12481" y="88534"/>
            <a:ext cx="7094837" cy="609600"/>
          </a:xfrm>
        </p:spPr>
        <p:txBody>
          <a:bodyPr>
            <a:noAutofit/>
          </a:bodyPr>
          <a:lstStyle/>
          <a:p>
            <a:pPr algn="l"/>
            <a:r>
              <a:rPr lang="en-US" altLang="zh-TW" sz="4400" b="1" dirty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1.3</a:t>
            </a:r>
            <a:r>
              <a:rPr lang="zh-TW" altLang="en-US" sz="4400" b="1" dirty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諮詢服務與聯繫方式</a:t>
            </a:r>
            <a:endParaRPr lang="zh-TW" altLang="en-US" sz="4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grpSp>
        <p:nvGrpSpPr>
          <p:cNvPr id="43" name="群組 42"/>
          <p:cNvGrpSpPr/>
          <p:nvPr/>
        </p:nvGrpSpPr>
        <p:grpSpPr>
          <a:xfrm>
            <a:off x="1770888" y="762000"/>
            <a:ext cx="3960000" cy="5760000"/>
            <a:chOff x="1770888" y="762000"/>
            <a:chExt cx="3960000" cy="5760000"/>
          </a:xfrm>
        </p:grpSpPr>
        <p:grpSp>
          <p:nvGrpSpPr>
            <p:cNvPr id="3" name="群組 2"/>
            <p:cNvGrpSpPr/>
            <p:nvPr/>
          </p:nvGrpSpPr>
          <p:grpSpPr>
            <a:xfrm>
              <a:off x="1770888" y="762000"/>
              <a:ext cx="3960000" cy="5760000"/>
              <a:chOff x="381000" y="762000"/>
              <a:chExt cx="3960000" cy="5760000"/>
            </a:xfrm>
          </p:grpSpPr>
          <p:sp>
            <p:nvSpPr>
              <p:cNvPr id="7" name="Rounded Rectangle 2"/>
              <p:cNvSpPr/>
              <p:nvPr/>
            </p:nvSpPr>
            <p:spPr>
              <a:xfrm>
                <a:off x="381000" y="762000"/>
                <a:ext cx="3960000" cy="5760000"/>
              </a:xfrm>
              <a:prstGeom prst="roundRect">
                <a:avLst/>
              </a:prstGeom>
              <a:solidFill>
                <a:srgbClr val="FFE899"/>
              </a:solidFill>
              <a:ln w="3810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r>
                  <a:rPr sz="2000" b="1" dirty="0">
                    <a:solidFill>
                      <a:schemeClr val="tx1"/>
                    </a:solidFill>
                    <a:latin typeface="Arial" panose="020B0604020202020204" pitchFamily="34" charset="0"/>
                    <a:ea typeface="微軟正黑體" panose="020B0604030504040204" pitchFamily="34" charset="-120"/>
                    <a:cs typeface="Arial" panose="020B0604020202020204" pitchFamily="34" charset="0"/>
                  </a:rPr>
                  <a:t> </a:t>
                </a:r>
                <a:r>
                  <a:rPr sz="2000" b="1" dirty="0" err="1">
                    <a:solidFill>
                      <a:schemeClr val="tx1"/>
                    </a:solidFill>
                    <a:latin typeface="Arial" panose="020B0604020202020204" pitchFamily="34" charset="0"/>
                    <a:ea typeface="微軟正黑體" panose="020B0604030504040204" pitchFamily="34" charset="-120"/>
                    <a:cs typeface="Arial" panose="020B0604020202020204" pitchFamily="34" charset="0"/>
                  </a:rPr>
                  <a:t>日常諮詢管道</a:t>
                </a:r>
                <a:endParaRPr sz="2000" b="1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endParaRPr>
              </a:p>
            </p:txBody>
          </p:sp>
          <p:sp>
            <p:nvSpPr>
              <p:cNvPr id="8" name="Rounded Rectangle 3"/>
              <p:cNvSpPr/>
              <p:nvPr/>
            </p:nvSpPr>
            <p:spPr>
              <a:xfrm>
                <a:off x="602069" y="1427184"/>
                <a:ext cx="3600000" cy="1080000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9050"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360000"/>
                <a:r>
                  <a:rPr sz="2000" b="1" dirty="0" err="1">
                    <a:solidFill>
                      <a:schemeClr val="tx1"/>
                    </a:solidFill>
                    <a:latin typeface="Arial" panose="020B0604020202020204" pitchFamily="34" charset="0"/>
                    <a:ea typeface="微軟正黑體" panose="020B0604030504040204" pitchFamily="34" charset="-120"/>
                    <a:cs typeface="Arial" panose="020B0604020202020204" pitchFamily="34" charset="0"/>
                  </a:rPr>
                  <a:t>表冊疑義</a:t>
                </a:r>
                <a:endParaRPr lang="en-US" sz="2000" b="1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endParaRPr>
              </a:p>
              <a:p>
                <a:r>
                  <a:rPr sz="2000" b="1" dirty="0">
                    <a:solidFill>
                      <a:schemeClr val="tx1"/>
                    </a:solidFill>
                    <a:latin typeface="Arial" panose="020B0604020202020204" pitchFamily="34" charset="0"/>
                    <a:ea typeface="微軟正黑體" panose="020B0604030504040204" pitchFamily="34" charset="-120"/>
                    <a:cs typeface="Arial" panose="020B0604020202020204" pitchFamily="34" charset="0"/>
                  </a:rPr>
                  <a:t>(05)534-2601 #5377、#5378</a:t>
                </a:r>
                <a:endParaRPr lang="en-US" sz="2000" b="1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endParaRPr>
              </a:p>
              <a:p>
                <a:r>
                  <a:rPr lang="zh-TW" altLang="en-US" sz="2000" b="1" dirty="0">
                    <a:solidFill>
                      <a:schemeClr val="tx1"/>
                    </a:solidFill>
                    <a:latin typeface="Arial" panose="020B0604020202020204" pitchFamily="34" charset="0"/>
                    <a:ea typeface="微軟正黑體" panose="020B0604030504040204" pitchFamily="34" charset="-120"/>
                    <a:cs typeface="Arial" panose="020B0604020202020204" pitchFamily="34" charset="0"/>
                  </a:rPr>
                  <a:t>填表內容、定義解釋</a:t>
                </a:r>
                <a:endParaRPr sz="2000" b="1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endParaRPr>
              </a:p>
            </p:txBody>
          </p:sp>
          <p:sp>
            <p:nvSpPr>
              <p:cNvPr id="9" name="Rounded Rectangle 4"/>
              <p:cNvSpPr/>
              <p:nvPr/>
            </p:nvSpPr>
            <p:spPr>
              <a:xfrm>
                <a:off x="591312" y="2681732"/>
                <a:ext cx="3600000" cy="1080000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9050"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360000"/>
                <a:r>
                  <a:rPr sz="2000" b="1" dirty="0" err="1">
                    <a:solidFill>
                      <a:schemeClr val="tx1"/>
                    </a:solidFill>
                    <a:latin typeface="Arial" panose="020B0604020202020204" pitchFamily="34" charset="0"/>
                    <a:ea typeface="微軟正黑體" panose="020B0604030504040204" pitchFamily="34" charset="-120"/>
                    <a:cs typeface="Arial" panose="020B0604020202020204" pitchFamily="34" charset="0"/>
                  </a:rPr>
                  <a:t>系統程式</a:t>
                </a:r>
                <a:endParaRPr sz="2000" b="1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endParaRPr>
              </a:p>
              <a:p>
                <a:r>
                  <a:rPr sz="2000" b="1" dirty="0">
                    <a:solidFill>
                      <a:schemeClr val="tx1"/>
                    </a:solidFill>
                    <a:latin typeface="Arial" panose="020B0604020202020204" pitchFamily="34" charset="0"/>
                    <a:ea typeface="微軟正黑體" panose="020B0604030504040204" pitchFamily="34" charset="-120"/>
                    <a:cs typeface="Arial" panose="020B0604020202020204" pitchFamily="34" charset="0"/>
                  </a:rPr>
                  <a:t>(05)534-2601 #5379、#5380</a:t>
                </a:r>
                <a:endParaRPr lang="en-US" sz="2000" b="1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endParaRPr>
              </a:p>
              <a:p>
                <a:r>
                  <a:rPr lang="zh-TW" altLang="en-US" sz="2000" b="1" dirty="0">
                    <a:solidFill>
                      <a:schemeClr val="tx1"/>
                    </a:solidFill>
                    <a:latin typeface="Arial" panose="020B0604020202020204" pitchFamily="34" charset="0"/>
                    <a:ea typeface="微軟正黑體" panose="020B0604030504040204" pitchFamily="34" charset="-120"/>
                    <a:cs typeface="Arial" panose="020B0604020202020204" pitchFamily="34" charset="0"/>
                  </a:rPr>
                  <a:t>系統操作、技術問題</a:t>
                </a:r>
                <a:endParaRPr sz="2000" b="1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endParaRPr>
              </a:p>
            </p:txBody>
          </p:sp>
          <p:sp>
            <p:nvSpPr>
              <p:cNvPr id="10" name="Rounded Rectangle 5"/>
              <p:cNvSpPr/>
              <p:nvPr/>
            </p:nvSpPr>
            <p:spPr>
              <a:xfrm>
                <a:off x="591312" y="3910584"/>
                <a:ext cx="3600000" cy="1080000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9050"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sz="3000" b="1" dirty="0">
                    <a:solidFill>
                      <a:srgbClr val="0000FF"/>
                    </a:solidFill>
                    <a:latin typeface="Arial" panose="020B0604020202020204" pitchFamily="34" charset="0"/>
                    <a:ea typeface="微軟正黑體" panose="020B0604030504040204" pitchFamily="34" charset="-120"/>
                    <a:cs typeface="Arial" panose="020B0604020202020204" pitchFamily="34" charset="0"/>
                  </a:rPr>
                  <a:t>📧</a:t>
                </a:r>
                <a:r>
                  <a:rPr sz="2000" b="1" dirty="0">
                    <a:solidFill>
                      <a:schemeClr val="tx1"/>
                    </a:solidFill>
                    <a:latin typeface="Arial" panose="020B0604020202020204" pitchFamily="34" charset="0"/>
                    <a:ea typeface="微軟正黑體" panose="020B0604030504040204" pitchFamily="34" charset="-120"/>
                    <a:cs typeface="Arial" panose="020B0604020202020204" pitchFamily="34" charset="0"/>
                  </a:rPr>
                  <a:t> </a:t>
                </a:r>
                <a:r>
                  <a:rPr sz="2000" b="1" dirty="0" err="1">
                    <a:solidFill>
                      <a:schemeClr val="tx1"/>
                    </a:solidFill>
                    <a:latin typeface="Arial" panose="020B0604020202020204" pitchFamily="34" charset="0"/>
                    <a:ea typeface="微軟正黑體" panose="020B0604030504040204" pitchFamily="34" charset="-120"/>
                    <a:cs typeface="Arial" panose="020B0604020202020204" pitchFamily="34" charset="0"/>
                  </a:rPr>
                  <a:t>表冊疑義信箱</a:t>
                </a:r>
                <a:endParaRPr sz="2000" b="1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endParaRPr>
              </a:p>
              <a:p>
                <a:r>
                  <a:rPr sz="2000" b="1" dirty="0">
                    <a:solidFill>
                      <a:schemeClr val="tx1"/>
                    </a:solidFill>
                    <a:latin typeface="Arial" panose="020B0604020202020204" pitchFamily="34" charset="0"/>
                    <a:ea typeface="微軟正黑體" panose="020B0604030504040204" pitchFamily="34" charset="-120"/>
                    <a:cs typeface="Arial" panose="020B0604020202020204" pitchFamily="34" charset="0"/>
                  </a:rPr>
                  <a:t>hedb@yuntech.edu.tw</a:t>
                </a:r>
              </a:p>
            </p:txBody>
          </p:sp>
          <p:sp>
            <p:nvSpPr>
              <p:cNvPr id="11" name="Rounded Rectangle 6"/>
              <p:cNvSpPr/>
              <p:nvPr/>
            </p:nvSpPr>
            <p:spPr>
              <a:xfrm>
                <a:off x="585327" y="5148580"/>
                <a:ext cx="3600000" cy="1080000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9050"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sz="3000" b="1" dirty="0">
                    <a:solidFill>
                      <a:srgbClr val="0000FF"/>
                    </a:solidFill>
                    <a:latin typeface="Arial" panose="020B0604020202020204" pitchFamily="34" charset="0"/>
                    <a:ea typeface="微軟正黑體" panose="020B0604030504040204" pitchFamily="34" charset="-120"/>
                    <a:cs typeface="Arial" panose="020B0604020202020204" pitchFamily="34" charset="0"/>
                  </a:rPr>
                  <a:t>📧</a:t>
                </a:r>
                <a:r>
                  <a:rPr sz="2000" b="1" dirty="0">
                    <a:solidFill>
                      <a:schemeClr val="tx1"/>
                    </a:solidFill>
                    <a:latin typeface="Arial" panose="020B0604020202020204" pitchFamily="34" charset="0"/>
                    <a:ea typeface="微軟正黑體" panose="020B0604030504040204" pitchFamily="34" charset="-120"/>
                    <a:cs typeface="Arial" panose="020B0604020202020204" pitchFamily="34" charset="0"/>
                  </a:rPr>
                  <a:t> </a:t>
                </a:r>
                <a:r>
                  <a:rPr sz="2000" b="1" dirty="0" err="1">
                    <a:solidFill>
                      <a:schemeClr val="tx1"/>
                    </a:solidFill>
                    <a:latin typeface="Arial" panose="020B0604020202020204" pitchFamily="34" charset="0"/>
                    <a:ea typeface="微軟正黑體" panose="020B0604030504040204" pitchFamily="34" charset="-120"/>
                    <a:cs typeface="Arial" panose="020B0604020202020204" pitchFamily="34" charset="0"/>
                  </a:rPr>
                  <a:t>系統程式信箱</a:t>
                </a:r>
                <a:endParaRPr sz="2000" b="1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endParaRPr>
              </a:p>
              <a:p>
                <a:r>
                  <a:rPr sz="2000" b="1" dirty="0">
                    <a:solidFill>
                      <a:schemeClr val="tx1"/>
                    </a:solidFill>
                    <a:latin typeface="Arial" panose="020B0604020202020204" pitchFamily="34" charset="0"/>
                    <a:ea typeface="微軟正黑體" panose="020B0604030504040204" pitchFamily="34" charset="-120"/>
                    <a:cs typeface="Arial" panose="020B0604020202020204" pitchFamily="34" charset="0"/>
                  </a:rPr>
                  <a:t>hedb2@yuntech.edu.tw</a:t>
                </a:r>
              </a:p>
            </p:txBody>
          </p:sp>
        </p:grpSp>
        <p:grpSp>
          <p:nvGrpSpPr>
            <p:cNvPr id="31" name="组合 30"/>
            <p:cNvGrpSpPr/>
            <p:nvPr/>
          </p:nvGrpSpPr>
          <p:grpSpPr>
            <a:xfrm>
              <a:off x="2765016" y="923484"/>
              <a:ext cx="252000" cy="360000"/>
              <a:chOff x="-3596645" y="2265093"/>
              <a:chExt cx="2013514" cy="4688219"/>
            </a:xfrm>
            <a:solidFill>
              <a:schemeClr val="tx1">
                <a:lumMod val="65000"/>
                <a:lumOff val="35000"/>
              </a:schemeClr>
            </a:solidFill>
          </p:grpSpPr>
          <p:sp>
            <p:nvSpPr>
              <p:cNvPr id="32" name="Freeform 151"/>
              <p:cNvSpPr>
                <a:spLocks/>
              </p:cNvSpPr>
              <p:nvPr/>
            </p:nvSpPr>
            <p:spPr bwMode="auto">
              <a:xfrm flipV="1">
                <a:off x="-1965719" y="2265093"/>
                <a:ext cx="382588" cy="434975"/>
              </a:xfrm>
              <a:custGeom>
                <a:avLst/>
                <a:gdLst>
                  <a:gd name="T0" fmla="*/ 230 w 1057"/>
                  <a:gd name="T1" fmla="*/ 1049 h 1207"/>
                  <a:gd name="T2" fmla="*/ 831 w 1057"/>
                  <a:gd name="T3" fmla="*/ 1139 h 1207"/>
                  <a:gd name="T4" fmla="*/ 1049 w 1057"/>
                  <a:gd name="T5" fmla="*/ 881 h 1207"/>
                  <a:gd name="T6" fmla="*/ 876 w 1057"/>
                  <a:gd name="T7" fmla="*/ 412 h 1207"/>
                  <a:gd name="T8" fmla="*/ 373 w 1057"/>
                  <a:gd name="T9" fmla="*/ 268 h 1207"/>
                  <a:gd name="T10" fmla="*/ 244 w 1057"/>
                  <a:gd name="T11" fmla="*/ 50 h 1207"/>
                  <a:gd name="T12" fmla="*/ 48 w 1057"/>
                  <a:gd name="T13" fmla="*/ 33 h 1207"/>
                  <a:gd name="T14" fmla="*/ 201 w 1057"/>
                  <a:gd name="T15" fmla="*/ 439 h 1207"/>
                  <a:gd name="T16" fmla="*/ 688 w 1057"/>
                  <a:gd name="T17" fmla="*/ 559 h 1207"/>
                  <a:gd name="T18" fmla="*/ 791 w 1057"/>
                  <a:gd name="T19" fmla="*/ 813 h 1207"/>
                  <a:gd name="T20" fmla="*/ 577 w 1057"/>
                  <a:gd name="T21" fmla="*/ 950 h 1207"/>
                  <a:gd name="T22" fmla="*/ 365 w 1057"/>
                  <a:gd name="T23" fmla="*/ 841 h 1207"/>
                  <a:gd name="T24" fmla="*/ 167 w 1057"/>
                  <a:gd name="T25" fmla="*/ 874 h 1207"/>
                  <a:gd name="T26" fmla="*/ 230 w 1057"/>
                  <a:gd name="T27" fmla="*/ 1049 h 12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057" h="1207">
                    <a:moveTo>
                      <a:pt x="230" y="1049"/>
                    </a:moveTo>
                    <a:cubicBezTo>
                      <a:pt x="387" y="1207"/>
                      <a:pt x="632" y="1193"/>
                      <a:pt x="831" y="1139"/>
                    </a:cubicBezTo>
                    <a:cubicBezTo>
                      <a:pt x="935" y="1091"/>
                      <a:pt x="1016" y="990"/>
                      <a:pt x="1049" y="881"/>
                    </a:cubicBezTo>
                    <a:cubicBezTo>
                      <a:pt x="1057" y="714"/>
                      <a:pt x="1018" y="517"/>
                      <a:pt x="876" y="412"/>
                    </a:cubicBezTo>
                    <a:cubicBezTo>
                      <a:pt x="741" y="286"/>
                      <a:pt x="540" y="313"/>
                      <a:pt x="373" y="268"/>
                    </a:cubicBezTo>
                    <a:cubicBezTo>
                      <a:pt x="316" y="204"/>
                      <a:pt x="292" y="120"/>
                      <a:pt x="244" y="50"/>
                    </a:cubicBezTo>
                    <a:cubicBezTo>
                      <a:pt x="189" y="0"/>
                      <a:pt x="113" y="30"/>
                      <a:pt x="48" y="33"/>
                    </a:cubicBezTo>
                    <a:cubicBezTo>
                      <a:pt x="0" y="189"/>
                      <a:pt x="104" y="328"/>
                      <a:pt x="201" y="439"/>
                    </a:cubicBezTo>
                    <a:cubicBezTo>
                      <a:pt x="357" y="501"/>
                      <a:pt x="528" y="511"/>
                      <a:pt x="688" y="559"/>
                    </a:cubicBezTo>
                    <a:cubicBezTo>
                      <a:pt x="769" y="613"/>
                      <a:pt x="807" y="718"/>
                      <a:pt x="791" y="813"/>
                    </a:cubicBezTo>
                    <a:cubicBezTo>
                      <a:pt x="801" y="924"/>
                      <a:pt x="658" y="935"/>
                      <a:pt x="577" y="950"/>
                    </a:cubicBezTo>
                    <a:cubicBezTo>
                      <a:pt x="485" y="970"/>
                      <a:pt x="430" y="887"/>
                      <a:pt x="365" y="841"/>
                    </a:cubicBezTo>
                    <a:cubicBezTo>
                      <a:pt x="297" y="822"/>
                      <a:pt x="231" y="856"/>
                      <a:pt x="167" y="874"/>
                    </a:cubicBezTo>
                    <a:cubicBezTo>
                      <a:pt x="175" y="936"/>
                      <a:pt x="174" y="1008"/>
                      <a:pt x="230" y="1049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3" name="Freeform 152"/>
              <p:cNvSpPr>
                <a:spLocks/>
              </p:cNvSpPr>
              <p:nvPr/>
            </p:nvSpPr>
            <p:spPr bwMode="auto">
              <a:xfrm flipV="1">
                <a:off x="-3024581" y="2674668"/>
                <a:ext cx="876300" cy="827088"/>
              </a:xfrm>
              <a:custGeom>
                <a:avLst/>
                <a:gdLst>
                  <a:gd name="T0" fmla="*/ 1013 w 2422"/>
                  <a:gd name="T1" fmla="*/ 2232 h 2291"/>
                  <a:gd name="T2" fmla="*/ 1922 w 2422"/>
                  <a:gd name="T3" fmla="*/ 2015 h 2291"/>
                  <a:gd name="T4" fmla="*/ 2302 w 2422"/>
                  <a:gd name="T5" fmla="*/ 1443 h 2291"/>
                  <a:gd name="T6" fmla="*/ 1934 w 2422"/>
                  <a:gd name="T7" fmla="*/ 296 h 2291"/>
                  <a:gd name="T8" fmla="*/ 1439 w 2422"/>
                  <a:gd name="T9" fmla="*/ 62 h 2291"/>
                  <a:gd name="T10" fmla="*/ 659 w 2422"/>
                  <a:gd name="T11" fmla="*/ 192 h 2291"/>
                  <a:gd name="T12" fmla="*/ 137 w 2422"/>
                  <a:gd name="T13" fmla="*/ 918 h 2291"/>
                  <a:gd name="T14" fmla="*/ 1013 w 2422"/>
                  <a:gd name="T15" fmla="*/ 2232 h 22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22" h="2291">
                    <a:moveTo>
                      <a:pt x="1013" y="2232"/>
                    </a:moveTo>
                    <a:cubicBezTo>
                      <a:pt x="1326" y="2291"/>
                      <a:pt x="1677" y="2229"/>
                      <a:pt x="1922" y="2015"/>
                    </a:cubicBezTo>
                    <a:cubicBezTo>
                      <a:pt x="2115" y="1879"/>
                      <a:pt x="2228" y="1663"/>
                      <a:pt x="2302" y="1443"/>
                    </a:cubicBezTo>
                    <a:cubicBezTo>
                      <a:pt x="2422" y="1035"/>
                      <a:pt x="2269" y="558"/>
                      <a:pt x="1934" y="296"/>
                    </a:cubicBezTo>
                    <a:cubicBezTo>
                      <a:pt x="1802" y="163"/>
                      <a:pt x="1615" y="109"/>
                      <a:pt x="1439" y="62"/>
                    </a:cubicBezTo>
                    <a:cubicBezTo>
                      <a:pt x="1173" y="0"/>
                      <a:pt x="899" y="74"/>
                      <a:pt x="659" y="192"/>
                    </a:cubicBezTo>
                    <a:cubicBezTo>
                      <a:pt x="399" y="355"/>
                      <a:pt x="211" y="621"/>
                      <a:pt x="137" y="918"/>
                    </a:cubicBezTo>
                    <a:cubicBezTo>
                      <a:pt x="0" y="1495"/>
                      <a:pt x="423" y="2145"/>
                      <a:pt x="1013" y="2232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4" name="Freeform 158"/>
              <p:cNvSpPr>
                <a:spLocks/>
              </p:cNvSpPr>
              <p:nvPr/>
            </p:nvSpPr>
            <p:spPr bwMode="auto">
              <a:xfrm flipV="1">
                <a:off x="-2045093" y="2728643"/>
                <a:ext cx="171450" cy="128587"/>
              </a:xfrm>
              <a:custGeom>
                <a:avLst/>
                <a:gdLst>
                  <a:gd name="T0" fmla="*/ 170 w 473"/>
                  <a:gd name="T1" fmla="*/ 314 h 354"/>
                  <a:gd name="T2" fmla="*/ 384 w 473"/>
                  <a:gd name="T3" fmla="*/ 93 h 354"/>
                  <a:gd name="T4" fmla="*/ 43 w 473"/>
                  <a:gd name="T5" fmla="*/ 143 h 354"/>
                  <a:gd name="T6" fmla="*/ 170 w 473"/>
                  <a:gd name="T7" fmla="*/ 314 h 3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73" h="354">
                    <a:moveTo>
                      <a:pt x="170" y="314"/>
                    </a:moveTo>
                    <a:cubicBezTo>
                      <a:pt x="286" y="354"/>
                      <a:pt x="473" y="222"/>
                      <a:pt x="384" y="93"/>
                    </a:cubicBezTo>
                    <a:cubicBezTo>
                      <a:pt x="292" y="2"/>
                      <a:pt x="88" y="0"/>
                      <a:pt x="43" y="143"/>
                    </a:cubicBezTo>
                    <a:cubicBezTo>
                      <a:pt x="0" y="228"/>
                      <a:pt x="110" y="280"/>
                      <a:pt x="170" y="314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5" name="Freeform 161"/>
              <p:cNvSpPr>
                <a:spLocks/>
              </p:cNvSpPr>
              <p:nvPr/>
            </p:nvSpPr>
            <p:spPr bwMode="auto">
              <a:xfrm flipV="1">
                <a:off x="-2803900" y="6581526"/>
                <a:ext cx="153988" cy="153988"/>
              </a:xfrm>
              <a:custGeom>
                <a:avLst/>
                <a:gdLst>
                  <a:gd name="T0" fmla="*/ 0 w 425"/>
                  <a:gd name="T1" fmla="*/ 0 h 429"/>
                  <a:gd name="T2" fmla="*/ 425 w 425"/>
                  <a:gd name="T3" fmla="*/ 429 h 429"/>
                  <a:gd name="T4" fmla="*/ 0 w 425"/>
                  <a:gd name="T5" fmla="*/ 0 h 4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25" h="429">
                    <a:moveTo>
                      <a:pt x="0" y="0"/>
                    </a:moveTo>
                    <a:cubicBezTo>
                      <a:pt x="131" y="153"/>
                      <a:pt x="278" y="292"/>
                      <a:pt x="425" y="429"/>
                    </a:cubicBezTo>
                    <a:cubicBezTo>
                      <a:pt x="294" y="276"/>
                      <a:pt x="148" y="136"/>
                      <a:pt x="0" y="0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>
                  <a:solidFill>
                    <a:srgbClr val="0000FF"/>
                  </a:solidFill>
                </a:endParaRPr>
              </a:p>
            </p:txBody>
          </p:sp>
          <p:grpSp>
            <p:nvGrpSpPr>
              <p:cNvPr id="36" name="组合 35"/>
              <p:cNvGrpSpPr/>
              <p:nvPr/>
            </p:nvGrpSpPr>
            <p:grpSpPr>
              <a:xfrm>
                <a:off x="-3596645" y="2947718"/>
                <a:ext cx="1879600" cy="4005594"/>
                <a:chOff x="-3596645" y="2947718"/>
                <a:chExt cx="1879600" cy="4005594"/>
              </a:xfrm>
              <a:grpFill/>
            </p:grpSpPr>
            <p:sp>
              <p:nvSpPr>
                <p:cNvPr id="37" name="Freeform 154"/>
                <p:cNvSpPr>
                  <a:spLocks/>
                </p:cNvSpPr>
                <p:nvPr/>
              </p:nvSpPr>
              <p:spPr bwMode="auto">
                <a:xfrm flipV="1">
                  <a:off x="-2587908" y="5885558"/>
                  <a:ext cx="449263" cy="1067754"/>
                </a:xfrm>
                <a:custGeom>
                  <a:avLst/>
                  <a:gdLst>
                    <a:gd name="T0" fmla="*/ 724 w 1239"/>
                    <a:gd name="T1" fmla="*/ 1968 h 2472"/>
                    <a:gd name="T2" fmla="*/ 1239 w 1239"/>
                    <a:gd name="T3" fmla="*/ 2472 h 2472"/>
                    <a:gd name="T4" fmla="*/ 1235 w 1239"/>
                    <a:gd name="T5" fmla="*/ 702 h 2472"/>
                    <a:gd name="T6" fmla="*/ 871 w 1239"/>
                    <a:gd name="T7" fmla="*/ 128 h 2472"/>
                    <a:gd name="T8" fmla="*/ 155 w 1239"/>
                    <a:gd name="T9" fmla="*/ 278 h 2472"/>
                    <a:gd name="T10" fmla="*/ 9 w 1239"/>
                    <a:gd name="T11" fmla="*/ 668 h 2472"/>
                    <a:gd name="T12" fmla="*/ 11 w 1239"/>
                    <a:gd name="T13" fmla="*/ 1242 h 2472"/>
                    <a:gd name="T14" fmla="*/ 316 w 1239"/>
                    <a:gd name="T15" fmla="*/ 1533 h 2472"/>
                    <a:gd name="T16" fmla="*/ 582 w 1239"/>
                    <a:gd name="T17" fmla="*/ 1801 h 2472"/>
                    <a:gd name="T18" fmla="*/ 724 w 1239"/>
                    <a:gd name="T19" fmla="*/ 1968 h 24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239" h="2472">
                      <a:moveTo>
                        <a:pt x="724" y="1968"/>
                      </a:moveTo>
                      <a:cubicBezTo>
                        <a:pt x="904" y="2128"/>
                        <a:pt x="1062" y="2310"/>
                        <a:pt x="1239" y="2472"/>
                      </a:cubicBezTo>
                      <a:cubicBezTo>
                        <a:pt x="1230" y="1882"/>
                        <a:pt x="1238" y="1292"/>
                        <a:pt x="1235" y="702"/>
                      </a:cubicBezTo>
                      <a:cubicBezTo>
                        <a:pt x="1237" y="463"/>
                        <a:pt x="1094" y="222"/>
                        <a:pt x="871" y="128"/>
                      </a:cubicBezTo>
                      <a:cubicBezTo>
                        <a:pt x="633" y="0"/>
                        <a:pt x="334" y="92"/>
                        <a:pt x="155" y="278"/>
                      </a:cubicBezTo>
                      <a:cubicBezTo>
                        <a:pt x="78" y="395"/>
                        <a:pt x="6" y="524"/>
                        <a:pt x="9" y="668"/>
                      </a:cubicBezTo>
                      <a:cubicBezTo>
                        <a:pt x="5" y="859"/>
                        <a:pt x="0" y="1051"/>
                        <a:pt x="11" y="1242"/>
                      </a:cubicBezTo>
                      <a:cubicBezTo>
                        <a:pt x="106" y="1345"/>
                        <a:pt x="205" y="1446"/>
                        <a:pt x="316" y="1533"/>
                      </a:cubicBezTo>
                      <a:cubicBezTo>
                        <a:pt x="392" y="1634"/>
                        <a:pt x="474" y="1733"/>
                        <a:pt x="582" y="1801"/>
                      </a:cubicBezTo>
                      <a:cubicBezTo>
                        <a:pt x="646" y="1842"/>
                        <a:pt x="671" y="1918"/>
                        <a:pt x="724" y="1968"/>
                      </a:cubicBezTo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>
                    <a:solidFill>
                      <a:srgbClr val="0000FF"/>
                    </a:solidFill>
                  </a:endParaRPr>
                </a:p>
              </p:txBody>
            </p:sp>
            <p:grpSp>
              <p:nvGrpSpPr>
                <p:cNvPr id="38" name="组合 37"/>
                <p:cNvGrpSpPr/>
                <p:nvPr/>
              </p:nvGrpSpPr>
              <p:grpSpPr>
                <a:xfrm>
                  <a:off x="-3596645" y="2947718"/>
                  <a:ext cx="1879600" cy="3978275"/>
                  <a:chOff x="-3596645" y="2947718"/>
                  <a:chExt cx="1879600" cy="3978275"/>
                </a:xfrm>
                <a:grpFill/>
              </p:grpSpPr>
              <p:sp>
                <p:nvSpPr>
                  <p:cNvPr id="39" name="Freeform 153"/>
                  <p:cNvSpPr>
                    <a:spLocks noEditPoints="1"/>
                  </p:cNvSpPr>
                  <p:nvPr/>
                </p:nvSpPr>
                <p:spPr bwMode="auto">
                  <a:xfrm flipV="1">
                    <a:off x="-3596645" y="2947718"/>
                    <a:ext cx="1879600" cy="3978275"/>
                  </a:xfrm>
                  <a:custGeom>
                    <a:avLst/>
                    <a:gdLst>
                      <a:gd name="T0" fmla="*/ 1575 w 5194"/>
                      <a:gd name="T1" fmla="*/ 11022 h 11022"/>
                      <a:gd name="T2" fmla="*/ 773 w 5194"/>
                      <a:gd name="T3" fmla="*/ 9725 h 11022"/>
                      <a:gd name="T4" fmla="*/ 1845 w 5194"/>
                      <a:gd name="T5" fmla="*/ 9240 h 11022"/>
                      <a:gd name="T6" fmla="*/ 4237 w 5194"/>
                      <a:gd name="T7" fmla="*/ 9048 h 11022"/>
                      <a:gd name="T8" fmla="*/ 5048 w 5194"/>
                      <a:gd name="T9" fmla="*/ 7437 h 11022"/>
                      <a:gd name="T10" fmla="*/ 4416 w 5194"/>
                      <a:gd name="T11" fmla="*/ 5714 h 11022"/>
                      <a:gd name="T12" fmla="*/ 5138 w 5194"/>
                      <a:gd name="T13" fmla="*/ 4998 h 11022"/>
                      <a:gd name="T14" fmla="*/ 4562 w 5194"/>
                      <a:gd name="T15" fmla="*/ 4582 h 11022"/>
                      <a:gd name="T16" fmla="*/ 4365 w 5194"/>
                      <a:gd name="T17" fmla="*/ 5270 h 11022"/>
                      <a:gd name="T18" fmla="*/ 4351 w 5194"/>
                      <a:gd name="T19" fmla="*/ 6587 h 11022"/>
                      <a:gd name="T20" fmla="*/ 4050 w 5194"/>
                      <a:gd name="T21" fmla="*/ 6090 h 11022"/>
                      <a:gd name="T22" fmla="*/ 1632 w 5194"/>
                      <a:gd name="T23" fmla="*/ 8491 h 11022"/>
                      <a:gd name="T24" fmla="*/ 1943 w 5194"/>
                      <a:gd name="T25" fmla="*/ 8159 h 11022"/>
                      <a:gd name="T26" fmla="*/ 2361 w 5194"/>
                      <a:gd name="T27" fmla="*/ 7743 h 11022"/>
                      <a:gd name="T28" fmla="*/ 2775 w 5194"/>
                      <a:gd name="T29" fmla="*/ 7341 h 11022"/>
                      <a:gd name="T30" fmla="*/ 3200 w 5194"/>
                      <a:gd name="T31" fmla="*/ 6936 h 11022"/>
                      <a:gd name="T32" fmla="*/ 3231 w 5194"/>
                      <a:gd name="T33" fmla="*/ 6901 h 11022"/>
                      <a:gd name="T34" fmla="*/ 3615 w 5194"/>
                      <a:gd name="T35" fmla="*/ 6484 h 11022"/>
                      <a:gd name="T36" fmla="*/ 4043 w 5194"/>
                      <a:gd name="T37" fmla="*/ 6089 h 11022"/>
                      <a:gd name="T38" fmla="*/ 4041 w 5194"/>
                      <a:gd name="T39" fmla="*/ 2466 h 11022"/>
                      <a:gd name="T40" fmla="*/ 3231 w 5194"/>
                      <a:gd name="T41" fmla="*/ 1667 h 11022"/>
                      <a:gd name="T42" fmla="*/ 3028 w 5194"/>
                      <a:gd name="T43" fmla="*/ 1453 h 11022"/>
                      <a:gd name="T44" fmla="*/ 2816 w 5194"/>
                      <a:gd name="T45" fmla="*/ 1309 h 11022"/>
                      <a:gd name="T46" fmla="*/ 2601 w 5194"/>
                      <a:gd name="T47" fmla="*/ 5114 h 11022"/>
                      <a:gd name="T48" fmla="*/ 2603 w 5194"/>
                      <a:gd name="T49" fmla="*/ 986 h 11022"/>
                      <a:gd name="T50" fmla="*/ 2595 w 5194"/>
                      <a:gd name="T51" fmla="*/ 961 h 11022"/>
                      <a:gd name="T52" fmla="*/ 2095 w 5194"/>
                      <a:gd name="T53" fmla="*/ 72 h 11022"/>
                      <a:gd name="T54" fmla="*/ 1375 w 5194"/>
                      <a:gd name="T55" fmla="*/ 8521 h 11022"/>
                      <a:gd name="T56" fmla="*/ 0 w 5194"/>
                      <a:gd name="T57" fmla="*/ 9525 h 11022"/>
                      <a:gd name="T58" fmla="*/ 933 w 5194"/>
                      <a:gd name="T59" fmla="*/ 10499 h 11022"/>
                      <a:gd name="T60" fmla="*/ 2095 w 5194"/>
                      <a:gd name="T61" fmla="*/ 520 h 11022"/>
                      <a:gd name="T62" fmla="*/ 2095 w 5194"/>
                      <a:gd name="T63" fmla="*/ 520 h 1102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</a:cxnLst>
                    <a:rect l="0" t="0" r="r" b="b"/>
                    <a:pathLst>
                      <a:path w="5194" h="11022">
                        <a:moveTo>
                          <a:pt x="1347" y="10949"/>
                        </a:moveTo>
                        <a:cubicBezTo>
                          <a:pt x="1418" y="10988"/>
                          <a:pt x="1495" y="11012"/>
                          <a:pt x="1575" y="11022"/>
                        </a:cubicBezTo>
                        <a:cubicBezTo>
                          <a:pt x="1482" y="10752"/>
                          <a:pt x="1498" y="10460"/>
                          <a:pt x="1588" y="10192"/>
                        </a:cubicBezTo>
                        <a:cubicBezTo>
                          <a:pt x="1296" y="10079"/>
                          <a:pt x="990" y="9960"/>
                          <a:pt x="773" y="9725"/>
                        </a:cubicBezTo>
                        <a:cubicBezTo>
                          <a:pt x="936" y="9564"/>
                          <a:pt x="1135" y="9437"/>
                          <a:pt x="1355" y="9369"/>
                        </a:cubicBezTo>
                        <a:cubicBezTo>
                          <a:pt x="1515" y="9317"/>
                          <a:pt x="1673" y="9239"/>
                          <a:pt x="1845" y="9240"/>
                        </a:cubicBezTo>
                        <a:cubicBezTo>
                          <a:pt x="2467" y="9240"/>
                          <a:pt x="3090" y="9242"/>
                          <a:pt x="3713" y="9240"/>
                        </a:cubicBezTo>
                        <a:cubicBezTo>
                          <a:pt x="3899" y="9221"/>
                          <a:pt x="4092" y="9172"/>
                          <a:pt x="4237" y="9048"/>
                        </a:cubicBezTo>
                        <a:cubicBezTo>
                          <a:pt x="4476" y="8881"/>
                          <a:pt x="4638" y="8634"/>
                          <a:pt x="4766" y="8377"/>
                        </a:cubicBezTo>
                        <a:cubicBezTo>
                          <a:pt x="4887" y="8073"/>
                          <a:pt x="5014" y="7765"/>
                          <a:pt x="5048" y="7437"/>
                        </a:cubicBezTo>
                        <a:cubicBezTo>
                          <a:pt x="5194" y="6630"/>
                          <a:pt x="5192" y="5806"/>
                          <a:pt x="5153" y="4989"/>
                        </a:cubicBezTo>
                        <a:cubicBezTo>
                          <a:pt x="4900" y="5224"/>
                          <a:pt x="4666" y="5478"/>
                          <a:pt x="4416" y="5714"/>
                        </a:cubicBezTo>
                        <a:cubicBezTo>
                          <a:pt x="4479" y="5544"/>
                          <a:pt x="4677" y="5493"/>
                          <a:pt x="4758" y="5335"/>
                        </a:cubicBezTo>
                        <a:cubicBezTo>
                          <a:pt x="4883" y="5222"/>
                          <a:pt x="4979" y="5067"/>
                          <a:pt x="5138" y="4998"/>
                        </a:cubicBezTo>
                        <a:cubicBezTo>
                          <a:pt x="5170" y="4858"/>
                          <a:pt x="5099" y="4722"/>
                          <a:pt x="5011" y="4619"/>
                        </a:cubicBezTo>
                        <a:cubicBezTo>
                          <a:pt x="4880" y="4534"/>
                          <a:pt x="4703" y="4505"/>
                          <a:pt x="4562" y="4582"/>
                        </a:cubicBezTo>
                        <a:cubicBezTo>
                          <a:pt x="4451" y="4631"/>
                          <a:pt x="4379" y="4742"/>
                          <a:pt x="4352" y="4857"/>
                        </a:cubicBezTo>
                        <a:cubicBezTo>
                          <a:pt x="4340" y="4994"/>
                          <a:pt x="4361" y="5132"/>
                          <a:pt x="4365" y="5270"/>
                        </a:cubicBezTo>
                        <a:cubicBezTo>
                          <a:pt x="4375" y="5421"/>
                          <a:pt x="4362" y="5574"/>
                          <a:pt x="4394" y="5723"/>
                        </a:cubicBezTo>
                        <a:cubicBezTo>
                          <a:pt x="4358" y="6008"/>
                          <a:pt x="4383" y="6300"/>
                          <a:pt x="4351" y="6587"/>
                        </a:cubicBezTo>
                        <a:cubicBezTo>
                          <a:pt x="4335" y="7082"/>
                          <a:pt x="4243" y="7578"/>
                          <a:pt x="4053" y="8037"/>
                        </a:cubicBezTo>
                        <a:cubicBezTo>
                          <a:pt x="4044" y="7388"/>
                          <a:pt x="4050" y="6739"/>
                          <a:pt x="4050" y="6090"/>
                        </a:cubicBezTo>
                        <a:cubicBezTo>
                          <a:pt x="3302" y="6831"/>
                          <a:pt x="2559" y="7575"/>
                          <a:pt x="1815" y="8321"/>
                        </a:cubicBezTo>
                        <a:cubicBezTo>
                          <a:pt x="1754" y="8378"/>
                          <a:pt x="1701" y="8445"/>
                          <a:pt x="1632" y="8491"/>
                        </a:cubicBezTo>
                        <a:cubicBezTo>
                          <a:pt x="1638" y="8422"/>
                          <a:pt x="1717" y="8410"/>
                          <a:pt x="1750" y="8358"/>
                        </a:cubicBezTo>
                        <a:cubicBezTo>
                          <a:pt x="1796" y="8274"/>
                          <a:pt x="1899" y="8245"/>
                          <a:pt x="1943" y="8159"/>
                        </a:cubicBezTo>
                        <a:cubicBezTo>
                          <a:pt x="1991" y="8068"/>
                          <a:pt x="2101" y="8040"/>
                          <a:pt x="2158" y="7955"/>
                        </a:cubicBezTo>
                        <a:cubicBezTo>
                          <a:pt x="2215" y="7876"/>
                          <a:pt x="2275" y="7795"/>
                          <a:pt x="2361" y="7743"/>
                        </a:cubicBezTo>
                        <a:cubicBezTo>
                          <a:pt x="2464" y="7680"/>
                          <a:pt x="2503" y="7553"/>
                          <a:pt x="2607" y="7489"/>
                        </a:cubicBezTo>
                        <a:cubicBezTo>
                          <a:pt x="2650" y="7426"/>
                          <a:pt x="2718" y="7389"/>
                          <a:pt x="2775" y="7341"/>
                        </a:cubicBezTo>
                        <a:cubicBezTo>
                          <a:pt x="2845" y="7283"/>
                          <a:pt x="2876" y="7189"/>
                          <a:pt x="2957" y="7144"/>
                        </a:cubicBezTo>
                        <a:cubicBezTo>
                          <a:pt x="3037" y="7076"/>
                          <a:pt x="3086" y="6958"/>
                          <a:pt x="3200" y="6936"/>
                        </a:cubicBezTo>
                        <a:cubicBezTo>
                          <a:pt x="3198" y="6914"/>
                          <a:pt x="3195" y="6870"/>
                          <a:pt x="3193" y="6848"/>
                        </a:cubicBezTo>
                        <a:lnTo>
                          <a:pt x="3231" y="6901"/>
                        </a:lnTo>
                        <a:cubicBezTo>
                          <a:pt x="3290" y="6834"/>
                          <a:pt x="3325" y="6743"/>
                          <a:pt x="3409" y="6703"/>
                        </a:cubicBezTo>
                        <a:cubicBezTo>
                          <a:pt x="3449" y="6603"/>
                          <a:pt x="3565" y="6575"/>
                          <a:pt x="3615" y="6484"/>
                        </a:cubicBezTo>
                        <a:cubicBezTo>
                          <a:pt x="3684" y="6375"/>
                          <a:pt x="3814" y="6329"/>
                          <a:pt x="3875" y="6216"/>
                        </a:cubicBezTo>
                        <a:cubicBezTo>
                          <a:pt x="3921" y="6161"/>
                          <a:pt x="3988" y="6132"/>
                          <a:pt x="4043" y="6089"/>
                        </a:cubicBezTo>
                        <a:cubicBezTo>
                          <a:pt x="4057" y="5115"/>
                          <a:pt x="4045" y="4141"/>
                          <a:pt x="4049" y="3167"/>
                        </a:cubicBezTo>
                        <a:cubicBezTo>
                          <a:pt x="4045" y="2933"/>
                          <a:pt x="4058" y="2699"/>
                          <a:pt x="4041" y="2466"/>
                        </a:cubicBezTo>
                        <a:cubicBezTo>
                          <a:pt x="3859" y="2350"/>
                          <a:pt x="3758" y="2148"/>
                          <a:pt x="3574" y="2035"/>
                        </a:cubicBezTo>
                        <a:cubicBezTo>
                          <a:pt x="3475" y="1899"/>
                          <a:pt x="3347" y="1788"/>
                          <a:pt x="3231" y="1667"/>
                        </a:cubicBezTo>
                        <a:cubicBezTo>
                          <a:pt x="3158" y="1598"/>
                          <a:pt x="3093" y="1515"/>
                          <a:pt x="2997" y="1476"/>
                        </a:cubicBezTo>
                        <a:lnTo>
                          <a:pt x="3028" y="1453"/>
                        </a:lnTo>
                        <a:cubicBezTo>
                          <a:pt x="2982" y="1412"/>
                          <a:pt x="2937" y="1370"/>
                          <a:pt x="2893" y="1326"/>
                        </a:cubicBezTo>
                        <a:cubicBezTo>
                          <a:pt x="2874" y="1322"/>
                          <a:pt x="2835" y="1313"/>
                          <a:pt x="2816" y="1309"/>
                        </a:cubicBezTo>
                        <a:cubicBezTo>
                          <a:pt x="2823" y="2577"/>
                          <a:pt x="2820" y="3846"/>
                          <a:pt x="2817" y="5114"/>
                        </a:cubicBezTo>
                        <a:cubicBezTo>
                          <a:pt x="2745" y="5114"/>
                          <a:pt x="2673" y="5114"/>
                          <a:pt x="2601" y="5114"/>
                        </a:cubicBezTo>
                        <a:cubicBezTo>
                          <a:pt x="2595" y="3912"/>
                          <a:pt x="2600" y="2709"/>
                          <a:pt x="2598" y="1506"/>
                        </a:cubicBezTo>
                        <a:cubicBezTo>
                          <a:pt x="2601" y="1333"/>
                          <a:pt x="2591" y="1159"/>
                          <a:pt x="2603" y="986"/>
                        </a:cubicBezTo>
                        <a:cubicBezTo>
                          <a:pt x="2588" y="989"/>
                          <a:pt x="2557" y="995"/>
                          <a:pt x="2541" y="998"/>
                        </a:cubicBezTo>
                        <a:lnTo>
                          <a:pt x="2595" y="961"/>
                        </a:lnTo>
                        <a:cubicBezTo>
                          <a:pt x="2613" y="716"/>
                          <a:pt x="2607" y="443"/>
                          <a:pt x="2434" y="249"/>
                        </a:cubicBezTo>
                        <a:cubicBezTo>
                          <a:pt x="2333" y="172"/>
                          <a:pt x="2225" y="91"/>
                          <a:pt x="2095" y="72"/>
                        </a:cubicBezTo>
                        <a:cubicBezTo>
                          <a:pt x="1746" y="0"/>
                          <a:pt x="1370" y="300"/>
                          <a:pt x="1378" y="659"/>
                        </a:cubicBezTo>
                        <a:cubicBezTo>
                          <a:pt x="1376" y="3280"/>
                          <a:pt x="1381" y="5900"/>
                          <a:pt x="1375" y="8521"/>
                        </a:cubicBezTo>
                        <a:cubicBezTo>
                          <a:pt x="1016" y="8637"/>
                          <a:pt x="657" y="8782"/>
                          <a:pt x="361" y="9023"/>
                        </a:cubicBezTo>
                        <a:cubicBezTo>
                          <a:pt x="199" y="9155"/>
                          <a:pt x="80" y="9333"/>
                          <a:pt x="0" y="9525"/>
                        </a:cubicBezTo>
                        <a:cubicBezTo>
                          <a:pt x="66" y="9664"/>
                          <a:pt x="191" y="9757"/>
                          <a:pt x="298" y="9864"/>
                        </a:cubicBezTo>
                        <a:cubicBezTo>
                          <a:pt x="507" y="10078"/>
                          <a:pt x="720" y="10288"/>
                          <a:pt x="933" y="10499"/>
                        </a:cubicBezTo>
                        <a:cubicBezTo>
                          <a:pt x="1074" y="10646"/>
                          <a:pt x="1232" y="10779"/>
                          <a:pt x="1347" y="10949"/>
                        </a:cubicBezTo>
                        <a:moveTo>
                          <a:pt x="2095" y="520"/>
                        </a:moveTo>
                        <a:cubicBezTo>
                          <a:pt x="2243" y="656"/>
                          <a:pt x="2389" y="796"/>
                          <a:pt x="2520" y="949"/>
                        </a:cubicBezTo>
                        <a:cubicBezTo>
                          <a:pt x="2373" y="812"/>
                          <a:pt x="2226" y="673"/>
                          <a:pt x="2095" y="520"/>
                        </a:cubicBezTo>
                      </a:path>
                    </a:pathLst>
                  </a:custGeom>
                  <a:grpFill/>
                  <a:ln w="9525">
                    <a:noFill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>
                      <a:solidFill>
                        <a:srgbClr val="0000FF"/>
                      </a:solidFill>
                    </a:endParaRPr>
                  </a:p>
                </p:txBody>
              </p:sp>
              <p:sp>
                <p:nvSpPr>
                  <p:cNvPr id="40" name="圆角矩形 39"/>
                  <p:cNvSpPr/>
                  <p:nvPr/>
                </p:nvSpPr>
                <p:spPr>
                  <a:xfrm>
                    <a:off x="-2948940" y="6499860"/>
                    <a:ext cx="292095" cy="235634"/>
                  </a:xfrm>
                  <a:prstGeom prst="round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>
                      <a:solidFill>
                        <a:srgbClr val="0000FF"/>
                      </a:solidFill>
                    </a:endParaRPr>
                  </a:p>
                </p:txBody>
              </p:sp>
              <p:sp>
                <p:nvSpPr>
                  <p:cNvPr id="41" name="任意多边形 40"/>
                  <p:cNvSpPr/>
                  <p:nvPr/>
                </p:nvSpPr>
                <p:spPr>
                  <a:xfrm>
                    <a:off x="-2011680" y="4808220"/>
                    <a:ext cx="281940" cy="365760"/>
                  </a:xfrm>
                  <a:custGeom>
                    <a:avLst/>
                    <a:gdLst>
                      <a:gd name="connsiteX0" fmla="*/ 7620 w 281940"/>
                      <a:gd name="connsiteY0" fmla="*/ 0 h 365760"/>
                      <a:gd name="connsiteX1" fmla="*/ 0 w 281940"/>
                      <a:gd name="connsiteY1" fmla="*/ 259080 h 365760"/>
                      <a:gd name="connsiteX2" fmla="*/ 274320 w 281940"/>
                      <a:gd name="connsiteY2" fmla="*/ 365760 h 365760"/>
                      <a:gd name="connsiteX3" fmla="*/ 281940 w 281940"/>
                      <a:gd name="connsiteY3" fmla="*/ 274320 h 365760"/>
                      <a:gd name="connsiteX4" fmla="*/ 7620 w 281940"/>
                      <a:gd name="connsiteY4" fmla="*/ 0 h 36576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81940" h="365760">
                        <a:moveTo>
                          <a:pt x="7620" y="0"/>
                        </a:moveTo>
                        <a:lnTo>
                          <a:pt x="0" y="259080"/>
                        </a:lnTo>
                        <a:lnTo>
                          <a:pt x="274320" y="365760"/>
                        </a:lnTo>
                        <a:lnTo>
                          <a:pt x="281940" y="274320"/>
                        </a:lnTo>
                        <a:lnTo>
                          <a:pt x="7620" y="0"/>
                        </a:ln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>
                      <a:solidFill>
                        <a:srgbClr val="0000FF"/>
                      </a:solidFill>
                    </a:endParaRPr>
                  </a:p>
                </p:txBody>
              </p:sp>
              <p:sp>
                <p:nvSpPr>
                  <p:cNvPr id="42" name="任意多边形 41"/>
                  <p:cNvSpPr/>
                  <p:nvPr/>
                </p:nvSpPr>
                <p:spPr>
                  <a:xfrm>
                    <a:off x="-3086100" y="3771900"/>
                    <a:ext cx="952500" cy="1005840"/>
                  </a:xfrm>
                  <a:custGeom>
                    <a:avLst/>
                    <a:gdLst>
                      <a:gd name="connsiteX0" fmla="*/ 0 w 952500"/>
                      <a:gd name="connsiteY0" fmla="*/ 0 h 1005840"/>
                      <a:gd name="connsiteX1" fmla="*/ 83820 w 952500"/>
                      <a:gd name="connsiteY1" fmla="*/ 342900 h 1005840"/>
                      <a:gd name="connsiteX2" fmla="*/ 952500 w 952500"/>
                      <a:gd name="connsiteY2" fmla="*/ 1005840 h 1005840"/>
                      <a:gd name="connsiteX3" fmla="*/ 937260 w 952500"/>
                      <a:gd name="connsiteY3" fmla="*/ 586740 h 1005840"/>
                      <a:gd name="connsiteX4" fmla="*/ 0 w 952500"/>
                      <a:gd name="connsiteY4" fmla="*/ 0 h 100584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952500" h="1005840">
                        <a:moveTo>
                          <a:pt x="0" y="0"/>
                        </a:moveTo>
                        <a:lnTo>
                          <a:pt x="83820" y="342900"/>
                        </a:lnTo>
                        <a:lnTo>
                          <a:pt x="952500" y="1005840"/>
                        </a:lnTo>
                        <a:lnTo>
                          <a:pt x="937260" y="58674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>
                      <a:solidFill>
                        <a:srgbClr val="0000FF"/>
                      </a:solidFill>
                    </a:endParaRPr>
                  </a:p>
                </p:txBody>
              </p:sp>
            </p:grpSp>
          </p:grpSp>
        </p:grpSp>
      </p:grpSp>
      <p:pic>
        <p:nvPicPr>
          <p:cNvPr id="89" name="Picture 6" descr="C:\Users\HEUser\Desktop\1103\phone_icon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9610" y="1513795"/>
            <a:ext cx="360000" cy="302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0" name="Picture 6" descr="C:\Users\HEUser\Desktop\1103\phone_icon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9610" y="2755368"/>
            <a:ext cx="360000" cy="302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群組 3"/>
          <p:cNvGrpSpPr/>
          <p:nvPr/>
        </p:nvGrpSpPr>
        <p:grpSpPr>
          <a:xfrm>
            <a:off x="6595872" y="762000"/>
            <a:ext cx="3960000" cy="5760000"/>
            <a:chOff x="6595872" y="762000"/>
            <a:chExt cx="3960000" cy="5760000"/>
          </a:xfrm>
        </p:grpSpPr>
        <p:grpSp>
          <p:nvGrpSpPr>
            <p:cNvPr id="16" name="群組 15"/>
            <p:cNvGrpSpPr/>
            <p:nvPr/>
          </p:nvGrpSpPr>
          <p:grpSpPr>
            <a:xfrm>
              <a:off x="6595872" y="762000"/>
              <a:ext cx="3960000" cy="5760000"/>
              <a:chOff x="6595872" y="762000"/>
              <a:chExt cx="3960000" cy="5760000"/>
            </a:xfrm>
          </p:grpSpPr>
          <p:grpSp>
            <p:nvGrpSpPr>
              <p:cNvPr id="30" name="群組 29"/>
              <p:cNvGrpSpPr/>
              <p:nvPr/>
            </p:nvGrpSpPr>
            <p:grpSpPr>
              <a:xfrm>
                <a:off x="6595872" y="762000"/>
                <a:ext cx="3960000" cy="5760000"/>
                <a:chOff x="6595872" y="762000"/>
                <a:chExt cx="3960000" cy="5760000"/>
              </a:xfrm>
            </p:grpSpPr>
            <p:grpSp>
              <p:nvGrpSpPr>
                <p:cNvPr id="18" name="群組 17"/>
                <p:cNvGrpSpPr/>
                <p:nvPr/>
              </p:nvGrpSpPr>
              <p:grpSpPr>
                <a:xfrm>
                  <a:off x="6595872" y="762000"/>
                  <a:ext cx="3960000" cy="5760000"/>
                  <a:chOff x="4648200" y="762000"/>
                  <a:chExt cx="3960000" cy="5760000"/>
                </a:xfrm>
              </p:grpSpPr>
              <p:grpSp>
                <p:nvGrpSpPr>
                  <p:cNvPr id="12" name="群組 11"/>
                  <p:cNvGrpSpPr/>
                  <p:nvPr/>
                </p:nvGrpSpPr>
                <p:grpSpPr>
                  <a:xfrm>
                    <a:off x="4648200" y="762000"/>
                    <a:ext cx="3960000" cy="5760000"/>
                    <a:chOff x="381000" y="762000"/>
                    <a:chExt cx="3960000" cy="5760000"/>
                  </a:xfrm>
                </p:grpSpPr>
                <p:sp>
                  <p:nvSpPr>
                    <p:cNvPr id="13" name="Rounded Rectangle 2"/>
                    <p:cNvSpPr/>
                    <p:nvPr/>
                  </p:nvSpPr>
                  <p:spPr>
                    <a:xfrm>
                      <a:off x="381000" y="762000"/>
                      <a:ext cx="3960000" cy="5760000"/>
                    </a:xfrm>
                    <a:prstGeom prst="roundRect">
                      <a:avLst/>
                    </a:prstGeom>
                    <a:solidFill>
                      <a:srgbClr val="DCF0FA"/>
                    </a:solidFill>
                    <a:ln w="38100">
                      <a:solidFill>
                        <a:srgbClr val="007BC8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t"/>
                    <a:lstStyle/>
                    <a:p>
                      <a:pPr algn="ctr"/>
                      <a:r>
                        <a:rPr lang="zh-TW" altLang="en-US" sz="20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說明會意見反映</a:t>
                      </a:r>
                      <a:endParaRPr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14" name="Rounded Rectangle 3"/>
                    <p:cNvSpPr/>
                    <p:nvPr/>
                  </p:nvSpPr>
                  <p:spPr>
                    <a:xfrm>
                      <a:off x="557619" y="1290024"/>
                      <a:ext cx="3600000" cy="720000"/>
                    </a:xfrm>
                    <a:prstGeom prst="roundRect">
                      <a:avLst/>
                    </a:prstGeom>
                    <a:solidFill>
                      <a:srgbClr val="B0DC80"/>
                    </a:solidFill>
                    <a:ln w="19050"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/>
                    </a:sp3d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360000"/>
                      <a:r>
                        <a:rPr lang="zh-TW" altLang="en-US" sz="20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本次說明會發言條</a:t>
                      </a:r>
                      <a:endParaRPr lang="en-US" altLang="zh-TW"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360000"/>
                      <a:r>
                        <a:rPr lang="zh-TW" altLang="en-US" sz="2000" b="1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華康中圓體" pitchFamily="49" charset="-120"/>
                        </a:rPr>
                        <a:t>請參閱填表手冊最末頁</a:t>
                      </a:r>
                      <a:endParaRPr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15" name="Rounded Rectangle 4"/>
                    <p:cNvSpPr/>
                    <p:nvPr/>
                  </p:nvSpPr>
                  <p:spPr>
                    <a:xfrm>
                      <a:off x="557619" y="5569204"/>
                      <a:ext cx="3600000" cy="720000"/>
                    </a:xfrm>
                    <a:prstGeom prst="roundRect">
                      <a:avLst/>
                    </a:prstGeom>
                    <a:solidFill>
                      <a:srgbClr val="B0DC80"/>
                    </a:solidFill>
                    <a:ln w="19050"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/>
                    </a:sp3d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360000"/>
                      <a:r>
                        <a:rPr lang="zh-TW" altLang="en-US" sz="20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請於</a:t>
                      </a:r>
                      <a:r>
                        <a:rPr lang="zh-TW" altLang="en-US" sz="2000" b="1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華康中圓體" pitchFamily="49" charset="-120"/>
                        </a:rPr>
                        <a:t>會議休息時間，提繳場邊工作人員</a:t>
                      </a:r>
                      <a:r>
                        <a:rPr lang="zh-TW" altLang="en-US" sz="2000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華康中圓體" pitchFamily="49" charset="-120"/>
                        </a:rPr>
                        <a:t>。</a:t>
                      </a:r>
                    </a:p>
                  </p:txBody>
                </p:sp>
              </p:grpSp>
              <p:pic>
                <p:nvPicPr>
                  <p:cNvPr id="2" name="圖片 1"/>
                  <p:cNvPicPr>
                    <a:picLocks noChangeAspect="1"/>
                  </p:cNvPicPr>
                  <p:nvPr/>
                </p:nvPicPr>
                <p:blipFill>
                  <a:blip r:embed="rId3" cstate="screen">
                    <a:extLst>
                      <a:ext uri="{28A0092B-C50C-407E-A947-70E740481C1C}">
                        <a14:useLocalDpi xmlns:a14="http://schemas.microsoft.com/office/drawing/2010/main"/>
                      </a:ext>
                    </a:extLst>
                  </a:blip>
                  <a:srcRect/>
                  <a:stretch/>
                </p:blipFill>
                <p:spPr>
                  <a:xfrm>
                    <a:off x="5426600" y="2102162"/>
                    <a:ext cx="2370808" cy="3388220"/>
                  </a:xfrm>
                  <a:prstGeom prst="rect">
                    <a:avLst/>
                  </a:prstGeom>
                </p:spPr>
              </p:pic>
            </p:grpSp>
            <p:grpSp>
              <p:nvGrpSpPr>
                <p:cNvPr id="19" name="组合 195"/>
                <p:cNvGrpSpPr/>
                <p:nvPr/>
              </p:nvGrpSpPr>
              <p:grpSpPr>
                <a:xfrm flipH="1">
                  <a:off x="7367297" y="980619"/>
                  <a:ext cx="288000" cy="287999"/>
                  <a:chOff x="9939338" y="2247902"/>
                  <a:chExt cx="901700" cy="811211"/>
                </a:xfrm>
              </p:grpSpPr>
              <p:sp>
                <p:nvSpPr>
                  <p:cNvPr id="20" name="Freeform 110"/>
                  <p:cNvSpPr>
                    <a:spLocks/>
                  </p:cNvSpPr>
                  <p:nvPr/>
                </p:nvSpPr>
                <p:spPr bwMode="auto">
                  <a:xfrm>
                    <a:off x="9939338" y="2308225"/>
                    <a:ext cx="901700" cy="571500"/>
                  </a:xfrm>
                  <a:custGeom>
                    <a:avLst/>
                    <a:gdLst>
                      <a:gd name="T0" fmla="*/ 240 w 240"/>
                      <a:gd name="T1" fmla="*/ 136 h 152"/>
                      <a:gd name="T2" fmla="*/ 224 w 240"/>
                      <a:gd name="T3" fmla="*/ 152 h 152"/>
                      <a:gd name="T4" fmla="*/ 16 w 240"/>
                      <a:gd name="T5" fmla="*/ 152 h 152"/>
                      <a:gd name="T6" fmla="*/ 0 w 240"/>
                      <a:gd name="T7" fmla="*/ 136 h 152"/>
                      <a:gd name="T8" fmla="*/ 0 w 240"/>
                      <a:gd name="T9" fmla="*/ 16 h 152"/>
                      <a:gd name="T10" fmla="*/ 16 w 240"/>
                      <a:gd name="T11" fmla="*/ 0 h 152"/>
                      <a:gd name="T12" fmla="*/ 224 w 240"/>
                      <a:gd name="T13" fmla="*/ 0 h 152"/>
                      <a:gd name="T14" fmla="*/ 240 w 240"/>
                      <a:gd name="T15" fmla="*/ 16 h 152"/>
                      <a:gd name="T16" fmla="*/ 240 w 240"/>
                      <a:gd name="T17" fmla="*/ 136 h 15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240" h="152">
                        <a:moveTo>
                          <a:pt x="240" y="136"/>
                        </a:moveTo>
                        <a:cubicBezTo>
                          <a:pt x="240" y="145"/>
                          <a:pt x="233" y="152"/>
                          <a:pt x="224" y="152"/>
                        </a:cubicBezTo>
                        <a:cubicBezTo>
                          <a:pt x="16" y="152"/>
                          <a:pt x="16" y="152"/>
                          <a:pt x="16" y="152"/>
                        </a:cubicBezTo>
                        <a:cubicBezTo>
                          <a:pt x="7" y="152"/>
                          <a:pt x="0" y="145"/>
                          <a:pt x="0" y="136"/>
                        </a:cubicBezTo>
                        <a:cubicBezTo>
                          <a:pt x="0" y="16"/>
                          <a:pt x="0" y="16"/>
                          <a:pt x="0" y="16"/>
                        </a:cubicBezTo>
                        <a:cubicBezTo>
                          <a:pt x="0" y="7"/>
                          <a:pt x="7" y="0"/>
                          <a:pt x="16" y="0"/>
                        </a:cubicBezTo>
                        <a:cubicBezTo>
                          <a:pt x="224" y="0"/>
                          <a:pt x="224" y="0"/>
                          <a:pt x="224" y="0"/>
                        </a:cubicBezTo>
                        <a:cubicBezTo>
                          <a:pt x="233" y="0"/>
                          <a:pt x="240" y="7"/>
                          <a:pt x="240" y="16"/>
                        </a:cubicBezTo>
                        <a:lnTo>
                          <a:pt x="240" y="136"/>
                        </a:lnTo>
                        <a:close/>
                      </a:path>
                    </a:pathLst>
                  </a:custGeom>
                  <a:solidFill>
                    <a:srgbClr val="3FA49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1" name="Freeform 111"/>
                  <p:cNvSpPr>
                    <a:spLocks/>
                  </p:cNvSpPr>
                  <p:nvPr/>
                </p:nvSpPr>
                <p:spPr bwMode="auto">
                  <a:xfrm>
                    <a:off x="10194926" y="2819400"/>
                    <a:ext cx="271463" cy="239713"/>
                  </a:xfrm>
                  <a:custGeom>
                    <a:avLst/>
                    <a:gdLst>
                      <a:gd name="T0" fmla="*/ 19 w 171"/>
                      <a:gd name="T1" fmla="*/ 151 h 151"/>
                      <a:gd name="T2" fmla="*/ 0 w 171"/>
                      <a:gd name="T3" fmla="*/ 151 h 151"/>
                      <a:gd name="T4" fmla="*/ 0 w 171"/>
                      <a:gd name="T5" fmla="*/ 0 h 151"/>
                      <a:gd name="T6" fmla="*/ 171 w 171"/>
                      <a:gd name="T7" fmla="*/ 0 h 151"/>
                      <a:gd name="T8" fmla="*/ 19 w 171"/>
                      <a:gd name="T9" fmla="*/ 151 h 15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71" h="151">
                        <a:moveTo>
                          <a:pt x="19" y="151"/>
                        </a:moveTo>
                        <a:lnTo>
                          <a:pt x="0" y="151"/>
                        </a:lnTo>
                        <a:lnTo>
                          <a:pt x="0" y="0"/>
                        </a:lnTo>
                        <a:lnTo>
                          <a:pt x="171" y="0"/>
                        </a:lnTo>
                        <a:lnTo>
                          <a:pt x="19" y="151"/>
                        </a:lnTo>
                        <a:close/>
                      </a:path>
                    </a:pathLst>
                  </a:custGeom>
                  <a:solidFill>
                    <a:srgbClr val="3FA49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2" name="Freeform 112"/>
                  <p:cNvSpPr>
                    <a:spLocks/>
                  </p:cNvSpPr>
                  <p:nvPr/>
                </p:nvSpPr>
                <p:spPr bwMode="auto">
                  <a:xfrm>
                    <a:off x="10194926" y="2744788"/>
                    <a:ext cx="271463" cy="239713"/>
                  </a:xfrm>
                  <a:custGeom>
                    <a:avLst/>
                    <a:gdLst>
                      <a:gd name="T0" fmla="*/ 19 w 171"/>
                      <a:gd name="T1" fmla="*/ 151 h 151"/>
                      <a:gd name="T2" fmla="*/ 0 w 171"/>
                      <a:gd name="T3" fmla="*/ 151 h 151"/>
                      <a:gd name="T4" fmla="*/ 0 w 171"/>
                      <a:gd name="T5" fmla="*/ 0 h 151"/>
                      <a:gd name="T6" fmla="*/ 171 w 171"/>
                      <a:gd name="T7" fmla="*/ 0 h 151"/>
                      <a:gd name="T8" fmla="*/ 19 w 171"/>
                      <a:gd name="T9" fmla="*/ 151 h 15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71" h="151">
                        <a:moveTo>
                          <a:pt x="19" y="151"/>
                        </a:moveTo>
                        <a:lnTo>
                          <a:pt x="0" y="151"/>
                        </a:lnTo>
                        <a:lnTo>
                          <a:pt x="0" y="0"/>
                        </a:lnTo>
                        <a:lnTo>
                          <a:pt x="171" y="0"/>
                        </a:lnTo>
                        <a:lnTo>
                          <a:pt x="19" y="151"/>
                        </a:lnTo>
                        <a:close/>
                      </a:path>
                    </a:pathLst>
                  </a:custGeom>
                  <a:solidFill>
                    <a:srgbClr val="41C19D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3" name="Freeform 113"/>
                  <p:cNvSpPr>
                    <a:spLocks/>
                  </p:cNvSpPr>
                  <p:nvPr/>
                </p:nvSpPr>
                <p:spPr bwMode="auto">
                  <a:xfrm>
                    <a:off x="9939338" y="2247900"/>
                    <a:ext cx="901700" cy="571500"/>
                  </a:xfrm>
                  <a:custGeom>
                    <a:avLst/>
                    <a:gdLst>
                      <a:gd name="T0" fmla="*/ 240 w 240"/>
                      <a:gd name="T1" fmla="*/ 136 h 152"/>
                      <a:gd name="T2" fmla="*/ 224 w 240"/>
                      <a:gd name="T3" fmla="*/ 152 h 152"/>
                      <a:gd name="T4" fmla="*/ 16 w 240"/>
                      <a:gd name="T5" fmla="*/ 152 h 152"/>
                      <a:gd name="T6" fmla="*/ 0 w 240"/>
                      <a:gd name="T7" fmla="*/ 136 h 152"/>
                      <a:gd name="T8" fmla="*/ 0 w 240"/>
                      <a:gd name="T9" fmla="*/ 16 h 152"/>
                      <a:gd name="T10" fmla="*/ 16 w 240"/>
                      <a:gd name="T11" fmla="*/ 0 h 152"/>
                      <a:gd name="T12" fmla="*/ 224 w 240"/>
                      <a:gd name="T13" fmla="*/ 0 h 152"/>
                      <a:gd name="T14" fmla="*/ 240 w 240"/>
                      <a:gd name="T15" fmla="*/ 16 h 152"/>
                      <a:gd name="T16" fmla="*/ 240 w 240"/>
                      <a:gd name="T17" fmla="*/ 136 h 15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240" h="152">
                        <a:moveTo>
                          <a:pt x="240" y="136"/>
                        </a:moveTo>
                        <a:cubicBezTo>
                          <a:pt x="240" y="145"/>
                          <a:pt x="233" y="152"/>
                          <a:pt x="224" y="152"/>
                        </a:cubicBezTo>
                        <a:cubicBezTo>
                          <a:pt x="16" y="152"/>
                          <a:pt x="16" y="152"/>
                          <a:pt x="16" y="152"/>
                        </a:cubicBezTo>
                        <a:cubicBezTo>
                          <a:pt x="7" y="152"/>
                          <a:pt x="0" y="145"/>
                          <a:pt x="0" y="136"/>
                        </a:cubicBezTo>
                        <a:cubicBezTo>
                          <a:pt x="0" y="16"/>
                          <a:pt x="0" y="16"/>
                          <a:pt x="0" y="16"/>
                        </a:cubicBezTo>
                        <a:cubicBezTo>
                          <a:pt x="0" y="7"/>
                          <a:pt x="7" y="0"/>
                          <a:pt x="16" y="0"/>
                        </a:cubicBezTo>
                        <a:cubicBezTo>
                          <a:pt x="224" y="0"/>
                          <a:pt x="224" y="0"/>
                          <a:pt x="224" y="0"/>
                        </a:cubicBezTo>
                        <a:cubicBezTo>
                          <a:pt x="233" y="0"/>
                          <a:pt x="240" y="7"/>
                          <a:pt x="240" y="16"/>
                        </a:cubicBezTo>
                        <a:lnTo>
                          <a:pt x="240" y="136"/>
                        </a:lnTo>
                        <a:close/>
                      </a:path>
                    </a:pathLst>
                  </a:custGeom>
                  <a:solidFill>
                    <a:srgbClr val="41C19D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4" name="Oval 114"/>
                  <p:cNvSpPr>
                    <a:spLocks noChangeArrowheads="1"/>
                  </p:cNvSpPr>
                  <p:nvPr/>
                </p:nvSpPr>
                <p:spPr bwMode="auto">
                  <a:xfrm>
                    <a:off x="10345738" y="2517775"/>
                    <a:ext cx="90488" cy="90488"/>
                  </a:xfrm>
                  <a:prstGeom prst="ellipse">
                    <a:avLst/>
                  </a:prstGeom>
                  <a:solidFill>
                    <a:srgbClr val="3FA49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5" name="Oval 115"/>
                  <p:cNvSpPr>
                    <a:spLocks noChangeArrowheads="1"/>
                  </p:cNvSpPr>
                  <p:nvPr/>
                </p:nvSpPr>
                <p:spPr bwMode="auto">
                  <a:xfrm>
                    <a:off x="10496551" y="2517775"/>
                    <a:ext cx="88900" cy="90488"/>
                  </a:xfrm>
                  <a:prstGeom prst="ellipse">
                    <a:avLst/>
                  </a:prstGeom>
                  <a:solidFill>
                    <a:srgbClr val="3FA49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6" name="Oval 116"/>
                  <p:cNvSpPr>
                    <a:spLocks noChangeArrowheads="1"/>
                  </p:cNvSpPr>
                  <p:nvPr/>
                </p:nvSpPr>
                <p:spPr bwMode="auto">
                  <a:xfrm>
                    <a:off x="10194926" y="2517775"/>
                    <a:ext cx="90488" cy="90488"/>
                  </a:xfrm>
                  <a:prstGeom prst="ellipse">
                    <a:avLst/>
                  </a:prstGeom>
                  <a:solidFill>
                    <a:srgbClr val="3FA49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7" name="Oval 117"/>
                  <p:cNvSpPr>
                    <a:spLocks noChangeArrowheads="1"/>
                  </p:cNvSpPr>
                  <p:nvPr/>
                </p:nvSpPr>
                <p:spPr bwMode="auto">
                  <a:xfrm>
                    <a:off x="10345738" y="2489200"/>
                    <a:ext cx="90488" cy="88900"/>
                  </a:xfrm>
                  <a:prstGeom prst="ellipse">
                    <a:avLst/>
                  </a:prstGeom>
                  <a:solidFill>
                    <a:srgbClr val="EBF0F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8" name="Oval 118"/>
                  <p:cNvSpPr>
                    <a:spLocks noChangeArrowheads="1"/>
                  </p:cNvSpPr>
                  <p:nvPr/>
                </p:nvSpPr>
                <p:spPr bwMode="auto">
                  <a:xfrm>
                    <a:off x="10496551" y="2489200"/>
                    <a:ext cx="88900" cy="88900"/>
                  </a:xfrm>
                  <a:prstGeom prst="ellipse">
                    <a:avLst/>
                  </a:prstGeom>
                  <a:solidFill>
                    <a:srgbClr val="EBF0F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9" name="Oval 119"/>
                  <p:cNvSpPr>
                    <a:spLocks noChangeArrowheads="1"/>
                  </p:cNvSpPr>
                  <p:nvPr/>
                </p:nvSpPr>
                <p:spPr bwMode="auto">
                  <a:xfrm>
                    <a:off x="10194926" y="2489200"/>
                    <a:ext cx="90488" cy="88900"/>
                  </a:xfrm>
                  <a:prstGeom prst="ellipse">
                    <a:avLst/>
                  </a:prstGeom>
                  <a:solidFill>
                    <a:srgbClr val="EBF0F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</p:grpSp>
          <p:grpSp>
            <p:nvGrpSpPr>
              <p:cNvPr id="57" name="组合 249"/>
              <p:cNvGrpSpPr/>
              <p:nvPr/>
            </p:nvGrpSpPr>
            <p:grpSpPr>
              <a:xfrm>
                <a:off x="6865476" y="1468182"/>
                <a:ext cx="360000" cy="360000"/>
                <a:chOff x="10637838" y="2122114"/>
                <a:chExt cx="841375" cy="901701"/>
              </a:xfrm>
            </p:grpSpPr>
            <p:sp>
              <p:nvSpPr>
                <p:cNvPr id="58" name="Rectangle 166"/>
                <p:cNvSpPr>
                  <a:spLocks noChangeArrowheads="1"/>
                </p:cNvSpPr>
                <p:nvPr/>
              </p:nvSpPr>
              <p:spPr bwMode="auto">
                <a:xfrm>
                  <a:off x="10637838" y="2241177"/>
                  <a:ext cx="692150" cy="722313"/>
                </a:xfrm>
                <a:prstGeom prst="rect">
                  <a:avLst/>
                </a:prstGeom>
                <a:solidFill>
                  <a:srgbClr val="EBF0F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59" name="Rectangle 167"/>
                <p:cNvSpPr>
                  <a:spLocks noChangeArrowheads="1"/>
                </p:cNvSpPr>
                <p:nvPr/>
              </p:nvSpPr>
              <p:spPr bwMode="auto">
                <a:xfrm>
                  <a:off x="10637838" y="2963489"/>
                  <a:ext cx="692150" cy="60325"/>
                </a:xfrm>
                <a:prstGeom prst="rect">
                  <a:avLst/>
                </a:prstGeom>
                <a:solidFill>
                  <a:srgbClr val="E1E6E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60" name="Rectangle 168"/>
                <p:cNvSpPr>
                  <a:spLocks noChangeArrowheads="1"/>
                </p:cNvSpPr>
                <p:nvPr/>
              </p:nvSpPr>
              <p:spPr bwMode="auto">
                <a:xfrm>
                  <a:off x="10637838" y="2122114"/>
                  <a:ext cx="692150" cy="119063"/>
                </a:xfrm>
                <a:prstGeom prst="rect">
                  <a:avLst/>
                </a:prstGeom>
                <a:solidFill>
                  <a:srgbClr val="41C19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61" name="Rectangle 169"/>
                <p:cNvSpPr>
                  <a:spLocks noChangeArrowheads="1"/>
                </p:cNvSpPr>
                <p:nvPr/>
              </p:nvSpPr>
              <p:spPr bwMode="auto">
                <a:xfrm>
                  <a:off x="10637838" y="2241177"/>
                  <a:ext cx="692150" cy="30163"/>
                </a:xfrm>
                <a:prstGeom prst="rect">
                  <a:avLst/>
                </a:prstGeom>
                <a:solidFill>
                  <a:srgbClr val="2F988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62" name="Rectangle 170"/>
                <p:cNvSpPr>
                  <a:spLocks noChangeArrowheads="1"/>
                </p:cNvSpPr>
                <p:nvPr/>
              </p:nvSpPr>
              <p:spPr bwMode="auto">
                <a:xfrm>
                  <a:off x="10637838" y="2331664"/>
                  <a:ext cx="692150" cy="15875"/>
                </a:xfrm>
                <a:prstGeom prst="rect">
                  <a:avLst/>
                </a:prstGeom>
                <a:solidFill>
                  <a:srgbClr val="D3D7D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63" name="Rectangle 171"/>
                <p:cNvSpPr>
                  <a:spLocks noChangeArrowheads="1"/>
                </p:cNvSpPr>
                <p:nvPr/>
              </p:nvSpPr>
              <p:spPr bwMode="auto">
                <a:xfrm>
                  <a:off x="10637838" y="2377702"/>
                  <a:ext cx="692150" cy="14288"/>
                </a:xfrm>
                <a:prstGeom prst="rect">
                  <a:avLst/>
                </a:prstGeom>
                <a:solidFill>
                  <a:srgbClr val="D3D7D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64" name="Rectangle 172"/>
                <p:cNvSpPr>
                  <a:spLocks noChangeArrowheads="1"/>
                </p:cNvSpPr>
                <p:nvPr/>
              </p:nvSpPr>
              <p:spPr bwMode="auto">
                <a:xfrm>
                  <a:off x="10637838" y="2422152"/>
                  <a:ext cx="692150" cy="14288"/>
                </a:xfrm>
                <a:prstGeom prst="rect">
                  <a:avLst/>
                </a:prstGeom>
                <a:solidFill>
                  <a:srgbClr val="D3D7D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65" name="Rectangle 173"/>
                <p:cNvSpPr>
                  <a:spLocks noChangeArrowheads="1"/>
                </p:cNvSpPr>
                <p:nvPr/>
              </p:nvSpPr>
              <p:spPr bwMode="auto">
                <a:xfrm>
                  <a:off x="10637838" y="2466602"/>
                  <a:ext cx="692150" cy="15875"/>
                </a:xfrm>
                <a:prstGeom prst="rect">
                  <a:avLst/>
                </a:prstGeom>
                <a:solidFill>
                  <a:srgbClr val="D3D7D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66" name="Rectangle 174"/>
                <p:cNvSpPr>
                  <a:spLocks noChangeArrowheads="1"/>
                </p:cNvSpPr>
                <p:nvPr/>
              </p:nvSpPr>
              <p:spPr bwMode="auto">
                <a:xfrm>
                  <a:off x="10637838" y="2512639"/>
                  <a:ext cx="692150" cy="14288"/>
                </a:xfrm>
                <a:prstGeom prst="rect">
                  <a:avLst/>
                </a:prstGeom>
                <a:solidFill>
                  <a:srgbClr val="D3D7D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67" name="Rectangle 175"/>
                <p:cNvSpPr>
                  <a:spLocks noChangeArrowheads="1"/>
                </p:cNvSpPr>
                <p:nvPr/>
              </p:nvSpPr>
              <p:spPr bwMode="auto">
                <a:xfrm>
                  <a:off x="10637838" y="2557089"/>
                  <a:ext cx="692150" cy="15875"/>
                </a:xfrm>
                <a:prstGeom prst="rect">
                  <a:avLst/>
                </a:prstGeom>
                <a:solidFill>
                  <a:srgbClr val="D3D7D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68" name="Rectangle 176"/>
                <p:cNvSpPr>
                  <a:spLocks noChangeArrowheads="1"/>
                </p:cNvSpPr>
                <p:nvPr/>
              </p:nvSpPr>
              <p:spPr bwMode="auto">
                <a:xfrm>
                  <a:off x="10637838" y="2603127"/>
                  <a:ext cx="692150" cy="14288"/>
                </a:xfrm>
                <a:prstGeom prst="rect">
                  <a:avLst/>
                </a:prstGeom>
                <a:solidFill>
                  <a:srgbClr val="D3D7D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69" name="Rectangle 177"/>
                <p:cNvSpPr>
                  <a:spLocks noChangeArrowheads="1"/>
                </p:cNvSpPr>
                <p:nvPr/>
              </p:nvSpPr>
              <p:spPr bwMode="auto">
                <a:xfrm>
                  <a:off x="10637838" y="2647577"/>
                  <a:ext cx="692150" cy="14288"/>
                </a:xfrm>
                <a:prstGeom prst="rect">
                  <a:avLst/>
                </a:prstGeom>
                <a:solidFill>
                  <a:srgbClr val="D3D7D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70" name="Rectangle 178"/>
                <p:cNvSpPr>
                  <a:spLocks noChangeArrowheads="1"/>
                </p:cNvSpPr>
                <p:nvPr/>
              </p:nvSpPr>
              <p:spPr bwMode="auto">
                <a:xfrm>
                  <a:off x="10637838" y="2692027"/>
                  <a:ext cx="692150" cy="15875"/>
                </a:xfrm>
                <a:prstGeom prst="rect">
                  <a:avLst/>
                </a:prstGeom>
                <a:solidFill>
                  <a:srgbClr val="D3D7D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71" name="Rectangle 179"/>
                <p:cNvSpPr>
                  <a:spLocks noChangeArrowheads="1"/>
                </p:cNvSpPr>
                <p:nvPr/>
              </p:nvSpPr>
              <p:spPr bwMode="auto">
                <a:xfrm>
                  <a:off x="10637838" y="2738064"/>
                  <a:ext cx="692150" cy="14288"/>
                </a:xfrm>
                <a:prstGeom prst="rect">
                  <a:avLst/>
                </a:prstGeom>
                <a:solidFill>
                  <a:srgbClr val="D3D7D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72" name="Rectangle 180"/>
                <p:cNvSpPr>
                  <a:spLocks noChangeArrowheads="1"/>
                </p:cNvSpPr>
                <p:nvPr/>
              </p:nvSpPr>
              <p:spPr bwMode="auto">
                <a:xfrm>
                  <a:off x="10637838" y="2782514"/>
                  <a:ext cx="692150" cy="15875"/>
                </a:xfrm>
                <a:prstGeom prst="rect">
                  <a:avLst/>
                </a:prstGeom>
                <a:solidFill>
                  <a:srgbClr val="D3D7D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73" name="Rectangle 181"/>
                <p:cNvSpPr>
                  <a:spLocks noChangeArrowheads="1"/>
                </p:cNvSpPr>
                <p:nvPr/>
              </p:nvSpPr>
              <p:spPr bwMode="auto">
                <a:xfrm>
                  <a:off x="10637838" y="2828552"/>
                  <a:ext cx="692150" cy="14288"/>
                </a:xfrm>
                <a:prstGeom prst="rect">
                  <a:avLst/>
                </a:prstGeom>
                <a:solidFill>
                  <a:srgbClr val="D3D7D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74" name="Rectangle 182"/>
                <p:cNvSpPr>
                  <a:spLocks noChangeArrowheads="1"/>
                </p:cNvSpPr>
                <p:nvPr/>
              </p:nvSpPr>
              <p:spPr bwMode="auto">
                <a:xfrm>
                  <a:off x="10637838" y="2873002"/>
                  <a:ext cx="692150" cy="15875"/>
                </a:xfrm>
                <a:prstGeom prst="rect">
                  <a:avLst/>
                </a:prstGeom>
                <a:solidFill>
                  <a:srgbClr val="D3D7D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75" name="Rectangle 183"/>
                <p:cNvSpPr>
                  <a:spLocks noChangeArrowheads="1"/>
                </p:cNvSpPr>
                <p:nvPr/>
              </p:nvSpPr>
              <p:spPr bwMode="auto">
                <a:xfrm>
                  <a:off x="10758488" y="2271339"/>
                  <a:ext cx="15875" cy="692150"/>
                </a:xfrm>
                <a:prstGeom prst="rect">
                  <a:avLst/>
                </a:prstGeom>
                <a:solidFill>
                  <a:srgbClr val="F05F5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76" name="Rectangle 184"/>
                <p:cNvSpPr>
                  <a:spLocks noChangeArrowheads="1"/>
                </p:cNvSpPr>
                <p:nvPr/>
              </p:nvSpPr>
              <p:spPr bwMode="auto">
                <a:xfrm>
                  <a:off x="11390313" y="2361827"/>
                  <a:ext cx="88900" cy="481013"/>
                </a:xfrm>
                <a:prstGeom prst="rect">
                  <a:avLst/>
                </a:prstGeom>
                <a:solidFill>
                  <a:srgbClr val="647A8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77" name="Rectangle 185"/>
                <p:cNvSpPr>
                  <a:spLocks noChangeArrowheads="1"/>
                </p:cNvSpPr>
                <p:nvPr/>
              </p:nvSpPr>
              <p:spPr bwMode="auto">
                <a:xfrm>
                  <a:off x="11390313" y="2331664"/>
                  <a:ext cx="88900" cy="30163"/>
                </a:xfrm>
                <a:prstGeom prst="rect">
                  <a:avLst/>
                </a:prstGeom>
                <a:solidFill>
                  <a:srgbClr val="33495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78" name="Rectangle 186"/>
                <p:cNvSpPr>
                  <a:spLocks noChangeArrowheads="1"/>
                </p:cNvSpPr>
                <p:nvPr/>
              </p:nvSpPr>
              <p:spPr bwMode="auto">
                <a:xfrm>
                  <a:off x="11404601" y="2271339"/>
                  <a:ext cx="60325" cy="60325"/>
                </a:xfrm>
                <a:prstGeom prst="rect">
                  <a:avLst/>
                </a:prstGeom>
                <a:solidFill>
                  <a:srgbClr val="3A556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79" name="Rectangle 187"/>
                <p:cNvSpPr>
                  <a:spLocks noChangeArrowheads="1"/>
                </p:cNvSpPr>
                <p:nvPr/>
              </p:nvSpPr>
              <p:spPr bwMode="auto">
                <a:xfrm>
                  <a:off x="11390313" y="2842839"/>
                  <a:ext cx="88900" cy="30163"/>
                </a:xfrm>
                <a:prstGeom prst="rect">
                  <a:avLst/>
                </a:prstGeom>
                <a:solidFill>
                  <a:srgbClr val="EDAE5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80" name="Rectangle 188"/>
                <p:cNvSpPr>
                  <a:spLocks noChangeArrowheads="1"/>
                </p:cNvSpPr>
                <p:nvPr/>
              </p:nvSpPr>
              <p:spPr bwMode="auto">
                <a:xfrm>
                  <a:off x="11390313" y="2873002"/>
                  <a:ext cx="88900" cy="60325"/>
                </a:xfrm>
                <a:prstGeom prst="rect">
                  <a:avLst/>
                </a:prstGeom>
                <a:solidFill>
                  <a:srgbClr val="33495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81" name="Freeform 189"/>
                <p:cNvSpPr>
                  <a:spLocks/>
                </p:cNvSpPr>
                <p:nvPr/>
              </p:nvSpPr>
              <p:spPr bwMode="auto">
                <a:xfrm>
                  <a:off x="11390313" y="2933327"/>
                  <a:ext cx="88900" cy="60325"/>
                </a:xfrm>
                <a:custGeom>
                  <a:avLst/>
                  <a:gdLst>
                    <a:gd name="T0" fmla="*/ 37 w 56"/>
                    <a:gd name="T1" fmla="*/ 38 h 38"/>
                    <a:gd name="T2" fmla="*/ 19 w 56"/>
                    <a:gd name="T3" fmla="*/ 38 h 38"/>
                    <a:gd name="T4" fmla="*/ 0 w 56"/>
                    <a:gd name="T5" fmla="*/ 0 h 38"/>
                    <a:gd name="T6" fmla="*/ 56 w 56"/>
                    <a:gd name="T7" fmla="*/ 0 h 38"/>
                    <a:gd name="T8" fmla="*/ 37 w 56"/>
                    <a:gd name="T9" fmla="*/ 38 h 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6" h="38">
                      <a:moveTo>
                        <a:pt x="37" y="38"/>
                      </a:moveTo>
                      <a:lnTo>
                        <a:pt x="19" y="38"/>
                      </a:lnTo>
                      <a:lnTo>
                        <a:pt x="0" y="0"/>
                      </a:lnTo>
                      <a:lnTo>
                        <a:pt x="56" y="0"/>
                      </a:lnTo>
                      <a:lnTo>
                        <a:pt x="37" y="38"/>
                      </a:lnTo>
                      <a:close/>
                    </a:path>
                  </a:pathLst>
                </a:custGeom>
                <a:solidFill>
                  <a:srgbClr val="647A8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82" name="Rectangle 190"/>
                <p:cNvSpPr>
                  <a:spLocks noChangeArrowheads="1"/>
                </p:cNvSpPr>
                <p:nvPr/>
              </p:nvSpPr>
              <p:spPr bwMode="auto">
                <a:xfrm>
                  <a:off x="11420476" y="2993652"/>
                  <a:ext cx="28575" cy="30163"/>
                </a:xfrm>
                <a:prstGeom prst="rect">
                  <a:avLst/>
                </a:prstGeom>
                <a:solidFill>
                  <a:srgbClr val="33495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83" name="Rectangle 191"/>
                <p:cNvSpPr>
                  <a:spLocks noChangeArrowheads="1"/>
                </p:cNvSpPr>
                <p:nvPr/>
              </p:nvSpPr>
              <p:spPr bwMode="auto">
                <a:xfrm>
                  <a:off x="11420476" y="2361827"/>
                  <a:ext cx="28575" cy="180975"/>
                </a:xfrm>
                <a:prstGeom prst="rect">
                  <a:avLst/>
                </a:prstGeom>
                <a:solidFill>
                  <a:srgbClr val="33495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</p:grpSp>
        </p:grpSp>
        <p:grpSp>
          <p:nvGrpSpPr>
            <p:cNvPr id="91" name="组合 247"/>
            <p:cNvGrpSpPr/>
            <p:nvPr/>
          </p:nvGrpSpPr>
          <p:grpSpPr>
            <a:xfrm>
              <a:off x="6847951" y="5688580"/>
              <a:ext cx="331200" cy="284400"/>
              <a:chOff x="4878388" y="692150"/>
              <a:chExt cx="600076" cy="963613"/>
            </a:xfrm>
          </p:grpSpPr>
          <p:sp>
            <p:nvSpPr>
              <p:cNvPr id="92" name="Rectangle 19"/>
              <p:cNvSpPr>
                <a:spLocks noChangeArrowheads="1"/>
              </p:cNvSpPr>
              <p:nvPr/>
            </p:nvSpPr>
            <p:spPr bwMode="auto">
              <a:xfrm>
                <a:off x="4997451" y="1535113"/>
                <a:ext cx="361950" cy="30163"/>
              </a:xfrm>
              <a:prstGeom prst="rect">
                <a:avLst/>
              </a:prstGeom>
              <a:solidFill>
                <a:srgbClr val="46474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3" name="Rectangle 20"/>
              <p:cNvSpPr>
                <a:spLocks noChangeArrowheads="1"/>
              </p:cNvSpPr>
              <p:nvPr/>
            </p:nvSpPr>
            <p:spPr bwMode="auto">
              <a:xfrm>
                <a:off x="4997451" y="1595438"/>
                <a:ext cx="361950" cy="30163"/>
              </a:xfrm>
              <a:prstGeom prst="rect">
                <a:avLst/>
              </a:prstGeom>
              <a:solidFill>
                <a:srgbClr val="46474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4" name="Rectangle 21"/>
              <p:cNvSpPr>
                <a:spLocks noChangeArrowheads="1"/>
              </p:cNvSpPr>
              <p:nvPr/>
            </p:nvSpPr>
            <p:spPr bwMode="auto">
              <a:xfrm>
                <a:off x="4997451" y="1474788"/>
                <a:ext cx="361950" cy="30163"/>
              </a:xfrm>
              <a:prstGeom prst="rect">
                <a:avLst/>
              </a:prstGeom>
              <a:solidFill>
                <a:srgbClr val="46474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5" name="Rectangle 22"/>
              <p:cNvSpPr>
                <a:spLocks noChangeArrowheads="1"/>
              </p:cNvSpPr>
              <p:nvPr/>
            </p:nvSpPr>
            <p:spPr bwMode="auto">
              <a:xfrm>
                <a:off x="5013326" y="1444625"/>
                <a:ext cx="330200" cy="30163"/>
              </a:xfrm>
              <a:prstGeom prst="rect">
                <a:avLst/>
              </a:prstGeom>
              <a:solidFill>
                <a:srgbClr val="8285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6" name="Rectangle 23"/>
              <p:cNvSpPr>
                <a:spLocks noChangeArrowheads="1"/>
              </p:cNvSpPr>
              <p:nvPr/>
            </p:nvSpPr>
            <p:spPr bwMode="auto">
              <a:xfrm>
                <a:off x="5013326" y="1504950"/>
                <a:ext cx="330200" cy="30163"/>
              </a:xfrm>
              <a:prstGeom prst="rect">
                <a:avLst/>
              </a:prstGeom>
              <a:solidFill>
                <a:srgbClr val="8285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7" name="Rectangle 24"/>
              <p:cNvSpPr>
                <a:spLocks noChangeArrowheads="1"/>
              </p:cNvSpPr>
              <p:nvPr/>
            </p:nvSpPr>
            <p:spPr bwMode="auto">
              <a:xfrm>
                <a:off x="5013326" y="1565275"/>
                <a:ext cx="330200" cy="30163"/>
              </a:xfrm>
              <a:prstGeom prst="rect">
                <a:avLst/>
              </a:prstGeom>
              <a:solidFill>
                <a:srgbClr val="8285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8" name="Freeform 25"/>
              <p:cNvSpPr>
                <a:spLocks/>
              </p:cNvSpPr>
              <p:nvPr/>
            </p:nvSpPr>
            <p:spPr bwMode="auto">
              <a:xfrm>
                <a:off x="5103813" y="1625600"/>
                <a:ext cx="149225" cy="30163"/>
              </a:xfrm>
              <a:custGeom>
                <a:avLst/>
                <a:gdLst>
                  <a:gd name="T0" fmla="*/ 85 w 94"/>
                  <a:gd name="T1" fmla="*/ 19 h 19"/>
                  <a:gd name="T2" fmla="*/ 9 w 94"/>
                  <a:gd name="T3" fmla="*/ 19 h 19"/>
                  <a:gd name="T4" fmla="*/ 0 w 94"/>
                  <a:gd name="T5" fmla="*/ 0 h 19"/>
                  <a:gd name="T6" fmla="*/ 94 w 94"/>
                  <a:gd name="T7" fmla="*/ 0 h 19"/>
                  <a:gd name="T8" fmla="*/ 85 w 94"/>
                  <a:gd name="T9" fmla="*/ 19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4" h="19">
                    <a:moveTo>
                      <a:pt x="85" y="19"/>
                    </a:moveTo>
                    <a:lnTo>
                      <a:pt x="9" y="19"/>
                    </a:lnTo>
                    <a:lnTo>
                      <a:pt x="0" y="0"/>
                    </a:lnTo>
                    <a:lnTo>
                      <a:pt x="94" y="0"/>
                    </a:lnTo>
                    <a:lnTo>
                      <a:pt x="85" y="19"/>
                    </a:lnTo>
                    <a:close/>
                  </a:path>
                </a:pathLst>
              </a:custGeom>
              <a:solidFill>
                <a:srgbClr val="8285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9" name="Freeform 26"/>
              <p:cNvSpPr>
                <a:spLocks/>
              </p:cNvSpPr>
              <p:nvPr/>
            </p:nvSpPr>
            <p:spPr bwMode="auto">
              <a:xfrm>
                <a:off x="4878388" y="692150"/>
                <a:ext cx="344488" cy="722313"/>
              </a:xfrm>
              <a:custGeom>
                <a:avLst/>
                <a:gdLst>
                  <a:gd name="T0" fmla="*/ 92 w 92"/>
                  <a:gd name="T1" fmla="*/ 1 h 192"/>
                  <a:gd name="T2" fmla="*/ 80 w 92"/>
                  <a:gd name="T3" fmla="*/ 0 h 192"/>
                  <a:gd name="T4" fmla="*/ 0 w 92"/>
                  <a:gd name="T5" fmla="*/ 80 h 192"/>
                  <a:gd name="T6" fmla="*/ 36 w 92"/>
                  <a:gd name="T7" fmla="*/ 192 h 192"/>
                  <a:gd name="T8" fmla="*/ 60 w 92"/>
                  <a:gd name="T9" fmla="*/ 192 h 192"/>
                  <a:gd name="T10" fmla="*/ 24 w 92"/>
                  <a:gd name="T11" fmla="*/ 80 h 192"/>
                  <a:gd name="T12" fmla="*/ 92 w 92"/>
                  <a:gd name="T13" fmla="*/ 1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2" h="192">
                    <a:moveTo>
                      <a:pt x="92" y="1"/>
                    </a:moveTo>
                    <a:cubicBezTo>
                      <a:pt x="88" y="0"/>
                      <a:pt x="84" y="0"/>
                      <a:pt x="80" y="0"/>
                    </a:cubicBezTo>
                    <a:cubicBezTo>
                      <a:pt x="36" y="0"/>
                      <a:pt x="0" y="36"/>
                      <a:pt x="0" y="80"/>
                    </a:cubicBezTo>
                    <a:cubicBezTo>
                      <a:pt x="0" y="128"/>
                      <a:pt x="36" y="128"/>
                      <a:pt x="36" y="192"/>
                    </a:cubicBezTo>
                    <a:cubicBezTo>
                      <a:pt x="60" y="192"/>
                      <a:pt x="60" y="192"/>
                      <a:pt x="60" y="192"/>
                    </a:cubicBezTo>
                    <a:cubicBezTo>
                      <a:pt x="60" y="128"/>
                      <a:pt x="24" y="128"/>
                      <a:pt x="24" y="80"/>
                    </a:cubicBezTo>
                    <a:cubicBezTo>
                      <a:pt x="24" y="40"/>
                      <a:pt x="54" y="7"/>
                      <a:pt x="92" y="1"/>
                    </a:cubicBezTo>
                    <a:close/>
                  </a:path>
                </a:pathLst>
              </a:custGeom>
              <a:solidFill>
                <a:srgbClr val="EDAE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0" name="Freeform 27"/>
              <p:cNvSpPr>
                <a:spLocks/>
              </p:cNvSpPr>
              <p:nvPr/>
            </p:nvSpPr>
            <p:spPr bwMode="auto">
              <a:xfrm>
                <a:off x="4968876" y="696913"/>
                <a:ext cx="509588" cy="717550"/>
              </a:xfrm>
              <a:custGeom>
                <a:avLst/>
                <a:gdLst>
                  <a:gd name="T0" fmla="*/ 68 w 136"/>
                  <a:gd name="T1" fmla="*/ 0 h 191"/>
                  <a:gd name="T2" fmla="*/ 0 w 136"/>
                  <a:gd name="T3" fmla="*/ 79 h 191"/>
                  <a:gd name="T4" fmla="*/ 36 w 136"/>
                  <a:gd name="T5" fmla="*/ 191 h 191"/>
                  <a:gd name="T6" fmla="*/ 100 w 136"/>
                  <a:gd name="T7" fmla="*/ 191 h 191"/>
                  <a:gd name="T8" fmla="*/ 136 w 136"/>
                  <a:gd name="T9" fmla="*/ 79 h 191"/>
                  <a:gd name="T10" fmla="*/ 68 w 136"/>
                  <a:gd name="T11" fmla="*/ 0 h 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6" h="191">
                    <a:moveTo>
                      <a:pt x="68" y="0"/>
                    </a:moveTo>
                    <a:cubicBezTo>
                      <a:pt x="30" y="6"/>
                      <a:pt x="0" y="39"/>
                      <a:pt x="0" y="79"/>
                    </a:cubicBezTo>
                    <a:cubicBezTo>
                      <a:pt x="0" y="127"/>
                      <a:pt x="36" y="127"/>
                      <a:pt x="36" y="191"/>
                    </a:cubicBezTo>
                    <a:cubicBezTo>
                      <a:pt x="100" y="191"/>
                      <a:pt x="100" y="191"/>
                      <a:pt x="100" y="191"/>
                    </a:cubicBezTo>
                    <a:cubicBezTo>
                      <a:pt x="100" y="127"/>
                      <a:pt x="136" y="127"/>
                      <a:pt x="136" y="79"/>
                    </a:cubicBezTo>
                    <a:cubicBezTo>
                      <a:pt x="136" y="39"/>
                      <a:pt x="106" y="6"/>
                      <a:pt x="68" y="0"/>
                    </a:cubicBezTo>
                    <a:close/>
                  </a:path>
                </a:pathLst>
              </a:custGeom>
              <a:solidFill>
                <a:srgbClr val="FFBF5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36591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1386" y="105931"/>
            <a:ext cx="12180613" cy="609600"/>
          </a:xfrm>
        </p:spPr>
        <p:txBody>
          <a:bodyPr>
            <a:noAutofit/>
          </a:bodyPr>
          <a:lstStyle/>
          <a:p>
            <a:pPr algn="l"/>
            <a:r>
              <a:rPr lang="en-US" altLang="zh-TW" sz="44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1.4 </a:t>
            </a:r>
            <a:r>
              <a:rPr lang="zh-TW" altLang="en-US" sz="44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定期匯出</a:t>
            </a:r>
            <a:r>
              <a:rPr lang="en-US" altLang="zh-TW" sz="44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-</a:t>
            </a:r>
            <a:r>
              <a:rPr lang="zh-TW" alt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每年</a:t>
            </a:r>
            <a:r>
              <a:rPr lang="en-US" altLang="zh-TW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</a:t>
            </a:r>
            <a:r>
              <a:rPr lang="zh-TW" alt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月匯出應用單位總覽</a:t>
            </a:r>
            <a:endParaRPr lang="zh-TW" altLang="en-US" sz="4400" b="1" i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6" name="Rounded Rectangle 3"/>
          <p:cNvSpPr/>
          <p:nvPr/>
        </p:nvSpPr>
        <p:spPr>
          <a:xfrm>
            <a:off x="2331011" y="1256484"/>
            <a:ext cx="2232000" cy="1368000"/>
          </a:xfrm>
          <a:prstGeom prst="roundRect">
            <a:avLst/>
          </a:prstGeom>
          <a:noFill/>
          <a:ln w="25400">
            <a:solidFill>
              <a:srgbClr val="0070C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sz="1400" b="1" dirty="0">
                <a:solidFill>
                  <a:srgbClr val="213448"/>
                </a:solidFill>
                <a:latin typeface="Microsoft JhengHei"/>
              </a:rPr>
              <a:t> </a:t>
            </a:r>
            <a:r>
              <a:rPr sz="2000" b="1" dirty="0" err="1">
                <a:solidFill>
                  <a:srgbClr val="213448"/>
                </a:solidFill>
                <a:latin typeface="Microsoft JhengHei"/>
              </a:rPr>
              <a:t>教育部</a:t>
            </a:r>
            <a:endParaRPr lang="en-US" sz="2000" b="1" dirty="0">
              <a:solidFill>
                <a:srgbClr val="213448"/>
              </a:solidFill>
              <a:latin typeface="Microsoft JhengHei"/>
            </a:endParaRPr>
          </a:p>
          <a:p>
            <a:pPr algn="ctr">
              <a:spcAft>
                <a:spcPts val="400"/>
              </a:spcAft>
            </a:pPr>
            <a:r>
              <a:rPr sz="2000" b="1" dirty="0" err="1">
                <a:solidFill>
                  <a:srgbClr val="213448"/>
                </a:solidFill>
                <a:latin typeface="Microsoft JhengHei"/>
              </a:rPr>
              <a:t>統計處</a:t>
            </a:r>
            <a:endParaRPr lang="en-US" sz="2000" b="1" dirty="0">
              <a:solidFill>
                <a:srgbClr val="213448"/>
              </a:solidFill>
              <a:latin typeface="Microsoft JhengHei"/>
            </a:endParaRPr>
          </a:p>
          <a:p>
            <a:pPr algn="ctr">
              <a:spcAft>
                <a:spcPts val="400"/>
              </a:spcAft>
            </a:pPr>
            <a:endParaRPr lang="zh-TW" altLang="en-US" sz="2000" b="1" dirty="0">
              <a:solidFill>
                <a:srgbClr val="213448"/>
              </a:solidFill>
              <a:latin typeface="Microsoft JhengHei"/>
              <a:ea typeface="Microsoft JhengHei"/>
            </a:endParaRPr>
          </a:p>
        </p:txBody>
      </p:sp>
      <p:sp>
        <p:nvSpPr>
          <p:cNvPr id="7" name="Rounded Rectangle 4"/>
          <p:cNvSpPr/>
          <p:nvPr/>
        </p:nvSpPr>
        <p:spPr>
          <a:xfrm>
            <a:off x="4851011" y="1256484"/>
            <a:ext cx="2232000" cy="1368000"/>
          </a:xfrm>
          <a:prstGeom prst="roundRect">
            <a:avLst/>
          </a:prstGeom>
          <a:noFill/>
          <a:ln w="25400">
            <a:solidFill>
              <a:srgbClr val="EA66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>
            <a:noAutofit/>
          </a:bodyPr>
          <a:lstStyle/>
          <a:p>
            <a:pPr algn="ctr">
              <a:spcAft>
                <a:spcPts val="400"/>
              </a:spcAft>
            </a:pPr>
            <a:r>
              <a:rPr sz="2000" b="1" dirty="0" err="1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大學</a:t>
            </a:r>
            <a:endParaRPr lang="en-US" sz="2000" b="1" dirty="0">
              <a:solidFill>
                <a:srgbClr val="213448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>
              <a:spcAft>
                <a:spcPts val="400"/>
              </a:spcAft>
            </a:pPr>
            <a:r>
              <a:rPr sz="2000" b="1" dirty="0" err="1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總量管制小組</a:t>
            </a:r>
            <a:endParaRPr lang="en-US" sz="2000" b="1" dirty="0">
              <a:solidFill>
                <a:srgbClr val="213448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>
              <a:spcAft>
                <a:spcPts val="400"/>
              </a:spcAft>
            </a:pPr>
            <a:endParaRPr sz="1800" b="1" dirty="0">
              <a:solidFill>
                <a:srgbClr val="213448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Rounded Rectangle 5"/>
          <p:cNvSpPr/>
          <p:nvPr/>
        </p:nvSpPr>
        <p:spPr>
          <a:xfrm>
            <a:off x="7371011" y="1256484"/>
            <a:ext cx="2232000" cy="1368000"/>
          </a:xfrm>
          <a:prstGeom prst="roundRect">
            <a:avLst/>
          </a:prstGeom>
          <a:noFill/>
          <a:ln w="25400">
            <a:solidFill>
              <a:srgbClr val="844EA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sz="2000" b="1" dirty="0" err="1">
                <a:solidFill>
                  <a:srgbClr val="213448"/>
                </a:solidFill>
                <a:latin typeface="Microsoft JhengHei"/>
              </a:rPr>
              <a:t>產學合作</a:t>
            </a:r>
            <a:endParaRPr lang="en-US" sz="2000" b="1" dirty="0">
              <a:solidFill>
                <a:srgbClr val="213448"/>
              </a:solidFill>
              <a:latin typeface="Microsoft JhengHei"/>
            </a:endParaRPr>
          </a:p>
          <a:p>
            <a:pPr algn="ctr">
              <a:spcAft>
                <a:spcPts val="400"/>
              </a:spcAft>
            </a:pPr>
            <a:r>
              <a:rPr sz="2000" b="1" dirty="0" err="1">
                <a:solidFill>
                  <a:srgbClr val="213448"/>
                </a:solidFill>
                <a:latin typeface="Microsoft JhengHei"/>
              </a:rPr>
              <a:t>績效評量</a:t>
            </a:r>
            <a:endParaRPr lang="en-US" sz="2000" b="1" dirty="0">
              <a:solidFill>
                <a:srgbClr val="213448"/>
              </a:solidFill>
              <a:latin typeface="Microsoft JhengHei"/>
            </a:endParaRPr>
          </a:p>
          <a:p>
            <a:pPr algn="ctr">
              <a:spcAft>
                <a:spcPts val="400"/>
              </a:spcAft>
            </a:pPr>
            <a:endParaRPr sz="1800" b="1" dirty="0">
              <a:solidFill>
                <a:srgbClr val="213448"/>
              </a:solidFill>
              <a:latin typeface="Microsoft JhengHei"/>
            </a:endParaRPr>
          </a:p>
        </p:txBody>
      </p:sp>
      <p:sp>
        <p:nvSpPr>
          <p:cNvPr id="10" name="Rounded Rectangle 7"/>
          <p:cNvSpPr/>
          <p:nvPr/>
        </p:nvSpPr>
        <p:spPr>
          <a:xfrm>
            <a:off x="2348991" y="2912484"/>
            <a:ext cx="2232000" cy="1368000"/>
          </a:xfrm>
          <a:prstGeom prst="roundRect">
            <a:avLst/>
          </a:prstGeom>
          <a:noFill/>
          <a:ln w="2540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sz="2000" b="1" dirty="0" err="1">
                <a:solidFill>
                  <a:srgbClr val="213448"/>
                </a:solidFill>
                <a:latin typeface="Microsoft JhengHei"/>
              </a:rPr>
              <a:t>教育部</a:t>
            </a:r>
            <a:endParaRPr lang="en-US" sz="2000" b="1" dirty="0">
              <a:solidFill>
                <a:srgbClr val="213448"/>
              </a:solidFill>
              <a:latin typeface="Microsoft JhengHei"/>
            </a:endParaRPr>
          </a:p>
          <a:p>
            <a:pPr algn="ctr">
              <a:spcAft>
                <a:spcPts val="400"/>
              </a:spcAft>
            </a:pPr>
            <a:r>
              <a:rPr sz="2000" b="1" dirty="0" err="1">
                <a:solidFill>
                  <a:srgbClr val="213448"/>
                </a:solidFill>
                <a:latin typeface="Microsoft JhengHei"/>
              </a:rPr>
              <a:t>人事處</a:t>
            </a:r>
            <a:endParaRPr lang="en-US" sz="2000" b="1" dirty="0">
              <a:solidFill>
                <a:srgbClr val="213448"/>
              </a:solidFill>
              <a:latin typeface="Microsoft JhengHei"/>
            </a:endParaRPr>
          </a:p>
          <a:p>
            <a:pPr algn="ctr">
              <a:spcAft>
                <a:spcPts val="400"/>
              </a:spcAft>
            </a:pPr>
            <a:endParaRPr sz="2000" b="1" dirty="0">
              <a:solidFill>
                <a:srgbClr val="213448"/>
              </a:solidFill>
              <a:latin typeface="Microsoft JhengHei"/>
            </a:endParaRPr>
          </a:p>
        </p:txBody>
      </p:sp>
      <p:sp>
        <p:nvSpPr>
          <p:cNvPr id="11" name="Rounded Rectangle 8"/>
          <p:cNvSpPr/>
          <p:nvPr/>
        </p:nvSpPr>
        <p:spPr>
          <a:xfrm>
            <a:off x="4851011" y="2868844"/>
            <a:ext cx="2232000" cy="1368000"/>
          </a:xfrm>
          <a:prstGeom prst="roundRect">
            <a:avLst/>
          </a:prstGeom>
          <a:noFill/>
          <a:ln w="25400">
            <a:solidFill>
              <a:srgbClr val="FFCC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sz="1400" b="1" dirty="0">
                <a:solidFill>
                  <a:srgbClr val="213448"/>
                </a:solidFill>
                <a:latin typeface="Microsoft JhengHei"/>
              </a:rPr>
              <a:t> </a:t>
            </a:r>
            <a:r>
              <a:rPr sz="2000" b="1" dirty="0" err="1">
                <a:solidFill>
                  <a:srgbClr val="213448"/>
                </a:solidFill>
                <a:latin typeface="Microsoft JhengHei"/>
              </a:rPr>
              <a:t>教育部</a:t>
            </a:r>
            <a:endParaRPr lang="en-US" sz="2000" b="1" dirty="0">
              <a:solidFill>
                <a:srgbClr val="213448"/>
              </a:solidFill>
              <a:latin typeface="Microsoft JhengHei"/>
            </a:endParaRPr>
          </a:p>
          <a:p>
            <a:pPr algn="ctr">
              <a:spcAft>
                <a:spcPts val="400"/>
              </a:spcAft>
            </a:pPr>
            <a:r>
              <a:rPr sz="2000" b="1" dirty="0" err="1">
                <a:solidFill>
                  <a:srgbClr val="213448"/>
                </a:solidFill>
                <a:latin typeface="Microsoft JhengHei"/>
              </a:rPr>
              <a:t>國際司</a:t>
            </a:r>
            <a:endParaRPr lang="en-US" sz="2000" b="1" dirty="0">
              <a:solidFill>
                <a:srgbClr val="213448"/>
              </a:solidFill>
              <a:latin typeface="Microsoft JhengHei"/>
            </a:endParaRPr>
          </a:p>
          <a:p>
            <a:pPr algn="ctr">
              <a:spcAft>
                <a:spcPts val="400"/>
              </a:spcAft>
            </a:pPr>
            <a:endParaRPr lang="zh-TW" altLang="en-US" sz="2000" b="1" dirty="0">
              <a:solidFill>
                <a:srgbClr val="213448"/>
              </a:solidFill>
              <a:latin typeface="Microsoft JhengHei"/>
              <a:ea typeface="Microsoft JhengHei"/>
            </a:endParaRPr>
          </a:p>
        </p:txBody>
      </p:sp>
      <p:sp>
        <p:nvSpPr>
          <p:cNvPr id="13" name="Rounded Rectangle 10"/>
          <p:cNvSpPr/>
          <p:nvPr/>
        </p:nvSpPr>
        <p:spPr>
          <a:xfrm>
            <a:off x="2348991" y="4568484"/>
            <a:ext cx="2232000" cy="1368000"/>
          </a:xfrm>
          <a:prstGeom prst="roundRect">
            <a:avLst/>
          </a:prstGeom>
          <a:noFill/>
          <a:ln w="25400">
            <a:solidFill>
              <a:srgbClr val="6633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400"/>
              </a:spcAft>
            </a:pPr>
            <a:r>
              <a:rPr sz="18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8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私立大學校院</a:t>
            </a:r>
            <a:br>
              <a:rPr lang="zh-TW" altLang="en-US" sz="18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18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獎補助小組</a:t>
            </a:r>
          </a:p>
          <a:p>
            <a:pPr algn="ctr">
              <a:spcAft>
                <a:spcPts val="400"/>
              </a:spcAft>
            </a:pPr>
            <a:endParaRPr sz="1400" b="1" dirty="0">
              <a:solidFill>
                <a:srgbClr val="213448"/>
              </a:solidFill>
              <a:latin typeface="Microsoft JhengHei"/>
            </a:endParaRPr>
          </a:p>
        </p:txBody>
      </p:sp>
      <p:sp>
        <p:nvSpPr>
          <p:cNvPr id="17" name="Rounded Rectangle 3"/>
          <p:cNvSpPr/>
          <p:nvPr/>
        </p:nvSpPr>
        <p:spPr>
          <a:xfrm>
            <a:off x="2601031" y="2190227"/>
            <a:ext cx="1691960" cy="314037"/>
          </a:xfrm>
          <a:prstGeom prst="roundRect">
            <a:avLst/>
          </a:prstGeom>
          <a:solidFill>
            <a:srgbClr val="EAF1F6"/>
          </a:solidFill>
          <a:ln w="25400">
            <a:solidFill>
              <a:srgbClr val="0070C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sz="1100" b="1" dirty="0">
                <a:solidFill>
                  <a:schemeClr val="tx1"/>
                </a:solidFill>
                <a:latin typeface="Microsoft JhengHei"/>
              </a:rPr>
              <a:t> </a:t>
            </a:r>
            <a:r>
              <a:rPr sz="1500" b="1" dirty="0">
                <a:solidFill>
                  <a:schemeClr val="tx1"/>
                </a:solidFill>
                <a:latin typeface="Microsoft JhengHei"/>
              </a:rPr>
              <a:t>3張表冊</a:t>
            </a:r>
            <a:endParaRPr sz="1500" b="1" dirty="0">
              <a:solidFill>
                <a:schemeClr val="tx1"/>
              </a:solidFill>
              <a:latin typeface="Microsoft JhengHei"/>
              <a:ea typeface="Microsoft JhengHei"/>
            </a:endParaRPr>
          </a:p>
        </p:txBody>
      </p:sp>
      <p:sp>
        <p:nvSpPr>
          <p:cNvPr id="19" name="Rounded Rectangle 3"/>
          <p:cNvSpPr/>
          <p:nvPr/>
        </p:nvSpPr>
        <p:spPr>
          <a:xfrm>
            <a:off x="5121031" y="2190227"/>
            <a:ext cx="1691960" cy="314037"/>
          </a:xfrm>
          <a:prstGeom prst="roundRect">
            <a:avLst/>
          </a:prstGeom>
          <a:solidFill>
            <a:srgbClr val="FFB061"/>
          </a:solidFill>
          <a:ln w="25400">
            <a:solidFill>
              <a:srgbClr val="EA66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sz="1100" b="1" dirty="0">
                <a:solidFill>
                  <a:schemeClr val="tx1"/>
                </a:solidFill>
                <a:latin typeface="Microsoft JhengHei"/>
              </a:rPr>
              <a:t> </a:t>
            </a:r>
            <a:r>
              <a:rPr lang="en-US" altLang="zh-TW" sz="1500" b="1" dirty="0">
                <a:solidFill>
                  <a:schemeClr val="tx1"/>
                </a:solidFill>
                <a:latin typeface="Microsoft JhengHei"/>
              </a:rPr>
              <a:t>8</a:t>
            </a:r>
            <a:r>
              <a:rPr sz="1500" b="1" dirty="0">
                <a:solidFill>
                  <a:schemeClr val="tx1"/>
                </a:solidFill>
                <a:latin typeface="Microsoft JhengHei"/>
              </a:rPr>
              <a:t>張表冊</a:t>
            </a:r>
            <a:endParaRPr sz="1500" b="1" dirty="0">
              <a:solidFill>
                <a:schemeClr val="tx1"/>
              </a:solidFill>
              <a:latin typeface="Microsoft JhengHei"/>
              <a:ea typeface="Microsoft JhengHei"/>
            </a:endParaRPr>
          </a:p>
        </p:txBody>
      </p:sp>
      <p:sp>
        <p:nvSpPr>
          <p:cNvPr id="20" name="Rounded Rectangle 3"/>
          <p:cNvSpPr/>
          <p:nvPr/>
        </p:nvSpPr>
        <p:spPr>
          <a:xfrm>
            <a:off x="7641031" y="2190226"/>
            <a:ext cx="1691960" cy="31403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rgbClr val="844EA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sz="1100" b="1" dirty="0">
                <a:solidFill>
                  <a:schemeClr val="tx1"/>
                </a:solidFill>
                <a:latin typeface="Microsoft JhengHei"/>
              </a:rPr>
              <a:t> </a:t>
            </a:r>
            <a:r>
              <a:rPr lang="en-US" altLang="zh-TW" sz="1500" b="1" dirty="0">
                <a:solidFill>
                  <a:schemeClr val="tx1"/>
                </a:solidFill>
                <a:latin typeface="Microsoft JhengHei"/>
              </a:rPr>
              <a:t>10</a:t>
            </a:r>
            <a:r>
              <a:rPr sz="1500" b="1" dirty="0">
                <a:solidFill>
                  <a:schemeClr val="tx1"/>
                </a:solidFill>
                <a:latin typeface="Microsoft JhengHei"/>
              </a:rPr>
              <a:t>張表冊</a:t>
            </a:r>
            <a:endParaRPr sz="1500" b="1" dirty="0">
              <a:solidFill>
                <a:schemeClr val="tx1"/>
              </a:solidFill>
              <a:latin typeface="Microsoft JhengHei"/>
              <a:ea typeface="Microsoft JhengHei"/>
            </a:endParaRPr>
          </a:p>
        </p:txBody>
      </p:sp>
      <p:sp>
        <p:nvSpPr>
          <p:cNvPr id="22" name="Rounded Rectangle 3"/>
          <p:cNvSpPr/>
          <p:nvPr/>
        </p:nvSpPr>
        <p:spPr>
          <a:xfrm>
            <a:off x="2619011" y="3825062"/>
            <a:ext cx="1691960" cy="314037"/>
          </a:xfrm>
          <a:prstGeom prst="roundRect">
            <a:avLst/>
          </a:prstGeom>
          <a:solidFill>
            <a:srgbClr val="FF9393"/>
          </a:solidFill>
          <a:ln w="2540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sz="1100" b="1" dirty="0">
                <a:solidFill>
                  <a:schemeClr val="tx1"/>
                </a:solidFill>
                <a:latin typeface="Microsoft JhengHei"/>
              </a:rPr>
              <a:t> </a:t>
            </a:r>
            <a:r>
              <a:rPr lang="en-US" sz="1500" b="1" dirty="0">
                <a:solidFill>
                  <a:schemeClr val="tx1"/>
                </a:solidFill>
                <a:latin typeface="Microsoft JhengHei"/>
              </a:rPr>
              <a:t>4</a:t>
            </a:r>
            <a:r>
              <a:rPr sz="1500" b="1" dirty="0">
                <a:solidFill>
                  <a:schemeClr val="tx1"/>
                </a:solidFill>
                <a:latin typeface="Microsoft JhengHei"/>
              </a:rPr>
              <a:t>張表冊</a:t>
            </a:r>
            <a:endParaRPr sz="1500" b="1" dirty="0">
              <a:solidFill>
                <a:schemeClr val="tx1"/>
              </a:solidFill>
              <a:latin typeface="Microsoft JhengHei"/>
              <a:ea typeface="Microsoft JhengHei"/>
            </a:endParaRPr>
          </a:p>
        </p:txBody>
      </p:sp>
      <p:sp>
        <p:nvSpPr>
          <p:cNvPr id="24" name="Rounded Rectangle 3"/>
          <p:cNvSpPr/>
          <p:nvPr/>
        </p:nvSpPr>
        <p:spPr>
          <a:xfrm>
            <a:off x="5121031" y="3786042"/>
            <a:ext cx="1691960" cy="314037"/>
          </a:xfrm>
          <a:prstGeom prst="roundRect">
            <a:avLst/>
          </a:prstGeom>
          <a:solidFill>
            <a:srgbClr val="FFFFC5"/>
          </a:solidFill>
          <a:ln w="25400">
            <a:solidFill>
              <a:srgbClr val="FFCC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sz="1100" b="1" dirty="0">
                <a:solidFill>
                  <a:schemeClr val="tx1"/>
                </a:solidFill>
                <a:latin typeface="Microsoft JhengHei"/>
              </a:rPr>
              <a:t> </a:t>
            </a:r>
            <a:r>
              <a:rPr lang="en-US" sz="1500" b="1" dirty="0">
                <a:solidFill>
                  <a:schemeClr val="tx1"/>
                </a:solidFill>
                <a:latin typeface="Microsoft JhengHei"/>
              </a:rPr>
              <a:t>8</a:t>
            </a:r>
            <a:r>
              <a:rPr sz="1500" b="1" dirty="0">
                <a:solidFill>
                  <a:schemeClr val="tx1"/>
                </a:solidFill>
                <a:latin typeface="Microsoft JhengHei"/>
              </a:rPr>
              <a:t>張表冊</a:t>
            </a:r>
            <a:endParaRPr sz="1500" b="1" dirty="0">
              <a:solidFill>
                <a:schemeClr val="tx1"/>
              </a:solidFill>
              <a:latin typeface="Microsoft JhengHei"/>
              <a:ea typeface="Microsoft JhengHei"/>
            </a:endParaRPr>
          </a:p>
        </p:txBody>
      </p:sp>
      <p:sp>
        <p:nvSpPr>
          <p:cNvPr id="25" name="Rounded Rectangle 3"/>
          <p:cNvSpPr/>
          <p:nvPr/>
        </p:nvSpPr>
        <p:spPr>
          <a:xfrm>
            <a:off x="7650023" y="3801515"/>
            <a:ext cx="1691960" cy="314037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 w="25400">
            <a:solidFill>
              <a:srgbClr val="0000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lang="en-US" sz="1500" b="1" dirty="0">
                <a:solidFill>
                  <a:schemeClr val="tx1"/>
                </a:solidFill>
                <a:latin typeface="Microsoft JhengHei"/>
              </a:rPr>
              <a:t>9</a:t>
            </a:r>
            <a:r>
              <a:rPr sz="1500" b="1" dirty="0">
                <a:solidFill>
                  <a:schemeClr val="tx1"/>
                </a:solidFill>
                <a:latin typeface="Microsoft JhengHei"/>
              </a:rPr>
              <a:t>張表冊</a:t>
            </a:r>
          </a:p>
        </p:txBody>
      </p:sp>
      <p:sp>
        <p:nvSpPr>
          <p:cNvPr id="26" name="Rounded Rectangle 3"/>
          <p:cNvSpPr/>
          <p:nvPr/>
        </p:nvSpPr>
        <p:spPr>
          <a:xfrm>
            <a:off x="2619011" y="5496844"/>
            <a:ext cx="1691960" cy="314037"/>
          </a:xfrm>
          <a:prstGeom prst="roundRect">
            <a:avLst/>
          </a:prstGeom>
          <a:solidFill>
            <a:srgbClr val="EFD1AF"/>
          </a:solidFill>
          <a:ln w="25400">
            <a:solidFill>
              <a:srgbClr val="6633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sz="2000" b="1" dirty="0">
                <a:solidFill>
                  <a:srgbClr val="213448"/>
                </a:solidFill>
                <a:latin typeface="Microsoft JhengHei"/>
              </a:rPr>
              <a:t> </a:t>
            </a:r>
            <a:r>
              <a:rPr lang="en-US" altLang="zh-TW" sz="1500" b="1" dirty="0">
                <a:solidFill>
                  <a:schemeClr val="tx1"/>
                </a:solidFill>
                <a:latin typeface="Microsoft JhengHei"/>
              </a:rPr>
              <a:t>7</a:t>
            </a:r>
            <a:r>
              <a:rPr sz="1500" b="1" dirty="0">
                <a:solidFill>
                  <a:schemeClr val="tx1"/>
                </a:solidFill>
                <a:latin typeface="Microsoft JhengHei"/>
              </a:rPr>
              <a:t>張表冊</a:t>
            </a:r>
          </a:p>
        </p:txBody>
      </p:sp>
      <p:sp>
        <p:nvSpPr>
          <p:cNvPr id="27" name="Rounded Rectangle 3"/>
          <p:cNvSpPr/>
          <p:nvPr/>
        </p:nvSpPr>
        <p:spPr>
          <a:xfrm>
            <a:off x="5191831" y="5496844"/>
            <a:ext cx="1691960" cy="314037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lang="en-US" sz="1500" b="1" dirty="0">
                <a:solidFill>
                  <a:srgbClr val="213448"/>
                </a:solidFill>
                <a:latin typeface="Microsoft JhengHei"/>
              </a:rPr>
              <a:t>21</a:t>
            </a:r>
            <a:r>
              <a:rPr sz="1500" b="1" dirty="0">
                <a:solidFill>
                  <a:srgbClr val="213448"/>
                </a:solidFill>
                <a:latin typeface="Microsoft JhengHei"/>
              </a:rPr>
              <a:t>張表冊</a:t>
            </a:r>
          </a:p>
        </p:txBody>
      </p:sp>
      <p:sp>
        <p:nvSpPr>
          <p:cNvPr id="23" name="Rounded Rectangle 10"/>
          <p:cNvSpPr/>
          <p:nvPr/>
        </p:nvSpPr>
        <p:spPr>
          <a:xfrm>
            <a:off x="7380003" y="2863324"/>
            <a:ext cx="2232000" cy="1368000"/>
          </a:xfrm>
          <a:prstGeom prst="roundRect">
            <a:avLst/>
          </a:prstGeom>
          <a:noFill/>
          <a:ln w="25400">
            <a:solidFill>
              <a:srgbClr val="0000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Aft>
                <a:spcPts val="400"/>
              </a:spcAft>
            </a:pPr>
            <a:r>
              <a:rPr sz="18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0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教育部</a:t>
            </a:r>
            <a:br>
              <a:rPr lang="zh-TW" altLang="en-US" sz="20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20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國際化調查</a:t>
            </a:r>
          </a:p>
          <a:p>
            <a:pPr algn="ctr">
              <a:spcAft>
                <a:spcPts val="400"/>
              </a:spcAft>
            </a:pPr>
            <a:endParaRPr sz="1400" b="1" dirty="0">
              <a:solidFill>
                <a:srgbClr val="213448"/>
              </a:solidFill>
              <a:latin typeface="Microsoft JhengHei"/>
            </a:endParaRPr>
          </a:p>
        </p:txBody>
      </p:sp>
      <p:sp>
        <p:nvSpPr>
          <p:cNvPr id="28" name="Rounded Rectangle 10"/>
          <p:cNvSpPr/>
          <p:nvPr/>
        </p:nvSpPr>
        <p:spPr>
          <a:xfrm>
            <a:off x="4851011" y="4568484"/>
            <a:ext cx="2232000" cy="1368000"/>
          </a:xfrm>
          <a:prstGeom prst="roundRect">
            <a:avLst/>
          </a:prstGeom>
          <a:noFill/>
          <a:ln w="254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400"/>
              </a:spcAft>
            </a:pPr>
            <a:r>
              <a:rPr sz="18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0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高教</a:t>
            </a:r>
            <a:br>
              <a:rPr lang="zh-TW" altLang="en-US" sz="20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20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深耕計畫小組</a:t>
            </a:r>
          </a:p>
          <a:p>
            <a:pPr algn="ctr">
              <a:spcAft>
                <a:spcPts val="400"/>
              </a:spcAft>
            </a:pPr>
            <a:endParaRPr sz="1400" b="1" dirty="0">
              <a:solidFill>
                <a:srgbClr val="213448"/>
              </a:solidFill>
              <a:latin typeface="Microsoft JhengHei"/>
            </a:endParaRPr>
          </a:p>
        </p:txBody>
      </p:sp>
    </p:spTree>
    <p:extLst>
      <p:ext uri="{BB962C8B-B14F-4D97-AF65-F5344CB8AC3E}">
        <p14:creationId xmlns:p14="http://schemas.microsoft.com/office/powerpoint/2010/main" val="26484499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1386" y="105931"/>
            <a:ext cx="12180613" cy="609600"/>
          </a:xfrm>
        </p:spPr>
        <p:txBody>
          <a:bodyPr>
            <a:noAutofit/>
          </a:bodyPr>
          <a:lstStyle/>
          <a:p>
            <a:pPr algn="l"/>
            <a:r>
              <a:rPr lang="en-US" altLang="zh-TW" sz="44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1.5</a:t>
            </a:r>
            <a:r>
              <a:rPr lang="zh-TW" altLang="en-US" sz="44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定期匯出</a:t>
            </a:r>
            <a:r>
              <a:rPr lang="en-US" altLang="zh-TW" sz="44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-</a:t>
            </a:r>
            <a:r>
              <a:rPr lang="zh-TW" alt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每年</a:t>
            </a:r>
            <a:r>
              <a:rPr lang="en-US" altLang="zh-TW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</a:t>
            </a:r>
            <a:r>
              <a:rPr lang="zh-TW" alt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月匯出資料予應用單位</a:t>
            </a:r>
            <a:endParaRPr lang="zh-TW" altLang="en-US" sz="4400" b="1" i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0628928"/>
              </p:ext>
            </p:extLst>
          </p:nvPr>
        </p:nvGraphicFramePr>
        <p:xfrm>
          <a:off x="676850" y="834799"/>
          <a:ext cx="10623282" cy="5106204"/>
        </p:xfrm>
        <a:graphic>
          <a:graphicData uri="http://schemas.openxmlformats.org/drawingml/2006/table">
            <a:tbl>
              <a:tblPr/>
              <a:tblGrid>
                <a:gridCol w="28832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40074">
                  <a:extLst>
                    <a:ext uri="{9D8B030D-6E8A-4147-A177-3AD203B41FA5}">
                      <a16:colId xmlns:a16="http://schemas.microsoft.com/office/drawing/2014/main" val="196825654"/>
                    </a:ext>
                  </a:extLst>
                </a:gridCol>
              </a:tblGrid>
              <a:tr h="44573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應用單位</a:t>
                      </a: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E49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匯出表冊</a:t>
                      </a: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E4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        教育部統計處</a:t>
                      </a: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TW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0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大學總量管制小組</a:t>
                      </a: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TW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98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產學合作績效評量</a:t>
                      </a: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TW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3147597"/>
                  </a:ext>
                </a:extLst>
              </a:tr>
              <a:tr h="48029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教育部人事處</a:t>
                      </a: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TW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189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2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教育部國際司</a:t>
                      </a: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49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教育部國際化調查</a:t>
                      </a: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1237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私立大學校院</a:t>
                      </a:r>
                      <a:b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</a:b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獎補助小組</a:t>
                      </a: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5352416"/>
                  </a:ext>
                </a:extLst>
              </a:tr>
              <a:tr h="86986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高教</a:t>
                      </a:r>
                      <a:b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</a:b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深耕計畫小組</a:t>
                      </a: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TW" altLang="en-US" sz="2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6" name="Rounded Rectangle 4"/>
          <p:cNvSpPr/>
          <p:nvPr/>
        </p:nvSpPr>
        <p:spPr>
          <a:xfrm>
            <a:off x="3655017" y="1298188"/>
            <a:ext cx="1604531" cy="36576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7</a:t>
            </a:r>
            <a:r>
              <a:rPr 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13</a:t>
            </a:r>
            <a:endParaRPr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24" name="Rounded Rectangle 4"/>
          <p:cNvSpPr/>
          <p:nvPr/>
        </p:nvSpPr>
        <p:spPr>
          <a:xfrm>
            <a:off x="3655018" y="1775678"/>
            <a:ext cx="2620532" cy="36576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4-2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5-2</a:t>
            </a:r>
            <a:endParaRPr sz="16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7" name="Rounded Rectangle 35"/>
          <p:cNvSpPr/>
          <p:nvPr/>
        </p:nvSpPr>
        <p:spPr>
          <a:xfrm>
            <a:off x="6915450" y="1783333"/>
            <a:ext cx="936568" cy="365760"/>
          </a:xfrm>
          <a:prstGeom prst="roundRect">
            <a:avLst/>
          </a:prstGeom>
          <a:solidFill>
            <a:srgbClr val="FFCC99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ounded Rectangle 57"/>
          <p:cNvSpPr/>
          <p:nvPr/>
        </p:nvSpPr>
        <p:spPr>
          <a:xfrm>
            <a:off x="6321180" y="1775678"/>
            <a:ext cx="548640" cy="365760"/>
          </a:xfrm>
          <a:prstGeom prst="roundRect">
            <a:avLst/>
          </a:prstGeom>
          <a:solidFill>
            <a:srgbClr val="FFFFC5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</a:t>
            </a:r>
            <a:endParaRPr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30" name="Rounded Rectangle 16"/>
          <p:cNvSpPr/>
          <p:nvPr/>
        </p:nvSpPr>
        <p:spPr>
          <a:xfrm>
            <a:off x="3655019" y="2283636"/>
            <a:ext cx="5372968" cy="36576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1" hangingPunct="1">
              <a:defRPr/>
            </a:pP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9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10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13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15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20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23</a:t>
            </a:r>
          </a:p>
        </p:txBody>
      </p:sp>
      <p:sp>
        <p:nvSpPr>
          <p:cNvPr id="33" name="Rounded Rectangle 57"/>
          <p:cNvSpPr/>
          <p:nvPr/>
        </p:nvSpPr>
        <p:spPr>
          <a:xfrm>
            <a:off x="3655018" y="2815756"/>
            <a:ext cx="1826204" cy="365760"/>
          </a:xfrm>
          <a:prstGeom prst="roundRect">
            <a:avLst/>
          </a:prstGeom>
          <a:solidFill>
            <a:srgbClr val="FFFFC5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6</a:t>
            </a:r>
            <a:endParaRPr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34" name="Rounded Rectangle 4"/>
          <p:cNvSpPr/>
          <p:nvPr/>
        </p:nvSpPr>
        <p:spPr>
          <a:xfrm>
            <a:off x="3655018" y="3328825"/>
            <a:ext cx="3889240" cy="36576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1" hangingPunct="1">
              <a:defRPr/>
            </a:pP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4-2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5-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6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7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8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9</a:t>
            </a:r>
            <a:endParaRPr lang="zh-TW" altLang="en-US" sz="16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35" name="Rounded Rectangle 4"/>
          <p:cNvSpPr/>
          <p:nvPr/>
        </p:nvSpPr>
        <p:spPr>
          <a:xfrm>
            <a:off x="3655018" y="3903730"/>
            <a:ext cx="3459010" cy="36576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1" hangingPunct="1">
              <a:defRPr/>
            </a:pP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4-2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5-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6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7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8</a:t>
            </a:r>
            <a:endParaRPr lang="zh-TW" altLang="en-US" sz="16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36" name="Rounded Rectangle 57"/>
          <p:cNvSpPr/>
          <p:nvPr/>
        </p:nvSpPr>
        <p:spPr>
          <a:xfrm>
            <a:off x="7172250" y="3899414"/>
            <a:ext cx="733369" cy="365760"/>
          </a:xfrm>
          <a:prstGeom prst="roundRect">
            <a:avLst/>
          </a:prstGeom>
          <a:solidFill>
            <a:srgbClr val="FFFFC5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1-3</a:t>
            </a:r>
            <a:endParaRPr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37" name="Rounded Rectangle 16"/>
          <p:cNvSpPr/>
          <p:nvPr/>
        </p:nvSpPr>
        <p:spPr>
          <a:xfrm>
            <a:off x="7961532" y="3899414"/>
            <a:ext cx="713222" cy="36576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1" hangingPunct="1">
              <a:defRPr/>
            </a:pP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16</a:t>
            </a:r>
          </a:p>
        </p:txBody>
      </p:sp>
      <p:sp>
        <p:nvSpPr>
          <p:cNvPr id="38" name="Rounded Rectangle 4"/>
          <p:cNvSpPr/>
          <p:nvPr/>
        </p:nvSpPr>
        <p:spPr>
          <a:xfrm>
            <a:off x="3648998" y="4530392"/>
            <a:ext cx="1401796" cy="36576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6</a:t>
            </a:r>
            <a:r>
              <a:rPr 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7,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8</a:t>
            </a:r>
            <a:endParaRPr sz="16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9" name="Rounded Rectangle 16"/>
          <p:cNvSpPr/>
          <p:nvPr/>
        </p:nvSpPr>
        <p:spPr>
          <a:xfrm>
            <a:off x="5699024" y="4529626"/>
            <a:ext cx="1555580" cy="36576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1" hangingPunct="1">
              <a:defRPr/>
            </a:pP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9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13</a:t>
            </a:r>
            <a:endParaRPr lang="zh-TW" altLang="en-US" sz="16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40" name="Rounded Rectangle 4"/>
          <p:cNvSpPr/>
          <p:nvPr/>
        </p:nvSpPr>
        <p:spPr>
          <a:xfrm>
            <a:off x="3631061" y="5085015"/>
            <a:ext cx="4266453" cy="36576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1" hangingPunct="1">
              <a:defRPr/>
            </a:pP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6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7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8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9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13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29</a:t>
            </a:r>
            <a:endParaRPr lang="zh-TW" altLang="en-US" sz="16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41" name="Rounded Rectangle 57"/>
          <p:cNvSpPr/>
          <p:nvPr/>
        </p:nvSpPr>
        <p:spPr>
          <a:xfrm>
            <a:off x="7983618" y="5085015"/>
            <a:ext cx="548640" cy="365760"/>
          </a:xfrm>
          <a:prstGeom prst="roundRect">
            <a:avLst/>
          </a:prstGeom>
          <a:solidFill>
            <a:srgbClr val="FFFFC5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</a:t>
            </a:r>
            <a:endParaRPr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42" name="Rounded Rectangle 4"/>
          <p:cNvSpPr/>
          <p:nvPr/>
        </p:nvSpPr>
        <p:spPr>
          <a:xfrm>
            <a:off x="8582917" y="5085015"/>
            <a:ext cx="937791" cy="365760"/>
          </a:xfrm>
          <a:prstGeom prst="roundRect">
            <a:avLst/>
          </a:prstGeom>
          <a:solidFill>
            <a:srgbClr val="FF8989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職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</a:t>
            </a:r>
            <a:r>
              <a:rPr 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職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</a:t>
            </a:r>
            <a:endParaRPr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43" name="Rounded Rectangle 16"/>
          <p:cNvSpPr/>
          <p:nvPr/>
        </p:nvSpPr>
        <p:spPr>
          <a:xfrm>
            <a:off x="3624720" y="5526828"/>
            <a:ext cx="4156358" cy="36576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1" hangingPunct="1">
              <a:defRPr/>
            </a:pP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3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9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10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16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18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20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21</a:t>
            </a:r>
          </a:p>
        </p:txBody>
      </p:sp>
      <p:sp>
        <p:nvSpPr>
          <p:cNvPr id="44" name="Rounded Rectangle 35"/>
          <p:cNvSpPr/>
          <p:nvPr/>
        </p:nvSpPr>
        <p:spPr>
          <a:xfrm>
            <a:off x="7827980" y="5526828"/>
            <a:ext cx="695198" cy="365760"/>
          </a:xfrm>
          <a:prstGeom prst="roundRect">
            <a:avLst/>
          </a:prstGeom>
          <a:solidFill>
            <a:srgbClr val="FFCC99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14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ounded Rectangle 57"/>
          <p:cNvSpPr/>
          <p:nvPr/>
        </p:nvSpPr>
        <p:spPr>
          <a:xfrm>
            <a:off x="5110203" y="4530392"/>
            <a:ext cx="548640" cy="365760"/>
          </a:xfrm>
          <a:prstGeom prst="roundRect">
            <a:avLst/>
          </a:prstGeom>
          <a:solidFill>
            <a:srgbClr val="FFFFC5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</a:t>
            </a:r>
            <a:endParaRPr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grpSp>
        <p:nvGrpSpPr>
          <p:cNvPr id="3" name="群組 2"/>
          <p:cNvGrpSpPr/>
          <p:nvPr/>
        </p:nvGrpSpPr>
        <p:grpSpPr>
          <a:xfrm>
            <a:off x="4093040" y="6034679"/>
            <a:ext cx="7146342" cy="307777"/>
            <a:chOff x="3359294" y="6521430"/>
            <a:chExt cx="7146342" cy="307777"/>
          </a:xfrm>
        </p:grpSpPr>
        <p:sp>
          <p:nvSpPr>
            <p:cNvPr id="47" name="文字方塊 46"/>
            <p:cNvSpPr txBox="1"/>
            <p:nvPr/>
          </p:nvSpPr>
          <p:spPr>
            <a:xfrm>
              <a:off x="3359294" y="6521430"/>
              <a:ext cx="714634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14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表冊類別說明        學生類        教師類         職員類        研究類        校務類</a:t>
              </a:r>
            </a:p>
          </p:txBody>
        </p:sp>
        <p:sp>
          <p:nvSpPr>
            <p:cNvPr id="48" name="Rounded Rectangle 4"/>
            <p:cNvSpPr/>
            <p:nvPr/>
          </p:nvSpPr>
          <p:spPr>
            <a:xfrm>
              <a:off x="4517880" y="6584407"/>
              <a:ext cx="331065" cy="180509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eaLnBrk="1" hangingPunct="1">
                <a:defRPr/>
              </a:pPr>
              <a:r>
                <a:rPr lang="zh-TW" altLang="en-US" sz="1200" b="1" dirty="0">
                  <a:solidFill>
                    <a:srgbClr val="000000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學</a:t>
              </a:r>
            </a:p>
          </p:txBody>
        </p:sp>
        <p:sp>
          <p:nvSpPr>
            <p:cNvPr id="49" name="Rounded Rectangle 4"/>
            <p:cNvSpPr/>
            <p:nvPr/>
          </p:nvSpPr>
          <p:spPr>
            <a:xfrm>
              <a:off x="5434870" y="6573477"/>
              <a:ext cx="331065" cy="185215"/>
            </a:xfrm>
            <a:prstGeom prst="roundRect">
              <a:avLst/>
            </a:prstGeom>
            <a:solidFill>
              <a:srgbClr val="FFFFC5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eaLnBrk="1" hangingPunct="1">
                <a:defRPr/>
              </a:pPr>
              <a:r>
                <a:rPr lang="zh-TW" altLang="en-US" sz="1200" b="1" dirty="0">
                  <a:solidFill>
                    <a:srgbClr val="000000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教</a:t>
              </a:r>
            </a:p>
          </p:txBody>
        </p:sp>
        <p:sp>
          <p:nvSpPr>
            <p:cNvPr id="50" name="Rounded Rectangle 4"/>
            <p:cNvSpPr/>
            <p:nvPr/>
          </p:nvSpPr>
          <p:spPr>
            <a:xfrm>
              <a:off x="8131036" y="6575136"/>
              <a:ext cx="331065" cy="199213"/>
            </a:xfrm>
            <a:prstGeom prst="roundRect">
              <a:avLst/>
            </a:prstGeom>
            <a:solidFill>
              <a:srgbClr val="FFCC99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eaLnBrk="1" hangingPunct="1">
                <a:defRPr/>
              </a:pPr>
              <a:r>
                <a:rPr lang="zh-TW" altLang="en-US" sz="1200" b="1" dirty="0">
                  <a:solidFill>
                    <a:srgbClr val="000000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校</a:t>
              </a:r>
            </a:p>
          </p:txBody>
        </p:sp>
        <p:sp>
          <p:nvSpPr>
            <p:cNvPr id="51" name="Rounded Rectangle 4"/>
            <p:cNvSpPr/>
            <p:nvPr/>
          </p:nvSpPr>
          <p:spPr>
            <a:xfrm>
              <a:off x="6328507" y="6573477"/>
              <a:ext cx="331065" cy="185215"/>
            </a:xfrm>
            <a:prstGeom prst="roundRect">
              <a:avLst/>
            </a:prstGeom>
            <a:solidFill>
              <a:srgbClr val="FF8989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eaLnBrk="1" hangingPunct="1">
                <a:defRPr/>
              </a:pPr>
              <a:r>
                <a:rPr lang="zh-TW" altLang="en-US" sz="1200" b="1" dirty="0">
                  <a:solidFill>
                    <a:srgbClr val="000000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職</a:t>
              </a:r>
            </a:p>
          </p:txBody>
        </p:sp>
        <p:sp>
          <p:nvSpPr>
            <p:cNvPr id="52" name="Rounded Rectangle 4"/>
            <p:cNvSpPr/>
            <p:nvPr/>
          </p:nvSpPr>
          <p:spPr>
            <a:xfrm>
              <a:off x="7239306" y="6573476"/>
              <a:ext cx="331065" cy="185215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eaLnBrk="1" hangingPunct="1">
                <a:defRPr/>
              </a:pPr>
              <a:r>
                <a:rPr lang="zh-TW" altLang="en-US" sz="1200" b="1" dirty="0">
                  <a:solidFill>
                    <a:srgbClr val="000000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研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5714884"/>
      </p:ext>
    </p:extLst>
  </p:cSld>
  <p:clrMapOvr>
    <a:masterClrMapping/>
  </p:clrMapOvr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TM04033919[[fn=電路]]</Template>
  <TotalTime>45159</TotalTime>
  <Words>6003</Words>
  <Application>Microsoft Office PowerPoint</Application>
  <PresentationFormat>寬螢幕</PresentationFormat>
  <Paragraphs>1018</Paragraphs>
  <Slides>49</Slides>
  <Notes>42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49</vt:i4>
      </vt:variant>
    </vt:vector>
  </HeadingPairs>
  <TitlesOfParts>
    <vt:vector size="58" baseType="lpstr">
      <vt:lpstr>細明體</vt:lpstr>
      <vt:lpstr>微軟正黑體</vt:lpstr>
      <vt:lpstr>微軟正黑體</vt:lpstr>
      <vt:lpstr>Arial</vt:lpstr>
      <vt:lpstr>Calibri</vt:lpstr>
      <vt:lpstr>Times New Roman</vt:lpstr>
      <vt:lpstr>Tw Cen MT</vt:lpstr>
      <vt:lpstr>Wingdings</vt:lpstr>
      <vt:lpstr>小水滴</vt:lpstr>
      <vt:lpstr>歡迎蒞臨</vt:lpstr>
      <vt:lpstr>PowerPoint 簡報</vt:lpstr>
      <vt:lpstr>【115.03期】填表暨系統操作說明會</vt:lpstr>
      <vt:lpstr>PowerPoint 簡報</vt:lpstr>
      <vt:lpstr>1.1 校庫角色定位</vt:lpstr>
      <vt:lpstr>1.2 意見處理機制</vt:lpstr>
      <vt:lpstr>1.3 諮詢服務與聯繫方式</vt:lpstr>
      <vt:lpstr>1.4 定期匯出-每年5月匯出應用單位總覽</vt:lpstr>
      <vt:lpstr>1.5 定期匯出-每年5月匯出資料予應用單位</vt:lpstr>
      <vt:lpstr>1.6 定期匯出-每年11月匯出應用單位總覽</vt:lpstr>
      <vt:lpstr>1.7 定期匯出-每年11月匯出資料予應用單位-1</vt:lpstr>
      <vt:lpstr>1.8 定期匯出-每年11月匯出資料予應用單位-2</vt:lpstr>
      <vt:lpstr>1.9 定期匯出-每年11月匯出資料予應用單位-3</vt:lpstr>
      <vt:lpstr>PowerPoint 簡報</vt:lpstr>
      <vt:lpstr>2.1 作業時程</vt:lpstr>
      <vt:lpstr>2.2 重要時程概覽</vt:lpstr>
      <vt:lpstr>2.3 5/4資料匯出與單位概覽</vt:lpstr>
      <vt:lpstr>2.4 5/22資料匯出與單位概覽</vt:lpstr>
      <vt:lpstr>2.5 檢核表報部</vt:lpstr>
      <vt:lpstr>PowerPoint 簡報</vt:lpstr>
      <vt:lpstr>PowerPoint 簡報</vt:lpstr>
      <vt:lpstr>3.1.1 本期填報表冊</vt:lpstr>
      <vt:lpstr>3.1.2 本期異動表冊摘要</vt:lpstr>
      <vt:lpstr>3.1.3 本期免填表冊</vt:lpstr>
      <vt:lpstr>PowerPoint 簡報</vt:lpstr>
      <vt:lpstr>研9.學校、研究學院承接產學計畫經費 研10.學校、研究學院承接產學計畫案件數 研11.學校、研究學院產學合作單位數         (3月填報)</vt:lpstr>
      <vt:lpstr>研9、研10、研11新增欄位之填表提示         (3月填報)</vt:lpstr>
      <vt:lpstr>PowerPoint 簡報</vt:lpstr>
      <vt:lpstr>研13.各種智慧財產權衍生運用總金額 研21.學校師生創新創業 研22.學校衍生企業                       (3月填報)</vt:lpstr>
      <vt:lpstr>研20.大學校院推動創新育成及技術移轉績效               (3月填報)</vt:lpstr>
      <vt:lpstr>研20.大學校院推動創新育成及技術移轉績效               (3月填報)</vt:lpstr>
      <vt:lpstr>研20.大學校院推動創新育成及技術移轉績效               (3月填報)</vt:lpstr>
      <vt:lpstr>財15.國立大學校院校務基金「接受捐贈」決算情形        (3月填報)</vt:lpstr>
      <vt:lpstr>PowerPoint 簡報</vt:lpstr>
      <vt:lpstr>學14.年齡別學生人數                                             (10月填報)</vt:lpstr>
      <vt:lpstr>學20-4.學士班畢業生取得跨領域學位之統計         (115.10期首填， 10月填報)</vt:lpstr>
      <vt:lpstr>學20-4.學士班畢業生取得跨領域學位之統計         (115.10期首填， 10月填報)</vt:lpstr>
      <vt:lpstr>學20-4.學士班畢業生取得跨領域學位之統計         (115.10期首填， 10月填報)</vt:lpstr>
      <vt:lpstr>學20-4.學士班畢業生取得跨領域學位之統計         (115.10期首填， 10月填報)</vt:lpstr>
      <vt:lpstr>學20-4.學士班畢業生取得跨領域學位之統計         (115.10期首填， 10月填報)</vt:lpstr>
      <vt:lpstr>學20-4.學士班畢業生取得跨領域學位之統計         (115.10期首填， 10月填報)</vt:lpstr>
      <vt:lpstr>學3-1.原住民畢業學生             (10月填報)</vt:lpstr>
      <vt:lpstr>PowerPoint 簡報</vt:lpstr>
      <vt:lpstr>學5-4.國際專修部華語先修生及續讀境外生數</vt:lpstr>
      <vt:lpstr>學5-5.國際專修部華語先修生續讀一年級境外生數及其華語能力測驗結果</vt:lpstr>
      <vt:lpstr>教11&amp;教12專任教師授課時數填報</vt:lpstr>
      <vt:lpstr>研4.學術研究計畫經費填報疑義</vt:lpstr>
      <vt:lpstr>校25-1.私立學校董事會成員親屬任職情形填報</vt:lpstr>
      <vt:lpstr>PowerPoint 簡報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下期異動表冊</dc:title>
  <dc:creator>HEDB-2014-P3</dc:creator>
  <cp:lastModifiedBy>HEDB_TUF_01</cp:lastModifiedBy>
  <cp:revision>7768</cp:revision>
  <cp:lastPrinted>2025-08-11T07:49:57Z</cp:lastPrinted>
  <dcterms:created xsi:type="dcterms:W3CDTF">2016-12-26T01:09:48Z</dcterms:created>
  <dcterms:modified xsi:type="dcterms:W3CDTF">2026-02-05T09:49:24Z</dcterms:modified>
</cp:coreProperties>
</file>