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733" r:id="rId1"/>
  </p:sldMasterIdLst>
  <p:notesMasterIdLst>
    <p:notesMasterId r:id="rId93"/>
  </p:notesMasterIdLst>
  <p:handoutMasterIdLst>
    <p:handoutMasterId r:id="rId94"/>
  </p:handoutMasterIdLst>
  <p:sldIdLst>
    <p:sldId id="787" r:id="rId2"/>
    <p:sldId id="816" r:id="rId3"/>
    <p:sldId id="786" r:id="rId4"/>
    <p:sldId id="338" r:id="rId5"/>
    <p:sldId id="728" r:id="rId6"/>
    <p:sldId id="616" r:id="rId7"/>
    <p:sldId id="611" r:id="rId8"/>
    <p:sldId id="768" r:id="rId9"/>
    <p:sldId id="748" r:id="rId10"/>
    <p:sldId id="752" r:id="rId11"/>
    <p:sldId id="729" r:id="rId12"/>
    <p:sldId id="753" r:id="rId13"/>
    <p:sldId id="754" r:id="rId14"/>
    <p:sldId id="272" r:id="rId15"/>
    <p:sldId id="704" r:id="rId16"/>
    <p:sldId id="746" r:id="rId17"/>
    <p:sldId id="747" r:id="rId18"/>
    <p:sldId id="813" r:id="rId19"/>
    <p:sldId id="730" r:id="rId20"/>
    <p:sldId id="485" r:id="rId21"/>
    <p:sldId id="731" r:id="rId22"/>
    <p:sldId id="785" r:id="rId23"/>
    <p:sldId id="732" r:id="rId24"/>
    <p:sldId id="671" r:id="rId25"/>
    <p:sldId id="760" r:id="rId26"/>
    <p:sldId id="735" r:id="rId27"/>
    <p:sldId id="800" r:id="rId28"/>
    <p:sldId id="818" r:id="rId29"/>
    <p:sldId id="838" r:id="rId30"/>
    <p:sldId id="839" r:id="rId31"/>
    <p:sldId id="856" r:id="rId32"/>
    <p:sldId id="840" r:id="rId33"/>
    <p:sldId id="857" r:id="rId34"/>
    <p:sldId id="858" r:id="rId35"/>
    <p:sldId id="859" r:id="rId36"/>
    <p:sldId id="860" r:id="rId37"/>
    <p:sldId id="855" r:id="rId38"/>
    <p:sldId id="861" r:id="rId39"/>
    <p:sldId id="821" r:id="rId40"/>
    <p:sldId id="823" r:id="rId41"/>
    <p:sldId id="824" r:id="rId42"/>
    <p:sldId id="845" r:id="rId43"/>
    <p:sldId id="826" r:id="rId44"/>
    <p:sldId id="825" r:id="rId45"/>
    <p:sldId id="827" r:id="rId46"/>
    <p:sldId id="828" r:id="rId47"/>
    <p:sldId id="829" r:id="rId48"/>
    <p:sldId id="822" r:id="rId49"/>
    <p:sldId id="830" r:id="rId50"/>
    <p:sldId id="831" r:id="rId51"/>
    <p:sldId id="846" r:id="rId52"/>
    <p:sldId id="833" r:id="rId53"/>
    <p:sldId id="832" r:id="rId54"/>
    <p:sldId id="834" r:id="rId55"/>
    <p:sldId id="835" r:id="rId56"/>
    <p:sldId id="836" r:id="rId57"/>
    <p:sldId id="837" r:id="rId58"/>
    <p:sldId id="762" r:id="rId59"/>
    <p:sldId id="792" r:id="rId60"/>
    <p:sldId id="801" r:id="rId61"/>
    <p:sldId id="812" r:id="rId62"/>
    <p:sldId id="820" r:id="rId63"/>
    <p:sldId id="819" r:id="rId64"/>
    <p:sldId id="814" r:id="rId65"/>
    <p:sldId id="815" r:id="rId66"/>
    <p:sldId id="817" r:id="rId67"/>
    <p:sldId id="852" r:id="rId68"/>
    <p:sldId id="854" r:id="rId69"/>
    <p:sldId id="795" r:id="rId70"/>
    <p:sldId id="796" r:id="rId71"/>
    <p:sldId id="807" r:id="rId72"/>
    <p:sldId id="808" r:id="rId73"/>
    <p:sldId id="809" r:id="rId74"/>
    <p:sldId id="810" r:id="rId75"/>
    <p:sldId id="802" r:id="rId76"/>
    <p:sldId id="788" r:id="rId77"/>
    <p:sldId id="777" r:id="rId78"/>
    <p:sldId id="789" r:id="rId79"/>
    <p:sldId id="853" r:id="rId80"/>
    <p:sldId id="851" r:id="rId81"/>
    <p:sldId id="847" r:id="rId82"/>
    <p:sldId id="794" r:id="rId83"/>
    <p:sldId id="803" r:id="rId84"/>
    <p:sldId id="804" r:id="rId85"/>
    <p:sldId id="805" r:id="rId86"/>
    <p:sldId id="806" r:id="rId87"/>
    <p:sldId id="848" r:id="rId88"/>
    <p:sldId id="849" r:id="rId89"/>
    <p:sldId id="850" r:id="rId90"/>
    <p:sldId id="426" r:id="rId91"/>
    <p:sldId id="270" r:id="rId92"/>
  </p:sldIdLst>
  <p:sldSz cx="9144000" cy="6858000" type="screen4x3"/>
  <p:notesSz cx="9928225" cy="6797675"/>
  <p:embeddedFontLst>
    <p:embeddedFont>
      <p:font typeface="Arial Unicode MS" panose="020B0604020202020204" pitchFamily="34" charset="-120"/>
      <p:regular r:id="rId95"/>
    </p:embeddedFont>
    <p:embeddedFont>
      <p:font typeface="微軟正黑體" panose="020B0604030504040204" pitchFamily="34" charset="-120"/>
      <p:regular r:id="rId96"/>
      <p:bold r:id="rId97"/>
    </p:embeddedFont>
    <p:embeddedFont>
      <p:font typeface="華康中圓體" panose="020F0509000000000000" pitchFamily="49" charset="-120"/>
      <p:regular r:id="rId98"/>
    </p:embeddedFont>
    <p:embeddedFont>
      <p:font typeface="標楷體" panose="03000509000000000000" pitchFamily="65" charset="-120"/>
      <p:regular r:id="rId99"/>
    </p:embeddedFont>
    <p:embeddedFont>
      <p:font typeface="華康中圓體(P)" panose="020F0500000000000000" pitchFamily="34" charset="-120"/>
      <p:regular r:id="rId100"/>
    </p:embeddedFont>
    <p:embeddedFont>
      <p:font typeface="華康中明體" panose="02020509000000000000" pitchFamily="49" charset="-120"/>
      <p:regular r:id="rId101"/>
    </p:embeddedFont>
    <p:embeddedFont>
      <p:font typeface="Calibri" panose="020F0502020204030204" pitchFamily="34" charset="0"/>
      <p:regular r:id="rId102"/>
      <p:bold r:id="rId103"/>
      <p:italic r:id="rId104"/>
      <p:boldItalic r:id="rId105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951EEF2-9CB1-408F-B4A6-0840467072EE}">
          <p14:sldIdLst>
            <p14:sldId id="787"/>
            <p14:sldId id="816"/>
            <p14:sldId id="786"/>
            <p14:sldId id="338"/>
            <p14:sldId id="728"/>
            <p14:sldId id="616"/>
            <p14:sldId id="611"/>
            <p14:sldId id="768"/>
            <p14:sldId id="748"/>
            <p14:sldId id="752"/>
            <p14:sldId id="729"/>
            <p14:sldId id="753"/>
            <p14:sldId id="754"/>
            <p14:sldId id="272"/>
            <p14:sldId id="704"/>
            <p14:sldId id="746"/>
            <p14:sldId id="747"/>
            <p14:sldId id="813"/>
            <p14:sldId id="730"/>
            <p14:sldId id="485"/>
            <p14:sldId id="731"/>
            <p14:sldId id="785"/>
            <p14:sldId id="732"/>
            <p14:sldId id="671"/>
            <p14:sldId id="760"/>
            <p14:sldId id="735"/>
            <p14:sldId id="800"/>
            <p14:sldId id="818"/>
            <p14:sldId id="838"/>
            <p14:sldId id="839"/>
            <p14:sldId id="856"/>
            <p14:sldId id="840"/>
            <p14:sldId id="857"/>
            <p14:sldId id="858"/>
            <p14:sldId id="859"/>
            <p14:sldId id="860"/>
            <p14:sldId id="855"/>
            <p14:sldId id="861"/>
            <p14:sldId id="821"/>
            <p14:sldId id="823"/>
            <p14:sldId id="824"/>
            <p14:sldId id="845"/>
            <p14:sldId id="826"/>
            <p14:sldId id="825"/>
            <p14:sldId id="827"/>
            <p14:sldId id="828"/>
            <p14:sldId id="829"/>
            <p14:sldId id="822"/>
            <p14:sldId id="830"/>
            <p14:sldId id="831"/>
            <p14:sldId id="846"/>
            <p14:sldId id="833"/>
            <p14:sldId id="832"/>
            <p14:sldId id="834"/>
            <p14:sldId id="835"/>
            <p14:sldId id="836"/>
            <p14:sldId id="837"/>
            <p14:sldId id="762"/>
            <p14:sldId id="792"/>
            <p14:sldId id="801"/>
            <p14:sldId id="812"/>
            <p14:sldId id="820"/>
            <p14:sldId id="819"/>
            <p14:sldId id="814"/>
            <p14:sldId id="815"/>
            <p14:sldId id="817"/>
            <p14:sldId id="852"/>
            <p14:sldId id="854"/>
            <p14:sldId id="795"/>
            <p14:sldId id="796"/>
            <p14:sldId id="807"/>
            <p14:sldId id="808"/>
            <p14:sldId id="809"/>
            <p14:sldId id="810"/>
            <p14:sldId id="802"/>
            <p14:sldId id="788"/>
            <p14:sldId id="777"/>
            <p14:sldId id="789"/>
            <p14:sldId id="853"/>
            <p14:sldId id="851"/>
            <p14:sldId id="847"/>
            <p14:sldId id="794"/>
            <p14:sldId id="803"/>
            <p14:sldId id="804"/>
            <p14:sldId id="805"/>
            <p14:sldId id="806"/>
            <p14:sldId id="848"/>
            <p14:sldId id="849"/>
            <p14:sldId id="850"/>
            <p14:sldId id="426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AFBC9"/>
    <a:srgbClr val="FFFFCC"/>
    <a:srgbClr val="CCFFFF"/>
    <a:srgbClr val="CCFFCC"/>
    <a:srgbClr val="FFFFFF"/>
    <a:srgbClr val="F7F9B1"/>
    <a:srgbClr val="008A3E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4090" autoAdjust="0"/>
  </p:normalViewPr>
  <p:slideViewPr>
    <p:cSldViewPr>
      <p:cViewPr varScale="1">
        <p:scale>
          <a:sx n="108" d="100"/>
          <a:sy n="108" d="100"/>
        </p:scale>
        <p:origin x="-20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1770"/>
    </p:cViewPr>
  </p:sorterViewPr>
  <p:notesViewPr>
    <p:cSldViewPr>
      <p:cViewPr varScale="1">
        <p:scale>
          <a:sx n="78" d="100"/>
          <a:sy n="78" d="100"/>
        </p:scale>
        <p:origin x="-3966" y="-90"/>
      </p:cViewPr>
      <p:guideLst>
        <p:guide orient="horz" pos="3224"/>
        <p:guide orient="horz" pos="2141"/>
        <p:guide pos="2236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9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9E7F5-27FF-4575-B13D-67D70365530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1C62C75-FF36-497D-988E-87265D29F7E9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本期作業時程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E2EDC21-2CFB-4D72-A9A0-D5E706FE4B18}" type="parTrans" cxnId="{AF45FC11-5E4C-40F9-9E56-05A3BDFACA0B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1B6D5A89-A1B8-4AA9-AB8A-F32C58353FAD}" type="sibTrans" cxnId="{AF45FC11-5E4C-40F9-9E56-05A3BDFACA0B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3FF92309-0880-4F12-84F5-336208AFD020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b="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本期填報表冊與注意事項</a:t>
          </a:r>
          <a:endParaRPr lang="zh-TW" altLang="en-US" b="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8F1AC57-7DD6-423B-9421-10AA5451B3CE}" type="parTrans" cxnId="{80438E23-AECC-4EBD-8CC0-7E56B21A28C2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AD4987C2-76C3-4BBA-A459-95A809D3F249}" type="sibTrans" cxnId="{80438E23-AECC-4EBD-8CC0-7E56B21A28C2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58FCA0ED-1944-4BC9-B8FD-EDF7A38ACFE6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下期新增表冊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FC91495-4069-4B0D-B2AE-79FDA71567AE}" type="parTrans" cxnId="{3CAD9E16-2FFF-40A4-86FE-F6E723EF3EA4}">
      <dgm:prSet/>
      <dgm:spPr/>
      <dgm:t>
        <a:bodyPr/>
        <a:lstStyle/>
        <a:p>
          <a:endParaRPr lang="zh-TW" altLang="en-US"/>
        </a:p>
      </dgm:t>
    </dgm:pt>
    <dgm:pt modelId="{21F2AFF5-19C6-4B36-ADCA-AE930C9AD46D}" type="sibTrans" cxnId="{3CAD9E16-2FFF-40A4-86FE-F6E723EF3EA4}">
      <dgm:prSet/>
      <dgm:spPr/>
      <dgm:t>
        <a:bodyPr/>
        <a:lstStyle/>
        <a:p>
          <a:endParaRPr lang="zh-TW" altLang="en-US"/>
        </a:p>
      </dgm:t>
    </dgm:pt>
    <dgm:pt modelId="{9FA76620-1DF7-4713-BD7F-2D8342EA4F5D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下期異動表冊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8AE8792-0F2D-497E-8B3B-1C0F564C2F36}" type="parTrans" cxnId="{227713A8-7772-4234-B9D0-5456EEEB3ADB}">
      <dgm:prSet/>
      <dgm:spPr/>
      <dgm:t>
        <a:bodyPr/>
        <a:lstStyle/>
        <a:p>
          <a:endParaRPr lang="zh-TW" altLang="en-US"/>
        </a:p>
      </dgm:t>
    </dgm:pt>
    <dgm:pt modelId="{494AD637-0220-4194-9369-06C0AB3E8FA1}" type="sibTrans" cxnId="{227713A8-7772-4234-B9D0-5456EEEB3ADB}">
      <dgm:prSet/>
      <dgm:spPr/>
      <dgm:t>
        <a:bodyPr/>
        <a:lstStyle/>
        <a:p>
          <a:endParaRPr lang="zh-TW" altLang="en-US"/>
        </a:p>
      </dgm:t>
    </dgm:pt>
    <dgm:pt modelId="{388F77A0-DE41-40AC-B81A-B0C35305EB6F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校庫定位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ED639E9-739E-4709-AF4E-3135E9A80E14}" type="parTrans" cxnId="{9C004ACB-3CF6-4605-B5FB-D9FE6B64B629}">
      <dgm:prSet/>
      <dgm:spPr/>
      <dgm:t>
        <a:bodyPr/>
        <a:lstStyle/>
        <a:p>
          <a:endParaRPr lang="zh-TW" altLang="en-US"/>
        </a:p>
      </dgm:t>
    </dgm:pt>
    <dgm:pt modelId="{D20E986D-FA2C-4F56-A2DC-AF7B4B0D3BA6}" type="sibTrans" cxnId="{9C004ACB-3CF6-4605-B5FB-D9FE6B64B629}">
      <dgm:prSet/>
      <dgm:spPr/>
      <dgm:t>
        <a:bodyPr/>
        <a:lstStyle/>
        <a:p>
          <a:endParaRPr lang="zh-TW" altLang="en-US"/>
        </a:p>
      </dgm:t>
    </dgm:pt>
    <dgm:pt modelId="{8EBA7ED4-C1D6-472F-A4CC-CE070C6EA46C}" type="pres">
      <dgm:prSet presAssocID="{F3C9E7F5-27FF-4575-B13D-67D7036553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2118FEB-12FC-4D6F-B641-DF9E1C0795F1}" type="pres">
      <dgm:prSet presAssocID="{F3C9E7F5-27FF-4575-B13D-67D703655305}" presName="Name1" presStyleCnt="0"/>
      <dgm:spPr/>
    </dgm:pt>
    <dgm:pt modelId="{17F36C4D-293E-4A2D-B18C-A687530054FC}" type="pres">
      <dgm:prSet presAssocID="{F3C9E7F5-27FF-4575-B13D-67D703655305}" presName="cycle" presStyleCnt="0"/>
      <dgm:spPr/>
    </dgm:pt>
    <dgm:pt modelId="{3E1CBDBD-AF19-4A32-82E3-8298AB1E1EE0}" type="pres">
      <dgm:prSet presAssocID="{F3C9E7F5-27FF-4575-B13D-67D703655305}" presName="srcNode" presStyleLbl="node1" presStyleIdx="0" presStyleCnt="5"/>
      <dgm:spPr/>
    </dgm:pt>
    <dgm:pt modelId="{B8514748-C07D-4224-B154-39F7223EFAC2}" type="pres">
      <dgm:prSet presAssocID="{F3C9E7F5-27FF-4575-B13D-67D703655305}" presName="conn" presStyleLbl="parChTrans1D2" presStyleIdx="0" presStyleCnt="1" custScaleX="97210" custScaleY="124951" custLinFactNeighborX="-1126" custLinFactNeighborY="-549"/>
      <dgm:spPr/>
      <dgm:t>
        <a:bodyPr/>
        <a:lstStyle/>
        <a:p>
          <a:endParaRPr lang="zh-TW" altLang="en-US"/>
        </a:p>
      </dgm:t>
    </dgm:pt>
    <dgm:pt modelId="{6669D741-3F97-4F8E-B97E-70D25AC255B7}" type="pres">
      <dgm:prSet presAssocID="{F3C9E7F5-27FF-4575-B13D-67D703655305}" presName="extraNode" presStyleLbl="node1" presStyleIdx="0" presStyleCnt="5"/>
      <dgm:spPr/>
    </dgm:pt>
    <dgm:pt modelId="{54724F18-7CA8-41C3-81D1-D8C30E0BB684}" type="pres">
      <dgm:prSet presAssocID="{F3C9E7F5-27FF-4575-B13D-67D703655305}" presName="dstNode" presStyleLbl="node1" presStyleIdx="0" presStyleCnt="5"/>
      <dgm:spPr/>
    </dgm:pt>
    <dgm:pt modelId="{22CE0F67-0FB2-4FBD-9677-BDF800106891}" type="pres">
      <dgm:prSet presAssocID="{388F77A0-DE41-40AC-B81A-B0C35305EB6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CC160-2A10-47F6-A561-725E964968CE}" type="pres">
      <dgm:prSet presAssocID="{388F77A0-DE41-40AC-B81A-B0C35305EB6F}" presName="accent_1" presStyleCnt="0"/>
      <dgm:spPr/>
    </dgm:pt>
    <dgm:pt modelId="{E6959DDE-4240-4B9B-B8FC-E1DD3B340989}" type="pres">
      <dgm:prSet presAssocID="{388F77A0-DE41-40AC-B81A-B0C35305EB6F}" presName="accentRepeatNode" presStyleLbl="solidFgAcc1" presStyleIdx="0" presStyleCnt="5"/>
      <dgm:spPr/>
    </dgm:pt>
    <dgm:pt modelId="{CD2C759C-1997-4E4B-9412-272CF6B1C76E}" type="pres">
      <dgm:prSet presAssocID="{51C62C75-FF36-497D-988E-87265D29F7E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D71E56-7721-4865-AD34-DE34FC6AEA9F}" type="pres">
      <dgm:prSet presAssocID="{51C62C75-FF36-497D-988E-87265D29F7E9}" presName="accent_2" presStyleCnt="0"/>
      <dgm:spPr/>
    </dgm:pt>
    <dgm:pt modelId="{09DB7606-0486-4D9C-8969-84EBF3BDE434}" type="pres">
      <dgm:prSet presAssocID="{51C62C75-FF36-497D-988E-87265D29F7E9}" presName="accentRepeatNode" presStyleLbl="solidFgAcc1" presStyleIdx="1" presStyleCnt="5"/>
      <dgm:spPr/>
    </dgm:pt>
    <dgm:pt modelId="{7D33C8EE-B179-4685-87EA-810F9ED78F86}" type="pres">
      <dgm:prSet presAssocID="{3FF92309-0880-4F12-84F5-336208AFD02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A9325C-E3D6-4972-9DA1-0B5908EB65A5}" type="pres">
      <dgm:prSet presAssocID="{3FF92309-0880-4F12-84F5-336208AFD020}" presName="accent_3" presStyleCnt="0"/>
      <dgm:spPr/>
    </dgm:pt>
    <dgm:pt modelId="{243F4679-BE31-4A94-AEE1-ECBBF712DF63}" type="pres">
      <dgm:prSet presAssocID="{3FF92309-0880-4F12-84F5-336208AFD020}" presName="accentRepeatNode" presStyleLbl="solidFgAcc1" presStyleIdx="2" presStyleCnt="5"/>
      <dgm:spPr/>
    </dgm:pt>
    <dgm:pt modelId="{39B52F9B-801F-4FFF-A277-62778B5210E1}" type="pres">
      <dgm:prSet presAssocID="{58FCA0ED-1944-4BC9-B8FD-EDF7A38ACFE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AFE34C-D550-47F4-A2F8-234780BAC9D8}" type="pres">
      <dgm:prSet presAssocID="{58FCA0ED-1944-4BC9-B8FD-EDF7A38ACFE6}" presName="accent_4" presStyleCnt="0"/>
      <dgm:spPr/>
    </dgm:pt>
    <dgm:pt modelId="{010D042B-39AE-48FE-9839-7614221F5540}" type="pres">
      <dgm:prSet presAssocID="{58FCA0ED-1944-4BC9-B8FD-EDF7A38ACFE6}" presName="accentRepeatNode" presStyleLbl="solidFgAcc1" presStyleIdx="3" presStyleCnt="5"/>
      <dgm:spPr/>
    </dgm:pt>
    <dgm:pt modelId="{D3555708-650C-4EF5-8147-0E5A5A7EC066}" type="pres">
      <dgm:prSet presAssocID="{9FA76620-1DF7-4713-BD7F-2D8342EA4F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B5DEEF-C3C4-4AB8-BADC-60DFB88C743A}" type="pres">
      <dgm:prSet presAssocID="{9FA76620-1DF7-4713-BD7F-2D8342EA4F5D}" presName="accent_5" presStyleCnt="0"/>
      <dgm:spPr/>
    </dgm:pt>
    <dgm:pt modelId="{27B6E510-5AC8-46A5-BD21-96C4EB98F72B}" type="pres">
      <dgm:prSet presAssocID="{9FA76620-1DF7-4713-BD7F-2D8342EA4F5D}" presName="accentRepeatNode" presStyleLbl="solidFgAcc1" presStyleIdx="4" presStyleCnt="5"/>
      <dgm:spPr/>
    </dgm:pt>
  </dgm:ptLst>
  <dgm:cxnLst>
    <dgm:cxn modelId="{3CAD9E16-2FFF-40A4-86FE-F6E723EF3EA4}" srcId="{F3C9E7F5-27FF-4575-B13D-67D703655305}" destId="{58FCA0ED-1944-4BC9-B8FD-EDF7A38ACFE6}" srcOrd="3" destOrd="0" parTransId="{4FC91495-4069-4B0D-B2AE-79FDA71567AE}" sibTransId="{21F2AFF5-19C6-4B36-ADCA-AE930C9AD46D}"/>
    <dgm:cxn modelId="{D6803F83-73BD-4FB2-9058-C0E3402EACA5}" type="presOf" srcId="{9FA76620-1DF7-4713-BD7F-2D8342EA4F5D}" destId="{D3555708-650C-4EF5-8147-0E5A5A7EC066}" srcOrd="0" destOrd="0" presId="urn:microsoft.com/office/officeart/2008/layout/VerticalCurvedList"/>
    <dgm:cxn modelId="{9C004ACB-3CF6-4605-B5FB-D9FE6B64B629}" srcId="{F3C9E7F5-27FF-4575-B13D-67D703655305}" destId="{388F77A0-DE41-40AC-B81A-B0C35305EB6F}" srcOrd="0" destOrd="0" parTransId="{FED639E9-739E-4709-AF4E-3135E9A80E14}" sibTransId="{D20E986D-FA2C-4F56-A2DC-AF7B4B0D3BA6}"/>
    <dgm:cxn modelId="{C72EFAA0-2F64-422D-8E32-935B721104FD}" type="presOf" srcId="{F3C9E7F5-27FF-4575-B13D-67D703655305}" destId="{8EBA7ED4-C1D6-472F-A4CC-CE070C6EA46C}" srcOrd="0" destOrd="0" presId="urn:microsoft.com/office/officeart/2008/layout/VerticalCurvedList"/>
    <dgm:cxn modelId="{7870B0EE-693A-47C5-96CC-772CDC29F79C}" type="presOf" srcId="{51C62C75-FF36-497D-988E-87265D29F7E9}" destId="{CD2C759C-1997-4E4B-9412-272CF6B1C76E}" srcOrd="0" destOrd="0" presId="urn:microsoft.com/office/officeart/2008/layout/VerticalCurvedList"/>
    <dgm:cxn modelId="{4D628D0A-F25A-4989-A604-23A037F0DFAC}" type="presOf" srcId="{58FCA0ED-1944-4BC9-B8FD-EDF7A38ACFE6}" destId="{39B52F9B-801F-4FFF-A277-62778B5210E1}" srcOrd="0" destOrd="0" presId="urn:microsoft.com/office/officeart/2008/layout/VerticalCurvedList"/>
    <dgm:cxn modelId="{76181865-52C4-45D7-BC44-4D87BD77E0B4}" type="presOf" srcId="{D20E986D-FA2C-4F56-A2DC-AF7B4B0D3BA6}" destId="{B8514748-C07D-4224-B154-39F7223EFAC2}" srcOrd="0" destOrd="0" presId="urn:microsoft.com/office/officeart/2008/layout/VerticalCurvedList"/>
    <dgm:cxn modelId="{AF45FC11-5E4C-40F9-9E56-05A3BDFACA0B}" srcId="{F3C9E7F5-27FF-4575-B13D-67D703655305}" destId="{51C62C75-FF36-497D-988E-87265D29F7E9}" srcOrd="1" destOrd="0" parTransId="{9E2EDC21-2CFB-4D72-A9A0-D5E706FE4B18}" sibTransId="{1B6D5A89-A1B8-4AA9-AB8A-F32C58353FAD}"/>
    <dgm:cxn modelId="{80438E23-AECC-4EBD-8CC0-7E56B21A28C2}" srcId="{F3C9E7F5-27FF-4575-B13D-67D703655305}" destId="{3FF92309-0880-4F12-84F5-336208AFD020}" srcOrd="2" destOrd="0" parTransId="{08F1AC57-7DD6-423B-9421-10AA5451B3CE}" sibTransId="{AD4987C2-76C3-4BBA-A459-95A809D3F249}"/>
    <dgm:cxn modelId="{290DC2B0-F095-4BD4-8C1C-12EE27C486A6}" type="presOf" srcId="{388F77A0-DE41-40AC-B81A-B0C35305EB6F}" destId="{22CE0F67-0FB2-4FBD-9677-BDF800106891}" srcOrd="0" destOrd="0" presId="urn:microsoft.com/office/officeart/2008/layout/VerticalCurvedList"/>
    <dgm:cxn modelId="{227713A8-7772-4234-B9D0-5456EEEB3ADB}" srcId="{F3C9E7F5-27FF-4575-B13D-67D703655305}" destId="{9FA76620-1DF7-4713-BD7F-2D8342EA4F5D}" srcOrd="4" destOrd="0" parTransId="{38AE8792-0F2D-497E-8B3B-1C0F564C2F36}" sibTransId="{494AD637-0220-4194-9369-06C0AB3E8FA1}"/>
    <dgm:cxn modelId="{36BF491C-94B2-4F48-B4C7-2B1CF3BED3BA}" type="presOf" srcId="{3FF92309-0880-4F12-84F5-336208AFD020}" destId="{7D33C8EE-B179-4685-87EA-810F9ED78F86}" srcOrd="0" destOrd="0" presId="urn:microsoft.com/office/officeart/2008/layout/VerticalCurvedList"/>
    <dgm:cxn modelId="{F074319A-7154-416A-9E06-33052649E5F2}" type="presParOf" srcId="{8EBA7ED4-C1D6-472F-A4CC-CE070C6EA46C}" destId="{42118FEB-12FC-4D6F-B641-DF9E1C0795F1}" srcOrd="0" destOrd="0" presId="urn:microsoft.com/office/officeart/2008/layout/VerticalCurvedList"/>
    <dgm:cxn modelId="{A14FB8E0-1D86-458A-8128-282C0323C537}" type="presParOf" srcId="{42118FEB-12FC-4D6F-B641-DF9E1C0795F1}" destId="{17F36C4D-293E-4A2D-B18C-A687530054FC}" srcOrd="0" destOrd="0" presId="urn:microsoft.com/office/officeart/2008/layout/VerticalCurvedList"/>
    <dgm:cxn modelId="{965FF0F5-8D10-4728-AD2E-5997F82C800F}" type="presParOf" srcId="{17F36C4D-293E-4A2D-B18C-A687530054FC}" destId="{3E1CBDBD-AF19-4A32-82E3-8298AB1E1EE0}" srcOrd="0" destOrd="0" presId="urn:microsoft.com/office/officeart/2008/layout/VerticalCurvedList"/>
    <dgm:cxn modelId="{BFAE5CAA-AA71-414F-8AFA-82BBF02CBC99}" type="presParOf" srcId="{17F36C4D-293E-4A2D-B18C-A687530054FC}" destId="{B8514748-C07D-4224-B154-39F7223EFAC2}" srcOrd="1" destOrd="0" presId="urn:microsoft.com/office/officeart/2008/layout/VerticalCurvedList"/>
    <dgm:cxn modelId="{2BC34FD5-33FC-4A59-A778-32A680115C99}" type="presParOf" srcId="{17F36C4D-293E-4A2D-B18C-A687530054FC}" destId="{6669D741-3F97-4F8E-B97E-70D25AC255B7}" srcOrd="2" destOrd="0" presId="urn:microsoft.com/office/officeart/2008/layout/VerticalCurvedList"/>
    <dgm:cxn modelId="{60A34963-6F78-4363-82C4-0C794A3FFF10}" type="presParOf" srcId="{17F36C4D-293E-4A2D-B18C-A687530054FC}" destId="{54724F18-7CA8-41C3-81D1-D8C30E0BB684}" srcOrd="3" destOrd="0" presId="urn:microsoft.com/office/officeart/2008/layout/VerticalCurvedList"/>
    <dgm:cxn modelId="{04B63D99-6B3F-4C91-957F-7EF40BF10958}" type="presParOf" srcId="{42118FEB-12FC-4D6F-B641-DF9E1C0795F1}" destId="{22CE0F67-0FB2-4FBD-9677-BDF800106891}" srcOrd="1" destOrd="0" presId="urn:microsoft.com/office/officeart/2008/layout/VerticalCurvedList"/>
    <dgm:cxn modelId="{33B2C4CC-3DD9-4732-A6E3-CE5BC4AF2BA7}" type="presParOf" srcId="{42118FEB-12FC-4D6F-B641-DF9E1C0795F1}" destId="{229CC160-2A10-47F6-A561-725E964968CE}" srcOrd="2" destOrd="0" presId="urn:microsoft.com/office/officeart/2008/layout/VerticalCurvedList"/>
    <dgm:cxn modelId="{E4999B20-B595-4AF0-8CB8-6E9762FF48E1}" type="presParOf" srcId="{229CC160-2A10-47F6-A561-725E964968CE}" destId="{E6959DDE-4240-4B9B-B8FC-E1DD3B340989}" srcOrd="0" destOrd="0" presId="urn:microsoft.com/office/officeart/2008/layout/VerticalCurvedList"/>
    <dgm:cxn modelId="{B8A738B1-0A37-4BBB-9E5F-A2F5C96882DC}" type="presParOf" srcId="{42118FEB-12FC-4D6F-B641-DF9E1C0795F1}" destId="{CD2C759C-1997-4E4B-9412-272CF6B1C76E}" srcOrd="3" destOrd="0" presId="urn:microsoft.com/office/officeart/2008/layout/VerticalCurvedList"/>
    <dgm:cxn modelId="{ED609804-D157-42B8-883D-333F0FABC5C7}" type="presParOf" srcId="{42118FEB-12FC-4D6F-B641-DF9E1C0795F1}" destId="{BED71E56-7721-4865-AD34-DE34FC6AEA9F}" srcOrd="4" destOrd="0" presId="urn:microsoft.com/office/officeart/2008/layout/VerticalCurvedList"/>
    <dgm:cxn modelId="{BEA4770C-C056-4AF0-9481-81EB263F1C5A}" type="presParOf" srcId="{BED71E56-7721-4865-AD34-DE34FC6AEA9F}" destId="{09DB7606-0486-4D9C-8969-84EBF3BDE434}" srcOrd="0" destOrd="0" presId="urn:microsoft.com/office/officeart/2008/layout/VerticalCurvedList"/>
    <dgm:cxn modelId="{1B9EAF8F-68BA-467F-8ECF-02DEAD0CB7DF}" type="presParOf" srcId="{42118FEB-12FC-4D6F-B641-DF9E1C0795F1}" destId="{7D33C8EE-B179-4685-87EA-810F9ED78F86}" srcOrd="5" destOrd="0" presId="urn:microsoft.com/office/officeart/2008/layout/VerticalCurvedList"/>
    <dgm:cxn modelId="{83DF1D03-A19E-409B-8AD6-4077DD580DE3}" type="presParOf" srcId="{42118FEB-12FC-4D6F-B641-DF9E1C0795F1}" destId="{B4A9325C-E3D6-4972-9DA1-0B5908EB65A5}" srcOrd="6" destOrd="0" presId="urn:microsoft.com/office/officeart/2008/layout/VerticalCurvedList"/>
    <dgm:cxn modelId="{8B342F1A-E6A5-4E48-9F93-7E9EE51116D4}" type="presParOf" srcId="{B4A9325C-E3D6-4972-9DA1-0B5908EB65A5}" destId="{243F4679-BE31-4A94-AEE1-ECBBF712DF63}" srcOrd="0" destOrd="0" presId="urn:microsoft.com/office/officeart/2008/layout/VerticalCurvedList"/>
    <dgm:cxn modelId="{BFEB43B5-8E96-4FD1-B73B-6C3B518F809C}" type="presParOf" srcId="{42118FEB-12FC-4D6F-B641-DF9E1C0795F1}" destId="{39B52F9B-801F-4FFF-A277-62778B5210E1}" srcOrd="7" destOrd="0" presId="urn:microsoft.com/office/officeart/2008/layout/VerticalCurvedList"/>
    <dgm:cxn modelId="{993475BC-E3A3-45E3-8632-ECFE1A38CFA5}" type="presParOf" srcId="{42118FEB-12FC-4D6F-B641-DF9E1C0795F1}" destId="{99AFE34C-D550-47F4-A2F8-234780BAC9D8}" srcOrd="8" destOrd="0" presId="urn:microsoft.com/office/officeart/2008/layout/VerticalCurvedList"/>
    <dgm:cxn modelId="{AA132865-8094-46C2-84DD-68B2B7B0792B}" type="presParOf" srcId="{99AFE34C-D550-47F4-A2F8-234780BAC9D8}" destId="{010D042B-39AE-48FE-9839-7614221F5540}" srcOrd="0" destOrd="0" presId="urn:microsoft.com/office/officeart/2008/layout/VerticalCurvedList"/>
    <dgm:cxn modelId="{FBCD189A-0A95-445B-8FDE-C36378CD070C}" type="presParOf" srcId="{42118FEB-12FC-4D6F-B641-DF9E1C0795F1}" destId="{D3555708-650C-4EF5-8147-0E5A5A7EC066}" srcOrd="9" destOrd="0" presId="urn:microsoft.com/office/officeart/2008/layout/VerticalCurvedList"/>
    <dgm:cxn modelId="{25C6E287-156E-4981-B526-E68197E42F2A}" type="presParOf" srcId="{42118FEB-12FC-4D6F-B641-DF9E1C0795F1}" destId="{5DB5DEEF-C3C4-4AB8-BADC-60DFB88C743A}" srcOrd="10" destOrd="0" presId="urn:microsoft.com/office/officeart/2008/layout/VerticalCurvedList"/>
    <dgm:cxn modelId="{FB5F0668-BC56-4552-8483-301553860587}" type="presParOf" srcId="{5DB5DEEF-C3C4-4AB8-BADC-60DFB88C743A}" destId="{27B6E510-5AC8-46A5-BD21-96C4EB98F7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B5D9D-AECA-41F7-B8A5-9EE6A38F1C66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3AC1FDC-AF66-4855-8AB5-CC309D9983D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ts val="2160"/>
            </a:lnSpc>
            <a:spcAft>
              <a:spcPts val="0"/>
            </a:spcAft>
          </a:pP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意見蒐集方式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algn="l">
            <a:lnSpc>
              <a:spcPts val="2160"/>
            </a:lnSpc>
            <a:spcAft>
              <a:spcPts val="0"/>
            </a:spcAft>
          </a:pP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說明會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algn="l">
            <a:lnSpc>
              <a:spcPts val="2160"/>
            </a:lnSpc>
            <a:spcAft>
              <a:spcPts val="0"/>
            </a:spcAft>
          </a:pP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公務電話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</a:b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3.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公務電子信箱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2C7B9A3-828E-4741-AB27-D12322C54DA8}" type="parTrans" cxnId="{A9F9EFBA-3FB1-4B6D-B1EA-EF6D9C37A524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053DA4B-0635-4BEF-A37E-A5A3C1404F2B}" type="sibTrans" cxnId="{A9F9EFBA-3FB1-4B6D-B1EA-EF6D9C37A524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5E665BF-68BD-4A65-A0FE-B4DEBC936D57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立即可解決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0619214-C064-40E5-BACE-CB712A988C21}" type="parTrans" cxnId="{E57A8C90-3586-4FCA-A121-A01E8810A1A9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62BBF91-5ABB-40F9-AA14-B9959E913766}" type="sibTrans" cxnId="{E57A8C90-3586-4FCA-A121-A01E8810A1A9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05A4557-F9B8-473A-BE27-06720D60D6AD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即時處理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C92B29B-BE79-4308-9D41-DECA2261DDB3}" type="parTrans" cxnId="{B24B0497-889B-4B94-99DC-228AEB31DEC2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0E03645-9BE4-4B75-A983-650B4CE5F1E6}" type="sibTrans" cxnId="{B24B0497-889B-4B94-99DC-228AEB31DEC2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7A71892-8BEC-46CC-8706-55D1FC88AFB6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需與應用單位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審慎討論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E16DCBE-0043-446C-B108-CC0099867D44}" type="parTrans" cxnId="{5FE12C3A-A10B-4857-B441-86ACB6BEFF5A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36F41C0-DD11-40E4-BBC6-EEAD3C8DECD3}" type="sibTrans" cxnId="{5FE12C3A-A10B-4857-B441-86ACB6BEFF5A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BCE2B50-BA2E-4E0D-9DE3-02BE17BA0005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定期檢討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(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每年六、七月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)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FCA3AAE-7438-44D3-98D4-9FEF5D713195}" type="parTrans" cxnId="{B773836E-4A0A-4146-A1AF-5097959441E6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C82C778-1406-41DC-AF13-3CF05261C96F}" type="sibTrans" cxnId="{B773836E-4A0A-4146-A1AF-5097959441E6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F455989-8CC7-498F-B6AA-71F594C82603}" type="pres">
      <dgm:prSet presAssocID="{174B5D9D-AECA-41F7-B8A5-9EE6A38F1C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985B66-6441-489C-A249-9B83576B3BEE}" type="pres">
      <dgm:prSet presAssocID="{13AC1FDC-AF66-4855-8AB5-CC309D9983DA}" presName="root1" presStyleCnt="0"/>
      <dgm:spPr/>
    </dgm:pt>
    <dgm:pt modelId="{EB6828CB-3BC5-44C8-9A81-F46C3E44BD5B}" type="pres">
      <dgm:prSet presAssocID="{13AC1FDC-AF66-4855-8AB5-CC309D9983DA}" presName="LevelOneTextNode" presStyleLbl="node0" presStyleIdx="0" presStyleCnt="1" custScaleY="162636" custLinFactNeighborX="7809" custLinFactNeighborY="206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9EDE4F-9770-4863-A6CD-F9427ADD7558}" type="pres">
      <dgm:prSet presAssocID="{13AC1FDC-AF66-4855-8AB5-CC309D9983DA}" presName="level2hierChild" presStyleCnt="0"/>
      <dgm:spPr/>
    </dgm:pt>
    <dgm:pt modelId="{89303860-CCC9-4BA4-9C75-AFC3D58EA18F}" type="pres">
      <dgm:prSet presAssocID="{B0619214-C064-40E5-BACE-CB712A988C21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1BBBFC7-6528-485B-89DF-1AE8552B5CD3}" type="pres">
      <dgm:prSet presAssocID="{B0619214-C064-40E5-BACE-CB712A988C21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1A6A558-EBE9-4474-ABA2-F3B87D844882}" type="pres">
      <dgm:prSet presAssocID="{F5E665BF-68BD-4A65-A0FE-B4DEBC936D57}" presName="root2" presStyleCnt="0"/>
      <dgm:spPr/>
    </dgm:pt>
    <dgm:pt modelId="{C072C754-E70F-470A-BD2C-38F9605FE4CB}" type="pres">
      <dgm:prSet presAssocID="{F5E665BF-68BD-4A65-A0FE-B4DEBC936D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BE66CF-9B23-4EA7-BB64-1719DCA170BC}" type="pres">
      <dgm:prSet presAssocID="{F5E665BF-68BD-4A65-A0FE-B4DEBC936D57}" presName="level3hierChild" presStyleCnt="0"/>
      <dgm:spPr/>
    </dgm:pt>
    <dgm:pt modelId="{BE625DC9-2718-4221-BAFB-CD6F4390AAD7}" type="pres">
      <dgm:prSet presAssocID="{BC92B29B-BE79-4308-9D41-DECA2261DDB3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2F3E848-45C7-4237-9402-65A2DD47FE27}" type="pres">
      <dgm:prSet presAssocID="{BC92B29B-BE79-4308-9D41-DECA2261DDB3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BAEA9F04-BE93-430A-BB6F-50EE0E73017F}" type="pres">
      <dgm:prSet presAssocID="{105A4557-F9B8-473A-BE27-06720D60D6AD}" presName="root2" presStyleCnt="0"/>
      <dgm:spPr/>
    </dgm:pt>
    <dgm:pt modelId="{8F0A98D4-9858-4DB1-BF3E-7DCB7A24FD7B}" type="pres">
      <dgm:prSet presAssocID="{105A4557-F9B8-473A-BE27-06720D60D6AD}" presName="LevelTwoTextNode" presStyleLbl="node3" presStyleIdx="0" presStyleCnt="2" custLinFactNeighborX="-78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B6C400-6246-44EA-9E80-BC72EC543094}" type="pres">
      <dgm:prSet presAssocID="{105A4557-F9B8-473A-BE27-06720D60D6AD}" presName="level3hierChild" presStyleCnt="0"/>
      <dgm:spPr/>
    </dgm:pt>
    <dgm:pt modelId="{E0282675-7BD2-489E-B000-C9E7986763D7}" type="pres">
      <dgm:prSet presAssocID="{0E16DCBE-0043-446C-B108-CC0099867D44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8198C550-FC55-49F7-A1D6-FCA7DA63A9CD}" type="pres">
      <dgm:prSet presAssocID="{0E16DCBE-0043-446C-B108-CC0099867D44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4E1A4C7-7178-41AD-9CF9-EB43B4F90EC8}" type="pres">
      <dgm:prSet presAssocID="{47A71892-8BEC-46CC-8706-55D1FC88AFB6}" presName="root2" presStyleCnt="0"/>
      <dgm:spPr/>
    </dgm:pt>
    <dgm:pt modelId="{395A911C-09EC-4CDE-8CB6-802BF423A65A}" type="pres">
      <dgm:prSet presAssocID="{47A71892-8BEC-46CC-8706-55D1FC88AFB6}" presName="LevelTwoTextNode" presStyleLbl="node2" presStyleIdx="1" presStyleCnt="2" custLinFactNeighborY="439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D3CEA3-9B4B-44CE-B8A9-FF2570D5684C}" type="pres">
      <dgm:prSet presAssocID="{47A71892-8BEC-46CC-8706-55D1FC88AFB6}" presName="level3hierChild" presStyleCnt="0"/>
      <dgm:spPr/>
    </dgm:pt>
    <dgm:pt modelId="{8889EEB7-2296-409F-A5BC-076C2D7F0DF6}" type="pres">
      <dgm:prSet presAssocID="{FFCA3AAE-7438-44D3-98D4-9FEF5D713195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41759AAC-58B8-4197-A68D-DAC378EDE3E2}" type="pres">
      <dgm:prSet presAssocID="{FFCA3AAE-7438-44D3-98D4-9FEF5D713195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4DD7FE71-FB76-4E0B-82D8-B9FE92E5B31C}" type="pres">
      <dgm:prSet presAssocID="{7BCE2B50-BA2E-4E0D-9DE3-02BE17BA0005}" presName="root2" presStyleCnt="0"/>
      <dgm:spPr/>
    </dgm:pt>
    <dgm:pt modelId="{1A2AE4FB-931D-4569-ABDE-E35128236BF5}" type="pres">
      <dgm:prSet presAssocID="{7BCE2B50-BA2E-4E0D-9DE3-02BE17BA0005}" presName="LevelTwoTextNode" presStyleLbl="node3" presStyleIdx="1" presStyleCnt="2" custLinFactNeighborX="-7809" custLinFactNeighborY="439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764843-0D78-4D0F-814F-C34EECEABFEB}" type="pres">
      <dgm:prSet presAssocID="{7BCE2B50-BA2E-4E0D-9DE3-02BE17BA0005}" presName="level3hierChild" presStyleCnt="0"/>
      <dgm:spPr/>
    </dgm:pt>
  </dgm:ptLst>
  <dgm:cxnLst>
    <dgm:cxn modelId="{9A3DA343-7D5A-4F18-ADDD-B7622A00A57B}" type="presOf" srcId="{7BCE2B50-BA2E-4E0D-9DE3-02BE17BA0005}" destId="{1A2AE4FB-931D-4569-ABDE-E35128236BF5}" srcOrd="0" destOrd="0" presId="urn:microsoft.com/office/officeart/2005/8/layout/hierarchy2"/>
    <dgm:cxn modelId="{79D02803-3721-4F1B-846A-29047F424E2B}" type="presOf" srcId="{FFCA3AAE-7438-44D3-98D4-9FEF5D713195}" destId="{8889EEB7-2296-409F-A5BC-076C2D7F0DF6}" srcOrd="0" destOrd="0" presId="urn:microsoft.com/office/officeart/2005/8/layout/hierarchy2"/>
    <dgm:cxn modelId="{22B0B81A-0724-4404-8101-C6CA6C741CF2}" type="presOf" srcId="{BC92B29B-BE79-4308-9D41-DECA2261DDB3}" destId="{C2F3E848-45C7-4237-9402-65A2DD47FE27}" srcOrd="1" destOrd="0" presId="urn:microsoft.com/office/officeart/2005/8/layout/hierarchy2"/>
    <dgm:cxn modelId="{B773836E-4A0A-4146-A1AF-5097959441E6}" srcId="{47A71892-8BEC-46CC-8706-55D1FC88AFB6}" destId="{7BCE2B50-BA2E-4E0D-9DE3-02BE17BA0005}" srcOrd="0" destOrd="0" parTransId="{FFCA3AAE-7438-44D3-98D4-9FEF5D713195}" sibTransId="{1C82C778-1406-41DC-AF13-3CF05261C96F}"/>
    <dgm:cxn modelId="{B24B0497-889B-4B94-99DC-228AEB31DEC2}" srcId="{F5E665BF-68BD-4A65-A0FE-B4DEBC936D57}" destId="{105A4557-F9B8-473A-BE27-06720D60D6AD}" srcOrd="0" destOrd="0" parTransId="{BC92B29B-BE79-4308-9D41-DECA2261DDB3}" sibTransId="{C0E03645-9BE4-4B75-A983-650B4CE5F1E6}"/>
    <dgm:cxn modelId="{20569587-3B9D-47BE-A370-ADFC6B04AE65}" type="presOf" srcId="{105A4557-F9B8-473A-BE27-06720D60D6AD}" destId="{8F0A98D4-9858-4DB1-BF3E-7DCB7A24FD7B}" srcOrd="0" destOrd="0" presId="urn:microsoft.com/office/officeart/2005/8/layout/hierarchy2"/>
    <dgm:cxn modelId="{B4A20FEA-B500-4782-BB05-7A707B78D421}" type="presOf" srcId="{FFCA3AAE-7438-44D3-98D4-9FEF5D713195}" destId="{41759AAC-58B8-4197-A68D-DAC378EDE3E2}" srcOrd="1" destOrd="0" presId="urn:microsoft.com/office/officeart/2005/8/layout/hierarchy2"/>
    <dgm:cxn modelId="{4D6AE9C9-0ED1-455C-B220-06C49E872AE0}" type="presOf" srcId="{174B5D9D-AECA-41F7-B8A5-9EE6A38F1C66}" destId="{4F455989-8CC7-498F-B6AA-71F594C82603}" srcOrd="0" destOrd="0" presId="urn:microsoft.com/office/officeart/2005/8/layout/hierarchy2"/>
    <dgm:cxn modelId="{A6130A2A-D695-437E-8319-063B85FB2B96}" type="presOf" srcId="{0E16DCBE-0043-446C-B108-CC0099867D44}" destId="{8198C550-FC55-49F7-A1D6-FCA7DA63A9CD}" srcOrd="1" destOrd="0" presId="urn:microsoft.com/office/officeart/2005/8/layout/hierarchy2"/>
    <dgm:cxn modelId="{6CA63ACE-52BB-4EC9-93B9-CF40F461A74E}" type="presOf" srcId="{47A71892-8BEC-46CC-8706-55D1FC88AFB6}" destId="{395A911C-09EC-4CDE-8CB6-802BF423A65A}" srcOrd="0" destOrd="0" presId="urn:microsoft.com/office/officeart/2005/8/layout/hierarchy2"/>
    <dgm:cxn modelId="{63356E87-843B-41F3-B9DD-D94A6C4D4DA1}" type="presOf" srcId="{B0619214-C064-40E5-BACE-CB712A988C21}" destId="{71BBBFC7-6528-485B-89DF-1AE8552B5CD3}" srcOrd="1" destOrd="0" presId="urn:microsoft.com/office/officeart/2005/8/layout/hierarchy2"/>
    <dgm:cxn modelId="{5FE12C3A-A10B-4857-B441-86ACB6BEFF5A}" srcId="{13AC1FDC-AF66-4855-8AB5-CC309D9983DA}" destId="{47A71892-8BEC-46CC-8706-55D1FC88AFB6}" srcOrd="1" destOrd="0" parTransId="{0E16DCBE-0043-446C-B108-CC0099867D44}" sibTransId="{836F41C0-DD11-40E4-BBC6-EEAD3C8DECD3}"/>
    <dgm:cxn modelId="{AFB8F135-3519-4295-803B-AD0C4338DECB}" type="presOf" srcId="{F5E665BF-68BD-4A65-A0FE-B4DEBC936D57}" destId="{C072C754-E70F-470A-BD2C-38F9605FE4CB}" srcOrd="0" destOrd="0" presId="urn:microsoft.com/office/officeart/2005/8/layout/hierarchy2"/>
    <dgm:cxn modelId="{E57A8C90-3586-4FCA-A121-A01E8810A1A9}" srcId="{13AC1FDC-AF66-4855-8AB5-CC309D9983DA}" destId="{F5E665BF-68BD-4A65-A0FE-B4DEBC936D57}" srcOrd="0" destOrd="0" parTransId="{B0619214-C064-40E5-BACE-CB712A988C21}" sibTransId="{262BBF91-5ABB-40F9-AA14-B9959E913766}"/>
    <dgm:cxn modelId="{8523998F-4D92-4E30-BD14-6044F22F6D53}" type="presOf" srcId="{0E16DCBE-0043-446C-B108-CC0099867D44}" destId="{E0282675-7BD2-489E-B000-C9E7986763D7}" srcOrd="0" destOrd="0" presId="urn:microsoft.com/office/officeart/2005/8/layout/hierarchy2"/>
    <dgm:cxn modelId="{4263D3C7-7FB1-4505-9AE1-CF243A881D53}" type="presOf" srcId="{BC92B29B-BE79-4308-9D41-DECA2261DDB3}" destId="{BE625DC9-2718-4221-BAFB-CD6F4390AAD7}" srcOrd="0" destOrd="0" presId="urn:microsoft.com/office/officeart/2005/8/layout/hierarchy2"/>
    <dgm:cxn modelId="{A9F9EFBA-3FB1-4B6D-B1EA-EF6D9C37A524}" srcId="{174B5D9D-AECA-41F7-B8A5-9EE6A38F1C66}" destId="{13AC1FDC-AF66-4855-8AB5-CC309D9983DA}" srcOrd="0" destOrd="0" parTransId="{12C7B9A3-828E-4741-AB27-D12322C54DA8}" sibTransId="{7053DA4B-0635-4BEF-A37E-A5A3C1404F2B}"/>
    <dgm:cxn modelId="{5853D1BA-2BF9-467E-A27B-D80DC4A9FDA5}" type="presOf" srcId="{B0619214-C064-40E5-BACE-CB712A988C21}" destId="{89303860-CCC9-4BA4-9C75-AFC3D58EA18F}" srcOrd="0" destOrd="0" presId="urn:microsoft.com/office/officeart/2005/8/layout/hierarchy2"/>
    <dgm:cxn modelId="{CFE7EB7D-E35A-4263-988D-10DDE0EFCAC2}" type="presOf" srcId="{13AC1FDC-AF66-4855-8AB5-CC309D9983DA}" destId="{EB6828CB-3BC5-44C8-9A81-F46C3E44BD5B}" srcOrd="0" destOrd="0" presId="urn:microsoft.com/office/officeart/2005/8/layout/hierarchy2"/>
    <dgm:cxn modelId="{7CE353BC-A9FB-49C7-92FA-E001EC981535}" type="presParOf" srcId="{4F455989-8CC7-498F-B6AA-71F594C82603}" destId="{84985B66-6441-489C-A249-9B83576B3BEE}" srcOrd="0" destOrd="0" presId="urn:microsoft.com/office/officeart/2005/8/layout/hierarchy2"/>
    <dgm:cxn modelId="{776ADE2E-8D6E-41BE-A6E9-36263579D357}" type="presParOf" srcId="{84985B66-6441-489C-A249-9B83576B3BEE}" destId="{EB6828CB-3BC5-44C8-9A81-F46C3E44BD5B}" srcOrd="0" destOrd="0" presId="urn:microsoft.com/office/officeart/2005/8/layout/hierarchy2"/>
    <dgm:cxn modelId="{B27C842C-AC35-4EBA-89AF-2C151377C7F7}" type="presParOf" srcId="{84985B66-6441-489C-A249-9B83576B3BEE}" destId="{C39EDE4F-9770-4863-A6CD-F9427ADD7558}" srcOrd="1" destOrd="0" presId="urn:microsoft.com/office/officeart/2005/8/layout/hierarchy2"/>
    <dgm:cxn modelId="{70E21675-AA3D-41D7-B03B-D338F8740E96}" type="presParOf" srcId="{C39EDE4F-9770-4863-A6CD-F9427ADD7558}" destId="{89303860-CCC9-4BA4-9C75-AFC3D58EA18F}" srcOrd="0" destOrd="0" presId="urn:microsoft.com/office/officeart/2005/8/layout/hierarchy2"/>
    <dgm:cxn modelId="{ECBD8C3C-7BC1-4097-85E3-AA05D6EB08BE}" type="presParOf" srcId="{89303860-CCC9-4BA4-9C75-AFC3D58EA18F}" destId="{71BBBFC7-6528-485B-89DF-1AE8552B5CD3}" srcOrd="0" destOrd="0" presId="urn:microsoft.com/office/officeart/2005/8/layout/hierarchy2"/>
    <dgm:cxn modelId="{58BD8D97-D514-4D47-A9D3-2C5BD024462E}" type="presParOf" srcId="{C39EDE4F-9770-4863-A6CD-F9427ADD7558}" destId="{71A6A558-EBE9-4474-ABA2-F3B87D844882}" srcOrd="1" destOrd="0" presId="urn:microsoft.com/office/officeart/2005/8/layout/hierarchy2"/>
    <dgm:cxn modelId="{200DEA45-351D-4199-9050-FD0695A76B66}" type="presParOf" srcId="{71A6A558-EBE9-4474-ABA2-F3B87D844882}" destId="{C072C754-E70F-470A-BD2C-38F9605FE4CB}" srcOrd="0" destOrd="0" presId="urn:microsoft.com/office/officeart/2005/8/layout/hierarchy2"/>
    <dgm:cxn modelId="{F91ED0AB-9F11-48F7-86EA-4DED2AE52E7D}" type="presParOf" srcId="{71A6A558-EBE9-4474-ABA2-F3B87D844882}" destId="{B0BE66CF-9B23-4EA7-BB64-1719DCA170BC}" srcOrd="1" destOrd="0" presId="urn:microsoft.com/office/officeart/2005/8/layout/hierarchy2"/>
    <dgm:cxn modelId="{5FD90DB3-67EA-4794-AFB0-A05D5897F051}" type="presParOf" srcId="{B0BE66CF-9B23-4EA7-BB64-1719DCA170BC}" destId="{BE625DC9-2718-4221-BAFB-CD6F4390AAD7}" srcOrd="0" destOrd="0" presId="urn:microsoft.com/office/officeart/2005/8/layout/hierarchy2"/>
    <dgm:cxn modelId="{C5A8ED62-4C3E-4B05-8AEB-DA4FFBC21D2B}" type="presParOf" srcId="{BE625DC9-2718-4221-BAFB-CD6F4390AAD7}" destId="{C2F3E848-45C7-4237-9402-65A2DD47FE27}" srcOrd="0" destOrd="0" presId="urn:microsoft.com/office/officeart/2005/8/layout/hierarchy2"/>
    <dgm:cxn modelId="{AE8571E3-AEC4-44B3-A91D-D02500946320}" type="presParOf" srcId="{B0BE66CF-9B23-4EA7-BB64-1719DCA170BC}" destId="{BAEA9F04-BE93-430A-BB6F-50EE0E73017F}" srcOrd="1" destOrd="0" presId="urn:microsoft.com/office/officeart/2005/8/layout/hierarchy2"/>
    <dgm:cxn modelId="{831F35A3-34E1-4A80-B256-A6F02D23FC14}" type="presParOf" srcId="{BAEA9F04-BE93-430A-BB6F-50EE0E73017F}" destId="{8F0A98D4-9858-4DB1-BF3E-7DCB7A24FD7B}" srcOrd="0" destOrd="0" presId="urn:microsoft.com/office/officeart/2005/8/layout/hierarchy2"/>
    <dgm:cxn modelId="{EE9F01F2-E51C-4503-B5C4-B526E5BDDE7F}" type="presParOf" srcId="{BAEA9F04-BE93-430A-BB6F-50EE0E73017F}" destId="{30B6C400-6246-44EA-9E80-BC72EC543094}" srcOrd="1" destOrd="0" presId="urn:microsoft.com/office/officeart/2005/8/layout/hierarchy2"/>
    <dgm:cxn modelId="{D558FA82-B0E3-4AC0-82A4-DC4830087DD5}" type="presParOf" srcId="{C39EDE4F-9770-4863-A6CD-F9427ADD7558}" destId="{E0282675-7BD2-489E-B000-C9E7986763D7}" srcOrd="2" destOrd="0" presId="urn:microsoft.com/office/officeart/2005/8/layout/hierarchy2"/>
    <dgm:cxn modelId="{AC3A4025-8553-434F-8F50-7922D264E8E1}" type="presParOf" srcId="{E0282675-7BD2-489E-B000-C9E7986763D7}" destId="{8198C550-FC55-49F7-A1D6-FCA7DA63A9CD}" srcOrd="0" destOrd="0" presId="urn:microsoft.com/office/officeart/2005/8/layout/hierarchy2"/>
    <dgm:cxn modelId="{E6D8BCF4-9290-4190-88CC-DB66B82BAC3A}" type="presParOf" srcId="{C39EDE4F-9770-4863-A6CD-F9427ADD7558}" destId="{F4E1A4C7-7178-41AD-9CF9-EB43B4F90EC8}" srcOrd="3" destOrd="0" presId="urn:microsoft.com/office/officeart/2005/8/layout/hierarchy2"/>
    <dgm:cxn modelId="{923468B6-91A4-43AF-9DE5-C384426DA090}" type="presParOf" srcId="{F4E1A4C7-7178-41AD-9CF9-EB43B4F90EC8}" destId="{395A911C-09EC-4CDE-8CB6-802BF423A65A}" srcOrd="0" destOrd="0" presId="urn:microsoft.com/office/officeart/2005/8/layout/hierarchy2"/>
    <dgm:cxn modelId="{0680FB3A-4736-47E3-9A88-58FF0A533922}" type="presParOf" srcId="{F4E1A4C7-7178-41AD-9CF9-EB43B4F90EC8}" destId="{07D3CEA3-9B4B-44CE-B8A9-FF2570D5684C}" srcOrd="1" destOrd="0" presId="urn:microsoft.com/office/officeart/2005/8/layout/hierarchy2"/>
    <dgm:cxn modelId="{BF537763-7D37-4CA8-87C0-0F3710C81402}" type="presParOf" srcId="{07D3CEA3-9B4B-44CE-B8A9-FF2570D5684C}" destId="{8889EEB7-2296-409F-A5BC-076C2D7F0DF6}" srcOrd="0" destOrd="0" presId="urn:microsoft.com/office/officeart/2005/8/layout/hierarchy2"/>
    <dgm:cxn modelId="{AF2AC9E2-7876-49D2-B376-943D12446C89}" type="presParOf" srcId="{8889EEB7-2296-409F-A5BC-076C2D7F0DF6}" destId="{41759AAC-58B8-4197-A68D-DAC378EDE3E2}" srcOrd="0" destOrd="0" presId="urn:microsoft.com/office/officeart/2005/8/layout/hierarchy2"/>
    <dgm:cxn modelId="{E3AF48C3-DF18-4BAC-85CB-0017498F8C8D}" type="presParOf" srcId="{07D3CEA3-9B4B-44CE-B8A9-FF2570D5684C}" destId="{4DD7FE71-FB76-4E0B-82D8-B9FE92E5B31C}" srcOrd="1" destOrd="0" presId="urn:microsoft.com/office/officeart/2005/8/layout/hierarchy2"/>
    <dgm:cxn modelId="{53A52C8C-00EC-4866-9101-27253981AB83}" type="presParOf" srcId="{4DD7FE71-FB76-4E0B-82D8-B9FE92E5B31C}" destId="{1A2AE4FB-931D-4569-ABDE-E35128236BF5}" srcOrd="0" destOrd="0" presId="urn:microsoft.com/office/officeart/2005/8/layout/hierarchy2"/>
    <dgm:cxn modelId="{5FF273C8-7D0A-4C67-B84C-2BBEA18FD8C6}" type="presParOf" srcId="{4DD7FE71-FB76-4E0B-82D8-B9FE92E5B31C}" destId="{53764843-0D78-4D0F-814F-C34EECEABF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6AE95-FA3D-4D16-AD62-132B4E91E7F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6725F0-CD8A-4BD6-890A-336B5BAC8EE9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</a:t>
          </a:r>
          <a:r>
            <a:rPr lang="zh-TW" altLang="en-US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30</a:t>
          </a:r>
          <a:r>
            <a:rPr lang="zh-TW" altLang="en-US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 </a:t>
          </a:r>
          <a:endParaRPr lang="en-US" altLang="zh-TW" sz="3200" baseline="0" dirty="0" smtClean="0">
            <a:latin typeface="Arial" panose="020B0604020202020204" pitchFamily="34" charset="0"/>
            <a:ea typeface="華康中圓體" panose="020F0509000000000000" pitchFamily="49" charset="-120"/>
          </a:endParaRPr>
        </a:p>
      </dgm:t>
    </dgm:pt>
    <dgm:pt modelId="{E86839D8-6A37-432F-83FB-52D3A3095BF0}" type="parTrans" cxnId="{4FDD2FA9-D7B5-49E1-A33E-55BB0F0A586C}">
      <dgm:prSet/>
      <dgm:spPr/>
      <dgm:t>
        <a:bodyPr/>
        <a:lstStyle/>
        <a:p>
          <a:endParaRPr lang="zh-TW" altLang="en-US"/>
        </a:p>
      </dgm:t>
    </dgm:pt>
    <dgm:pt modelId="{DA2AB9B9-098E-44BE-A3FD-C6D33F7EC9CE}" type="sibTrans" cxnId="{4FDD2FA9-D7B5-49E1-A33E-55BB0F0A586C}">
      <dgm:prSet/>
      <dgm:spPr/>
      <dgm:t>
        <a:bodyPr/>
        <a:lstStyle/>
        <a:p>
          <a:endParaRPr lang="zh-TW" altLang="en-US"/>
        </a:p>
      </dgm:t>
    </dgm:pt>
    <dgm:pt modelId="{57ABA92F-529F-4F3D-8D37-888D0D7B6F0C}">
      <dgm:prSet phldrT="[文字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5</a:t>
          </a:r>
          <a:r>
            <a:rPr lang="zh-TW" altLang="en-US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1</a:t>
          </a:r>
          <a:r>
            <a:rPr lang="zh-TW" altLang="en-US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</a:t>
          </a:r>
          <a:endParaRPr lang="zh-TW" altLang="en-US" sz="3200" baseline="0" dirty="0">
            <a:latin typeface="Arial" panose="020B0604020202020204" pitchFamily="34" charset="0"/>
            <a:ea typeface="華康中圓體" panose="020F0509000000000000" pitchFamily="49" charset="-120"/>
          </a:endParaRPr>
        </a:p>
      </dgm:t>
    </dgm:pt>
    <dgm:pt modelId="{3E955E71-B463-415B-8EEB-64AA790C5357}" type="parTrans" cxnId="{4024CEFD-D666-49DC-8E8D-BA0BF5A9FACE}">
      <dgm:prSet/>
      <dgm:spPr/>
      <dgm:t>
        <a:bodyPr/>
        <a:lstStyle/>
        <a:p>
          <a:endParaRPr lang="zh-TW" altLang="en-US"/>
        </a:p>
      </dgm:t>
    </dgm:pt>
    <dgm:pt modelId="{47F9AAC2-E0DC-492D-8EBF-D4AA5A3B9839}" type="sibTrans" cxnId="{4024CEFD-D666-49DC-8E8D-BA0BF5A9FACE}">
      <dgm:prSet/>
      <dgm:spPr/>
      <dgm:t>
        <a:bodyPr/>
        <a:lstStyle/>
        <a:p>
          <a:endParaRPr lang="zh-TW" altLang="en-US"/>
        </a:p>
      </dgm:t>
    </dgm:pt>
    <dgm:pt modelId="{4D6B71F6-EFD5-4FA5-BCA5-A5797319BC75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4</a:t>
          </a:r>
          <a:r>
            <a:rPr lang="zh-TW" altLang="en-US" sz="36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30</a:t>
          </a:r>
          <a:r>
            <a:rPr lang="zh-TW" altLang="en-US" sz="28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</a:t>
          </a:r>
          <a:endParaRPr lang="zh-TW" altLang="en-US" sz="3200" baseline="0" dirty="0">
            <a:latin typeface="Arial" panose="020B0604020202020204" pitchFamily="34" charset="0"/>
            <a:ea typeface="華康中圓體" panose="020F0509000000000000" pitchFamily="49" charset="-120"/>
          </a:endParaRPr>
        </a:p>
      </dgm:t>
    </dgm:pt>
    <dgm:pt modelId="{C43AFA46-65EF-48F1-A2FE-5F59D42C2F46}" type="parTrans" cxnId="{C2B519A7-3D74-431E-BF95-51F3D205281A}">
      <dgm:prSet/>
      <dgm:spPr/>
      <dgm:t>
        <a:bodyPr/>
        <a:lstStyle/>
        <a:p>
          <a:endParaRPr lang="zh-TW" altLang="en-US"/>
        </a:p>
      </dgm:t>
    </dgm:pt>
    <dgm:pt modelId="{D7721EC7-7897-4F98-A40A-D863BBE3592F}" type="sibTrans" cxnId="{C2B519A7-3D74-431E-BF95-51F3D205281A}">
      <dgm:prSet/>
      <dgm:spPr/>
      <dgm:t>
        <a:bodyPr/>
        <a:lstStyle/>
        <a:p>
          <a:endParaRPr lang="zh-TW" altLang="en-US"/>
        </a:p>
      </dgm:t>
    </dgm:pt>
    <dgm:pt modelId="{D60B7321-94A0-450E-8AE7-3BA67DB44370}" type="pres">
      <dgm:prSet presAssocID="{AA66AE95-FA3D-4D16-AD62-132B4E91E7F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6C06ADB-C5BA-4353-86F6-1597530288B4}" type="pres">
      <dgm:prSet presAssocID="{57ABA92F-529F-4F3D-8D37-888D0D7B6F0C}" presName="Accent3" presStyleCnt="0"/>
      <dgm:spPr/>
    </dgm:pt>
    <dgm:pt modelId="{6B6B0AA0-1480-48D9-912F-709C92218B03}" type="pres">
      <dgm:prSet presAssocID="{57ABA92F-529F-4F3D-8D37-888D0D7B6F0C}" presName="Accent" presStyleLbl="node1" presStyleIdx="0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0ED812FC-12D5-4BE6-AFE5-6EB8E43E73D6}" type="pres">
      <dgm:prSet presAssocID="{57ABA92F-529F-4F3D-8D37-888D0D7B6F0C}" presName="ParentBackground3" presStyleCnt="0"/>
      <dgm:spPr/>
    </dgm:pt>
    <dgm:pt modelId="{87BD9F32-3158-4F40-B87B-DF9E37B6F57E}" type="pres">
      <dgm:prSet presAssocID="{57ABA92F-529F-4F3D-8D37-888D0D7B6F0C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0551B5C9-1516-4ECD-87D2-672BFB1912CD}" type="pres">
      <dgm:prSet presAssocID="{57ABA92F-529F-4F3D-8D37-888D0D7B6F0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E85C18-AE95-428D-87DF-4F1DC225DD51}" type="pres">
      <dgm:prSet presAssocID="{4D6B71F6-EFD5-4FA5-BCA5-A5797319BC75}" presName="Accent2" presStyleCnt="0"/>
      <dgm:spPr/>
    </dgm:pt>
    <dgm:pt modelId="{2FE93BC2-9F65-4D71-B3C9-A13128BCB00E}" type="pres">
      <dgm:prSet presAssocID="{4D6B71F6-EFD5-4FA5-BCA5-A5797319BC75}" presName="Accent" presStyleLbl="node1" presStyleIdx="1" presStyleCnt="3"/>
      <dgm:spPr/>
    </dgm:pt>
    <dgm:pt modelId="{B180DEC6-2B39-40C7-9416-F2BBC675229A}" type="pres">
      <dgm:prSet presAssocID="{4D6B71F6-EFD5-4FA5-BCA5-A5797319BC75}" presName="ParentBackground2" presStyleCnt="0"/>
      <dgm:spPr/>
    </dgm:pt>
    <dgm:pt modelId="{12F4FF36-8C9C-4EF1-9BF4-766CF21CB8AD}" type="pres">
      <dgm:prSet presAssocID="{4D6B71F6-EFD5-4FA5-BCA5-A5797319BC75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EFBB0625-24A0-40F0-AE2F-665752D8F8DE}" type="pres">
      <dgm:prSet presAssocID="{4D6B71F6-EFD5-4FA5-BCA5-A5797319BC7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42CFC-B7AA-4DDA-A8BB-A2C99BCBD3B6}" type="pres">
      <dgm:prSet presAssocID="{306725F0-CD8A-4BD6-890A-336B5BAC8EE9}" presName="Accent1" presStyleCnt="0"/>
      <dgm:spPr/>
    </dgm:pt>
    <dgm:pt modelId="{FC8D3249-9A52-4458-9714-05B811E09311}" type="pres">
      <dgm:prSet presAssocID="{306725F0-CD8A-4BD6-890A-336B5BAC8EE9}" presName="Accent" presStyleLbl="node1" presStyleIdx="2" presStyleCnt="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84AF4E94-7F96-43A8-BB39-34227B8E6D0D}" type="pres">
      <dgm:prSet presAssocID="{306725F0-CD8A-4BD6-890A-336B5BAC8EE9}" presName="ParentBackground1" presStyleCnt="0"/>
      <dgm:spPr/>
    </dgm:pt>
    <dgm:pt modelId="{7E5BD97D-4E78-4D88-9FB2-D6B2086E6E5F}" type="pres">
      <dgm:prSet presAssocID="{306725F0-CD8A-4BD6-890A-336B5BAC8EE9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91B46ACB-D9E1-44F0-BC83-94A314344ED7}" type="pres">
      <dgm:prSet presAssocID="{306725F0-CD8A-4BD6-890A-336B5BAC8EE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CE2576-BB20-4A02-B996-B18318249E93}" type="presOf" srcId="{57ABA92F-529F-4F3D-8D37-888D0D7B6F0C}" destId="{0551B5C9-1516-4ECD-87D2-672BFB1912CD}" srcOrd="1" destOrd="0" presId="urn:microsoft.com/office/officeart/2011/layout/CircleProcess"/>
    <dgm:cxn modelId="{0F957F84-0B68-498E-B421-E3DA74290870}" type="presOf" srcId="{57ABA92F-529F-4F3D-8D37-888D0D7B6F0C}" destId="{87BD9F32-3158-4F40-B87B-DF9E37B6F57E}" srcOrd="0" destOrd="0" presId="urn:microsoft.com/office/officeart/2011/layout/CircleProcess"/>
    <dgm:cxn modelId="{C2B519A7-3D74-431E-BF95-51F3D205281A}" srcId="{AA66AE95-FA3D-4D16-AD62-132B4E91E7F5}" destId="{4D6B71F6-EFD5-4FA5-BCA5-A5797319BC75}" srcOrd="1" destOrd="0" parTransId="{C43AFA46-65EF-48F1-A2FE-5F59D42C2F46}" sibTransId="{D7721EC7-7897-4F98-A40A-D863BBE3592F}"/>
    <dgm:cxn modelId="{39EEF262-D969-47CF-A081-5E7F7C4C896E}" type="presOf" srcId="{AA66AE95-FA3D-4D16-AD62-132B4E91E7F5}" destId="{D60B7321-94A0-450E-8AE7-3BA67DB44370}" srcOrd="0" destOrd="0" presId="urn:microsoft.com/office/officeart/2011/layout/CircleProcess"/>
    <dgm:cxn modelId="{48A6B703-0FA1-4050-84BB-A55CB7693506}" type="presOf" srcId="{306725F0-CD8A-4BD6-890A-336B5BAC8EE9}" destId="{91B46ACB-D9E1-44F0-BC83-94A314344ED7}" srcOrd="1" destOrd="0" presId="urn:microsoft.com/office/officeart/2011/layout/CircleProcess"/>
    <dgm:cxn modelId="{BB829739-DA99-4789-A5D0-03A1A452B722}" type="presOf" srcId="{4D6B71F6-EFD5-4FA5-BCA5-A5797319BC75}" destId="{EFBB0625-24A0-40F0-AE2F-665752D8F8DE}" srcOrd="1" destOrd="0" presId="urn:microsoft.com/office/officeart/2011/layout/CircleProcess"/>
    <dgm:cxn modelId="{4FDD2FA9-D7B5-49E1-A33E-55BB0F0A586C}" srcId="{AA66AE95-FA3D-4D16-AD62-132B4E91E7F5}" destId="{306725F0-CD8A-4BD6-890A-336B5BAC8EE9}" srcOrd="0" destOrd="0" parTransId="{E86839D8-6A37-432F-83FB-52D3A3095BF0}" sibTransId="{DA2AB9B9-098E-44BE-A3FD-C6D33F7EC9CE}"/>
    <dgm:cxn modelId="{080061CA-C012-4976-A291-D5EC0369405C}" type="presOf" srcId="{4D6B71F6-EFD5-4FA5-BCA5-A5797319BC75}" destId="{12F4FF36-8C9C-4EF1-9BF4-766CF21CB8AD}" srcOrd="0" destOrd="0" presId="urn:microsoft.com/office/officeart/2011/layout/CircleProcess"/>
    <dgm:cxn modelId="{F26DC7A7-B1D0-478F-8E8D-221331614167}" type="presOf" srcId="{306725F0-CD8A-4BD6-890A-336B5BAC8EE9}" destId="{7E5BD97D-4E78-4D88-9FB2-D6B2086E6E5F}" srcOrd="0" destOrd="0" presId="urn:microsoft.com/office/officeart/2011/layout/CircleProcess"/>
    <dgm:cxn modelId="{4024CEFD-D666-49DC-8E8D-BA0BF5A9FACE}" srcId="{AA66AE95-FA3D-4D16-AD62-132B4E91E7F5}" destId="{57ABA92F-529F-4F3D-8D37-888D0D7B6F0C}" srcOrd="2" destOrd="0" parTransId="{3E955E71-B463-415B-8EEB-64AA790C5357}" sibTransId="{47F9AAC2-E0DC-492D-8EBF-D4AA5A3B9839}"/>
    <dgm:cxn modelId="{8ACED895-5A76-4E38-9137-556ABADC59C5}" type="presParOf" srcId="{D60B7321-94A0-450E-8AE7-3BA67DB44370}" destId="{D6C06ADB-C5BA-4353-86F6-1597530288B4}" srcOrd="0" destOrd="0" presId="urn:microsoft.com/office/officeart/2011/layout/CircleProcess"/>
    <dgm:cxn modelId="{BEED730D-6880-4A7C-8BA4-F7849986FBDB}" type="presParOf" srcId="{D6C06ADB-C5BA-4353-86F6-1597530288B4}" destId="{6B6B0AA0-1480-48D9-912F-709C92218B03}" srcOrd="0" destOrd="0" presId="urn:microsoft.com/office/officeart/2011/layout/CircleProcess"/>
    <dgm:cxn modelId="{D93B31F9-7C0C-4F26-8D11-A535A68C6625}" type="presParOf" srcId="{D60B7321-94A0-450E-8AE7-3BA67DB44370}" destId="{0ED812FC-12D5-4BE6-AFE5-6EB8E43E73D6}" srcOrd="1" destOrd="0" presId="urn:microsoft.com/office/officeart/2011/layout/CircleProcess"/>
    <dgm:cxn modelId="{3D8736DC-A00B-4DF1-8E9F-7C0F152F5032}" type="presParOf" srcId="{0ED812FC-12D5-4BE6-AFE5-6EB8E43E73D6}" destId="{87BD9F32-3158-4F40-B87B-DF9E37B6F57E}" srcOrd="0" destOrd="0" presId="urn:microsoft.com/office/officeart/2011/layout/CircleProcess"/>
    <dgm:cxn modelId="{DE980641-5B5F-479A-B050-2756F5D67CE6}" type="presParOf" srcId="{D60B7321-94A0-450E-8AE7-3BA67DB44370}" destId="{0551B5C9-1516-4ECD-87D2-672BFB1912CD}" srcOrd="2" destOrd="0" presId="urn:microsoft.com/office/officeart/2011/layout/CircleProcess"/>
    <dgm:cxn modelId="{69B72EB6-602C-485A-B195-BBA6291E072B}" type="presParOf" srcId="{D60B7321-94A0-450E-8AE7-3BA67DB44370}" destId="{FFE85C18-AE95-428D-87DF-4F1DC225DD51}" srcOrd="3" destOrd="0" presId="urn:microsoft.com/office/officeart/2011/layout/CircleProcess"/>
    <dgm:cxn modelId="{B764AD32-794F-4BD6-8DB7-ADAE6A3F5225}" type="presParOf" srcId="{FFE85C18-AE95-428D-87DF-4F1DC225DD51}" destId="{2FE93BC2-9F65-4D71-B3C9-A13128BCB00E}" srcOrd="0" destOrd="0" presId="urn:microsoft.com/office/officeart/2011/layout/CircleProcess"/>
    <dgm:cxn modelId="{A6909B64-505F-4124-9C01-B47F0191E4F2}" type="presParOf" srcId="{D60B7321-94A0-450E-8AE7-3BA67DB44370}" destId="{B180DEC6-2B39-40C7-9416-F2BBC675229A}" srcOrd="4" destOrd="0" presId="urn:microsoft.com/office/officeart/2011/layout/CircleProcess"/>
    <dgm:cxn modelId="{5ED8BB14-37F1-4EB5-837D-76B7F1C61788}" type="presParOf" srcId="{B180DEC6-2B39-40C7-9416-F2BBC675229A}" destId="{12F4FF36-8C9C-4EF1-9BF4-766CF21CB8AD}" srcOrd="0" destOrd="0" presId="urn:microsoft.com/office/officeart/2011/layout/CircleProcess"/>
    <dgm:cxn modelId="{3A4BD50E-AC85-40F7-A750-8C9A7565357E}" type="presParOf" srcId="{D60B7321-94A0-450E-8AE7-3BA67DB44370}" destId="{EFBB0625-24A0-40F0-AE2F-665752D8F8DE}" srcOrd="5" destOrd="0" presId="urn:microsoft.com/office/officeart/2011/layout/CircleProcess"/>
    <dgm:cxn modelId="{0BCDF98F-6871-4C1C-9D55-A7F651450BEF}" type="presParOf" srcId="{D60B7321-94A0-450E-8AE7-3BA67DB44370}" destId="{74942CFC-B7AA-4DDA-A8BB-A2C99BCBD3B6}" srcOrd="6" destOrd="0" presId="urn:microsoft.com/office/officeart/2011/layout/CircleProcess"/>
    <dgm:cxn modelId="{8F49D34B-1340-4054-BDCD-27D2CED2B78A}" type="presParOf" srcId="{74942CFC-B7AA-4DDA-A8BB-A2C99BCBD3B6}" destId="{FC8D3249-9A52-4458-9714-05B811E09311}" srcOrd="0" destOrd="0" presId="urn:microsoft.com/office/officeart/2011/layout/CircleProcess"/>
    <dgm:cxn modelId="{BAA47D0D-AADB-4E1E-A74F-13D2D6323B3A}" type="presParOf" srcId="{D60B7321-94A0-450E-8AE7-3BA67DB44370}" destId="{84AF4E94-7F96-43A8-BB39-34227B8E6D0D}" srcOrd="7" destOrd="0" presId="urn:microsoft.com/office/officeart/2011/layout/CircleProcess"/>
    <dgm:cxn modelId="{15A6E3DC-93B5-46E8-B113-37E68FE0EDF2}" type="presParOf" srcId="{84AF4E94-7F96-43A8-BB39-34227B8E6D0D}" destId="{7E5BD97D-4E78-4D88-9FB2-D6B2086E6E5F}" srcOrd="0" destOrd="0" presId="urn:microsoft.com/office/officeart/2011/layout/CircleProcess"/>
    <dgm:cxn modelId="{E16A5BBC-F4B0-46D1-AFFB-CE1388387DE2}" type="presParOf" srcId="{D60B7321-94A0-450E-8AE7-3BA67DB44370}" destId="{91B46ACB-D9E1-44F0-BC83-94A314344ED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14748-C07D-4224-B154-39F7223EFAC2}">
      <dsp:nvSpPr>
        <dsp:cNvPr id="0" name=""/>
        <dsp:cNvSpPr/>
      </dsp:nvSpPr>
      <dsp:spPr>
        <a:xfrm>
          <a:off x="-5284068" y="-1656168"/>
          <a:ext cx="6219687" cy="799461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E0F67-0FB2-4FBD-9677-BDF800106891}">
      <dsp:nvSpPr>
        <dsp:cNvPr id="0" name=""/>
        <dsp:cNvSpPr/>
      </dsp:nvSpPr>
      <dsp:spPr>
        <a:xfrm>
          <a:off x="448162" y="296937"/>
          <a:ext cx="5999189" cy="59425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169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校庫定位</a:t>
          </a:r>
          <a:endParaRPr lang="zh-TW" altLang="en-US" sz="29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48162" y="296937"/>
        <a:ext cx="5999189" cy="594256"/>
      </dsp:txXfrm>
    </dsp:sp>
    <dsp:sp modelId="{E6959DDE-4240-4B9B-B8FC-E1DD3B340989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C759C-1997-4E4B-9412-272CF6B1C76E}">
      <dsp:nvSpPr>
        <dsp:cNvPr id="0" name=""/>
        <dsp:cNvSpPr/>
      </dsp:nvSpPr>
      <dsp:spPr>
        <a:xfrm>
          <a:off x="873988" y="1188036"/>
          <a:ext cx="5573362" cy="5942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169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本期作業時程</a:t>
          </a:r>
          <a:endParaRPr lang="zh-TW" altLang="en-US" sz="29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73988" y="1188036"/>
        <a:ext cx="5573362" cy="594256"/>
      </dsp:txXfrm>
    </dsp:sp>
    <dsp:sp modelId="{09DB7606-0486-4D9C-8969-84EBF3BDE434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3C8EE-B179-4685-87EA-810F9ED78F86}">
      <dsp:nvSpPr>
        <dsp:cNvPr id="0" name=""/>
        <dsp:cNvSpPr/>
      </dsp:nvSpPr>
      <dsp:spPr>
        <a:xfrm>
          <a:off x="1004683" y="2079135"/>
          <a:ext cx="5442668" cy="59425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169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本期填報表冊與注意事項</a:t>
          </a:r>
          <a:endParaRPr lang="zh-TW" altLang="en-US" sz="2900" b="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004683" y="2079135"/>
        <a:ext cx="5442668" cy="594256"/>
      </dsp:txXfrm>
    </dsp:sp>
    <dsp:sp modelId="{243F4679-BE31-4A94-AEE1-ECBBF712DF63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2F9B-801F-4FFF-A277-62778B5210E1}">
      <dsp:nvSpPr>
        <dsp:cNvPr id="0" name=""/>
        <dsp:cNvSpPr/>
      </dsp:nvSpPr>
      <dsp:spPr>
        <a:xfrm>
          <a:off x="873988" y="2970234"/>
          <a:ext cx="5573362" cy="5942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169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下期新增表冊</a:t>
          </a:r>
          <a:endParaRPr lang="zh-TW" altLang="en-US" sz="29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73988" y="2970234"/>
        <a:ext cx="5573362" cy="594256"/>
      </dsp:txXfrm>
    </dsp:sp>
    <dsp:sp modelId="{010D042B-39AE-48FE-9839-7614221F5540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5708-650C-4EF5-8147-0E5A5A7EC066}">
      <dsp:nvSpPr>
        <dsp:cNvPr id="0" name=""/>
        <dsp:cNvSpPr/>
      </dsp:nvSpPr>
      <dsp:spPr>
        <a:xfrm>
          <a:off x="448162" y="3861333"/>
          <a:ext cx="5999189" cy="59425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169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下期異動表冊</a:t>
          </a:r>
          <a:endParaRPr lang="zh-TW" altLang="en-US" sz="29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48162" y="3861333"/>
        <a:ext cx="5999189" cy="594256"/>
      </dsp:txXfrm>
    </dsp:sp>
    <dsp:sp modelId="{27B6E510-5AC8-46A5-BD21-96C4EB98F72B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28CB-3BC5-44C8-9A81-F46C3E44BD5B}">
      <dsp:nvSpPr>
        <dsp:cNvPr id="0" name=""/>
        <dsp:cNvSpPr/>
      </dsp:nvSpPr>
      <dsp:spPr>
        <a:xfrm>
          <a:off x="160782" y="1279333"/>
          <a:ext cx="1927441" cy="15673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意見蒐集方式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說明會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公務電話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</a:b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3.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公務電子信箱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06688" y="1325239"/>
        <a:ext cx="1835629" cy="1475545"/>
      </dsp:txXfrm>
    </dsp:sp>
    <dsp:sp modelId="{89303860-CCC9-4BA4-9C75-AFC3D58EA18F}">
      <dsp:nvSpPr>
        <dsp:cNvPr id="0" name=""/>
        <dsp:cNvSpPr/>
      </dsp:nvSpPr>
      <dsp:spPr>
        <a:xfrm rot="18568502">
          <a:off x="1910472" y="1663068"/>
          <a:ext cx="975966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975966" y="232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374056" y="1661937"/>
        <a:ext cx="48798" cy="48798"/>
      </dsp:txXfrm>
    </dsp:sp>
    <dsp:sp modelId="{C072C754-E70F-470A-BD2C-38F9605FE4CB}">
      <dsp:nvSpPr>
        <dsp:cNvPr id="0" name=""/>
        <dsp:cNvSpPr/>
      </dsp:nvSpPr>
      <dsp:spPr>
        <a:xfrm>
          <a:off x="2708687" y="827801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立即可解決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736913" y="856027"/>
        <a:ext cx="1870989" cy="907268"/>
      </dsp:txXfrm>
    </dsp:sp>
    <dsp:sp modelId="{BE625DC9-2718-4221-BAFB-CD6F4390AAD7}">
      <dsp:nvSpPr>
        <dsp:cNvPr id="0" name=""/>
        <dsp:cNvSpPr/>
      </dsp:nvSpPr>
      <dsp:spPr>
        <a:xfrm>
          <a:off x="4636128" y="1286393"/>
          <a:ext cx="62046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620462" y="232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930848" y="1294150"/>
        <a:ext cx="31023" cy="31023"/>
      </dsp:txXfrm>
    </dsp:sp>
    <dsp:sp modelId="{8F0A98D4-9858-4DB1-BF3E-7DCB7A24FD7B}">
      <dsp:nvSpPr>
        <dsp:cNvPr id="0" name=""/>
        <dsp:cNvSpPr/>
      </dsp:nvSpPr>
      <dsp:spPr>
        <a:xfrm>
          <a:off x="5256591" y="827801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即時處理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284817" y="856027"/>
        <a:ext cx="1870989" cy="907268"/>
      </dsp:txXfrm>
    </dsp:sp>
    <dsp:sp modelId="{E0282675-7BD2-489E-B000-C9E7986763D7}">
      <dsp:nvSpPr>
        <dsp:cNvPr id="0" name=""/>
        <dsp:cNvSpPr/>
      </dsp:nvSpPr>
      <dsp:spPr>
        <a:xfrm rot="3086286">
          <a:off x="1900779" y="2428894"/>
          <a:ext cx="99535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995352" y="232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373571" y="2427278"/>
        <a:ext cx="49767" cy="49767"/>
      </dsp:txXfrm>
    </dsp:sp>
    <dsp:sp modelId="{395A911C-09EC-4CDE-8CB6-802BF423A65A}">
      <dsp:nvSpPr>
        <dsp:cNvPr id="0" name=""/>
        <dsp:cNvSpPr/>
      </dsp:nvSpPr>
      <dsp:spPr>
        <a:xfrm>
          <a:off x="2708687" y="2359452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需與應用單位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審慎討論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736913" y="2387678"/>
        <a:ext cx="1870989" cy="907268"/>
      </dsp:txXfrm>
    </dsp:sp>
    <dsp:sp modelId="{8889EEB7-2296-409F-A5BC-076C2D7F0DF6}">
      <dsp:nvSpPr>
        <dsp:cNvPr id="0" name=""/>
        <dsp:cNvSpPr/>
      </dsp:nvSpPr>
      <dsp:spPr>
        <a:xfrm>
          <a:off x="4636128" y="2818044"/>
          <a:ext cx="62046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620462" y="232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930848" y="2825801"/>
        <a:ext cx="31023" cy="31023"/>
      </dsp:txXfrm>
    </dsp:sp>
    <dsp:sp modelId="{1A2AE4FB-931D-4569-ABDE-E35128236BF5}">
      <dsp:nvSpPr>
        <dsp:cNvPr id="0" name=""/>
        <dsp:cNvSpPr/>
      </dsp:nvSpPr>
      <dsp:spPr>
        <a:xfrm>
          <a:off x="5256591" y="2359452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定期檢討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(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每年六、七月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)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284817" y="2387678"/>
        <a:ext cx="1870989" cy="90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0AA0-1480-48D9-912F-709C92218B03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7BD9F32-3158-4F40-B87B-DF9E37B6F57E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5</a:t>
          </a:r>
          <a:r>
            <a:rPr lang="zh-TW" altLang="en-US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1</a:t>
          </a:r>
          <a:r>
            <a:rPr lang="zh-TW" altLang="en-US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</a:t>
          </a:r>
          <a:endParaRPr lang="zh-TW" altLang="en-US" sz="3200" kern="1200" baseline="0" dirty="0">
            <a:latin typeface="Arial" panose="020B0604020202020204" pitchFamily="34" charset="0"/>
            <a:ea typeface="華康中圓體" panose="020F0509000000000000" pitchFamily="49" charset="-120"/>
          </a:endParaRPr>
        </a:p>
      </dsp:txBody>
      <dsp:txXfrm>
        <a:off x="4525614" y="1418650"/>
        <a:ext cx="1226902" cy="1227021"/>
      </dsp:txXfrm>
    </dsp:sp>
    <dsp:sp modelId="{2FE93BC2-9F65-4D71-B3C9-A13128BCB00E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FF36-8C9C-4EF1-9BF4-766CF21CB8AD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4</a:t>
          </a:r>
          <a:r>
            <a:rPr lang="zh-TW" altLang="en-US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30</a:t>
          </a:r>
          <a:r>
            <a:rPr lang="zh-TW" altLang="en-US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</a:t>
          </a:r>
          <a:endParaRPr lang="zh-TW" altLang="en-US" sz="3200" kern="1200" baseline="0" dirty="0">
            <a:latin typeface="Arial" panose="020B0604020202020204" pitchFamily="34" charset="0"/>
            <a:ea typeface="華康中圓體" panose="020F0509000000000000" pitchFamily="49" charset="-120"/>
          </a:endParaRPr>
        </a:p>
      </dsp:txBody>
      <dsp:txXfrm>
        <a:off x="2623556" y="1418650"/>
        <a:ext cx="1226902" cy="1227021"/>
      </dsp:txXfrm>
    </dsp:sp>
    <dsp:sp modelId="{FC8D3249-9A52-4458-9714-05B811E09311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E5BD97D-4E78-4D88-9FB2-D6B2086E6E5F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</a:t>
          </a:r>
          <a:r>
            <a:rPr lang="zh-TW" altLang="en-US" sz="36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月</a:t>
          </a:r>
          <a: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/>
          </a:r>
          <a:br>
            <a:rPr lang="en-US" altLang="zh-TW" sz="32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</a:br>
          <a:r>
            <a:rPr lang="en-US" altLang="zh-TW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30</a:t>
          </a:r>
          <a:r>
            <a:rPr lang="zh-TW" altLang="en-US" sz="2800" kern="1200" baseline="0" dirty="0" smtClean="0">
              <a:latin typeface="Arial" panose="020B0604020202020204" pitchFamily="34" charset="0"/>
              <a:ea typeface="華康中圓體" panose="020F0509000000000000" pitchFamily="49" charset="-120"/>
            </a:rPr>
            <a:t>天 </a:t>
          </a:r>
          <a:endParaRPr lang="en-US" altLang="zh-TW" sz="3200" kern="1200" baseline="0" dirty="0" smtClean="0">
            <a:latin typeface="Arial" panose="020B0604020202020204" pitchFamily="34" charset="0"/>
            <a:ea typeface="華康中圓體" panose="020F0509000000000000" pitchFamily="49" charset="-120"/>
          </a:endParaRPr>
        </a:p>
      </dsp:txBody>
      <dsp:txXfrm>
        <a:off x="721498" y="1418650"/>
        <a:ext cx="1226902" cy="122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5659E6-44E5-4C85-BD1C-E75B733549D5}" type="datetimeFigureOut">
              <a:rPr lang="zh-TW" altLang="en-US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378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F0F06F-92D3-4DA9-9FF2-C51F20DE0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18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596" y="0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790496-7BA8-4991-9319-0582E9F465DF}" type="datetimeFigureOut">
              <a:rPr lang="zh-TW" altLang="en-US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360" y="3229278"/>
            <a:ext cx="7943507" cy="305862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378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596" y="6456378"/>
            <a:ext cx="4303312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84B132-A023-4CBD-9814-C7A8518839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9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F0A34-03B9-4F4E-AA56-D38213787DB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105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60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67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15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288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28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51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70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4280C-5A49-497B-8AF9-5854214D2DB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74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9275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5674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55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555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555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03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6120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9021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628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FFF3-3958-4F4F-939E-3051C2A4FF6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38201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C9B3A-7803-4708-9DF1-E1ED163F849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1592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09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fld id="{49DE6EBD-A7A1-4982-96CA-B866981E198C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089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743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3520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889-AD64-45FD-BA92-D6A20DC070E0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2pPr>
            <a:lvl3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3pPr>
            <a:lvl4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4pPr>
            <a:lvl5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fld id="{01CDF889-AD64-45FD-BA92-D6A20DC070E0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000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8151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7247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21259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A05A4-1F11-49C9-8271-3E481F43790D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036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042F5-550C-47B8-8855-E38223DBF4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210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04004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475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fld id="{7014BF69-29DF-4C82-ABF2-2C68A8287238}" type="datetime1">
              <a:rPr lang="zh-TW" altLang="en-US" smtClean="0"/>
              <a:pPr>
                <a:defRPr/>
              </a:pPr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pPr>
              <a:defRPr/>
            </a:pPr>
            <a:fld id="{F7A54F13-917B-4FBB-AD6B-E165F6F5CEC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90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1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華康中圓體" panose="020F0509000000000000" pitchFamily="49" charset="-120"/>
          <a:ea typeface="華康中圓體" panose="020F0509000000000000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db@yuntech.edu.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14431"/>
              </p:ext>
            </p:extLst>
          </p:nvPr>
        </p:nvGraphicFramePr>
        <p:xfrm>
          <a:off x="611560" y="1556792"/>
          <a:ext cx="7920880" cy="482453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28192"/>
                <a:gridCol w="2808312"/>
                <a:gridCol w="3384376"/>
              </a:tblGrid>
              <a:tr h="4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時間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議程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/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內容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備註</a:t>
                      </a:r>
                    </a:p>
                  </a:txBody>
                  <a:tcPr marL="17780" marR="1778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09:00-09:30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報到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報到及領取會議資料</a:t>
                      </a:r>
                    </a:p>
                  </a:txBody>
                  <a:tcPr marL="17780" marR="17780" marT="0" marB="0" anchor="ctr"/>
                </a:tc>
              </a:tr>
              <a:tr h="1026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09:30-10:30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「大學校院校務資料庫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」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填表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說明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施學琦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主任</a:t>
                      </a:r>
                    </a:p>
                  </a:txBody>
                  <a:tcPr marL="17780" marR="17780" marT="0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10:30-10:40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休息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17780" marR="17780" marT="0" marB="0" anchor="ctr"/>
                </a:tc>
              </a:tr>
              <a:tr h="984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10:40-11:20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「大學校院校務資料庫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」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系統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操作說明及意見交流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林明龍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先生</a:t>
                      </a:r>
                    </a:p>
                  </a:txBody>
                  <a:tcPr marL="17780" marR="17780" marT="0" marB="0" anchor="ctr"/>
                </a:tc>
              </a:tr>
              <a:tr h="957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11:20-12:00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綜合座談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施學琦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主任</a:t>
                      </a:r>
                    </a:p>
                  </a:txBody>
                  <a:tcPr marL="17780" marR="17780" marT="0" marB="0" anchor="ctr"/>
                </a:tc>
              </a:tr>
              <a:tr h="523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12:00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賦</a:t>
                      </a: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483768" y="18864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0" lang="zh-TW" altLang="en-US" sz="6000" b="1" dirty="0"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歡迎蒞臨</a:t>
            </a:r>
            <a:endParaRPr kumimoji="0" lang="zh-TW" altLang="en-US" sz="4800" b="1" dirty="0">
              <a:latin typeface="華康中圓體" pitchFamily="49" charset="-120"/>
              <a:ea typeface="華康中圓體" pitchFamily="49" charset="-120"/>
              <a:cs typeface="Arial" pitchFamily="34" charset="0"/>
            </a:endParaRPr>
          </a:p>
        </p:txBody>
      </p:sp>
      <p:pic>
        <p:nvPicPr>
          <p:cNvPr id="5121" name="Picture 1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65782"/>
            <a:ext cx="6480720" cy="4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610372" y="6573602"/>
            <a:ext cx="510765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北區</a:t>
            </a:r>
            <a:endParaRPr lang="zh-TW" altLang="en-US" sz="1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342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987824" y="333375"/>
            <a:ext cx="5976664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每年定期匯出資料予應用單位</a:t>
            </a: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387349" y="1196752"/>
            <a:ext cx="8577137" cy="566124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01.4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定期匯出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89772"/>
              </p:ext>
            </p:extLst>
          </p:nvPr>
        </p:nvGraphicFramePr>
        <p:xfrm>
          <a:off x="541976" y="1844824"/>
          <a:ext cx="8296199" cy="479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5009588"/>
                <a:gridCol w="2134484"/>
              </a:tblGrid>
              <a:tr h="278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匯出時程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匯出表冊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應用單位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01">
                <a:tc rowSpan="4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十一月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基本資料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10-2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私立大學校院</a:t>
                      </a:r>
                      <a:endParaRPr lang="en-US" altLang="zh-TW" dirty="0" smtClean="0">
                        <a:latin typeface="Arial "/>
                        <a:ea typeface="華康中圓體" panose="020F0509000000000000" pitchFamily="49" charset="-120"/>
                      </a:endParaRPr>
                    </a:p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獎補助小組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465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基本資料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大學校院一覽表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基本資料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教育部統計處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dirty="0" smtClean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 "/>
                          <a:ea typeface="華康中圓體" panose="020F0509000000000000" pitchFamily="49" charset="-120"/>
                          <a:cs typeface="+mn-cs"/>
                        </a:rPr>
                        <a:t>教育部國際化調查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 "/>
                        <a:ea typeface="華康中圓體" panose="020F0509000000000000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501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十二月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教育部會計處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 "/>
                          <a:ea typeface="華康中圓體" panose="020F0509000000000000" pitchFamily="49" charset="-120"/>
                        </a:rPr>
                        <a:t>高等教育評鑑中心</a:t>
                      </a:r>
                      <a:endParaRPr lang="zh-TW" altLang="en-US" dirty="0">
                        <a:latin typeface="Arial 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40152" y="6520259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pPr algn="r">
                <a:defRPr/>
              </a:pPr>
              <a:t>10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7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619673" y="1995817"/>
            <a:ext cx="6336703" cy="2873343"/>
            <a:chOff x="336" y="1536"/>
            <a:chExt cx="1392" cy="720"/>
          </a:xfrm>
          <a:solidFill>
            <a:srgbClr val="DA006D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683495" y="2060036"/>
            <a:ext cx="6049080" cy="26133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7041" y="2644169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本期作業時程</a:t>
            </a:r>
            <a:endParaRPr lang="zh-TW" altLang="en-US" sz="7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297535" y="1646802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421499" y="1917702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11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1037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672076" y="1299770"/>
            <a:ext cx="8065392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02.1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3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表冊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 dirty="0" smtClean="0"/>
          </a:p>
        </p:txBody>
      </p:sp>
      <p:sp>
        <p:nvSpPr>
          <p:cNvPr id="6152" name="文字方塊 35"/>
          <p:cNvSpPr txBox="1">
            <a:spLocks noChangeArrowheads="1"/>
          </p:cNvSpPr>
          <p:nvPr/>
        </p:nvSpPr>
        <p:spPr bwMode="auto">
          <a:xfrm>
            <a:off x="658220" y="1402090"/>
            <a:ext cx="793037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</a:t>
            </a:r>
            <a:r>
              <a:rPr kumimoji="0" lang="zh-TW" altLang="en-US" sz="3600" dirty="0">
                <a:ea typeface="華康中圓體" pitchFamily="49" charset="-120"/>
              </a:rPr>
              <a:t>填表</a:t>
            </a:r>
            <a:r>
              <a:rPr kumimoji="0" lang="zh-TW" altLang="en-US" sz="3600" dirty="0" smtClean="0">
                <a:ea typeface="華康中圓體" pitchFamily="49" charset="-120"/>
              </a:rPr>
              <a:t>期間</a:t>
            </a:r>
            <a:endParaRPr kumimoji="0" lang="en-US" altLang="zh-TW" sz="3600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>
              <a:ea typeface="華康中圓體" pitchFamily="49" charset="-120"/>
            </a:endParaRPr>
          </a:p>
          <a:p>
            <a:pPr algn="ctr"/>
            <a:r>
              <a:rPr kumimoji="0" lang="en-US" altLang="zh-TW" sz="3600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3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02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3600" u="sng" dirty="0" smtClean="0">
                <a:ea typeface="華康中圓體" pitchFamily="49" charset="-120"/>
              </a:rPr>
              <a:t>上午</a:t>
            </a:r>
            <a:r>
              <a:rPr kumimoji="0" lang="en-US" altLang="zh-TW" sz="3600" u="sng" dirty="0">
                <a:ea typeface="華康中圓體" pitchFamily="49" charset="-120"/>
              </a:rPr>
              <a:t>8:00 </a:t>
            </a:r>
            <a:r>
              <a:rPr kumimoji="0" lang="zh-TW" altLang="en-US" sz="3600" u="sng" dirty="0">
                <a:ea typeface="華康中圓體" pitchFamily="49" charset="-120"/>
              </a:rPr>
              <a:t>至 </a:t>
            </a:r>
            <a:r>
              <a:rPr kumimoji="0" lang="en-US" altLang="zh-TW" sz="3600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5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01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3600" u="sng" dirty="0" smtClean="0">
                <a:ea typeface="華康中圓體" pitchFamily="49" charset="-120"/>
              </a:rPr>
              <a:t>下午</a:t>
            </a:r>
            <a:r>
              <a:rPr kumimoji="0" lang="en-US" altLang="zh-TW" sz="3600" u="sng" dirty="0">
                <a:ea typeface="華康中圓體" pitchFamily="49" charset="-120"/>
              </a:rPr>
              <a:t>5:00</a:t>
            </a:r>
            <a:endParaRPr kumimoji="0" lang="zh-TW" altLang="en-US" sz="3600" u="sng" dirty="0">
              <a:ea typeface="華康中圓體" pitchFamily="49" charset="-120"/>
            </a:endParaRPr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69126494"/>
              </p:ext>
            </p:extLst>
          </p:nvPr>
        </p:nvGraphicFramePr>
        <p:xfrm>
          <a:off x="708248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流程圖: 程序 9"/>
          <p:cNvSpPr/>
          <p:nvPr/>
        </p:nvSpPr>
        <p:spPr>
          <a:xfrm>
            <a:off x="6876257" y="4140344"/>
            <a:ext cx="1656183" cy="75403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共計</a:t>
            </a:r>
            <a:r>
              <a:rPr lang="en-US" altLang="zh-TW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華康中圓體" panose="020F0509000000000000" pitchFamily="49" charset="-120"/>
              </a:rPr>
              <a:t>61</a:t>
            </a:r>
            <a:r>
              <a:rPr lang="zh-TW" altLang="en-US" sz="2800" b="1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endParaRPr lang="zh-TW" altLang="en-US" sz="28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32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9228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229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9221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02.2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9222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>
                <a:solidFill>
                  <a:srgbClr val="DA006D"/>
                </a:solidFill>
                <a:ea typeface="華康中圓體" pitchFamily="49" charset="-120"/>
              </a:rPr>
              <a:t>5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月匯出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2534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9A441-E9E5-460D-A66F-B78B6072B08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 smtClean="0"/>
          </a:p>
        </p:txBody>
      </p:sp>
      <p:sp>
        <p:nvSpPr>
          <p:cNvPr id="9226" name="文字方塊 21"/>
          <p:cNvSpPr txBox="1">
            <a:spLocks noChangeArrowheads="1"/>
          </p:cNvSpPr>
          <p:nvPr/>
        </p:nvSpPr>
        <p:spPr bwMode="auto">
          <a:xfrm>
            <a:off x="4211960" y="2602646"/>
            <a:ext cx="40324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000" u="sng" dirty="0" smtClean="0">
                <a:ea typeface="華康中圓體" pitchFamily="49" charset="-120"/>
              </a:rPr>
              <a:t>104.05.04</a:t>
            </a:r>
            <a:r>
              <a:rPr kumimoji="0" lang="zh-TW" altLang="en-US" sz="2000" u="sng" dirty="0" smtClean="0">
                <a:ea typeface="華康中圓體" pitchFamily="49" charset="-120"/>
              </a:rPr>
              <a:t>第一次</a:t>
            </a:r>
            <a:r>
              <a:rPr kumimoji="0" lang="zh-TW" altLang="en-US" sz="2000" u="sng" dirty="0">
                <a:ea typeface="華康中圓體" pitchFamily="49" charset="-120"/>
              </a:rPr>
              <a:t>資料匯出：</a:t>
            </a:r>
            <a:endParaRPr kumimoji="0" lang="en-US" altLang="zh-TW" sz="2000" u="sng" dirty="0"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統計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處</a:t>
            </a:r>
            <a:endParaRPr kumimoji="0" lang="en-US" altLang="zh-TW" sz="2000" baseline="-25000" dirty="0">
              <a:solidFill>
                <a:srgbClr val="FF0000"/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大學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總量管制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小組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產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學合作績效評量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000" u="sng" dirty="0" smtClean="0">
                <a:ea typeface="華康中圓體" pitchFamily="49" charset="-120"/>
              </a:rPr>
              <a:t>104.05.18</a:t>
            </a:r>
            <a:r>
              <a:rPr kumimoji="0" lang="zh-TW" altLang="en-US" sz="2000" u="sng" dirty="0" smtClean="0">
                <a:ea typeface="華康中圓體" pitchFamily="49" charset="-120"/>
              </a:rPr>
              <a:t>第二</a:t>
            </a:r>
            <a:r>
              <a:rPr kumimoji="0" lang="zh-TW" altLang="en-US" sz="2000" u="sng" dirty="0">
                <a:ea typeface="華康中圓體" pitchFamily="49" charset="-120"/>
              </a:rPr>
              <a:t>次資料匯出：</a:t>
            </a:r>
            <a:endParaRPr kumimoji="0" lang="en-US" altLang="zh-TW" sz="2000" u="sng" dirty="0"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教育部統計處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會計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處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總量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管制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小組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產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學合作績效評量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學校院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一覽表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教育部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國際化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調查</a:t>
            </a:r>
            <a:endParaRPr kumimoji="0" lang="en-US" altLang="zh-TW" sz="2000" b="1" baseline="-25000" dirty="0" smtClean="0">
              <a:solidFill>
                <a:srgbClr val="FF0000"/>
              </a:solidFill>
              <a:ea typeface="華康中圓體" pitchFamily="49" charset="-120"/>
            </a:endParaRPr>
          </a:p>
        </p:txBody>
      </p:sp>
      <p:sp>
        <p:nvSpPr>
          <p:cNvPr id="9227" name="文字方塊 28"/>
          <p:cNvSpPr txBox="1">
            <a:spLocks noChangeArrowheads="1"/>
          </p:cNvSpPr>
          <p:nvPr/>
        </p:nvSpPr>
        <p:spPr bwMode="auto">
          <a:xfrm>
            <a:off x="3713163" y="1556792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資料匯出</a:t>
            </a:r>
          </a:p>
        </p:txBody>
      </p:sp>
      <p:sp>
        <p:nvSpPr>
          <p:cNvPr id="16" name="矩形 15"/>
          <p:cNvSpPr/>
          <p:nvPr/>
        </p:nvSpPr>
        <p:spPr>
          <a:xfrm>
            <a:off x="972493" y="2672716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104.05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52131"/>
              </p:ext>
            </p:extLst>
          </p:nvPr>
        </p:nvGraphicFramePr>
        <p:xfrm>
          <a:off x="971600" y="3104386"/>
          <a:ext cx="3132346" cy="26288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zh-TW" alt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18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82070" y="1281690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7180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181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7173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02.3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7174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>
                <a:solidFill>
                  <a:srgbClr val="DA006D"/>
                </a:solidFill>
                <a:ea typeface="華康中圓體" pitchFamily="49" charset="-120"/>
              </a:rPr>
              <a:t>5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修正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0486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9F730-D45E-4819-A8B5-ED996443E6A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 smtClean="0"/>
          </a:p>
        </p:txBody>
      </p:sp>
      <p:sp>
        <p:nvSpPr>
          <p:cNvPr id="7178" name="文字方塊 21"/>
          <p:cNvSpPr txBox="1">
            <a:spLocks noChangeArrowheads="1"/>
          </p:cNvSpPr>
          <p:nvPr/>
        </p:nvSpPr>
        <p:spPr bwMode="auto">
          <a:xfrm>
            <a:off x="4320480" y="2935843"/>
            <a:ext cx="3851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104.05.07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 smtClean="0">
                <a:ea typeface="華康中圓體" pitchFamily="49" charset="-120"/>
              </a:rPr>
              <a:t>8:00</a:t>
            </a:r>
            <a:endParaRPr kumimoji="0" lang="en-US" altLang="zh-TW" sz="3200" u="sng" dirty="0">
              <a:ea typeface="華康中圓體" pitchFamily="49" charset="-120"/>
            </a:endParaRPr>
          </a:p>
          <a:p>
            <a:pPr algn="ctr"/>
            <a:endParaRPr kumimoji="0" lang="en-US" altLang="zh-TW" sz="2000" u="sng" dirty="0" smtClean="0">
              <a:ea typeface="華康中圓體" pitchFamily="49" charset="-120"/>
            </a:endParaRPr>
          </a:p>
          <a:p>
            <a:pPr algn="ctr"/>
            <a:r>
              <a:rPr kumimoji="0" lang="zh-TW" altLang="en-US" sz="3200" u="sng" dirty="0" smtClean="0">
                <a:ea typeface="華康中圓體" pitchFamily="49" charset="-120"/>
              </a:rPr>
              <a:t>至</a:t>
            </a:r>
            <a:endParaRPr kumimoji="0" lang="en-US" altLang="zh-TW" sz="3200" u="sng" dirty="0" smtClean="0">
              <a:ea typeface="華康中圓體" pitchFamily="49" charset="-120"/>
            </a:endParaRPr>
          </a:p>
          <a:p>
            <a:pPr algn="ctr"/>
            <a:endParaRPr kumimoji="0" lang="en-US" altLang="zh-TW" sz="2000" u="sng" dirty="0" smtClean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104.05.12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  <a:p>
            <a:pPr algn="ctr"/>
            <a:r>
              <a:rPr kumimoji="0" lang="zh-TW" altLang="en-US" sz="3200" u="sng" dirty="0" smtClean="0">
                <a:ea typeface="華康中圓體" pitchFamily="49" charset="-120"/>
              </a:rPr>
              <a:t>   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7179" name="文字方塊 28"/>
          <p:cNvSpPr txBox="1">
            <a:spLocks noChangeArrowheads="1"/>
          </p:cNvSpPr>
          <p:nvPr/>
        </p:nvSpPr>
        <p:spPr bwMode="auto">
          <a:xfrm>
            <a:off x="2080844" y="1772816"/>
            <a:ext cx="508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 </a:t>
            </a:r>
            <a:r>
              <a:rPr kumimoji="0" lang="en-US" altLang="zh-TW" sz="3600" dirty="0" smtClean="0">
                <a:ea typeface="華康中圓體" pitchFamily="49" charset="-120"/>
              </a:rPr>
              <a:t>104.03</a:t>
            </a:r>
            <a:r>
              <a:rPr kumimoji="0" lang="zh-TW" altLang="en-US" sz="3600" dirty="0" smtClean="0">
                <a:ea typeface="華康中圓體" pitchFamily="49" charset="-120"/>
              </a:rPr>
              <a:t>期資料</a:t>
            </a:r>
            <a:r>
              <a:rPr kumimoji="0" lang="zh-TW" altLang="en-US" sz="3600" b="1" dirty="0">
                <a:solidFill>
                  <a:srgbClr val="FF0000"/>
                </a:solidFill>
                <a:ea typeface="華康中圓體" pitchFamily="49" charset="-120"/>
              </a:rPr>
              <a:t>提出</a:t>
            </a:r>
            <a:r>
              <a:rPr kumimoji="0" lang="zh-TW" altLang="en-US" sz="3600" dirty="0" smtClean="0">
                <a:ea typeface="華康中圓體" pitchFamily="49" charset="-120"/>
              </a:rPr>
              <a:t>修正</a:t>
            </a:r>
            <a:endParaRPr kumimoji="0" lang="en-US" altLang="zh-TW" sz="3600" dirty="0">
              <a:ea typeface="華康中圓體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8517" y="2708920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104.05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95113"/>
              </p:ext>
            </p:extLst>
          </p:nvPr>
        </p:nvGraphicFramePr>
        <p:xfrm>
          <a:off x="1187624" y="3197746"/>
          <a:ext cx="3132346" cy="26288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18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25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87966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8196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8204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205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8197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02.4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>
                <a:solidFill>
                  <a:srgbClr val="DA006D"/>
                </a:solidFill>
                <a:ea typeface="華康中圓體" pitchFamily="49" charset="-120"/>
              </a:rPr>
              <a:t>5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修正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1510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1905E-ECEF-479B-A7E6-CF37D075876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 dirty="0" smtClean="0"/>
          </a:p>
        </p:txBody>
      </p:sp>
      <p:sp>
        <p:nvSpPr>
          <p:cNvPr id="8202" name="文字方塊 27"/>
          <p:cNvSpPr txBox="1">
            <a:spLocks noChangeArrowheads="1"/>
          </p:cNvSpPr>
          <p:nvPr/>
        </p:nvSpPr>
        <p:spPr bwMode="auto">
          <a:xfrm>
            <a:off x="4427984" y="2935396"/>
            <a:ext cx="360039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104.05.13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>
                <a:ea typeface="華康中圓體" pitchFamily="49" charset="-120"/>
              </a:rPr>
              <a:t>8:00</a:t>
            </a:r>
          </a:p>
          <a:p>
            <a:pPr algn="ctr"/>
            <a:endParaRPr kumimoji="0" lang="en-US" altLang="zh-TW" sz="2000" dirty="0" smtClean="0">
              <a:ea typeface="華康中圓體" pitchFamily="49" charset="-120"/>
            </a:endParaRPr>
          </a:p>
          <a:p>
            <a:pPr algn="ctr"/>
            <a:r>
              <a:rPr kumimoji="0" lang="zh-TW" altLang="en-US" sz="3200" dirty="0" smtClean="0">
                <a:ea typeface="華康中圓體" pitchFamily="49" charset="-120"/>
              </a:rPr>
              <a:t>至</a:t>
            </a:r>
            <a:endParaRPr kumimoji="0" lang="en-US" altLang="zh-TW" sz="3200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104.05.15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8203" name="文字方塊 28"/>
          <p:cNvSpPr txBox="1">
            <a:spLocks noChangeArrowheads="1"/>
          </p:cNvSpPr>
          <p:nvPr/>
        </p:nvSpPr>
        <p:spPr bwMode="auto">
          <a:xfrm>
            <a:off x="2102286" y="1773238"/>
            <a:ext cx="508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 </a:t>
            </a:r>
            <a:r>
              <a:rPr kumimoji="0" lang="en-US" altLang="zh-TW" sz="3600" dirty="0" smtClean="0">
                <a:ea typeface="華康中圓體" pitchFamily="49" charset="-120"/>
              </a:rPr>
              <a:t>104.03</a:t>
            </a:r>
            <a:r>
              <a:rPr kumimoji="0" lang="zh-TW" altLang="en-US" sz="3600" dirty="0" smtClean="0">
                <a:ea typeface="華康中圓體" pitchFamily="49" charset="-120"/>
              </a:rPr>
              <a:t>期資料</a:t>
            </a:r>
            <a:r>
              <a:rPr kumimoji="0" lang="zh-TW" altLang="en-US" sz="3600" b="1" dirty="0">
                <a:solidFill>
                  <a:srgbClr val="FF0000"/>
                </a:solidFill>
                <a:ea typeface="華康中圓體" pitchFamily="49" charset="-120"/>
              </a:rPr>
              <a:t>開放</a:t>
            </a:r>
            <a:r>
              <a:rPr kumimoji="0" lang="zh-TW" altLang="en-US" sz="3600" dirty="0" smtClean="0">
                <a:ea typeface="華康中圓體" pitchFamily="49" charset="-120"/>
              </a:rPr>
              <a:t>修正</a:t>
            </a:r>
            <a:endParaRPr kumimoji="0" lang="zh-TW" altLang="en-US" sz="3600" dirty="0">
              <a:ea typeface="華康中圓體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8517" y="2687568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104.05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97242"/>
              </p:ext>
            </p:extLst>
          </p:nvPr>
        </p:nvGraphicFramePr>
        <p:xfrm>
          <a:off x="1187624" y="3194133"/>
          <a:ext cx="3132346" cy="26288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18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25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54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19693" y="1052736"/>
            <a:ext cx="8424935" cy="5486176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02.5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表冊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檢核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525344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dirty="0" smtClean="0"/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4" name="矩形 23"/>
          <p:cNvSpPr/>
          <p:nvPr/>
        </p:nvSpPr>
        <p:spPr>
          <a:xfrm>
            <a:off x="2996009" y="128932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dirty="0" smtClean="0">
                <a:ea typeface="華康中圓體" pitchFamily="49" charset="-120"/>
              </a:rPr>
              <a:t>自</a:t>
            </a:r>
            <a:r>
              <a:rPr kumimoji="0" lang="en-US" altLang="zh-TW" sz="2800" dirty="0">
                <a:solidFill>
                  <a:srgbClr val="FF0000"/>
                </a:solidFill>
                <a:ea typeface="華康中圓體" pitchFamily="49" charset="-120"/>
              </a:rPr>
              <a:t>3</a:t>
            </a:r>
            <a:r>
              <a:rPr kumimoji="0" lang="zh-TW" altLang="en-US" sz="2800" dirty="0" smtClean="0">
                <a:solidFill>
                  <a:srgbClr val="FF0000"/>
                </a:solidFill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solidFill>
                  <a:srgbClr val="FF0000"/>
                </a:solidFill>
                <a:ea typeface="華康中圓體" pitchFamily="49" charset="-120"/>
              </a:rPr>
              <a:t>02</a:t>
            </a:r>
            <a:r>
              <a:rPr kumimoji="0" lang="zh-TW" altLang="en-US" sz="2800" dirty="0" smtClean="0">
                <a:solidFill>
                  <a:srgbClr val="FF0000"/>
                </a:solidFill>
                <a:ea typeface="華康中圓體" pitchFamily="49" charset="-120"/>
              </a:rPr>
              <a:t>日起</a:t>
            </a:r>
            <a:r>
              <a:rPr kumimoji="0" lang="zh-TW" altLang="zh-TW" sz="2800" dirty="0" smtClean="0">
                <a:ea typeface="華康中圓體" pitchFamily="49" charset="-120"/>
              </a:rPr>
              <a:t>同步開放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資料檢核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</a:p>
          <a:p>
            <a:r>
              <a:rPr kumimoji="0" lang="zh-TW" altLang="zh-TW" sz="2800" dirty="0" smtClean="0">
                <a:ea typeface="華康中圓體" pitchFamily="49" charset="-120"/>
              </a:rPr>
              <a:t>及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檢核表列印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en-US" sz="2800" dirty="0" smtClean="0">
                <a:ea typeface="華康中圓體" pitchFamily="49" charset="-120"/>
              </a:rPr>
              <a:t>等</a:t>
            </a:r>
            <a:r>
              <a:rPr kumimoji="0" lang="zh-TW" altLang="zh-TW" sz="2800" dirty="0" smtClean="0">
                <a:ea typeface="華康中圓體" pitchFamily="49" charset="-120"/>
              </a:rPr>
              <a:t>功能</a:t>
            </a:r>
            <a:r>
              <a:rPr kumimoji="0" lang="zh-TW" altLang="en-US" sz="2800" dirty="0" smtClean="0">
                <a:solidFill>
                  <a:srgbClr val="FF0000"/>
                </a:solidFill>
                <a:ea typeface="華康中圓體" pitchFamily="49" charset="-120"/>
              </a:rPr>
              <a:t>至 </a:t>
            </a:r>
            <a:r>
              <a:rPr kumimoji="0" lang="en-US" altLang="zh-TW" sz="2800" dirty="0">
                <a:solidFill>
                  <a:srgbClr val="FF0000"/>
                </a:solidFill>
                <a:ea typeface="華康中圓體" pitchFamily="49" charset="-120"/>
              </a:rPr>
              <a:t>5</a:t>
            </a:r>
            <a:r>
              <a:rPr kumimoji="0" lang="zh-TW" altLang="en-US" sz="2800" dirty="0" smtClean="0">
                <a:solidFill>
                  <a:srgbClr val="FF0000"/>
                </a:solidFill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solidFill>
                  <a:srgbClr val="FF0000"/>
                </a:solidFill>
                <a:ea typeface="華康中圓體" pitchFamily="49" charset="-120"/>
              </a:rPr>
              <a:t>25</a:t>
            </a:r>
            <a:r>
              <a:rPr kumimoji="0" lang="zh-TW" altLang="en-US" sz="2800" dirty="0" smtClean="0">
                <a:solidFill>
                  <a:srgbClr val="FF0000"/>
                </a:solidFill>
                <a:ea typeface="華康中圓體" pitchFamily="49" charset="-120"/>
              </a:rPr>
              <a:t>日</a:t>
            </a:r>
            <a:endParaRPr kumimoji="0" lang="zh-TW" altLang="en-US" sz="2800" dirty="0">
              <a:solidFill>
                <a:srgbClr val="FF0000"/>
              </a:solidFill>
              <a:ea typeface="華康中圓體" pitchFamily="49" charset="-120"/>
            </a:endParaRPr>
          </a:p>
        </p:txBody>
      </p:sp>
      <p:pic>
        <p:nvPicPr>
          <p:cNvPr id="22" name="圖片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573" y="2190968"/>
            <a:ext cx="7981898" cy="4165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90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908721"/>
            <a:ext cx="8496943" cy="5447629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02.6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檢核列印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 dirty="0" smtClean="0"/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3" name="矩形 22"/>
          <p:cNvSpPr/>
          <p:nvPr/>
        </p:nvSpPr>
        <p:spPr>
          <a:xfrm>
            <a:off x="1043608" y="2649370"/>
            <a:ext cx="869044" cy="18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023320" y="117938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dirty="0" smtClean="0">
                <a:ea typeface="華康中圓體" pitchFamily="49" charset="-120"/>
              </a:rPr>
              <a:t>自</a:t>
            </a:r>
            <a:r>
              <a:rPr kumimoji="0" lang="en-US" altLang="zh-TW" sz="2800" dirty="0">
                <a:ea typeface="華康中圓體" pitchFamily="49" charset="-120"/>
              </a:rPr>
              <a:t>3</a:t>
            </a:r>
            <a:r>
              <a:rPr kumimoji="0" lang="zh-TW" altLang="en-US" sz="2800" dirty="0" smtClean="0"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ea typeface="華康中圓體" pitchFamily="49" charset="-120"/>
              </a:rPr>
              <a:t>02</a:t>
            </a:r>
            <a:r>
              <a:rPr kumimoji="0" lang="zh-TW" altLang="en-US" sz="2800" dirty="0" smtClean="0">
                <a:ea typeface="華康中圓體" pitchFamily="49" charset="-120"/>
              </a:rPr>
              <a:t>日起</a:t>
            </a:r>
            <a:r>
              <a:rPr kumimoji="0" lang="zh-TW" altLang="zh-TW" sz="2800" dirty="0" smtClean="0">
                <a:ea typeface="華康中圓體" pitchFamily="49" charset="-120"/>
              </a:rPr>
              <a:t>同步開放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資料檢核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</a:p>
          <a:p>
            <a:r>
              <a:rPr kumimoji="0" lang="zh-TW" altLang="zh-TW" sz="2800" dirty="0" smtClean="0">
                <a:ea typeface="華康中圓體" pitchFamily="49" charset="-120"/>
              </a:rPr>
              <a:t>及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檢核表列印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en-US" sz="2800" dirty="0" smtClean="0">
                <a:ea typeface="華康中圓體" pitchFamily="49" charset="-120"/>
              </a:rPr>
              <a:t>等</a:t>
            </a:r>
            <a:r>
              <a:rPr kumimoji="0" lang="zh-TW" altLang="zh-TW" sz="2800" dirty="0" smtClean="0">
                <a:ea typeface="華康中圓體" pitchFamily="49" charset="-120"/>
              </a:rPr>
              <a:t>功能</a:t>
            </a:r>
            <a:r>
              <a:rPr kumimoji="0" lang="zh-TW" altLang="en-US" sz="2800" dirty="0" smtClean="0">
                <a:ea typeface="華康中圓體" pitchFamily="49" charset="-120"/>
              </a:rPr>
              <a:t>至 </a:t>
            </a:r>
            <a:r>
              <a:rPr kumimoji="0" lang="en-US" altLang="zh-TW" sz="2800" dirty="0" smtClean="0">
                <a:ea typeface="華康中圓體" pitchFamily="49" charset="-120"/>
              </a:rPr>
              <a:t>5</a:t>
            </a:r>
            <a:r>
              <a:rPr kumimoji="0" lang="zh-TW" altLang="en-US" sz="2800" dirty="0" smtClean="0"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ea typeface="華康中圓體" pitchFamily="49" charset="-120"/>
              </a:rPr>
              <a:t>25</a:t>
            </a:r>
            <a:r>
              <a:rPr kumimoji="0" lang="zh-TW" altLang="en-US" sz="2800" dirty="0" smtClean="0">
                <a:ea typeface="華康中圓體" pitchFamily="49" charset="-120"/>
              </a:rPr>
              <a:t>日</a:t>
            </a:r>
            <a:endParaRPr kumimoji="0" lang="zh-TW" altLang="en-US" sz="2800" dirty="0">
              <a:ea typeface="華康中圓體" pitchFamily="49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5576" y="2204864"/>
            <a:ext cx="7958819" cy="3179975"/>
            <a:chOff x="755576" y="2204864"/>
            <a:chExt cx="7958819" cy="31799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 t="19390" r="56420" b="52085"/>
            <a:stretch/>
          </p:blipFill>
          <p:spPr bwMode="auto">
            <a:xfrm>
              <a:off x="755576" y="2204864"/>
              <a:ext cx="7958819" cy="31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248999" y="2773021"/>
              <a:ext cx="2016224" cy="183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546232" y="3244875"/>
            <a:ext cx="951239" cy="204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25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日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200" b="1" dirty="0">
                <a:solidFill>
                  <a:srgbClr val="FF0000"/>
                </a:solidFill>
              </a:rPr>
              <a:t>一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)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9105" y="4365104"/>
            <a:ext cx="7599319" cy="1019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2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1127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27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1269" name="Rectangle 43"/>
          <p:cNvSpPr>
            <a:spLocks noChangeArrowheads="1"/>
          </p:cNvSpPr>
          <p:nvPr/>
        </p:nvSpPr>
        <p:spPr bwMode="gray">
          <a:xfrm>
            <a:off x="407568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02.7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11270" name="Rectangle 43"/>
          <p:cNvSpPr>
            <a:spLocks noChangeArrowheads="1"/>
          </p:cNvSpPr>
          <p:nvPr/>
        </p:nvSpPr>
        <p:spPr bwMode="gray">
          <a:xfrm>
            <a:off x="323528" y="661988"/>
            <a:ext cx="27105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4800" b="1" dirty="0">
                <a:solidFill>
                  <a:srgbClr val="DA006D"/>
                </a:solidFill>
                <a:ea typeface="華康中圓體" pitchFamily="49" charset="-120"/>
              </a:rPr>
              <a:t>5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月檢核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4582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AE28C-114A-4095-AD4E-3FFEBEC006D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 smtClean="0"/>
          </a:p>
        </p:txBody>
      </p:sp>
      <p:sp>
        <p:nvSpPr>
          <p:cNvPr id="11275" name="文字方塊 29"/>
          <p:cNvSpPr txBox="1">
            <a:spLocks noChangeArrowheads="1"/>
          </p:cNvSpPr>
          <p:nvPr/>
        </p:nvSpPr>
        <p:spPr bwMode="auto">
          <a:xfrm>
            <a:off x="4508500" y="176494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  </a:t>
            </a:r>
          </a:p>
        </p:txBody>
      </p:sp>
      <p:sp>
        <p:nvSpPr>
          <p:cNvPr id="4" name="矩形 3"/>
          <p:cNvSpPr/>
          <p:nvPr/>
        </p:nvSpPr>
        <p:spPr>
          <a:xfrm>
            <a:off x="1110898" y="1834944"/>
            <a:ext cx="713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線上填妥檢核表並函送核章版報部</a:t>
            </a:r>
            <a:endParaRPr kumimoji="0" lang="en-US" altLang="zh-TW" sz="3600" dirty="0"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8517" y="2687568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104.05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67922"/>
              </p:ext>
            </p:extLst>
          </p:nvPr>
        </p:nvGraphicFramePr>
        <p:xfrm>
          <a:off x="1187624" y="3176394"/>
          <a:ext cx="3132346" cy="26288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圓角矩形 18"/>
          <p:cNvSpPr/>
          <p:nvPr/>
        </p:nvSpPr>
        <p:spPr>
          <a:xfrm>
            <a:off x="4427984" y="2420888"/>
            <a:ext cx="3816424" cy="347773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提醒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!</a:t>
            </a:r>
            <a:endParaRPr lang="en-US" altLang="zh-TW" sz="2400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kumimoji="0" lang="en-US" altLang="zh-TW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kumimoji="0" lang="en-US" altLang="zh-TW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05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18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日上午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8:00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endParaRPr kumimoji="0" lang="en-US" altLang="zh-TW" dirty="0" smtClean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至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kumimoji="0" lang="en-US" altLang="zh-TW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05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kumimoji="0" lang="en-US" altLang="zh-TW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25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日下午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5:00</a:t>
            </a:r>
            <a:endParaRPr kumimoji="0" lang="en-US" altLang="zh-TW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紙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正本</a:t>
            </a:r>
            <a:r>
              <a:rPr kumimoji="0" lang="en-US" altLang="zh-TW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教育部</a:t>
            </a:r>
            <a:endParaRPr kumimoji="0" lang="en-US" altLang="zh-TW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紙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副本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學校院校務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資料庫</a:t>
            </a:r>
            <a:endParaRPr kumimoji="0" lang="en-US" altLang="zh-TW" dirty="0" smtClean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電子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檔案</a:t>
            </a:r>
            <a:r>
              <a:rPr kumimoji="0" lang="en-US" altLang="zh-TW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kumimoji="0" lang="zh-TW" altLang="en-US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校庫公務</a:t>
            </a:r>
            <a:r>
              <a:rPr kumimoji="0" lang="zh-TW" altLang="en-US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信箱</a:t>
            </a:r>
            <a:endParaRPr kumimoji="0" lang="en-US" altLang="zh-TW" dirty="0" smtClean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600"/>
              </a:lnSpc>
            </a:pPr>
            <a:r>
              <a:rPr kumimoji="0" lang="zh-TW" altLang="en-US" sz="32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kumimoji="0" lang="zh-TW" altLang="en-US" sz="32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hlinkClick r:id="rId3"/>
              </a:rPr>
              <a:t>hedb@yuntech.edu.tw</a:t>
            </a:r>
            <a:endParaRPr lang="zh-TW" altLang="en-US" sz="1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917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563619" y="1556792"/>
            <a:ext cx="6912767" cy="3456384"/>
            <a:chOff x="336" y="1536"/>
            <a:chExt cx="1392" cy="720"/>
          </a:xfrm>
          <a:solidFill>
            <a:srgbClr val="00B0F0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solidFill>
                <a:schemeClr val="tx2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683494" y="1772816"/>
            <a:ext cx="6560914" cy="30243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87716" y="2276872"/>
            <a:ext cx="57246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本期填報</a:t>
            </a:r>
            <a:r>
              <a:rPr lang="zh-TW" altLang="en-US" sz="7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表冊</a:t>
            </a:r>
            <a:endParaRPr lang="en-US" altLang="zh-TW" sz="7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zh-TW" altLang="en-US" sz="7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與注意事項</a:t>
            </a:r>
            <a:endParaRPr lang="zh-TW" altLang="en-US" sz="7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102560" y="1088740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286506" y="135403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19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260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13913"/>
              </p:ext>
            </p:extLst>
          </p:nvPr>
        </p:nvGraphicFramePr>
        <p:xfrm>
          <a:off x="611560" y="1556792"/>
          <a:ext cx="7920880" cy="482453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28192"/>
                <a:gridCol w="2808312"/>
                <a:gridCol w="3384376"/>
              </a:tblGrid>
              <a:tr h="4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時間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議程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/</a:t>
                      </a: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內容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備註</a:t>
                      </a:r>
                    </a:p>
                  </a:txBody>
                  <a:tcPr marL="17780" marR="1778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09:30-10:00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報到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報到及領取會議資料</a:t>
                      </a:r>
                    </a:p>
                  </a:txBody>
                  <a:tcPr marL="17780" marR="17780" marT="0" marB="0" anchor="ctr"/>
                </a:tc>
              </a:tr>
              <a:tr h="1026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10:00-11:00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「大學校院校務資料庫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」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填表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說明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施學琦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主任</a:t>
                      </a:r>
                    </a:p>
                  </a:txBody>
                  <a:tcPr marL="17780" marR="17780" marT="0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11:00-11:10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休息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17780" marR="17780" marT="0" marB="0" anchor="ctr"/>
                </a:tc>
              </a:tr>
              <a:tr h="984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11:10-11:50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「大學校院校務資料庫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」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系統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操作說明及意見交流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林明龍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先生</a:t>
                      </a:r>
                    </a:p>
                  </a:txBody>
                  <a:tcPr marL="17780" marR="17780" marT="0" marB="0" anchor="ctr"/>
                </a:tc>
              </a:tr>
              <a:tr h="957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11:50-12:30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綜合座談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主講人：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大學校院校務資料庫作業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小組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endParaRPr lang="en-US" altLang="zh-TW" sz="1800" kern="100" dirty="0" smtClean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       </a:t>
                      </a:r>
                      <a:r>
                        <a:rPr lang="zh-TW" sz="1800" kern="100" dirty="0" smtClean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施學琦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主任</a:t>
                      </a:r>
                    </a:p>
                  </a:txBody>
                  <a:tcPr marL="17780" marR="17780" marT="0" marB="0" anchor="ctr"/>
                </a:tc>
              </a:tr>
              <a:tr h="523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 "/>
                          <a:ea typeface="華康中明體" panose="02020509000000000000" pitchFamily="49" charset="-120"/>
                        </a:rPr>
                        <a:t>12:30</a:t>
                      </a:r>
                      <a:endParaRPr lang="zh-TW" sz="1800" kern="100" dirty="0">
                        <a:effectLst/>
                        <a:latin typeface="Arial "/>
                        <a:ea typeface="華康中明體" panose="02020509000000000000" pitchFamily="49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賦</a:t>
                      </a: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</a:t>
                      </a:r>
                      <a:r>
                        <a:rPr lang="zh-TW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483768" y="18864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0" lang="zh-TW" altLang="en-US" sz="6000" b="1" dirty="0"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歡迎蒞臨</a:t>
            </a:r>
            <a:endParaRPr kumimoji="0" lang="zh-TW" altLang="en-US" sz="4800" b="1" dirty="0">
              <a:latin typeface="華康中圓體" pitchFamily="49" charset="-12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88424" y="6573602"/>
            <a:ext cx="732713" cy="2843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中南</a:t>
            </a:r>
            <a:r>
              <a:rPr lang="zh-TW" altLang="en-US" sz="1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區</a:t>
            </a:r>
            <a:endParaRPr lang="zh-TW" altLang="en-US" sz="1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Picture 1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65782"/>
            <a:ext cx="6480720" cy="4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96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7" y="1268413"/>
            <a:ext cx="7489825" cy="3816771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434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2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34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4345" name="文字方塊 10"/>
          <p:cNvSpPr txBox="1">
            <a:spLocks noChangeArrowheads="1"/>
          </p:cNvSpPr>
          <p:nvPr/>
        </p:nvSpPr>
        <p:spPr bwMode="auto">
          <a:xfrm>
            <a:off x="1803294" y="2852738"/>
            <a:ext cx="57342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kumimoji="0" lang="zh-TW" altLang="en-US" sz="7200" b="1" u="sng" dirty="0">
                <a:latin typeface="華康中圓體" pitchFamily="49" charset="-120"/>
                <a:ea typeface="華康中圓體" pitchFamily="49" charset="-120"/>
              </a:rPr>
              <a:t>本期填報表冊</a:t>
            </a:r>
          </a:p>
        </p:txBody>
      </p:sp>
      <p:sp>
        <p:nvSpPr>
          <p:cNvPr id="11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7" y="1247147"/>
            <a:ext cx="7633345" cy="518477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536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03.01.1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367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2663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FD441-CFB3-459C-B7FB-458CD74F54E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/>
          </a:p>
        </p:txBody>
      </p:sp>
      <p:sp>
        <p:nvSpPr>
          <p:cNvPr id="26" name="投影片編號版面配置區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5" name="矩形 24"/>
          <p:cNvSpPr/>
          <p:nvPr/>
        </p:nvSpPr>
        <p:spPr>
          <a:xfrm>
            <a:off x="992865" y="1916832"/>
            <a:ext cx="7349291" cy="46831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國立大學</a:t>
            </a:r>
          </a:p>
        </p:txBody>
      </p:sp>
      <p:sp>
        <p:nvSpPr>
          <p:cNvPr id="35" name="矩形 34"/>
          <p:cNvSpPr/>
          <p:nvPr/>
        </p:nvSpPr>
        <p:spPr>
          <a:xfrm>
            <a:off x="992867" y="2420465"/>
            <a:ext cx="1224136" cy="648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學生</a:t>
            </a:r>
          </a:p>
        </p:txBody>
      </p:sp>
      <p:sp>
        <p:nvSpPr>
          <p:cNvPr id="36" name="矩形 35"/>
          <p:cNvSpPr/>
          <p:nvPr/>
        </p:nvSpPr>
        <p:spPr>
          <a:xfrm>
            <a:off x="2217003" y="2420465"/>
            <a:ext cx="6099910" cy="648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endParaRPr kumimoji="0"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92867" y="3079593"/>
            <a:ext cx="1224136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教職員</a:t>
            </a:r>
          </a:p>
        </p:txBody>
      </p:sp>
      <p:sp>
        <p:nvSpPr>
          <p:cNvPr id="39" name="矩形 38"/>
          <p:cNvSpPr/>
          <p:nvPr/>
        </p:nvSpPr>
        <p:spPr>
          <a:xfrm>
            <a:off x="2217003" y="3079593"/>
            <a:ext cx="6099911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92370" y="3615502"/>
            <a:ext cx="1224633" cy="8936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研究</a:t>
            </a:r>
          </a:p>
        </p:txBody>
      </p:sp>
      <p:sp>
        <p:nvSpPr>
          <p:cNvPr id="41" name="矩形 40"/>
          <p:cNvSpPr/>
          <p:nvPr/>
        </p:nvSpPr>
        <p:spPr>
          <a:xfrm>
            <a:off x="2217002" y="3615501"/>
            <a:ext cx="6099911" cy="8936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1" hangingPunct="0"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92867" y="4509119"/>
            <a:ext cx="1224136" cy="49342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校務</a:t>
            </a:r>
          </a:p>
        </p:txBody>
      </p:sp>
      <p:sp>
        <p:nvSpPr>
          <p:cNvPr id="45" name="矩形 44"/>
          <p:cNvSpPr/>
          <p:nvPr/>
        </p:nvSpPr>
        <p:spPr>
          <a:xfrm>
            <a:off x="2217075" y="4509120"/>
            <a:ext cx="6099836" cy="493424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92370" y="5013176"/>
            <a:ext cx="1224705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財務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17076" y="5013176"/>
            <a:ext cx="60998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  <a:endParaRPr kumimoji="0"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233" y="5530232"/>
            <a:ext cx="1224136" cy="512324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合計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6441" y="5517232"/>
            <a:ext cx="6099836" cy="525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張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表冊</a:t>
            </a:r>
          </a:p>
        </p:txBody>
      </p:sp>
    </p:spTree>
    <p:extLst>
      <p:ext uri="{BB962C8B-B14F-4D97-AF65-F5344CB8AC3E}">
        <p14:creationId xmlns:p14="http://schemas.microsoft.com/office/powerpoint/2010/main" val="358559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7" y="1247147"/>
            <a:ext cx="7633344" cy="518477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536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03.01.2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367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2663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FD441-CFB3-459C-B7FB-458CD74F54E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TW" smtClean="0"/>
          </a:p>
        </p:txBody>
      </p:sp>
      <p:sp>
        <p:nvSpPr>
          <p:cNvPr id="26" name="投影片編號版面配置區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5" name="矩形 24"/>
          <p:cNvSpPr/>
          <p:nvPr/>
        </p:nvSpPr>
        <p:spPr>
          <a:xfrm>
            <a:off x="992865" y="1916832"/>
            <a:ext cx="7349291" cy="46831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臺北市立大學、高雄市立空中大學</a:t>
            </a:r>
            <a:endParaRPr kumimoji="0" lang="zh-TW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itchFamily="34" charset="-120"/>
              <a:ea typeface="華康中圓體(P)" pitchFamily="34" charset="-120"/>
              <a:cs typeface="Arial Unicode MS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92867" y="2420465"/>
            <a:ext cx="1224136" cy="576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學生</a:t>
            </a:r>
          </a:p>
        </p:txBody>
      </p:sp>
      <p:sp>
        <p:nvSpPr>
          <p:cNvPr id="36" name="矩形 35"/>
          <p:cNvSpPr/>
          <p:nvPr/>
        </p:nvSpPr>
        <p:spPr>
          <a:xfrm>
            <a:off x="2217003" y="2420465"/>
            <a:ext cx="6099910" cy="576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endParaRPr kumimoji="0"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92867" y="3007585"/>
            <a:ext cx="1224136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教職員</a:t>
            </a:r>
          </a:p>
        </p:txBody>
      </p:sp>
      <p:sp>
        <p:nvSpPr>
          <p:cNvPr id="39" name="矩形 38"/>
          <p:cNvSpPr/>
          <p:nvPr/>
        </p:nvSpPr>
        <p:spPr>
          <a:xfrm>
            <a:off x="2217003" y="3007585"/>
            <a:ext cx="6099911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92370" y="3541116"/>
            <a:ext cx="1224633" cy="895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研究</a:t>
            </a:r>
          </a:p>
        </p:txBody>
      </p:sp>
      <p:sp>
        <p:nvSpPr>
          <p:cNvPr id="41" name="矩形 40"/>
          <p:cNvSpPr/>
          <p:nvPr/>
        </p:nvSpPr>
        <p:spPr>
          <a:xfrm>
            <a:off x="2217002" y="3541116"/>
            <a:ext cx="6099911" cy="895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1" hangingPunct="0"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</a:p>
        </p:txBody>
      </p:sp>
      <p:sp>
        <p:nvSpPr>
          <p:cNvPr id="44" name="矩形 43"/>
          <p:cNvSpPr/>
          <p:nvPr/>
        </p:nvSpPr>
        <p:spPr>
          <a:xfrm>
            <a:off x="992867" y="4449322"/>
            <a:ext cx="1224136" cy="410988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校務</a:t>
            </a:r>
          </a:p>
        </p:txBody>
      </p:sp>
      <p:sp>
        <p:nvSpPr>
          <p:cNvPr id="45" name="矩形 44"/>
          <p:cNvSpPr/>
          <p:nvPr/>
        </p:nvSpPr>
        <p:spPr>
          <a:xfrm>
            <a:off x="2217075" y="4437112"/>
            <a:ext cx="6099836" cy="421416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92370" y="4869161"/>
            <a:ext cx="1224705" cy="637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財務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17076" y="4869161"/>
            <a:ext cx="6099836" cy="637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endParaRPr kumimoji="0" lang="en-US" altLang="zh-TW" sz="20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  <a:endParaRPr kumimoji="0"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233" y="5530232"/>
            <a:ext cx="1224136" cy="512324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合計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6441" y="5517232"/>
            <a:ext cx="6099836" cy="525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張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表冊</a:t>
            </a:r>
          </a:p>
        </p:txBody>
      </p:sp>
    </p:spTree>
    <p:extLst>
      <p:ext uri="{BB962C8B-B14F-4D97-AF65-F5344CB8AC3E}">
        <p14:creationId xmlns:p14="http://schemas.microsoft.com/office/powerpoint/2010/main" val="253884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7" y="1268413"/>
            <a:ext cx="7633344" cy="518477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536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03.01.3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367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2663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xfrm>
            <a:off x="7020272" y="6520259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FD441-CFB3-459C-B7FB-458CD74F54E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 dirty="0" smtClean="0"/>
          </a:p>
        </p:txBody>
      </p:sp>
      <p:sp>
        <p:nvSpPr>
          <p:cNvPr id="26" name="投影片編號版面配置區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7" name="矩形 26"/>
          <p:cNvSpPr/>
          <p:nvPr/>
        </p:nvSpPr>
        <p:spPr>
          <a:xfrm>
            <a:off x="992865" y="1916832"/>
            <a:ext cx="7349291" cy="46831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私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立</a:t>
            </a: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大學</a:t>
            </a:r>
          </a:p>
        </p:txBody>
      </p:sp>
      <p:sp>
        <p:nvSpPr>
          <p:cNvPr id="28" name="矩形 27"/>
          <p:cNvSpPr/>
          <p:nvPr/>
        </p:nvSpPr>
        <p:spPr>
          <a:xfrm>
            <a:off x="992867" y="2420465"/>
            <a:ext cx="1224136" cy="648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學生</a:t>
            </a:r>
          </a:p>
        </p:txBody>
      </p:sp>
      <p:sp>
        <p:nvSpPr>
          <p:cNvPr id="29" name="矩形 28"/>
          <p:cNvSpPr/>
          <p:nvPr/>
        </p:nvSpPr>
        <p:spPr>
          <a:xfrm>
            <a:off x="2217003" y="2420465"/>
            <a:ext cx="6099910" cy="648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endParaRPr kumimoji="0"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2867" y="3079593"/>
            <a:ext cx="1224136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教職員</a:t>
            </a:r>
          </a:p>
        </p:txBody>
      </p:sp>
      <p:sp>
        <p:nvSpPr>
          <p:cNvPr id="31" name="矩形 30"/>
          <p:cNvSpPr/>
          <p:nvPr/>
        </p:nvSpPr>
        <p:spPr>
          <a:xfrm>
            <a:off x="2217003" y="3079593"/>
            <a:ext cx="6099911" cy="503955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370" y="3615501"/>
            <a:ext cx="1224633" cy="954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研究</a:t>
            </a:r>
          </a:p>
        </p:txBody>
      </p:sp>
      <p:sp>
        <p:nvSpPr>
          <p:cNvPr id="37" name="矩形 36"/>
          <p:cNvSpPr/>
          <p:nvPr/>
        </p:nvSpPr>
        <p:spPr>
          <a:xfrm>
            <a:off x="2217002" y="3615501"/>
            <a:ext cx="6099911" cy="954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1" hangingPunct="0"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</a:p>
        </p:txBody>
      </p:sp>
      <p:sp>
        <p:nvSpPr>
          <p:cNvPr id="42" name="矩形 41"/>
          <p:cNvSpPr/>
          <p:nvPr/>
        </p:nvSpPr>
        <p:spPr>
          <a:xfrm>
            <a:off x="992867" y="4586533"/>
            <a:ext cx="1224136" cy="632036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校務</a:t>
            </a:r>
          </a:p>
        </p:txBody>
      </p:sp>
      <p:sp>
        <p:nvSpPr>
          <p:cNvPr id="43" name="矩形 42"/>
          <p:cNvSpPr/>
          <p:nvPr/>
        </p:nvSpPr>
        <p:spPr>
          <a:xfrm>
            <a:off x="2217075" y="4570495"/>
            <a:ext cx="6099836" cy="64807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92866" y="5229200"/>
            <a:ext cx="1224705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合計</a:t>
            </a:r>
          </a:p>
        </p:txBody>
      </p:sp>
      <p:sp>
        <p:nvSpPr>
          <p:cNvPr id="47" name="矩形 46"/>
          <p:cNvSpPr/>
          <p:nvPr/>
        </p:nvSpPr>
        <p:spPr>
          <a:xfrm>
            <a:off x="2217076" y="5229200"/>
            <a:ext cx="60998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張表冊</a:t>
            </a:r>
            <a:endParaRPr kumimoji="0"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285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49156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7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8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915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00B0F0"/>
                </a:solidFill>
                <a:ea typeface="華康中圓體" pitchFamily="49" charset="-120"/>
              </a:rPr>
              <a:t>填報注意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09738" y="2852738"/>
            <a:ext cx="5670550" cy="1189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7200" u="sng" dirty="0">
                <a:latin typeface="華康中圓體" pitchFamily="49" charset="-120"/>
                <a:ea typeface="華康中圓體" pitchFamily="49" charset="-120"/>
              </a:rPr>
              <a:t>本期填報注意</a:t>
            </a:r>
          </a:p>
        </p:txBody>
      </p:sp>
      <p:sp>
        <p:nvSpPr>
          <p:cNvPr id="12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783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1" y="1124744"/>
            <a:ext cx="8352927" cy="563734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>
                <a:solidFill>
                  <a:srgbClr val="00B0F0"/>
                </a:solidFill>
                <a:ea typeface="華康中圓體" pitchFamily="49" charset="-120"/>
              </a:rPr>
              <a:t>2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722" y="2972442"/>
            <a:ext cx="8105750" cy="352043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8" y="2948694"/>
            <a:ext cx="8496945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延畢生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lvl="1" indent="-342900" eaLnBrk="0" latinLnBrk="1" hangingPunct="0">
              <a:lnSpc>
                <a:spcPts val="28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學士班學生超過各校學則所定修業年限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碩士生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含碩士在職專班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2800"/>
              </a:lnSpc>
              <a:spcAft>
                <a:spcPts val="30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年起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博士班自第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年起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繳納全額學雜費者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或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仍修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讀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學期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18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週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或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畢業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應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2800"/>
              </a:lnSpc>
              <a:spcAft>
                <a:spcPts val="300"/>
              </a:spcAft>
              <a:defRPr/>
            </a:pP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修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學分數課程者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1" indent="-342900" eaLnBrk="0" latinLnBrk="1" hangingPunct="0">
              <a:lnSpc>
                <a:spcPts val="28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學雜費收取方式若以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「學雜費基數收費」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或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「學分費收取」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，其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延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畢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2800"/>
              </a:lnSpc>
              <a:spcAft>
                <a:spcPts val="3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認定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方式則以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「學生是否有修課事實或使用學校教育資源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情況為認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列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2800"/>
              </a:lnSpc>
              <a:spcAft>
                <a:spcPts val="3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標準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即學生於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超過前揭規定年限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且有每學期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18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或畢業班課程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課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2800"/>
              </a:lnSpc>
              <a:spcAft>
                <a:spcPts val="30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程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者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，即屬於使用學校教育資源者，應將該生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為「延畢生」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4295" y="54868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學生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就學情況統計表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87346"/>
              </p:ext>
            </p:extLst>
          </p:nvPr>
        </p:nvGraphicFramePr>
        <p:xfrm>
          <a:off x="532821" y="1844824"/>
          <a:ext cx="8208203" cy="10668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86066"/>
                <a:gridCol w="420260"/>
                <a:gridCol w="453093"/>
                <a:gridCol w="502342"/>
                <a:gridCol w="502342"/>
                <a:gridCol w="357878"/>
                <a:gridCol w="472792"/>
                <a:gridCol w="472792"/>
                <a:gridCol w="472792"/>
                <a:gridCol w="645165"/>
                <a:gridCol w="645165"/>
                <a:gridCol w="645165"/>
                <a:gridCol w="467868"/>
                <a:gridCol w="633673"/>
                <a:gridCol w="635315"/>
                <a:gridCol w="295495"/>
              </a:tblGrid>
              <a:tr h="191135"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</a:t>
                      </a:r>
                      <a:endParaRPr lang="zh-TW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轉學生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延畢生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全學年度均於國外之學生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全學年度全部學分實習之學生人數</a:t>
                      </a:r>
                      <a:endParaRPr lang="zh-TW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78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校外實習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學校附屬機構實習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8580" marR="68580" marT="0" marB="0" anchor="ctr"/>
                </a:tc>
              </a:tr>
              <a:tr h="45720">
                <a:tc>
                  <a:txBody>
                    <a:bodyPr/>
                    <a:lstStyle/>
                    <a:p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kern="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283968" y="1861637"/>
            <a:ext cx="1152128" cy="703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6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2" y="1196752"/>
            <a:ext cx="8352927" cy="554461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教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3133998"/>
            <a:ext cx="8043551" cy="354383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25761" y="3133998"/>
            <a:ext cx="77518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注意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最高學歷學校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ct val="15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最高學歷學校名稱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請填報學校全名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ct val="15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常見填報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錯誤範例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237" name="文字方塊 20"/>
          <p:cNvSpPr txBox="1">
            <a:spLocks noChangeArrowheads="1"/>
          </p:cNvSpPr>
          <p:nvPr/>
        </p:nvSpPr>
        <p:spPr bwMode="auto">
          <a:xfrm>
            <a:off x="3122612" y="611977"/>
            <a:ext cx="3467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專兼任教師明細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45302"/>
              </p:ext>
            </p:extLst>
          </p:nvPr>
        </p:nvGraphicFramePr>
        <p:xfrm>
          <a:off x="683567" y="1851744"/>
          <a:ext cx="8003233" cy="1145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1718"/>
                <a:gridCol w="243172"/>
                <a:gridCol w="324230"/>
                <a:gridCol w="364864"/>
                <a:gridCol w="364657"/>
                <a:gridCol w="258002"/>
                <a:gridCol w="311330"/>
                <a:gridCol w="389162"/>
                <a:gridCol w="233497"/>
                <a:gridCol w="311330"/>
                <a:gridCol w="311330"/>
                <a:gridCol w="311330"/>
                <a:gridCol w="143629"/>
                <a:gridCol w="243172"/>
                <a:gridCol w="243172"/>
                <a:gridCol w="243167"/>
                <a:gridCol w="243172"/>
                <a:gridCol w="486344"/>
                <a:gridCol w="243172"/>
                <a:gridCol w="486344"/>
                <a:gridCol w="479002"/>
                <a:gridCol w="250514"/>
                <a:gridCol w="243172"/>
                <a:gridCol w="648459"/>
                <a:gridCol w="405292"/>
              </a:tblGrid>
              <a:tr h="190868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國籍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編制內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編制外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專兼任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主聘單位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合聘單位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教師分類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學術專長及研究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聘約年數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是否列帳於薪資帳冊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是否支領彈性薪資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任職狀態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是否第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次擔任專任助理教授者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是否為原住民籍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3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4430113" y="1852673"/>
            <a:ext cx="258660" cy="1118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05462"/>
              </p:ext>
            </p:extLst>
          </p:nvPr>
        </p:nvGraphicFramePr>
        <p:xfrm>
          <a:off x="1014769" y="4463800"/>
          <a:ext cx="7443042" cy="1845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5239"/>
                <a:gridCol w="5217803"/>
              </a:tblGrid>
              <a:tr h="279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填報問題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非學校全名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雲科大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→應填為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”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國立雲林科技大學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”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錯別字</a:t>
                      </a:r>
                      <a:endParaRPr lang="zh-TW" altLang="en-US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幗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立雲林科技大學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有空格</a:t>
                      </a:r>
                      <a:endParaRPr lang="zh-TW" altLang="en-US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國立雲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科技大學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其他填法</a:t>
                      </a:r>
                      <a:endParaRPr lang="zh-TW" altLang="en-US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r>
                        <a:rPr lang="zh-TW" altLang="en-US" sz="1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33" y="287371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9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1" y="1196752"/>
            <a:ext cx="8352927" cy="554461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教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2994926"/>
            <a:ext cx="8043551" cy="368290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25761" y="2962817"/>
            <a:ext cx="7751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注意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學術專長及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研究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285750" lvl="1" indent="-285750" eaLnBrk="0" latinLnBrk="1" hangingPunct="0">
              <a:spcAft>
                <a:spcPts val="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教師學術專長及研究領域等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資訊，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其簡述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內容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為</a:t>
            </a:r>
            <a:r>
              <a:rPr lang="en-US" altLang="zh-TW" sz="2400" b="1" u="heavy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35</a:t>
            </a:r>
            <a:r>
              <a:rPr lang="zh-TW" altLang="zh-TW" sz="2400" b="1" u="heavy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字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400" b="1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含標點符號</a:t>
            </a:r>
            <a:r>
              <a:rPr lang="en-US" altLang="zh-TW" sz="1400" b="1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1400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400" b="1" dirty="0"/>
          </a:p>
          <a:p>
            <a:pPr marL="285750" lvl="1" indent="-285750" eaLnBrk="0" latinLnBrk="1" hangingPunct="0">
              <a:spcAft>
                <a:spcPts val="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常見填報專長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錯誤範例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237" name="文字方塊 20"/>
          <p:cNvSpPr txBox="1">
            <a:spLocks noChangeArrowheads="1"/>
          </p:cNvSpPr>
          <p:nvPr/>
        </p:nvSpPr>
        <p:spPr bwMode="auto">
          <a:xfrm>
            <a:off x="3122612" y="611977"/>
            <a:ext cx="3467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專兼任教師明細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15520"/>
              </p:ext>
            </p:extLst>
          </p:nvPr>
        </p:nvGraphicFramePr>
        <p:xfrm>
          <a:off x="581050" y="1851744"/>
          <a:ext cx="8105751" cy="1145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4236"/>
                <a:gridCol w="243172"/>
                <a:gridCol w="324230"/>
                <a:gridCol w="364864"/>
                <a:gridCol w="364657"/>
                <a:gridCol w="258002"/>
                <a:gridCol w="311330"/>
                <a:gridCol w="389162"/>
                <a:gridCol w="233497"/>
                <a:gridCol w="311330"/>
                <a:gridCol w="311330"/>
                <a:gridCol w="311330"/>
                <a:gridCol w="143629"/>
                <a:gridCol w="243172"/>
                <a:gridCol w="243172"/>
                <a:gridCol w="243167"/>
                <a:gridCol w="243172"/>
                <a:gridCol w="486344"/>
                <a:gridCol w="243172"/>
                <a:gridCol w="486344"/>
                <a:gridCol w="479002"/>
                <a:gridCol w="250514"/>
                <a:gridCol w="243172"/>
                <a:gridCol w="648459"/>
                <a:gridCol w="405292"/>
              </a:tblGrid>
              <a:tr h="190868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國籍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編制內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編制外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專兼任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主聘單位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合聘單位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教師分類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最高學歷學校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學術專長及研究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聘約年數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是否列帳於薪資帳冊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是否支領彈性薪資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任職狀態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是否第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次擔任專任助理教授者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是否為原住民籍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3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436096" y="1861637"/>
            <a:ext cx="504056" cy="1118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77787"/>
              </p:ext>
            </p:extLst>
          </p:nvPr>
        </p:nvGraphicFramePr>
        <p:xfrm>
          <a:off x="1161406" y="4005066"/>
          <a:ext cx="7443042" cy="25689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5239"/>
                <a:gridCol w="5217803"/>
              </a:tblGrid>
              <a:tr h="27924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填報問題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多餘空格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舞蹈教育    </a:t>
                      </a:r>
                      <a:r>
                        <a:rPr lang="zh-TW" altLang="en-US" sz="1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教育心理學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9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錯別字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</a:t>
                      </a:r>
                      <a:r>
                        <a:rPr lang="zh-TW" altLang="en-US" sz="14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</a:t>
                      </a:r>
                      <a:r>
                        <a:rPr lang="zh-TW" altLang="en-US" sz="2000" b="1" u="sng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與領導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漏打標點符號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藥廠實務 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生產與品管 </a:t>
                      </a:r>
                      <a:endParaRPr lang="en-US" altLang="zh-TW" sz="14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1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專長重覆填寫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生活文化創意、</a:t>
                      </a:r>
                      <a:r>
                        <a:rPr lang="zh-TW" altLang="en-US" sz="1800" b="1" u="sng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生活文化創意</a:t>
                      </a:r>
                      <a:endParaRPr lang="en-US" altLang="zh-TW" sz="1400" b="1" u="sng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564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中、英文專長有斷字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Marketing Strategy, </a:t>
                      </a:r>
                      <a:r>
                        <a:rPr lang="en-US" altLang="zh-TW" sz="2000" b="1" u="sng" kern="1200" dirty="0" err="1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Servi</a:t>
                      </a:r>
                      <a:r>
                        <a:rPr lang="zh-TW" altLang="en-US" sz="2000" b="1" u="sng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，舞蹈教</a:t>
                      </a: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2000" b="1" u="sng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非填報教師專長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例如以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生化暨分生所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教學研究</a:t>
                      </a:r>
                      <a:endParaRPr lang="en-US" altLang="zh-TW" sz="1800" b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08003"/>
              </p:ext>
            </p:extLst>
          </p:nvPr>
        </p:nvGraphicFramePr>
        <p:xfrm>
          <a:off x="4211960" y="4293096"/>
          <a:ext cx="416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</a:tblGrid>
              <a:tr h="2937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33" y="287371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06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38" y="1504950"/>
            <a:ext cx="8352927" cy="4516338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00B0F0"/>
                </a:solidFill>
                <a:ea typeface="華康中圓體" pitchFamily="49" charset="-120"/>
              </a:rPr>
              <a:t>研究</a:t>
            </a:r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類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974904" y="6597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722" y="2204865"/>
            <a:ext cx="7972078" cy="259228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0" y="2138115"/>
            <a:ext cx="549846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9" y="2304742"/>
            <a:ext cx="800323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endParaRPr kumimoji="0" lang="en-US" altLang="zh-TW" sz="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20.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大學校院推動創新育成及技術移轉績效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</a:t>
            </a:r>
            <a:r>
              <a:rPr kumimoji="0"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kumimoji="0" lang="en-US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研</a:t>
            </a:r>
            <a:r>
              <a:rPr kumimoji="0" lang="en-US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14.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新創公司數統計表併至研</a:t>
            </a:r>
            <a:r>
              <a:rPr kumimoji="0" lang="en-US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20)</a:t>
            </a:r>
            <a:endParaRPr kumimoji="0" lang="en-US" altLang="zh-TW" sz="2000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22.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02373" y="80475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期</a:t>
            </a:r>
            <a:r>
              <a:rPr lang="en-US" altLang="zh-TW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(104.03)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新增表冊</a:t>
            </a:r>
            <a:endParaRPr lang="zh-TW" altLang="en-US" sz="32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064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4293096"/>
            <a:ext cx="8043551" cy="172819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4365104"/>
            <a:ext cx="76328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填報時間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每年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月填報前一年度資料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，例如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年度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(103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之統計資料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62" y="422108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67544" y="1545591"/>
          <a:ext cx="8280920" cy="264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549"/>
                <a:gridCol w="499711"/>
                <a:gridCol w="499711"/>
                <a:gridCol w="786126"/>
                <a:gridCol w="651521"/>
                <a:gridCol w="427797"/>
                <a:gridCol w="775884"/>
                <a:gridCol w="214162"/>
                <a:gridCol w="356936"/>
                <a:gridCol w="428323"/>
                <a:gridCol w="428323"/>
                <a:gridCol w="214162"/>
                <a:gridCol w="785260"/>
                <a:gridCol w="428323"/>
                <a:gridCol w="285549"/>
                <a:gridCol w="499711"/>
                <a:gridCol w="428323"/>
                <a:gridCol w="285549"/>
              </a:tblGrid>
              <a:tr h="182198">
                <a:tc rowSpan="5">
                  <a:txBody>
                    <a:bodyPr/>
                    <a:lstStyle/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年</a:t>
                      </a: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度  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學校與企業技術移轉成果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自育成中心畢業之企業家數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至校內育成中心培育之企業進行實習之學生人次及時數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育成中心收入（元）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5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24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學校育成中心培育之企業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非學校育成中心培育之企業有技術移轉之企業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（實體進駐）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合約企業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（虛擬進駐）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人次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獲得政府補助（含委辦）計畫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學校自籌款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企業配合款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</a:tr>
              <a:tr h="332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計畫名稱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67544" y="1556792"/>
            <a:ext cx="288032" cy="2623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1120080" y="2463031"/>
            <a:ext cx="7772400" cy="19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華康中圓體" pitchFamily="49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0"/>
              </a:spcAft>
            </a:pPr>
            <a:r>
              <a:rPr kumimoji="0" lang="en-US" altLang="zh-TW" sz="5400" dirty="0" smtClean="0">
                <a:latin typeface="Arial" charset="0"/>
                <a:ea typeface="華康中圓體" pitchFamily="49" charset="-120"/>
              </a:rPr>
              <a:t>【104.03</a:t>
            </a:r>
            <a:r>
              <a:rPr kumimoji="0" lang="zh-TW" altLang="en-US" sz="5400" dirty="0" smtClean="0">
                <a:latin typeface="Arial" charset="0"/>
                <a:ea typeface="華康中圓體" pitchFamily="49" charset="-120"/>
              </a:rPr>
              <a:t>期</a:t>
            </a:r>
            <a:r>
              <a:rPr kumimoji="0" lang="en-US" altLang="zh-TW" sz="5400" dirty="0" smtClean="0">
                <a:latin typeface="Arial" charset="0"/>
                <a:ea typeface="華康中圓體" pitchFamily="49" charset="-120"/>
              </a:rPr>
              <a:t>】</a:t>
            </a:r>
            <a:br>
              <a:rPr kumimoji="0" lang="en-US" altLang="zh-TW" sz="5400" dirty="0" smtClean="0">
                <a:latin typeface="Arial" charset="0"/>
                <a:ea typeface="華康中圓體" pitchFamily="49" charset="-120"/>
              </a:rPr>
            </a:br>
            <a:r>
              <a:rPr kumimoji="0" lang="en-US" altLang="zh-TW" sz="5400" dirty="0" smtClean="0">
                <a:latin typeface="Arial" charset="0"/>
                <a:ea typeface="華康中圓體" pitchFamily="49" charset="-120"/>
              </a:rPr>
              <a:t>  </a:t>
            </a:r>
            <a:r>
              <a:rPr kumimoji="0" lang="zh-TW" altLang="en-US" sz="5400" dirty="0" smtClean="0">
                <a:latin typeface="Arial" charset="0"/>
                <a:ea typeface="華康中圓體" pitchFamily="49" charset="-120"/>
              </a:rPr>
              <a:t>填表暨系統操作說明會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 bwMode="auto">
          <a:xfrm>
            <a:off x="1987624" y="1412776"/>
            <a:ext cx="6400800" cy="7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0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教育部大學校院校務資料庫</a:t>
            </a:r>
            <a:endParaRPr kumimoji="0" lang="zh-TW" altLang="en-US" sz="36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564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8640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1844824"/>
            <a:ext cx="8043551" cy="38884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3568" y="1916832"/>
            <a:ext cx="79208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lnSpc>
                <a:spcPts val="2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b="1" dirty="0" smtClean="0"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本表請</a:t>
            </a:r>
            <a:r>
              <a:rPr lang="zh-TW" altLang="en-US" sz="2000" b="1" dirty="0" smtClean="0"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填報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學校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所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設立「育成中心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 pitchFamily="49" charset="-120"/>
                <a:cs typeface="Arial" panose="020B0604020202020204" pitchFamily="34" charset="0"/>
              </a:rPr>
              <a:t>（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 pitchFamily="49" charset="-120"/>
                <a:cs typeface="Arial" panose="020B0604020202020204" pitchFamily="34" charset="0"/>
              </a:rPr>
              <a:t>Incubation Centers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 pitchFamily="49" charset="-120"/>
                <a:cs typeface="Arial" panose="020B0604020202020204" pitchFamily="34" charset="0"/>
              </a:rPr>
              <a:t>）」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資訊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且</a:t>
            </a:r>
            <a:r>
              <a:rPr lang="zh-TW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該單位</a:t>
            </a:r>
            <a:r>
              <a:rPr kumimoji="0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應</a:t>
            </a:r>
            <a:r>
              <a:rPr kumimoji="0" lang="zh-TW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屬學校組織規程（架構）內之</a:t>
            </a:r>
            <a:r>
              <a:rPr kumimoji="0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中圓體" panose="020F0509000000000000"/>
                <a:cs typeface="Arial" panose="020B0604020202020204" pitchFamily="34" charset="0"/>
              </a:rPr>
              <a:t>單位，始能填報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anose="020F0509000000000000"/>
              </a:rPr>
              <a:t>。</a:t>
            </a:r>
            <a:endParaRPr lang="en-US" altLang="zh-TW" sz="2000" b="1" dirty="0" smtClean="0">
              <a:latin typeface="華康中圓體" panose="020F0509000000000000" pitchFamily="49" charset="-120"/>
              <a:ea typeface="華康中圓體" panose="020F050900000000000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「育成中心」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應符合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孕育新事業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新產品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新技術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協助中小企業升級轉型的場所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，藉由提供進駐空間、儀器設備及研發技術、協尋資金、商務服務、管理諮詢等有效的結合多項資源，降低創業及研發初期的成本與風險，創造優良的培育環境，提高事業成功的機會者。</a:t>
            </a: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若學校育成中心名稱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未有「育成中心」等字樣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但符合前揭定義者，亦可填報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，例如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育成技轉中心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育成組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20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1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03.02.7</a:t>
            </a: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4293096"/>
            <a:ext cx="8043551" cy="172819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4365104"/>
            <a:ext cx="7632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學校與企業技術移轉成果</a:t>
            </a:r>
            <a:endParaRPr kumimoji="0"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請填報學校與企業技術移轉成果，並以【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學校育成中心培育之企業；非學校育成中心培育之企業有技術移轉之企業】</a:t>
            </a: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填報，填報說明如下：</a:t>
            </a:r>
            <a:endParaRPr lang="zh-TW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62" y="422108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67544" y="1545591"/>
          <a:ext cx="8280920" cy="264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549"/>
                <a:gridCol w="499711"/>
                <a:gridCol w="499711"/>
                <a:gridCol w="786126"/>
                <a:gridCol w="651521"/>
                <a:gridCol w="427797"/>
                <a:gridCol w="775884"/>
                <a:gridCol w="214162"/>
                <a:gridCol w="356936"/>
                <a:gridCol w="428323"/>
                <a:gridCol w="428323"/>
                <a:gridCol w="214162"/>
                <a:gridCol w="785260"/>
                <a:gridCol w="428323"/>
                <a:gridCol w="285549"/>
                <a:gridCol w="499711"/>
                <a:gridCol w="428323"/>
                <a:gridCol w="285549"/>
              </a:tblGrid>
              <a:tr h="182198">
                <a:tc rowSpan="5">
                  <a:txBody>
                    <a:bodyPr/>
                    <a:lstStyle/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年</a:t>
                      </a: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度  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學校與企業技術移轉成果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自育成中心畢業之企業家數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至校內育成中心培育之企業進行實習之學生人次及時數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育成中心收入（元）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5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24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學校育成中心培育之企業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非學校育成中心培育之企業有技術移轉之企業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（實體進駐）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合約企業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（虛擬進駐）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人次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獲得政府補助（含委辦）計畫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學校自籌款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企業配合款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</a:tr>
              <a:tr h="332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計畫名稱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55576" y="1556792"/>
            <a:ext cx="4248472" cy="2623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9" y="1700808"/>
            <a:ext cx="8043550" cy="489654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1560" y="1700808"/>
            <a:ext cx="7992887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學校與企業技術移轉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成果</a:t>
            </a:r>
            <a:endParaRPr lang="en-US" altLang="zh-TW" sz="2000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700"/>
              </a:lnSpc>
              <a:spcAft>
                <a:spcPts val="1200"/>
              </a:spcAft>
              <a:defRPr/>
            </a:pPr>
            <a:r>
              <a:rPr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學校育成中心培育之企業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，請以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【進駐企業；合約企業】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類填報，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若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7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獲得經濟部中小企業補助之育成中心，其金額請</a:t>
            </a:r>
            <a:r>
              <a:rPr lang="zh-TW" altLang="en-US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以</a:t>
            </a:r>
            <a:r>
              <a:rPr lang="zh-TW" altLang="zh-TW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「經濟部中小企業處育</a:t>
            </a:r>
            <a:endParaRPr lang="en-US" altLang="zh-TW" b="1" u="heavy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700"/>
              </a:lnSpc>
              <a:spcAft>
                <a:spcPts val="1200"/>
              </a:spcAft>
              <a:defRPr/>
            </a:pPr>
            <a:r>
              <a:rPr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成專案管理系統」之資料為填報基準。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進駐企業（實體進駐）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：係指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學校提供培育空間供企業進駐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，包括在校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內設有育成中心或在校外租賃場地作為育成中心。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(2)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合約企業（虛擬進駐）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：係指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學校育成中心未提供實體辦公室予企業進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駐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，僅簽訂合約及提供培育輔導等服務或資源。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(3)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所稱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技術移轉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，請分別依據</a:t>
            </a:r>
            <a:r>
              <a:rPr lang="zh-TW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【進駐企業及合約企業】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於進駐期間</a:t>
            </a:r>
            <a:r>
              <a:rPr lang="zh-TW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有技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術移轉；無技術移轉】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事實之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【家數；金額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無技術移轉者，僅需填報家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填報，其中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【金額】請以「簽約日」之「合約金額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（包括應付未付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金額）」填報。</a:t>
            </a: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01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2" y="861204"/>
            <a:ext cx="8352927" cy="480004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9" y="1700809"/>
            <a:ext cx="8043550" cy="295232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1561" y="1700808"/>
            <a:ext cx="7920880" cy="264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kumimoji="0" lang="en-US" altLang="zh-TW" sz="4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學校與企業技術移轉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成果</a:t>
            </a:r>
            <a:endParaRPr lang="en-US" altLang="zh-TW" sz="2000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6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非學校育成中心培育之企業有技術移轉之企業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係指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非由學校培育之企業與學校簽訂合作技術移轉合約，且有技術移轉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3000"/>
              </a:lnSpc>
            </a:pP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之事實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【家數；金額】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，其中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【家數】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請以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簽訂技術移轉合約日期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為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填報基準；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【金額】則以「簽約日」之「合約金額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（包括應付未付金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額）」填報。</a:t>
            </a:r>
            <a:endParaRPr kumimoji="0" lang="en-US" altLang="zh-TW" sz="32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01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4365104"/>
            <a:ext cx="8043551" cy="201622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4437112"/>
            <a:ext cx="7848872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自育成中心畢業之企業家數</a:t>
            </a:r>
            <a:endParaRPr kumimoji="0"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請填報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從學校育成中心畢業之企業家數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>
              <a:lnSpc>
                <a:spcPts val="2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係指</a:t>
            </a:r>
            <a:r>
              <a:rPr lang="zh-TW" altLang="zh-TW" sz="2000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學校培育之企業於契約期滿後</a:t>
            </a: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sz="2000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未提出需繼續由育成中心輔導者或企業提前畢業者</a:t>
            </a: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（不包括學校育成中心主動要求遷離者）。</a:t>
            </a:r>
            <a:endParaRPr lang="zh-TW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62" y="422108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67544" y="1545591"/>
          <a:ext cx="8280920" cy="264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549"/>
                <a:gridCol w="499711"/>
                <a:gridCol w="499711"/>
                <a:gridCol w="786126"/>
                <a:gridCol w="651521"/>
                <a:gridCol w="427797"/>
                <a:gridCol w="775884"/>
                <a:gridCol w="214162"/>
                <a:gridCol w="356936"/>
                <a:gridCol w="428323"/>
                <a:gridCol w="428323"/>
                <a:gridCol w="214162"/>
                <a:gridCol w="785260"/>
                <a:gridCol w="428323"/>
                <a:gridCol w="285549"/>
                <a:gridCol w="499711"/>
                <a:gridCol w="428323"/>
                <a:gridCol w="285549"/>
              </a:tblGrid>
              <a:tr h="182198">
                <a:tc rowSpan="5">
                  <a:txBody>
                    <a:bodyPr/>
                    <a:lstStyle/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年</a:t>
                      </a: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度  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學校與企業技術移轉成果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自育成中心畢業之企業家數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至校內育成中心培育之企業進行實習之學生人次及時數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育成中心收入（元）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5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24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學校育成中心培育之企業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非學校育成中心培育之企業有技術移轉之企業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（實體進駐）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合約企業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（虛擬進駐）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人次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獲得政府補助（含委辦）計畫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學校自籌款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企業配合款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</a:tr>
              <a:tr h="332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計畫名稱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953888" y="1556792"/>
            <a:ext cx="1116632" cy="2623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568" y="1700808"/>
            <a:ext cx="8043551" cy="475252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27584" y="1772816"/>
            <a:ext cx="784887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育成中心培育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企業進行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實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習之學生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人次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及時數</a:t>
            </a:r>
            <a:endParaRPr kumimoji="0"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請填報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配合學校教學、課程規劃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安排學生至校內育成中心培育之企業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進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行實習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參訪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觀摩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【學生人次；時數】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，其中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「實習學生」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係指學校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依校內訂定計算實習學分之「學生實習辦法」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規定辦理，亦即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學校系所規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劃具有學分或時數之必修或選修課程，且安排學生進行實務與理論課程實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習，並於實習終了取得考核證明繳回學校後，始得獲得學分或滿足畢業條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件者。</a:t>
            </a: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關於學校依據教學、課程需求，安排學生至校內育成中心培育之企業之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【學生人次】請以「每一門課程」為計算基準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例如：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A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生參加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B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課程及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C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課程，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B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課程安排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A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生至育成中心培育之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D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企業參訪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</a:t>
            </a: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次，每次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小時，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C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課程安排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A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生至育成中心培育之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E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企業實習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天，每天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8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時，故本欄請列計【學生數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人次、時數為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48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小時】，因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A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生學習時數之計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算為：（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次╳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小時）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+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天╳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8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小時）＝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48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小時。</a:t>
            </a:r>
          </a:p>
          <a:p>
            <a:pPr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前揭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實習若以「天數」計算者，請按每天實際「時數」計算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。</a:t>
            </a: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63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5" y="4365104"/>
            <a:ext cx="7776864" cy="201622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1600" y="4437112"/>
            <a:ext cx="74888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育成中心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收入</a:t>
            </a:r>
            <a:endParaRPr kumimoji="0"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請學校依以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【獲得政府補助（含委辦）計畫之金額、學校自籌款、企業配合款及其他】</a:t>
            </a:r>
            <a:r>
              <a:rPr lang="zh-TW" altLang="zh-TW" sz="2000" dirty="0" smtClean="0">
                <a:latin typeface="華康中圓體" pitchFamily="49" charset="-120"/>
                <a:ea typeface="華康中圓體" pitchFamily="49" charset="-120"/>
              </a:rPr>
              <a:t>填報：</a:t>
            </a: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defRPr/>
            </a:pPr>
            <a:endParaRPr lang="zh-TW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0" y="4298355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67544" y="1545591"/>
          <a:ext cx="8280920" cy="264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549"/>
                <a:gridCol w="499711"/>
                <a:gridCol w="499711"/>
                <a:gridCol w="786126"/>
                <a:gridCol w="651521"/>
                <a:gridCol w="427797"/>
                <a:gridCol w="775884"/>
                <a:gridCol w="214162"/>
                <a:gridCol w="356936"/>
                <a:gridCol w="428323"/>
                <a:gridCol w="428323"/>
                <a:gridCol w="214162"/>
                <a:gridCol w="785260"/>
                <a:gridCol w="428323"/>
                <a:gridCol w="285549"/>
                <a:gridCol w="499711"/>
                <a:gridCol w="428323"/>
                <a:gridCol w="285549"/>
              </a:tblGrid>
              <a:tr h="182198">
                <a:tc rowSpan="5">
                  <a:txBody>
                    <a:bodyPr/>
                    <a:lstStyle/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年</a:t>
                      </a:r>
                      <a:endParaRPr lang="en-US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度  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學校與企業技術移轉成果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自育成中心畢業之企業家數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至校內育成中心培育之企業進行實習之學生人次及時數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育成中心收入（元）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5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24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學校育成中心培育之企業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非學校育成中心培育之企業有技術移轉之企業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（實體進駐）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合約企業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（虛擬進駐）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人次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時數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獲得政府補助（含委辦）計畫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學校自籌款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企業配合款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</a:tr>
              <a:tr h="332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有技術移轉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無技術移轉家數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計畫名稱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進駐收入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其他收入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家數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2345" marR="6234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6047656" y="1556792"/>
            <a:ext cx="2700808" cy="2623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8640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1844824"/>
            <a:ext cx="8043551" cy="467340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5575" y="1916832"/>
            <a:ext cx="793122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育成中心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收入</a:t>
            </a: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獲得政府補助（含委辦）計畫及金額：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請填報學校育成中心曾獲得政府補助及委辦之【計畫名稱；金額】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，其中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「補助計畫」包括大專畢業生創業服務計畫、經濟部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中小企業創新育成中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心計畫、文化部輔導藝文產業創新育成補助計畫或各縣市政府相關計畫等。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另獲得獲經濟部中小企業補助之育成中心，其補助金額請以填報「經濟部</a:t>
            </a:r>
            <a:endParaRPr lang="en-US" altLang="zh-TW" b="1" u="heavy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u="heavy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中小企業處育成專案管理系統」之資料為填報基準。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學校自籌款：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請填寫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前一年度學校預算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（非決算經費）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經費分配至育成中心之金額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marL="360363" indent="-360363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私立大學填報請依統計期間之經費進行推估及填報，並留存推估之資料，以供備查。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3" y="177281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1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8640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1844825"/>
            <a:ext cx="8043551" cy="432048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5575" y="1916832"/>
            <a:ext cx="7931223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育成中心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收入</a:t>
            </a: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企業配合款：</a:t>
            </a:r>
            <a:endParaRPr lang="zh-TW" altLang="zh-TW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進駐收入</a:t>
            </a:r>
            <a:r>
              <a:rPr lang="zh-TW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係指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企業進駐育成中心與學校所訂合約規定應繳納之基本費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用金額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。</a:t>
            </a: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(2)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其他收入</a:t>
            </a:r>
            <a:r>
              <a:rPr lang="zh-TW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係指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學校培育之企業其他收入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，例如協助企業參加政府計畫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之服務費、顧問諮詢收入、使用育成中心設備收入、參與育成中心活動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之收入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課程、研習營活動等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、企業捐贈等。</a:t>
            </a:r>
            <a:endParaRPr lang="zh-TW" altLang="zh-TW" sz="700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800"/>
              </a:lnSpc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其他</a:t>
            </a:r>
            <a:r>
              <a:rPr lang="zh-TW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育成中心前一年度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非屬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【獲得政府補助（含委辦）計畫、學校自籌款、企</a:t>
            </a:r>
            <a:endParaRPr lang="en-US" altLang="zh-TW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</a:pPr>
            <a:r>
              <a:rPr lang="en-US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業配合款】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之收入。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244879" y="380156"/>
            <a:ext cx="5211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大學校院推動創新育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endParaRPr lang="en-US" altLang="zh-TW" sz="2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及技術</a:t>
            </a:r>
            <a:r>
              <a:rPr lang="zh-TW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移轉績效</a:t>
            </a:r>
            <a:r>
              <a:rPr lang="zh-TW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en-US" altLang="zh-TW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(104.03</a:t>
            </a:r>
            <a:r>
              <a:rPr lang="zh-TW" altLang="en-US" sz="2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b="1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3" y="177281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1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3392" y="4470091"/>
            <a:ext cx="8153064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8842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1560" y="4422591"/>
            <a:ext cx="79208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時間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每年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月填報前一年度資料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，例如：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年度（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日）之統計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資料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件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為本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期首次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有關</a:t>
            </a:r>
            <a:r>
              <a:rPr lang="zh-TW" altLang="en-US" sz="2000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營運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狀況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資本額組成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回饋學校之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金額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請依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100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年至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年度等個別年度之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日止填報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，以利掌握每年公司營運狀況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18882"/>
              </p:ext>
            </p:extLst>
          </p:nvPr>
        </p:nvGraphicFramePr>
        <p:xfrm>
          <a:off x="359254" y="1626096"/>
          <a:ext cx="8461218" cy="266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063"/>
                <a:gridCol w="208063"/>
                <a:gridCol w="208063"/>
                <a:gridCol w="346771"/>
                <a:gridCol w="554834"/>
                <a:gridCol w="483252"/>
                <a:gridCol w="155475"/>
                <a:gridCol w="193524"/>
                <a:gridCol w="425138"/>
                <a:gridCol w="168432"/>
                <a:gridCol w="233213"/>
                <a:gridCol w="234833"/>
                <a:gridCol w="241312"/>
                <a:gridCol w="335749"/>
                <a:gridCol w="233887"/>
                <a:gridCol w="246613"/>
                <a:gridCol w="273702"/>
                <a:gridCol w="273702"/>
                <a:gridCol w="272083"/>
                <a:gridCol w="272083"/>
                <a:gridCol w="273702"/>
                <a:gridCol w="273702"/>
                <a:gridCol w="272083"/>
                <a:gridCol w="272083"/>
                <a:gridCol w="273702"/>
                <a:gridCol w="231010"/>
                <a:gridCol w="301819"/>
                <a:gridCol w="259127"/>
                <a:gridCol w="259127"/>
                <a:gridCol w="268008"/>
                <a:gridCol w="208063"/>
              </a:tblGrid>
              <a:tr h="314593">
                <a:tc grid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公司基本資料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年營業額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資本額組成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  <a:tr h="1101076"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</a:t>
                      </a:r>
                      <a:endParaRPr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1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曾任職於學校之專任教師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現職專任教師借調至公司擔任職務者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85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569306585"/>
              </p:ext>
            </p:extLst>
          </p:nvPr>
        </p:nvGraphicFramePr>
        <p:xfrm>
          <a:off x="1586979" y="1183627"/>
          <a:ext cx="651341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35237" y="1436526"/>
            <a:ext cx="6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40824" y="2300622"/>
            <a:ext cx="6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328856" y="3236726"/>
            <a:ext cx="6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84840" y="4149080"/>
            <a:ext cx="6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35496" y="5014917"/>
            <a:ext cx="6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endParaRPr lang="en-US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3432" y="4470091"/>
            <a:ext cx="7793024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16416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1600" y="4422591"/>
            <a:ext cx="770485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公司基本資料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本調查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衍生企業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運用學校擁有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know-how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或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專利權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之研發成果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並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公司法成立之公司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而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擁有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該公司股權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且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於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調查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期間</a:t>
            </a: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無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解散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事實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者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（亦即該公司於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日止仍登記在案者）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本表請填報衍生企業公司之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基本資料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，包括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公司名稱、統一編號、成立時間</a:t>
            </a:r>
            <a:r>
              <a:rPr kumimoji="0"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81" y="429309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79524"/>
              </p:ext>
            </p:extLst>
          </p:nvPr>
        </p:nvGraphicFramePr>
        <p:xfrm>
          <a:off x="359254" y="1626096"/>
          <a:ext cx="8461218" cy="266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063"/>
                <a:gridCol w="208063"/>
                <a:gridCol w="208063"/>
                <a:gridCol w="346771"/>
                <a:gridCol w="554834"/>
                <a:gridCol w="483252"/>
                <a:gridCol w="155475"/>
                <a:gridCol w="193524"/>
                <a:gridCol w="425138"/>
                <a:gridCol w="168432"/>
                <a:gridCol w="233213"/>
                <a:gridCol w="234833"/>
                <a:gridCol w="241312"/>
                <a:gridCol w="263741"/>
                <a:gridCol w="305895"/>
                <a:gridCol w="246613"/>
                <a:gridCol w="273702"/>
                <a:gridCol w="273702"/>
                <a:gridCol w="272083"/>
                <a:gridCol w="272083"/>
                <a:gridCol w="273702"/>
                <a:gridCol w="273702"/>
                <a:gridCol w="272083"/>
                <a:gridCol w="272083"/>
                <a:gridCol w="273702"/>
                <a:gridCol w="273702"/>
                <a:gridCol w="259127"/>
                <a:gridCol w="259127"/>
                <a:gridCol w="259127"/>
                <a:gridCol w="268008"/>
                <a:gridCol w="208063"/>
              </a:tblGrid>
              <a:tr h="314593">
                <a:tc grid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公司基本資料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年營業額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資本額組成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回饋學校之金額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  <a:tr h="1101076"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非本校資金投入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1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曾任職於學校之專任教師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現職專任教師借調至公司擔任職務者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71786" y="1616925"/>
            <a:ext cx="2976078" cy="266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154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5" y="910200"/>
            <a:ext cx="8568951" cy="539912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1809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888" y="1700808"/>
            <a:ext cx="8120568" cy="417646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3568" y="1854691"/>
            <a:ext cx="7849432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公司組成人員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公司組成人員，並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教師數；學生數；其他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類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係指公司組成人員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受「聘任」為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本校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專任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教師者</a:t>
            </a:r>
            <a:r>
              <a:rPr lang="zh-TW" altLang="en-US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（包括教授、副教授、助理教授、講師、軍訓教官、護理教師等）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，並依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曾任職於學校之專任教師；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現職為專任教師並兼職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公司職務者；現職專任教師借調至公司擔任職務者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等類別填報： 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(</a:t>
            </a:r>
            <a:r>
              <a:rPr kumimoji="0"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曾任職於學校之專任教師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：係指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前二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年度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102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日至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31</a:t>
            </a: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  日）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曾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任職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於校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專任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教師</a:t>
            </a:r>
            <a:r>
              <a:rPr kumimoji="0" lang="zh-TW" altLang="zh-TW" dirty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但於調查截止日已無教師職務且為公司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負</a:t>
            </a:r>
            <a:endParaRPr kumimoji="0"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責人或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參與經營之合夥人</a:t>
            </a:r>
            <a:r>
              <a:rPr kumimoji="0" lang="zh-TW" altLang="zh-TW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endParaRPr kumimoji="0"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62051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17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5" y="910200"/>
            <a:ext cx="8568951" cy="5608033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1809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888" y="1700809"/>
            <a:ext cx="8120568" cy="45365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3568" y="1743194"/>
            <a:ext cx="784943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公司組成人員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(</a:t>
            </a:r>
            <a:r>
              <a:rPr kumimoji="0"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現職為專任教師並兼職公司職務</a:t>
            </a:r>
            <a:r>
              <a:rPr kumimoji="0"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者</a:t>
            </a:r>
            <a:endParaRPr kumimoji="0"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係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指</a:t>
            </a:r>
            <a:r>
              <a:rPr kumimoji="0" lang="zh-TW" altLang="en-US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任職於校內專任教師且同時兼任為公司員工者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，其中專職於公立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大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  學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教師應依「公立各級學校專任教師兼職處理原則」規定，由學校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同意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  專任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教師至公司兼任職務者，方可列計；另任職於私立大學專任教師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則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  應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依學校相關規定及本部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99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日台高字第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0990081723</a:t>
            </a:r>
            <a:r>
              <a:rPr kumimoji="0" lang="zh-TW" altLang="en-US" dirty="0">
                <a:latin typeface="華康中圓體" pitchFamily="49" charset="-120"/>
                <a:ea typeface="華康中圓體" pitchFamily="49" charset="-120"/>
              </a:rPr>
              <a:t>號函示辦理。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(3)</a:t>
            </a:r>
            <a:r>
              <a:rPr kumimoji="0" lang="zh-TW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現職專任教師借調至公司擔任職務</a:t>
            </a:r>
            <a:r>
              <a:rPr kumimoji="0" lang="zh-TW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者</a:t>
            </a:r>
            <a:endParaRPr kumimoji="0"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指屬於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教師依據「教師借調處理原則」規定，經學校同意借調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擔任職務者（請以調查基準日為統計）。</a:t>
            </a:r>
            <a:endParaRPr kumimoji="0" lang="zh-TW" altLang="en-US" b="1" u="sng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62051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82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5" y="910200"/>
            <a:ext cx="8640963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387" y="1700808"/>
            <a:ext cx="8336589" cy="499998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16416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7544" y="1700808"/>
            <a:ext cx="8302812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公司組成人員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公司組成人員，並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教師數；學生數；其他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類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指擔任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公司負責人或參與經營之合夥人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之本校學生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，並依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在學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 學生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數；休、退學生數；近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學年度畢業學生數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等類別填報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(1)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在學學生數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：係指具有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正式學籍之學生並擔任公司職務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，但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不包括選讀生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休退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學生、學分班、保留入學資格或無學籍學生。</a:t>
            </a: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(2)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休、退學生數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係指前一年度（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日）因擔任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司職務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而休學或退學者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(3)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近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學年度畢業學生</a:t>
            </a: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係指畢業於近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98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102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學年度）之畢業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擔任公司職務者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  <a:p>
            <a:pPr marL="342900" indent="-342900"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其他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請填寫非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屬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前揭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教師及學生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公司成員數，含正職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、兼職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、聘僱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及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派遣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人員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，惟不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包含工讀人員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62051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640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3432" y="4470091"/>
            <a:ext cx="7793024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8842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1600" y="4471952"/>
            <a:ext cx="7704856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年營業額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ts val="2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填報公司【年營業額（元）】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亦即填報公司從事商業活動所獲得之年度總收入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，並依據營利事業所得稅結算申報書所填之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「營業收入總額」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填報，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惟若屬新創未滿</a:t>
            </a:r>
            <a:r>
              <a:rPr lang="en-US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年之公司，則請依最近一期營業稅申報書所填之「銷售額總計」填報。</a:t>
            </a:r>
            <a:endParaRPr lang="en-US" altLang="zh-TW" sz="2000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81" y="429309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3651"/>
              </p:ext>
            </p:extLst>
          </p:nvPr>
        </p:nvGraphicFramePr>
        <p:xfrm>
          <a:off x="359254" y="1626096"/>
          <a:ext cx="8461218" cy="266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063"/>
                <a:gridCol w="208063"/>
                <a:gridCol w="208063"/>
                <a:gridCol w="346771"/>
                <a:gridCol w="554834"/>
                <a:gridCol w="483252"/>
                <a:gridCol w="155475"/>
                <a:gridCol w="193524"/>
                <a:gridCol w="425138"/>
                <a:gridCol w="168432"/>
                <a:gridCol w="233213"/>
                <a:gridCol w="234833"/>
                <a:gridCol w="241312"/>
                <a:gridCol w="263741"/>
                <a:gridCol w="305895"/>
                <a:gridCol w="246613"/>
                <a:gridCol w="273702"/>
                <a:gridCol w="273702"/>
                <a:gridCol w="272083"/>
                <a:gridCol w="272083"/>
                <a:gridCol w="273702"/>
                <a:gridCol w="273702"/>
                <a:gridCol w="272083"/>
                <a:gridCol w="272083"/>
                <a:gridCol w="273702"/>
                <a:gridCol w="273702"/>
                <a:gridCol w="259127"/>
                <a:gridCol w="259127"/>
                <a:gridCol w="259127"/>
                <a:gridCol w="268008"/>
                <a:gridCol w="208063"/>
              </a:tblGrid>
              <a:tr h="314593">
                <a:tc grid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公司基本資料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年營業額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資本額組成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回饋學校之金額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  <a:tr h="1101076"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非本校資金投入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1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曾任職於學校之專任教師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現職專任教師借調至公司擔任職務者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3275856" y="1571501"/>
            <a:ext cx="4248472" cy="27215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12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888" y="1772815"/>
            <a:ext cx="8120568" cy="482453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16416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7857" y="1744355"/>
            <a:ext cx="80102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資本額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組成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請填報公司</a:t>
            </a:r>
            <a:r>
              <a:rPr kumimoji="0"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資本總額</a:t>
            </a:r>
            <a:r>
              <a:rPr kumimoji="0"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，亦即依據經濟部商業司「公司及分公司資本資料查詢」所查得之資本總額為準，包括登記、後續依法增加或減少之資本額，且應以最新資本額現況為準。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填報每年截至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日止之</a:t>
            </a:r>
            <a:r>
              <a:rPr kumimoji="0"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學校資金投入；學校技術入股；非本校資金投入</a:t>
            </a:r>
            <a:r>
              <a:rPr kumimoji="0"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等金額。</a:t>
            </a:r>
            <a:endParaRPr kumimoji="0"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資金投入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：請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填報學校以資金方式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投資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之總額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。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技術入股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：請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填報學校以技術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入股方式投資之作價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金額，並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優先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以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 「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認定市場公開價值（以填報當日股價金額）」填報，其次則以股票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面值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 （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額）填報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非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本校資金投入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：請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填報非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屬學校資金投入及學校技術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入股之非本校資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    金投入金額。</a:t>
            </a:r>
            <a:endParaRPr kumimoji="0" lang="zh-TW" altLang="en-US" sz="20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340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387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315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3432" y="4470091"/>
            <a:ext cx="7793024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8842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1600" y="4509120"/>
            <a:ext cx="770485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回饋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學校之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金額</a:t>
            </a:r>
            <a:endParaRPr lang="en-US" altLang="zh-TW" sz="2000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請填報公司【回饋學校之金額】，亦即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請填報公司截至每年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日依雙方簽訂合約之內容以「股份比例或其他方式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（如權利金、衍生利益金）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」回饋學校之金額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包括應付未付金額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例如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：公司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年度依雙方合約規範，應回饋學校金額為新臺幣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萬元，但截至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日止僅支付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萬元，故填報【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萬元】。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81" y="4293096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67790"/>
              </p:ext>
            </p:extLst>
          </p:nvPr>
        </p:nvGraphicFramePr>
        <p:xfrm>
          <a:off x="359254" y="1626096"/>
          <a:ext cx="8461218" cy="266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063"/>
                <a:gridCol w="208063"/>
                <a:gridCol w="208063"/>
                <a:gridCol w="346771"/>
                <a:gridCol w="554834"/>
                <a:gridCol w="483252"/>
                <a:gridCol w="155475"/>
                <a:gridCol w="193524"/>
                <a:gridCol w="425138"/>
                <a:gridCol w="168432"/>
                <a:gridCol w="233213"/>
                <a:gridCol w="234833"/>
                <a:gridCol w="241312"/>
                <a:gridCol w="263741"/>
                <a:gridCol w="305895"/>
                <a:gridCol w="246613"/>
                <a:gridCol w="273702"/>
                <a:gridCol w="273702"/>
                <a:gridCol w="272083"/>
                <a:gridCol w="272083"/>
                <a:gridCol w="273702"/>
                <a:gridCol w="273702"/>
                <a:gridCol w="272083"/>
                <a:gridCol w="272083"/>
                <a:gridCol w="273702"/>
                <a:gridCol w="273702"/>
                <a:gridCol w="259127"/>
                <a:gridCol w="259127"/>
                <a:gridCol w="259127"/>
                <a:gridCol w="268008"/>
                <a:gridCol w="208063"/>
              </a:tblGrid>
              <a:tr h="314593">
                <a:tc grid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公司基本資料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年營業額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資本額組成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回饋學校之金額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  <a:tr h="1101076"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非本校資金投入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1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曾任職於學校之專任教師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現職專任教師借調至公司擔任職務者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560332" y="1586022"/>
            <a:ext cx="1044116" cy="2707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395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6" y="910200"/>
            <a:ext cx="856895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16535" cy="1454869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593231" cy="1323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3" y="180851"/>
            <a:ext cx="481090" cy="6178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11809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673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568" y="4372216"/>
            <a:ext cx="7881192" cy="222513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316416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43743" y="4488696"/>
            <a:ext cx="7549401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是否曾進駐育成單位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公司經核准設立後至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日止，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是、否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曾進駐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本校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育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成單位接受育成輔導（不限進駐天數），若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者，請填報進駐起迄日。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進駐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期間，若為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日進駐至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日止，請填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【1030101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1030331】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31840" y="33555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學校衍生企業明細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2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8355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2017"/>
              </p:ext>
            </p:extLst>
          </p:nvPr>
        </p:nvGraphicFramePr>
        <p:xfrm>
          <a:off x="467544" y="1626096"/>
          <a:ext cx="8317205" cy="266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522"/>
                <a:gridCol w="204522"/>
                <a:gridCol w="204522"/>
                <a:gridCol w="340869"/>
                <a:gridCol w="545390"/>
                <a:gridCol w="475027"/>
                <a:gridCol w="152829"/>
                <a:gridCol w="190230"/>
                <a:gridCol w="417902"/>
                <a:gridCol w="165565"/>
                <a:gridCol w="229244"/>
                <a:gridCol w="230836"/>
                <a:gridCol w="237205"/>
                <a:gridCol w="259252"/>
                <a:gridCol w="300689"/>
                <a:gridCol w="242416"/>
                <a:gridCol w="269043"/>
                <a:gridCol w="269043"/>
                <a:gridCol w="267452"/>
                <a:gridCol w="267452"/>
                <a:gridCol w="269043"/>
                <a:gridCol w="269043"/>
                <a:gridCol w="267452"/>
                <a:gridCol w="267452"/>
                <a:gridCol w="269043"/>
                <a:gridCol w="269043"/>
                <a:gridCol w="254717"/>
                <a:gridCol w="254717"/>
                <a:gridCol w="254717"/>
                <a:gridCol w="263446"/>
                <a:gridCol w="204522"/>
              </a:tblGrid>
              <a:tr h="336398">
                <a:tc grid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公司基本資料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年營業額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資本額組成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回饋學校之金額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  <a:tr h="1177393"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非本校資金投入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91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曾任職於學校之專任教師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sz="11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現職專任教師借調至公司擔任職務者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603" marR="1760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8564759" y="1614364"/>
            <a:ext cx="261029" cy="2678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6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755576" y="3990794"/>
            <a:ext cx="7828172" cy="277380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0" y="3938315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25427"/>
              </p:ext>
            </p:extLst>
          </p:nvPr>
        </p:nvGraphicFramePr>
        <p:xfrm>
          <a:off x="323527" y="1517597"/>
          <a:ext cx="8640964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申請或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獲得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827584" y="3933056"/>
            <a:ext cx="770485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時間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月填報前一年度資料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，例如：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年度（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日）之統計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資料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蒐集學校「師生創新創業」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係指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學校內師生自行創業者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亦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即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從無到有新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創立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之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事業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體，並為公司（行號）之負責人或合夥人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（即出資以分享企業利潤，亦可參與經營）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且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於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前一年度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日至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日）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成立</a:t>
            </a:r>
            <a:r>
              <a:rPr kumimoji="0"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未有解散事實者或公司仍登記在案者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zh-TW" b="1" strike="dblStrike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本表不包含「研</a:t>
            </a:r>
            <a:r>
              <a:rPr kumimoji="0" lang="en-US" altLang="zh-TW" b="1" strike="dblStrike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21. </a:t>
            </a:r>
            <a:r>
              <a:rPr kumimoji="0" lang="zh-TW" altLang="zh-TW" b="1" strike="dblStrike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學校衍生企業明細表」所調查之公司</a:t>
            </a:r>
            <a:r>
              <a:rPr kumimoji="0" lang="zh-TW" altLang="zh-TW" b="1" strike="dblStrike" dirty="0">
                <a:latin typeface="華康中圓體" pitchFamily="49" charset="-120"/>
                <a:ea typeface="華康中圓體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4923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883432" y="4055691"/>
            <a:ext cx="7793024" cy="246965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49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78" y="4010323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1043608" y="4149080"/>
            <a:ext cx="7632848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企業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型態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kumimoji="0" lang="zh-TW" altLang="zh-TW" sz="2000" dirty="0">
                <a:latin typeface="華康中圓體" pitchFamily="49" charset="-120"/>
                <a:ea typeface="華康中圓體" pitchFamily="49" charset="-120"/>
              </a:rPr>
              <a:t>請分別勾選企業型態係屬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公司</a:t>
            </a:r>
            <a:r>
              <a:rPr kumimoji="0" lang="zh-TW" altLang="zh-TW" sz="2000" dirty="0">
                <a:latin typeface="華康中圓體" pitchFamily="49" charset="-120"/>
                <a:ea typeface="華康中圓體" pitchFamily="49" charset="-120"/>
              </a:rPr>
              <a:t>或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行號</a:t>
            </a:r>
            <a:r>
              <a:rPr kumimoji="0" lang="zh-TW" altLang="zh-TW" sz="2000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ts val="28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基本資料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kumimoji="0" lang="zh-TW" altLang="zh-TW" sz="2000" dirty="0" smtClean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kumimoji="0" lang="zh-TW" altLang="zh-TW" sz="2000" dirty="0">
                <a:latin typeface="華康中圓體" pitchFamily="49" charset="-120"/>
                <a:ea typeface="華康中圓體" pitchFamily="49" charset="-120"/>
              </a:rPr>
              <a:t>表請填報學校師生創新創業公司</a:t>
            </a:r>
            <a:r>
              <a:rPr kumimoji="0" lang="en-US" altLang="zh-TW" sz="2000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zh-TW" altLang="zh-TW" sz="2000" dirty="0">
                <a:latin typeface="華康中圓體" pitchFamily="49" charset="-120"/>
                <a:ea typeface="華康中圓體" pitchFamily="49" charset="-120"/>
              </a:rPr>
              <a:t>行號</a:t>
            </a:r>
            <a:r>
              <a:rPr kumimoji="0" lang="en-US" altLang="zh-TW" sz="2000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sz="2000" dirty="0">
                <a:latin typeface="華康中圓體" pitchFamily="49" charset="-120"/>
                <a:ea typeface="華康中圓體" pitchFamily="49" charset="-120"/>
              </a:rPr>
              <a:t>之基本資料，包括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公司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行號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名稱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、統一編號、成立時間】</a:t>
            </a:r>
            <a:r>
              <a:rPr kumimoji="0" lang="zh-TW" altLang="zh-TW" sz="2000" dirty="0" smtClean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zh-TW" sz="2000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lnSpc>
                <a:spcPts val="28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21580"/>
              </p:ext>
            </p:extLst>
          </p:nvPr>
        </p:nvGraphicFramePr>
        <p:xfrm>
          <a:off x="323527" y="1517597"/>
          <a:ext cx="8640964" cy="2375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之專任教師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職務者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323528" y="1517597"/>
            <a:ext cx="5040560" cy="240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82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195737" y="1995817"/>
            <a:ext cx="4672334" cy="2873343"/>
            <a:chOff x="336" y="1536"/>
            <a:chExt cx="1392" cy="720"/>
          </a:xfrm>
          <a:solidFill>
            <a:srgbClr val="9933FF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23728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59558" y="2060036"/>
            <a:ext cx="4460257" cy="26133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104" y="26441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校庫定位</a:t>
            </a:r>
          </a:p>
        </p:txBody>
      </p:sp>
      <p:sp>
        <p:nvSpPr>
          <p:cNvPr id="15" name="橢圓 14"/>
          <p:cNvSpPr/>
          <p:nvPr/>
        </p:nvSpPr>
        <p:spPr>
          <a:xfrm>
            <a:off x="1873598" y="1646802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2058397" y="1918573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478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1" y="861204"/>
            <a:ext cx="8352927" cy="5376108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755576" y="1628801"/>
            <a:ext cx="7828172" cy="426095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62051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899592" y="1703998"/>
            <a:ext cx="770485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公司（行號）組成人員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請填寫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前一年度成立新事業體並為公司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負責人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或合夥人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（即出資以分享企業利潤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且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可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參與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經營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）之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組成人員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，並依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【教師數；學生數】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等類填報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數：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係指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本校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「聘任」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專任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教師於公司（行號）擔任負責人或合夥人之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人數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包含透過下列方式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0">
              <a:lnSpc>
                <a:spcPct val="150000"/>
              </a:lnSpc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曾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任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職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於學校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專任教師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係指前二年度（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102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日）曾任職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於校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專任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教師，但於調查截止日已無教師職務，且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公司（行號）職務者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endParaRPr lang="zh-TW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415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755576" y="1628801"/>
            <a:ext cx="7828172" cy="504056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25344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62051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827584" y="1650767"/>
            <a:ext cx="770485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公司（行號）組成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人員</a:t>
            </a:r>
            <a:endParaRPr kumimoji="0" lang="en-US" altLang="zh-TW" sz="2000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(2)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現職為專任教師並兼職公司（行號）職務者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</a:t>
            </a:r>
            <a:r>
              <a:rPr lang="zh-TW" altLang="zh-TW" b="1" u="heavy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任職於校內專</a:t>
            </a:r>
            <a:r>
              <a:rPr lang="zh-TW" altLang="zh-TW" b="1" u="heavy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任教</a:t>
            </a:r>
            <a:endParaRPr lang="en-US" altLang="zh-TW" b="1" u="heavy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b="1" u="heavy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師</a:t>
            </a:r>
            <a:r>
              <a:rPr lang="zh-TW" altLang="zh-TW" b="1" u="heavy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且同時兼任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</a:t>
            </a:r>
            <a:r>
              <a:rPr lang="zh-TW" altLang="zh-TW" b="1" u="heavy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員工者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，其中專職於公立大學教師應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公立各級學校專任教師兼職處理原則」規定，由學校同意專任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教師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公司（行號）兼任職務者，方可列計；另任職於私立大學專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任教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師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則應依學校相關規定及本部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99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日台高字第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0990081723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號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函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示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辦理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3)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現職專任教師借調至公司（行號）擔任職務者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係指屬於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校內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教師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據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「教師借調處理原則」規定，經學校同意借調至公司（行號）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擔任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職務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者（請以調查基準日為統計）。</a:t>
            </a: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49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611560" y="1628801"/>
            <a:ext cx="8064894" cy="45365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62051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755576" y="1732548"/>
            <a:ext cx="7865032" cy="416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公司（行號）組成人員</a:t>
            </a:r>
            <a:endParaRPr kumimoji="0" lang="en-US" altLang="zh-TW" sz="2000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請填寫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前一年度成立新事業體並為公司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負責人或合夥人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（即出資以分享企業利潤，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且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可參與經營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）之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組成人員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數，並依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【教師數；學生數】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等類填報。</a:t>
            </a:r>
            <a:endParaRPr lang="en-US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ts val="28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係指擔任公司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負責人或參與經營之合夥人之本校學生數，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並依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【在學學生數；休、退學生數；近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學年度畢業學生數】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等類別填報：</a:t>
            </a:r>
          </a:p>
          <a:p>
            <a:pPr lvl="0">
              <a:lnSpc>
                <a:spcPts val="2800"/>
              </a:lnSpc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在學學生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係指具有正式學籍之學生並擔任公司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職務者，但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不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lnSpc>
                <a:spcPts val="2800"/>
              </a:lnSpc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包括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選讀生、休退學生、學分班、保留入學資格或無學籍學生。</a:t>
            </a:r>
            <a:endParaRPr lang="en-US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休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退學生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係指前一年度（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日）因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公司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職務而休學或退學者。</a:t>
            </a:r>
            <a:endParaRPr lang="en-US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(3)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近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</a:t>
            </a: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度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畢業學生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係指畢業於近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學年度（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98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102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學年度）之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畢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業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學生擔任公司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職務者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322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518220" y="3983684"/>
            <a:ext cx="8246404" cy="271711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90228" y="3960926"/>
            <a:ext cx="82302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是否曾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申請或獲得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大專畢業生創業服務計畫（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U-start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）」補助</a:t>
            </a:r>
            <a:endParaRPr kumimoji="0"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285750" lvl="0" indent="-285750">
              <a:lnSpc>
                <a:spcPts val="26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請填報公司（行號）（包括尚未成立前之創業團隊）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【是、否】曾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申請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或獲得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大專畢業生創業服務計畫（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U-start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）」補助之情形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，填報【是】者，請依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【獲得第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階段補助；獲得第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階段補助；未獲得補助】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等類別填報。</a:t>
            </a:r>
          </a:p>
          <a:p>
            <a:pPr marL="285750" lvl="0" indent="-285750">
              <a:lnSpc>
                <a:spcPts val="26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例如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僅獲得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「大專畢業生創業服務計畫（</a:t>
            </a:r>
            <a:r>
              <a:rPr lang="en-US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U-start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）」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r>
              <a:rPr lang="en-US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階段補助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請選【是】、【第一階段】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；若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同時獲得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「大專畢業生創業服務計畫（</a:t>
            </a:r>
            <a:r>
              <a:rPr lang="en-US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U-start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）」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第</a:t>
            </a:r>
            <a:r>
              <a:rPr lang="en-US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階段及第</a:t>
            </a:r>
            <a:r>
              <a:rPr lang="en-US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階段補助者</a:t>
            </a:r>
            <a:r>
              <a:rPr lang="zh-TW" altLang="zh-TW" sz="1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16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則請填報【是】、【第二階段】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71370"/>
              </p:ext>
            </p:extLst>
          </p:nvPr>
        </p:nvGraphicFramePr>
        <p:xfrm>
          <a:off x="323527" y="1517597"/>
          <a:ext cx="8640964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申請或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獲得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之專任教師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職務者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5340338" y="1513871"/>
            <a:ext cx="720080" cy="2325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6307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38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2" y="861204"/>
            <a:ext cx="8352927" cy="5952172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311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683568" y="3952248"/>
            <a:ext cx="8009048" cy="278912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5576" y="4012609"/>
            <a:ext cx="7848872" cy="265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zh-TW" b="1" kern="100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</a:t>
            </a:r>
            <a:r>
              <a:rPr lang="zh-TW" altLang="zh-TW" b="1" kern="1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曾獲得政府其他創業計畫</a:t>
            </a:r>
            <a:r>
              <a:rPr lang="zh-TW" altLang="zh-TW" b="1" kern="100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補助</a:t>
            </a:r>
            <a:endParaRPr lang="en-US" altLang="zh-TW" b="1" kern="100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0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請填報公司（行號）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前一年度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日至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【是、否】曾獲得其他政府創業計畫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（不含研發補助計畫及融資貸款等計畫），若【是】者，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請填報計畫補助名稱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buClr>
                <a:srgbClr val="6600CC"/>
              </a:buClr>
            </a:pPr>
            <a:endParaRPr lang="zh-TW" altLang="zh-TW" sz="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zh-TW" b="1" kern="100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公司</a:t>
            </a:r>
            <a:r>
              <a:rPr lang="zh-TW" altLang="zh-TW" b="1" kern="100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（行號）成員是否曾接受學校創業課程</a:t>
            </a:r>
            <a:endParaRPr lang="en-US" altLang="zh-TW" b="1" kern="100" dirty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ts val="20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請填報公司（行號）組成中的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「教師或學生」【是、否】曾參加學校（不含他校）所開設有關創業相關課程培訓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21746"/>
              </p:ext>
            </p:extLst>
          </p:nvPr>
        </p:nvGraphicFramePr>
        <p:xfrm>
          <a:off x="323527" y="1517597"/>
          <a:ext cx="8640964" cy="2375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之專任教師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職務者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6012160" y="1508534"/>
            <a:ext cx="1944216" cy="2354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6307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48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180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755576" y="1772816"/>
            <a:ext cx="7787852" cy="446449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74442" y="1851241"/>
            <a:ext cx="75139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是否曾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進駐育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成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單位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4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請填報公司（行號）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經核准設立後至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【是、否】曾進駐育成單位接受育成輔導（不限進駐天數）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若【是】者，請填報育成單位名稱及進駐起迄日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；若曾進駐多間以上之育成單位，請分別填列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4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若公司</a:t>
            </a:r>
            <a:r>
              <a:rPr lang="en-US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行號</a:t>
            </a:r>
            <a:r>
              <a:rPr lang="en-US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進駐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之育成中心屬於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「學校型育成單位」，則請填報【〇〇大學育成中心】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4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進駐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期間，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若為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日進駐至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日止，請填【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1030101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1030331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】。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4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表所指育成單位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不限經濟部中小企業補助者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不限本校所屬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亦不限學校型育成單位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，可為政府經營型（如經濟部中小企業南科育成中心）、民間經營型（如天使創業投資股份有限公司）、財團法人型（如國家衛生研究院育成中心）。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57" y="1700808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627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83268"/>
              </p:ext>
            </p:extLst>
          </p:nvPr>
        </p:nvGraphicFramePr>
        <p:xfrm>
          <a:off x="323527" y="1517597"/>
          <a:ext cx="8640964" cy="2375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之專任教師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職務者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683568" y="4055691"/>
            <a:ext cx="8009048" cy="254166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11424" y="4103975"/>
            <a:ext cx="793704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spcAft>
                <a:spcPts val="1200"/>
              </a:spcAft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與學校簽訂產學合作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契約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請填報公司（行號）核准設立後至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日止，【是、否】曾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與貴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校簽訂產學合作契約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，亦即學校與公司（行號）從事「專科以上產學合作實施辦法」第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條所稱之產學合作行為並簽有契約者（包含協議書、備忘錄、合作意向書等）。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04634" y="1479525"/>
            <a:ext cx="476132" cy="2453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62" y="3938315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081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88649"/>
              </p:ext>
            </p:extLst>
          </p:nvPr>
        </p:nvGraphicFramePr>
        <p:xfrm>
          <a:off x="323527" y="1517597"/>
          <a:ext cx="8640964" cy="2375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7448"/>
                <a:gridCol w="617547"/>
                <a:gridCol w="306101"/>
                <a:gridCol w="306101"/>
                <a:gridCol w="488819"/>
                <a:gridCol w="902051"/>
                <a:gridCol w="779106"/>
                <a:gridCol w="212480"/>
                <a:gridCol w="212483"/>
                <a:gridCol w="566621"/>
                <a:gridCol w="676905"/>
                <a:gridCol w="510812"/>
                <a:gridCol w="656758"/>
                <a:gridCol w="510812"/>
                <a:gridCol w="291893"/>
                <a:gridCol w="510812"/>
                <a:gridCol w="218920"/>
                <a:gridCol w="235295"/>
              </a:tblGrid>
              <a:tr h="39057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</a:t>
                      </a:r>
                      <a:endParaRPr lang="en-US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公司（行號）基本資料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公司（行號）組成人員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是否曾獲得「大專畢業生創業服務計畫（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U-start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）」補助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是否曾獲得政府其他創業計畫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公司（行號）成員是否曾接受學校創業課程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是否曾進駐育成單位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是否與學校簽訂產學合作契約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學校投資金額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統一編號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成立時間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9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任職於學校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之專任教師</a:t>
                      </a:r>
                      <a:endParaRPr lang="zh-TW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</a:t>
                      </a:r>
                      <a:r>
                        <a:rPr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職務者</a:t>
                      </a:r>
                      <a:endParaRPr lang="zh-TW" altLang="zh-TW" sz="12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現職專任教師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借調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行號</a:t>
                      </a:r>
                      <a:r>
                        <a:rPr lang="en-US" alt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在學學生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休退學生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學年畢業之學生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育成單位名稱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進駐期間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資金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技術入股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□公司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□行號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477" marR="6847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3"/>
            <a:ext cx="2665694" cy="1400964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544698" cy="12742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1" y="180851"/>
            <a:ext cx="472086" cy="59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2" y="180851"/>
            <a:ext cx="1289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6238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研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22</a:t>
            </a:r>
          </a:p>
        </p:txBody>
      </p:sp>
      <p:sp>
        <p:nvSpPr>
          <p:cNvPr id="18" name="矩形 17"/>
          <p:cNvSpPr/>
          <p:nvPr/>
        </p:nvSpPr>
        <p:spPr>
          <a:xfrm>
            <a:off x="738463" y="3968681"/>
            <a:ext cx="8009048" cy="259228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594104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38463" y="3960926"/>
            <a:ext cx="79370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投資金額</a:t>
            </a:r>
            <a:endParaRPr lang="en-US" altLang="zh-TW" b="1" dirty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6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請填報學校以【資金；技術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入股】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方式投資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金額，且金額應可由合約或列帳於會計帳務資料中可稽核之金額。</a:t>
            </a:r>
          </a:p>
          <a:p>
            <a:pPr lvl="0">
              <a:lnSpc>
                <a:spcPts val="2600"/>
              </a:lnSpc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資金投入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：請填報學校以「資金」方式投資之總額。</a:t>
            </a:r>
          </a:p>
          <a:p>
            <a:pPr>
              <a:lnSpc>
                <a:spcPts val="2600"/>
              </a:lnSpc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技術入股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：請填報學校以「技術入股」方式投資之作價金額，並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優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先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以「認定市場公開價值（以填報當日股價金額）」填報，其次則以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股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票面值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（額）填報。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3185646" y="332656"/>
            <a:ext cx="469872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學校師生創新創業明細</a:t>
            </a:r>
            <a:r>
              <a:rPr lang="zh-TW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en-US" altLang="zh-TW" sz="32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r>
              <a:rPr lang="en-US" altLang="zh-TW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104.03</a:t>
            </a:r>
            <a:r>
              <a:rPr lang="zh-TW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3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88356" y="1513871"/>
            <a:ext cx="476132" cy="2393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8315"/>
            <a:ext cx="477838" cy="7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581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" name="圓角化對角線角落矩形 2"/>
          <p:cNvSpPr/>
          <p:nvPr/>
        </p:nvSpPr>
        <p:spPr>
          <a:xfrm flipH="1">
            <a:off x="467543" y="1249542"/>
            <a:ext cx="8496943" cy="549182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9" y="4221088"/>
            <a:ext cx="8208911" cy="244827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63967" y="664767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校舍</a:t>
            </a:r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建築物面積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3568" y="4197275"/>
            <a:ext cx="798006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新增填報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0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權屬別新增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en-US" altLang="zh-TW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BOT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lvl="0">
              <a:lnSpc>
                <a:spcPts val="2000"/>
              </a:lnSpc>
            </a:pPr>
            <a:r>
              <a:rPr lang="en-US" altLang="zh-TW" b="1" dirty="0" smtClean="0"/>
              <a:t>   </a:t>
            </a:r>
            <a:r>
              <a:rPr lang="zh-TW" altLang="en-US" b="1" dirty="0" smtClean="0"/>
              <a:t> 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600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BOT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係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指依「促進民間參與公共建設法」規定，學校委託民間興建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營運之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學生宿舍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向外機構承租者不屬於此範圍內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例如學校向台糖、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國泰建設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、民間業主等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承租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>
              <a:lnSpc>
                <a:spcPts val="2400"/>
              </a:lnSpc>
            </a:pP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建築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提供給學生住宿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eaLnBrk="0" latinLnBrk="1" hangingPunct="0">
              <a:lnSpc>
                <a:spcPts val="2400"/>
              </a:lnSpc>
              <a:defRPr/>
            </a:pP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本欄</a:t>
            </a:r>
            <a:r>
              <a:rPr lang="zh-TW" altLang="zh-TW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可填【</a:t>
            </a: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BOT</a:t>
            </a:r>
            <a:r>
              <a:rPr lang="zh-TW" altLang="zh-TW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者包括</a:t>
            </a:r>
            <a:r>
              <a:rPr lang="zh-TW" altLang="zh-TW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國立臺灣大學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國立成功大學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zh-TW" altLang="zh-TW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國立臺東大學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宿舍，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eaLnBrk="0" latinLnBrk="1" hangingPunct="0">
              <a:lnSpc>
                <a:spcPts val="2400"/>
              </a:lnSpc>
              <a:defRPr/>
            </a:pPr>
            <a:r>
              <a:rPr lang="zh-TW" altLang="en-US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sz="16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其餘</a:t>
            </a:r>
            <a:r>
              <a:rPr lang="zh-TW" altLang="zh-TW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學校原則免填，惟經教育部專案核定者，請檢附相關證明資料申請填報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67876"/>
              </p:ext>
            </p:extLst>
          </p:nvPr>
        </p:nvGraphicFramePr>
        <p:xfrm>
          <a:off x="525609" y="1916832"/>
          <a:ext cx="8366871" cy="223224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6120"/>
                <a:gridCol w="143720"/>
                <a:gridCol w="234921"/>
                <a:gridCol w="503913"/>
                <a:gridCol w="329097"/>
                <a:gridCol w="1060195"/>
                <a:gridCol w="1514566"/>
                <a:gridCol w="302913"/>
                <a:gridCol w="454369"/>
                <a:gridCol w="454369"/>
                <a:gridCol w="454369"/>
                <a:gridCol w="378641"/>
                <a:gridCol w="641486"/>
                <a:gridCol w="720080"/>
                <a:gridCol w="288032"/>
                <a:gridCol w="720080"/>
              </a:tblGrid>
              <a:tr h="343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校區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權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屬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別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</a:t>
                      </a: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況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建築類別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建築證明文件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可複選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築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建築樓層數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不含地下樓層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地下室建築樓層數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所有權狀面積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使用執照面積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校舍建築物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補充說明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</a:tr>
              <a:tr h="6860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提供正式學籍學生活動、教學研究使用之總面積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提供推廣教育或對外營業使用之樓地板面積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自有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租賃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1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BOT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教學研究建築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學生宿舍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教職員宿舍</a:t>
                      </a: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學校附屬機構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使用執照，字號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建築結構安全鑑定書載明無安全問題，且具消防安全設備檢修申報合格證明者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_________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如屬【學校附屬機構】：請敘明校內使用單位及系所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032975" y="3746914"/>
            <a:ext cx="502882" cy="19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293" y="400506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823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" name="圓角化對角線角落矩形 2"/>
          <p:cNvSpPr/>
          <p:nvPr/>
        </p:nvSpPr>
        <p:spPr>
          <a:xfrm flipH="1">
            <a:off x="467544" y="1249543"/>
            <a:ext cx="8496943" cy="536930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4305758"/>
            <a:ext cx="8064895" cy="211465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63967" y="664767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校舍</a:t>
            </a:r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建築物面積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3" y="427724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84422" y="4369947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新增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建築類別新增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教職員宿舍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「教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職員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宿舍」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係指提供教職員住宿之建築物，若使用對象為學生或非正式學籍學生之宿舍，請勿選填此分類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此選項之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填報將提供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總量提報作業小組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使用，請審慎填報。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3328"/>
              </p:ext>
            </p:extLst>
          </p:nvPr>
        </p:nvGraphicFramePr>
        <p:xfrm>
          <a:off x="525609" y="1916832"/>
          <a:ext cx="8366871" cy="223224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6120"/>
                <a:gridCol w="143720"/>
                <a:gridCol w="234921"/>
                <a:gridCol w="503913"/>
                <a:gridCol w="329097"/>
                <a:gridCol w="1060195"/>
                <a:gridCol w="1514566"/>
                <a:gridCol w="302913"/>
                <a:gridCol w="454369"/>
                <a:gridCol w="454369"/>
                <a:gridCol w="454369"/>
                <a:gridCol w="378641"/>
                <a:gridCol w="641486"/>
                <a:gridCol w="720080"/>
                <a:gridCol w="288032"/>
                <a:gridCol w="720080"/>
              </a:tblGrid>
              <a:tr h="343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校區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權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屬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別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</a:t>
                      </a: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況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建築類別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建築證明文件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可複選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築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建築樓層數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不含地下樓層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地下室建築樓層數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所有權狀面積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使用執照面積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校舍建築物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補充說明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</a:tr>
              <a:tr h="6860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提供正式學籍學生活動、教學研究使用之總面積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提供推廣教育或對外營業使用之樓地板面積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自有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租賃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1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BOT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教學研究建築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學生宿舍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教職員宿舍</a:t>
                      </a: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學校附屬機構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使用執照，字號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建築結構安全鑑定書載明無安全問題，且具消防安全設備檢修申報合格證明者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_________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如屬【學校附屬機構】：請敘明校內使用單位及系所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907704" y="3573016"/>
            <a:ext cx="1005764" cy="19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59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1245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3267854" y="341784"/>
            <a:ext cx="512057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大學校院校務資料庫</a:t>
            </a:r>
            <a:endParaRPr lang="zh-TW" altLang="en-US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6140896" y="6520259"/>
            <a:ext cx="2895600" cy="365125"/>
          </a:xfrm>
        </p:spPr>
        <p:txBody>
          <a:bodyPr/>
          <a:lstStyle/>
          <a:p>
            <a:pPr algn="r">
              <a:defRPr/>
            </a:pPr>
            <a:fld id="{544723F7-37A2-451D-B052-B8FE6BFE3707}" type="slidenum">
              <a:rPr lang="zh-TW" altLang="en-US" sz="2000">
                <a:solidFill>
                  <a:schemeClr val="tx1"/>
                </a:solidFill>
              </a:rPr>
              <a:pPr algn="r">
                <a:defRPr/>
              </a:pPr>
              <a:t>6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 flipH="1">
            <a:off x="1007839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1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01.1</a:t>
            </a:r>
            <a:endParaRPr kumimoji="0" lang="en-US" altLang="zh-TW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1520" y="764704"/>
            <a:ext cx="288032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3126259"/>
            <a:ext cx="15121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教育部及</a:t>
            </a:r>
            <a:endParaRPr lang="en-US" altLang="zh-TW" sz="14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各相關應用單位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23945" y="4998467"/>
            <a:ext cx="15038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制定定義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提出需求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564013" y="3256334"/>
            <a:ext cx="654849" cy="246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各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院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65766" y="1946474"/>
            <a:ext cx="2516389" cy="4464918"/>
            <a:chOff x="3765766" y="1916832"/>
            <a:chExt cx="2516389" cy="4313442"/>
          </a:xfrm>
        </p:grpSpPr>
        <p:sp>
          <p:nvSpPr>
            <p:cNvPr id="4" name="文字方塊 3"/>
            <p:cNvSpPr txBox="1"/>
            <p:nvPr/>
          </p:nvSpPr>
          <p:spPr>
            <a:xfrm>
              <a:off x="3779912" y="3905583"/>
              <a:ext cx="2502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大學校院校務資料庫作業小組</a:t>
              </a:r>
              <a:endPara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79912" y="1916832"/>
              <a:ext cx="2448272" cy="430577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765766" y="5922497"/>
              <a:ext cx="2502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 </a:t>
              </a:r>
              <a:r>
                <a:rPr lang="zh-TW" altLang="en-US" sz="1400" b="1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        填表</a:t>
              </a:r>
              <a:r>
                <a:rPr lang="zh-TW" altLang="en-US" sz="1400" b="1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手冊</a:t>
              </a:r>
            </a:p>
          </p:txBody>
        </p:sp>
      </p:grpSp>
      <p:sp>
        <p:nvSpPr>
          <p:cNvPr id="17" name="向右箭號 16"/>
          <p:cNvSpPr/>
          <p:nvPr/>
        </p:nvSpPr>
        <p:spPr>
          <a:xfrm>
            <a:off x="2771799" y="5046705"/>
            <a:ext cx="1154661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6111670" y="5143000"/>
            <a:ext cx="1235348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7" name="向右箭號 36"/>
          <p:cNvSpPr/>
          <p:nvPr/>
        </p:nvSpPr>
        <p:spPr>
          <a:xfrm rot="10800000">
            <a:off x="6111669" y="3239472"/>
            <a:ext cx="1235349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8" name="向右箭號 37"/>
          <p:cNvSpPr/>
          <p:nvPr/>
        </p:nvSpPr>
        <p:spPr>
          <a:xfrm rot="10800000">
            <a:off x="2771800" y="3126258"/>
            <a:ext cx="1098157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9" name="向右箭號 38"/>
          <p:cNvSpPr/>
          <p:nvPr/>
        </p:nvSpPr>
        <p:spPr>
          <a:xfrm rot="5400000">
            <a:off x="1469958" y="4075469"/>
            <a:ext cx="1077532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00192" y="276621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洽詢相關問題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與提出</a:t>
            </a:r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建議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6268009" y="465592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提供各校作為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填報基準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2700571" y="266492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協助各校與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部內聯繫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627784" y="4691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校庫作業小組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編製手冊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888" y="1447396"/>
            <a:ext cx="3236784" cy="3077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校庫網址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https://hedb.</a:t>
            </a:r>
            <a:r>
              <a:rPr lang="en-US" altLang="zh-TW" sz="1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moe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.edu.tw/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t="7990" r="26026" b="20254"/>
          <a:stretch/>
        </p:blipFill>
        <p:spPr bwMode="auto">
          <a:xfrm>
            <a:off x="3963291" y="2132856"/>
            <a:ext cx="2107191" cy="17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/>
          <a:stretch/>
        </p:blipFill>
        <p:spPr>
          <a:xfrm>
            <a:off x="4427984" y="4401976"/>
            <a:ext cx="1195561" cy="16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4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" name="圓角化對角線角落矩形 2"/>
          <p:cNvSpPr/>
          <p:nvPr/>
        </p:nvSpPr>
        <p:spPr>
          <a:xfrm flipH="1">
            <a:off x="467544" y="1249543"/>
            <a:ext cx="8496943" cy="536930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4305758"/>
            <a:ext cx="8064895" cy="211465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63967" y="664767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校舍</a:t>
            </a:r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建築物面積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3" y="427724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38573" y="4369947"/>
            <a:ext cx="812591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建築類別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座建築物若同時具備兩者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或以上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建築類別，請將各建築類別分別填列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eaLnBrk="0" latinLnBrk="1" hangingPunct="0"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例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：學校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A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大樓總面積為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4,000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平方公尺，且同時具備【</a:t>
            </a:r>
            <a:r>
              <a:rPr lang="zh-TW" altLang="zh-TW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教學研究建築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2,500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平方公尺】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eaLnBrk="0" latinLnBrk="1" hangingPunct="0">
              <a:defRPr/>
            </a:pP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學生宿舍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1,500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平方公尺】等兩種建築類別，請分別填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列為兩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筆資料。</a:t>
            </a:r>
            <a:endParaRPr lang="en-US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95418"/>
              </p:ext>
            </p:extLst>
          </p:nvPr>
        </p:nvGraphicFramePr>
        <p:xfrm>
          <a:off x="525609" y="1916832"/>
          <a:ext cx="8366871" cy="223224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6120"/>
                <a:gridCol w="143720"/>
                <a:gridCol w="234921"/>
                <a:gridCol w="503913"/>
                <a:gridCol w="329097"/>
                <a:gridCol w="1060195"/>
                <a:gridCol w="1514566"/>
                <a:gridCol w="302913"/>
                <a:gridCol w="454369"/>
                <a:gridCol w="454369"/>
                <a:gridCol w="454369"/>
                <a:gridCol w="378641"/>
                <a:gridCol w="641486"/>
                <a:gridCol w="720080"/>
                <a:gridCol w="288032"/>
                <a:gridCol w="720080"/>
              </a:tblGrid>
              <a:tr h="343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校區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權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屬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別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</a:t>
                      </a:r>
                      <a:r>
                        <a:rPr lang="en-US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況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建築類別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建築證明文件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可複選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築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建築樓層數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不含地下樓層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地下室建築樓層數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所有權狀面積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使用執照面積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校舍建築物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平方公尺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補充說明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</a:tr>
              <a:tr h="6860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提供正式學籍學生活動、教學研究使用之總面積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提供推廣教育或對外營業使用之樓地板面積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自有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100" kern="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租賃</a:t>
                      </a:r>
                      <a:endParaRPr lang="zh-TW" sz="11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1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BOT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教學研究建築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學生宿舍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教職員宿舍</a:t>
                      </a:r>
                    </a:p>
                    <a:p>
                      <a:pPr marL="0" indent="-1270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學校附屬機構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其他建築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使用執照，字號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建築結構安全鑑定書載明無安全問題，且具消防安全設備檢修申報合格證明者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_________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如屬【學校附屬機構】：請敘明校內使用單位及系所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484" marR="1748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911040" y="1885387"/>
            <a:ext cx="1005764" cy="2287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60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402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61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6" y="1268413"/>
            <a:ext cx="8023399" cy="432082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>
                <a:solidFill>
                  <a:srgbClr val="00B0F0"/>
                </a:solidFill>
                <a:ea typeface="華康中圓體" pitchFamily="49" charset="-120"/>
              </a:rPr>
              <a:t>5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846061"/>
            <a:ext cx="5801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基金「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各項費用彙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計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明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細表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學校免填，每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月由教育部會計處匯入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</p:txBody>
      </p:sp>
      <p:sp>
        <p:nvSpPr>
          <p:cNvPr id="13" name="矩形 12"/>
          <p:cNvSpPr/>
          <p:nvPr/>
        </p:nvSpPr>
        <p:spPr>
          <a:xfrm>
            <a:off x="853801" y="2343519"/>
            <a:ext cx="7580957" cy="281367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86" y="221012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925266" y="2364556"/>
            <a:ext cx="724713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欄位</a:t>
            </a:r>
            <a:r>
              <a:rPr kumimoji="0"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修改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endParaRPr kumimoji="0" lang="en-US" altLang="zh-TW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28729"/>
              </p:ext>
            </p:extLst>
          </p:nvPr>
        </p:nvGraphicFramePr>
        <p:xfrm>
          <a:off x="1403648" y="3055941"/>
          <a:ext cx="5472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597"/>
                <a:gridCol w="1716723"/>
                <a:gridCol w="2592288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會計科目編號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會計科目名稱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刪除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234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員工通勤交通費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83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保險給付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84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提存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新增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27E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體育活動費</a:t>
                      </a:r>
                      <a:endParaRPr lang="zh-TW" altLang="en-US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3174806" y="1628800"/>
            <a:ext cx="4997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惟「臺北市立大學」及「高雄市立空中大學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」請</a:t>
            </a:r>
            <a:r>
              <a:rPr lang="zh-TW" altLang="en-US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填報本表資料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36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62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6" y="1268413"/>
            <a:ext cx="8023399" cy="432082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764704"/>
            <a:ext cx="449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國立大學校院校務基金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原住民經費預算情形表」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2271511"/>
            <a:ext cx="7580957" cy="281367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86" y="221012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925266" y="2364556"/>
            <a:ext cx="72471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</a:t>
            </a:r>
            <a:r>
              <a:rPr kumimoji="0"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修改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400" dirty="0" smtClean="0">
                <a:latin typeface="華康中圓體" pitchFamily="49" charset="-120"/>
                <a:ea typeface="華康中圓體" pitchFamily="49" charset="-120"/>
              </a:rPr>
              <a:t>因欄位定義變更，故財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20</a:t>
            </a:r>
            <a:r>
              <a:rPr kumimoji="0" lang="zh-TW" altLang="en-US" sz="2400" dirty="0" smtClean="0">
                <a:latin typeface="華康中圓體" pitchFamily="49" charset="-120"/>
                <a:ea typeface="華康中圓體" pitchFamily="49" charset="-120"/>
              </a:rPr>
              <a:t>改至財</a:t>
            </a:r>
            <a:r>
              <a:rPr kumimoji="0" lang="en-US" altLang="zh-TW" sz="2400" dirty="0" smtClean="0">
                <a:latin typeface="華康中圓體" pitchFamily="49" charset="-120"/>
                <a:ea typeface="華康中圓體" pitchFamily="49" charset="-120"/>
              </a:rPr>
              <a:t>20-1</a:t>
            </a:r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endParaRPr kumimoji="0" lang="en-US" altLang="zh-TW" dirty="0">
              <a:latin typeface="華康中圓體" pitchFamily="49" charset="-120"/>
              <a:ea typeface="華康中圓體" pitchFamily="49" charset="-120"/>
            </a:endParaRPr>
          </a:p>
          <a:p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原名：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20.</a:t>
            </a:r>
            <a:r>
              <a:rPr kumimoji="0" lang="zh-TW" altLang="zh-TW" dirty="0">
                <a:latin typeface="華康中圓體" pitchFamily="49" charset="-120"/>
                <a:ea typeface="華康中圓體" pitchFamily="49" charset="-120"/>
              </a:rPr>
              <a:t>國立大學校院校務基金</a:t>
            </a:r>
            <a:r>
              <a:rPr kumimoji="0" lang="zh-TW" altLang="zh-TW" dirty="0" smtClean="0">
                <a:latin typeface="華康中圓體" pitchFamily="49" charset="-120"/>
                <a:ea typeface="華康中圓體" pitchFamily="49" charset="-120"/>
              </a:rPr>
              <a:t>編列「</a:t>
            </a:r>
            <a:r>
              <a:rPr kumimoji="0" lang="zh-TW" altLang="zh-TW" dirty="0">
                <a:latin typeface="華康中圓體" pitchFamily="49" charset="-120"/>
                <a:ea typeface="華康中圓體" pitchFamily="49" charset="-120"/>
              </a:rPr>
              <a:t>原住民經費預算情形表</a:t>
            </a:r>
            <a:r>
              <a:rPr kumimoji="0" lang="zh-TW" altLang="zh-TW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endParaRPr kumimoji="0" lang="en-US" altLang="zh-TW" dirty="0">
              <a:latin typeface="華康中圓體" pitchFamily="49" charset="-120"/>
              <a:ea typeface="華康中圓體" pitchFamily="49" charset="-120"/>
            </a:endParaRPr>
          </a:p>
          <a:p>
            <a:endParaRPr kumimoji="0"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更名：</a:t>
            </a:r>
            <a:r>
              <a:rPr kumimoji="0" lang="zh-TW" altLang="en-US" sz="2000" dirty="0"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20-1.</a:t>
            </a:r>
            <a:r>
              <a:rPr kumimoji="0" lang="zh-TW" altLang="zh-TW" dirty="0">
                <a:latin typeface="華康中圓體" pitchFamily="49" charset="-120"/>
                <a:ea typeface="華康中圓體" pitchFamily="49" charset="-120"/>
              </a:rPr>
              <a:t>國立大學校院校務基金編列「原住民經費預算情形表」</a:t>
            </a:r>
            <a:endParaRPr kumimoji="0" lang="en-US" altLang="zh-TW" dirty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8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63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7" y="1268413"/>
            <a:ext cx="8023399" cy="5256931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764704"/>
            <a:ext cx="449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國立大學校院校務基金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原住民經費預算情形表」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3568077"/>
            <a:ext cx="7580957" cy="281367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4342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827584" y="3580561"/>
            <a:ext cx="76791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3"/>
              </a:buBlip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填報時間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每年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kumimoji="0"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次年度預算</a:t>
            </a:r>
            <a:r>
              <a:rPr kumimoji="0"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資料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例如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年度預算資料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285750" lvl="1" indent="-285750" eaLnBrk="0" latinLnBrk="1" hangingPunct="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單位：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請依【大學；附設實驗國民小學】等分開查填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285750" lvl="1" indent="-285750" eaLnBrk="0" latinLnBrk="1" hangingPunct="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其中須分開填報之學校</a:t>
            </a:r>
            <a:r>
              <a:rPr kumimoji="0" lang="zh-TW" altLang="zh-TW" sz="1600" dirty="0" smtClean="0">
                <a:latin typeface="華康中圓體" pitchFamily="49" charset="-120"/>
                <a:ea typeface="華康中圓體" pitchFamily="49" charset="-120"/>
              </a:rPr>
              <a:t>包括</a:t>
            </a:r>
            <a:r>
              <a:rPr kumimoji="0" lang="zh-TW" altLang="zh-TW" sz="1600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政治大學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國立臺北教育大學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國立新竹教育大學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國立臺中教育大學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國立嘉義大學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國立屏東大學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國立東華大學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國立臺南大學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kumimoji="0" lang="zh-TW" altLang="zh-TW" sz="1600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國立臺東大學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kumimoji="0" lang="en-US" altLang="zh-TW" sz="1600" dirty="0"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zh-TW" sz="1600" dirty="0">
                <a:latin typeface="華康中圓體" pitchFamily="49" charset="-120"/>
                <a:ea typeface="華康中圓體" pitchFamily="49" charset="-120"/>
              </a:rPr>
              <a:t>校，其餘學校僅需填報學校校務基金編列「原住民經費預算情形」即可。</a:t>
            </a:r>
            <a:endParaRPr kumimoji="0" lang="en-US" altLang="zh-TW" sz="16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73843"/>
              </p:ext>
            </p:extLst>
          </p:nvPr>
        </p:nvGraphicFramePr>
        <p:xfrm>
          <a:off x="716858" y="1866007"/>
          <a:ext cx="7743574" cy="15960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9805"/>
                <a:gridCol w="701600"/>
                <a:gridCol w="569805"/>
                <a:gridCol w="558537"/>
                <a:gridCol w="692292"/>
                <a:gridCol w="904928"/>
                <a:gridCol w="904928"/>
                <a:gridCol w="486515"/>
                <a:gridCol w="694252"/>
                <a:gridCol w="830456"/>
                <a:gridCol w="830456"/>
              </a:tblGrid>
              <a:tr h="319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年度獎助學金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年度學雜費減免及獎助學金合計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年度其他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學雜費減免及獎助學金以外部分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倘有學雜費減免或獎助學金以外部分，請簡要說明其內容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  <a:tr h="11172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□附設實驗國民小學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96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685636" y="1868975"/>
            <a:ext cx="1266225" cy="1565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66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64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764704"/>
            <a:ext cx="449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國立大學校院校務基金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原住民經費預算情形表」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3568077"/>
            <a:ext cx="7776864" cy="23812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4342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709242" y="3645024"/>
            <a:ext cx="782319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1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次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(105)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年度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學雜費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減免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填報次年度學校編列原住民學生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「學雜費減免」預算經費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，亦即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於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「收支餘絀表」項下之「學雜費減免」科目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中有關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原住民學生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部分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預算經費。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03.02.40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11473"/>
              </p:ext>
            </p:extLst>
          </p:nvPr>
        </p:nvGraphicFramePr>
        <p:xfrm>
          <a:off x="716858" y="1866007"/>
          <a:ext cx="7743574" cy="15960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9805"/>
                <a:gridCol w="701600"/>
                <a:gridCol w="569805"/>
                <a:gridCol w="558537"/>
                <a:gridCol w="692292"/>
                <a:gridCol w="904928"/>
                <a:gridCol w="904928"/>
                <a:gridCol w="486515"/>
                <a:gridCol w="694252"/>
                <a:gridCol w="830456"/>
                <a:gridCol w="830456"/>
              </a:tblGrid>
              <a:tr h="319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年度獎助學金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年度學雜費減免及獎助學金合計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年度其他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學雜費減免及獎助學金以外部分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倘有學雜費減免或獎助學金以外部分，請簡要說明其內容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  <a:tr h="11172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□附設實驗國民小學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96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960510" y="1868975"/>
            <a:ext cx="618153" cy="1565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44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65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764704"/>
            <a:ext cx="449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國立大學校院校務基金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原住民經費預算情形表」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3568077"/>
            <a:ext cx="7776864" cy="23812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4342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709242" y="3645024"/>
            <a:ext cx="782319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1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次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(105)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年度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獎助學金</a:t>
            </a:r>
            <a:endParaRPr lang="en-US" altLang="zh-TW" b="1" dirty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請填報次年度學校編列原住民學生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「獎助學金」預算經費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，亦即編列於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「學生公費及獎勵金」項下之「獎助學員生給與」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科目中有關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原住民學生</a:t>
            </a:r>
            <a:endParaRPr lang="en-US" altLang="zh-TW" b="1" dirty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部分之預算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經費。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1" indent="-285750" eaLnBrk="0" latinLnBrk="1" hangingPunct="0"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依政府補助經費及自籌經費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分別填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03.02.41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7260"/>
              </p:ext>
            </p:extLst>
          </p:nvPr>
        </p:nvGraphicFramePr>
        <p:xfrm>
          <a:off x="716858" y="1866007"/>
          <a:ext cx="7743574" cy="15960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9805"/>
                <a:gridCol w="701600"/>
                <a:gridCol w="569805"/>
                <a:gridCol w="558537"/>
                <a:gridCol w="692292"/>
                <a:gridCol w="904928"/>
                <a:gridCol w="904928"/>
                <a:gridCol w="486515"/>
                <a:gridCol w="694252"/>
                <a:gridCol w="830456"/>
                <a:gridCol w="830456"/>
              </a:tblGrid>
              <a:tr h="319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年度獎助學金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年度學雜費減免及獎助學金合計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年度其他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學雜費減免及獎助學金以外部分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倘有學雜費減免或獎助學金以外部分，請簡要說明其內容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  <a:tr h="11172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□附設實驗國民小學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96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2578663" y="1868975"/>
            <a:ext cx="2160240" cy="1565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298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66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20-1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74806" y="764704"/>
            <a:ext cx="449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國立大學校院校務基金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原住民經費預算情形表」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3568077"/>
            <a:ext cx="7776864" cy="23812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4342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709242" y="3645024"/>
            <a:ext cx="782319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1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次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(105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dirty="0" smtClean="0"/>
              <a:t> 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年度其他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學雜費減免及獎助學金以外部分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endParaRPr lang="en-US" altLang="zh-TW" b="1" dirty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學校填報次年度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除「學雜費減免」及「獎助學金」外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編列對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原住民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lnSpc>
                <a:spcPts val="1800"/>
              </a:lnSpc>
              <a:spcAft>
                <a:spcPts val="120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支出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之預算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金額。</a:t>
            </a:r>
            <a:endParaRPr lang="zh-TW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1" indent="-285750" eaLnBrk="0" latinLnBrk="1" hangingPunct="0">
              <a:lnSpc>
                <a:spcPts val="1800"/>
              </a:lnSpc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依政府補助經費及自籌經費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分別填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03.02.42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13325"/>
              </p:ext>
            </p:extLst>
          </p:nvPr>
        </p:nvGraphicFramePr>
        <p:xfrm>
          <a:off x="755576" y="1866007"/>
          <a:ext cx="7743574" cy="15960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9805"/>
                <a:gridCol w="701600"/>
                <a:gridCol w="569805"/>
                <a:gridCol w="558537"/>
                <a:gridCol w="692292"/>
                <a:gridCol w="904928"/>
                <a:gridCol w="904928"/>
                <a:gridCol w="486515"/>
                <a:gridCol w="694252"/>
                <a:gridCol w="830456"/>
                <a:gridCol w="830456"/>
              </a:tblGrid>
              <a:tr h="319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年度獎助學金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年度學雜費減免及獎助學金合計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(105)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年度其他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學雜費減免及獎助學金以外部分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倘有學雜費減免或獎助學金以外部分，請簡要說明其內容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  <a:tr h="11172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□附設實驗國民小學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政府補助經費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自籌經費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96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5641717" y="1871833"/>
            <a:ext cx="2016223" cy="1565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8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543445" y="1566393"/>
            <a:ext cx="6700963" cy="3230759"/>
            <a:chOff x="472" y="381"/>
            <a:chExt cx="1393" cy="720"/>
          </a:xfrm>
          <a:solidFill>
            <a:srgbClr val="00B0F0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473" y="381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472" y="649"/>
              <a:ext cx="258" cy="3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763688" y="1772816"/>
            <a:ext cx="6203124" cy="27363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87716" y="2588711"/>
            <a:ext cx="5734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下期新增表冊</a:t>
            </a:r>
            <a:endParaRPr lang="zh-TW" altLang="en-US" sz="7200" b="1" dirty="0"/>
          </a:p>
        </p:txBody>
      </p:sp>
      <p:sp>
        <p:nvSpPr>
          <p:cNvPr id="15" name="橢圓 14"/>
          <p:cNvSpPr/>
          <p:nvPr/>
        </p:nvSpPr>
        <p:spPr>
          <a:xfrm>
            <a:off x="1102560" y="1088740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286506" y="135403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</a:p>
        </p:txBody>
      </p:sp>
      <p:sp>
        <p:nvSpPr>
          <p:cNvPr id="13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67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7220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38" y="1504950"/>
            <a:ext cx="8352927" cy="4516338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zh-TW" altLang="en-US" sz="4800" b="1" dirty="0">
                <a:solidFill>
                  <a:srgbClr val="00B0F0"/>
                </a:solidFill>
                <a:ea typeface="華康中圓體" pitchFamily="49" charset="-120"/>
              </a:rPr>
              <a:t>生類</a:t>
            </a: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974904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68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722" y="2204864"/>
            <a:ext cx="7972078" cy="326763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0" y="2138115"/>
            <a:ext cx="549846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9" y="2304742"/>
            <a:ext cx="80032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endParaRPr kumimoji="0" lang="en-US" altLang="zh-TW" sz="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23-1.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「應屆博士畢業生」之工作情形調查表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25.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「碩士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含碩士在職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班、博士班」總量內核定招生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情形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       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調查表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kumimoji="0" lang="zh-TW" altLang="zh-TW" sz="20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2373" y="804758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預告下期</a:t>
            </a:r>
            <a:r>
              <a:rPr lang="en-US" altLang="zh-TW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(104.10)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新增表冊</a:t>
            </a:r>
            <a:endParaRPr lang="zh-TW" altLang="en-US" sz="32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81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223952" y="980728"/>
            <a:ext cx="8740536" cy="557807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512" y="14401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243334" y="20823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243334" y="20823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22697" y="20823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22697" y="49239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20272" y="652025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69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98" y="3789040"/>
            <a:ext cx="7837702" cy="266429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22291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987824" y="476672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9592" y="3861048"/>
            <a:ext cx="770485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填報時間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前一學年度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資料，例如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學年度（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日至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日）博士畢業生於畢業時至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調查時間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日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止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之就業情況。</a:t>
            </a:r>
            <a:endParaRPr kumimoji="0" lang="en-US" altLang="zh-TW" sz="2000" b="1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表將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由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en-US" altLang="zh-TW" sz="20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kumimoji="0" lang="zh-TW" altLang="en-US" sz="20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「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20-1.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畢業總學生人數表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學制為「博士班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匯入「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學門類別、學院、單位名稱」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資訊。</a:t>
            </a:r>
            <a:endParaRPr kumimoji="0" lang="en-US" altLang="zh-TW" sz="2000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86129"/>
              </p:ext>
            </p:extLst>
          </p:nvPr>
        </p:nvGraphicFramePr>
        <p:xfrm>
          <a:off x="395536" y="171016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405322" y="1680589"/>
            <a:ext cx="1368152" cy="19644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269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339752" y="341784"/>
            <a:ext cx="4608512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意見處理流程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140896" y="6520259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pPr algn="r">
                <a:defRPr/>
              </a:pPr>
              <a:t>7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75327234"/>
              </p:ext>
            </p:extLst>
          </p:nvPr>
        </p:nvGraphicFramePr>
        <p:xfrm>
          <a:off x="1043608" y="1861637"/>
          <a:ext cx="7344816" cy="372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化對角線角落矩形 6"/>
          <p:cNvSpPr/>
          <p:nvPr/>
        </p:nvSpPr>
        <p:spPr>
          <a:xfrm flipH="1">
            <a:off x="1007839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01.2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72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36711"/>
            <a:ext cx="8352927" cy="583872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2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180851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180851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2025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98" y="3707968"/>
            <a:ext cx="7580957" cy="28893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71600" y="3717032"/>
            <a:ext cx="733064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畢業平均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修業年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數（</a:t>
            </a:r>
            <a:r>
              <a:rPr lang="zh-TW" altLang="zh-TW" sz="20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含休學年數</a:t>
            </a:r>
            <a:r>
              <a:rPr lang="zh-TW" altLang="zh-TW" sz="2000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endParaRPr lang="en-US" altLang="zh-TW" sz="2000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spcAft>
                <a:spcPts val="1200"/>
              </a:spcAft>
              <a:buClr>
                <a:srgbClr val="6600CC"/>
              </a:buClr>
              <a:defRPr/>
            </a:pP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學校填報本表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學年度博士班畢業生之畢業平均修業年數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（含休學年數，休學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學期，則以</a:t>
            </a:r>
            <a:r>
              <a:rPr lang="en-US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0.5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年計算）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>
              <a:spcAft>
                <a:spcPts val="1200"/>
              </a:spcAft>
              <a:buClr>
                <a:srgbClr val="6600CC"/>
              </a:buClr>
              <a:defRPr/>
            </a:pP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例如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：博士班畢業總學生人數共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人，其中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人修讀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年、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人修讀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年、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人修讀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8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含休學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1.5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，此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人皆於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學年度取得博士學位，其則平均修業年數為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5.8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77606"/>
              </p:ext>
            </p:extLst>
          </p:nvPr>
        </p:nvGraphicFramePr>
        <p:xfrm>
          <a:off x="387350" y="162880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978683" y="5489362"/>
            <a:ext cx="7330646" cy="936104"/>
            <a:chOff x="981872" y="5229200"/>
            <a:chExt cx="7330646" cy="936104"/>
          </a:xfrm>
        </p:grpSpPr>
        <p:sp>
          <p:nvSpPr>
            <p:cNvPr id="5" name="矩形 4"/>
            <p:cNvSpPr/>
            <p:nvPr/>
          </p:nvSpPr>
          <p:spPr>
            <a:xfrm>
              <a:off x="981872" y="5229200"/>
              <a:ext cx="7330646" cy="9361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97" y="5442367"/>
              <a:ext cx="7169795" cy="553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766269" y="1628801"/>
            <a:ext cx="573483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78" y="350100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6741" y="332656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88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36711"/>
            <a:ext cx="8352927" cy="583872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116632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180851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180851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180851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465014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98" y="3707968"/>
            <a:ext cx="7580957" cy="28893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71600" y="3717032"/>
            <a:ext cx="73306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度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應屆博士畢業生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至調查時間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止，已有工作者或已獲得工作機會者，</a:t>
            </a:r>
            <a:r>
              <a:rPr lang="zh-TW" altLang="zh-TW" sz="1600" b="1" u="heavy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惟調查對象不包括境外學生（例如僑生、港澳生、外國學生）等。</a:t>
            </a:r>
            <a:endParaRPr lang="en-US" altLang="zh-TW" sz="1600" b="1" u="heavy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請依【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自行創業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政府機關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</a:t>
            </a:r>
            <a:r>
              <a:rPr lang="en-US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</a:t>
            </a:r>
            <a:r>
              <a:rPr lang="en-US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營、民營或企業單位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非營利法人團體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學術研究機構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其它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】等單位填報，並請依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【全職、兼職】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學生若於畢業後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同時具有【全職及兼職】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工作者，請以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【全職】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工作為主要填報；另若學生畢業後從事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【多個兼職】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工作者，則請以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【主要兼職】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工作屬性填報。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22055"/>
              </p:ext>
            </p:extLst>
          </p:nvPr>
        </p:nvGraphicFramePr>
        <p:xfrm>
          <a:off x="387350" y="162880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2342333" y="1628801"/>
            <a:ext cx="4605931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78" y="350100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6741" y="332656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382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8" y="836711"/>
            <a:ext cx="8640959" cy="59046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2" y="180851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92280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050" y="3707968"/>
            <a:ext cx="8239422" cy="28893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45564"/>
              </p:ext>
            </p:extLst>
          </p:nvPr>
        </p:nvGraphicFramePr>
        <p:xfrm>
          <a:off x="387350" y="162880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2342333" y="1628801"/>
            <a:ext cx="4605931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6741" y="332656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5386" y="3632438"/>
            <a:ext cx="8133078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軍職志願役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為任職於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【政府機關】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任職單位屬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非自行開設之私人診所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，請填報於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【公（國）營、民營、或企業單位】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任職單位屬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財團法人醫院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大學附設醫療機構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署立醫院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軍醫院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【非營利法人團體】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學生於畢業後擔任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【研發替代役】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者，請依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【任職單位】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填報其就業狀況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於調查時間向任職單位申請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【留職停薪或留職留薪】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者，仍請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en-US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</a:t>
            </a:r>
            <a:r>
              <a:rPr lang="en-US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其就業情形。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9945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8" y="836711"/>
            <a:ext cx="8640959" cy="59046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2" y="180851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050" y="3707968"/>
            <a:ext cx="8239422" cy="28893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79688"/>
              </p:ext>
            </p:extLst>
          </p:nvPr>
        </p:nvGraphicFramePr>
        <p:xfrm>
          <a:off x="387350" y="162880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</a:t>
                      </a:r>
                      <a:r>
                        <a:rPr 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6949462" y="1628801"/>
            <a:ext cx="934905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6741" y="332656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3722" y="3645024"/>
            <a:ext cx="812273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軍職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義務役</a:t>
            </a:r>
            <a:endParaRPr kumimoji="0" lang="en-US" altLang="zh-TW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調查日止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仍擔任義務役之人數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，若該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畢業生係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擔任【研發替代役】者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依【任職單位】填報工作情形，其不歸屬於【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軍職義務役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】之人數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待業者或未曾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就業者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</a:t>
            </a:r>
            <a:r>
              <a:rPr lang="zh-TW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調查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時間止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因準備出國留學、國內升學或就業考試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研究所、高普考、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證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照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考等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、暫無符合個人專長的工作機會、不滿意工作條件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如薪資、地點、人事、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間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、目前無工作打算、工作單位關廠、裁員而被資遣者、被解雇等因素而未就業。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91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8" y="836711"/>
            <a:ext cx="8640959" cy="59046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16632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180851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2" y="180851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180851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465014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23-1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7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9042" y="3707968"/>
            <a:ext cx="8239422" cy="28893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31999"/>
              </p:ext>
            </p:extLst>
          </p:nvPr>
        </p:nvGraphicFramePr>
        <p:xfrm>
          <a:off x="387350" y="1628800"/>
          <a:ext cx="8507288" cy="1948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68"/>
                <a:gridCol w="288032"/>
                <a:gridCol w="238218"/>
                <a:gridCol w="203868"/>
                <a:gridCol w="203322"/>
                <a:gridCol w="203868"/>
                <a:gridCol w="590884"/>
                <a:gridCol w="432048"/>
                <a:gridCol w="288032"/>
                <a:gridCol w="278987"/>
                <a:gridCol w="390246"/>
                <a:gridCol w="390246"/>
                <a:gridCol w="348707"/>
                <a:gridCol w="348707"/>
                <a:gridCol w="263990"/>
                <a:gridCol w="264536"/>
                <a:gridCol w="264536"/>
                <a:gridCol w="263990"/>
                <a:gridCol w="264536"/>
                <a:gridCol w="264536"/>
                <a:gridCol w="264536"/>
                <a:gridCol w="264536"/>
                <a:gridCol w="448391"/>
                <a:gridCol w="504056"/>
                <a:gridCol w="288032"/>
                <a:gridCol w="720080"/>
              </a:tblGrid>
              <a:tr h="234332"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畢業平均修業年數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含休學年數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學年度應屆博士畢業生工作情形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</a:tr>
              <a:tr h="503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此欄數據應≦本期學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401" marR="6040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884368" y="1616925"/>
            <a:ext cx="1008112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6741" y="332656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學校「應屆博士畢業生」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(104.10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月首填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3722" y="3703091"/>
            <a:ext cx="8122734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285750" indent="-2857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其他</a:t>
            </a:r>
            <a:endParaRPr kumimoji="0" lang="en-US" altLang="zh-TW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請填報截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時間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止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非屬前揭就業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軍職義務役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待業者或未曾就業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情況者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填列此欄，並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請補充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說明，例如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家管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（料理家務者）。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總計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調查對象不包括境外學生（例如僑生、港澳生、外國學生）等</a:t>
            </a: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，故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此欄數據應</a:t>
            </a:r>
            <a:endParaRPr kumimoji="0" lang="en-US" altLang="zh-TW" sz="1600" b="1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kumimoji="0"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≦</a:t>
            </a: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本期</a:t>
            </a:r>
            <a:r>
              <a:rPr kumimoji="0"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(104.10)</a:t>
            </a:r>
            <a:r>
              <a:rPr kumimoji="0"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1600" b="1" dirty="0"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博士畢業生</a:t>
            </a:r>
            <a:r>
              <a:rPr kumimoji="0"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人數</a:t>
            </a: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zh-TW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892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59358" y="1002658"/>
            <a:ext cx="8505129" cy="5672779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25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2768" y="3573016"/>
            <a:ext cx="8214786" cy="290620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54" y="3501008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11560" y="3559269"/>
            <a:ext cx="811505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indent="-165100" eaLnBrk="0" latinLnBrk="1" hangingPunct="0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填報時間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每年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當學年度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資料，並以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日為資料調查基準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日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165100" eaLnBrk="0" latinLnBrk="1" hangingPunct="0">
              <a:lnSpc>
                <a:spcPts val="26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表將由「基本資料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及「基本資料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6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匯入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教育部總量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內核定招生系所、學制、名額」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其中學籍分組資料將以「系（科）所」為單位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165100" eaLnBrk="0" latinLnBrk="1" hangingPunct="0">
              <a:lnSpc>
                <a:spcPts val="26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學校審慎確認系統匯入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之「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系、所、學位學程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資訊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是否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與教育部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總量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內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招生名額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核定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或相關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函文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所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列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資訊相符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4058" y="538329"/>
            <a:ext cx="6109942" cy="97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大學「碩士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含碩士在職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班、博士班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總量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內核定招生情形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調查表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(104.10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9588"/>
              </p:ext>
            </p:extLst>
          </p:nvPr>
        </p:nvGraphicFramePr>
        <p:xfrm>
          <a:off x="408592" y="1873185"/>
          <a:ext cx="8640960" cy="1618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74"/>
                <a:gridCol w="219595"/>
                <a:gridCol w="219595"/>
                <a:gridCol w="219595"/>
                <a:gridCol w="219595"/>
                <a:gridCol w="219595"/>
                <a:gridCol w="603268"/>
                <a:gridCol w="648072"/>
                <a:gridCol w="648071"/>
                <a:gridCol w="576065"/>
                <a:gridCol w="1008112"/>
                <a:gridCol w="576063"/>
                <a:gridCol w="576064"/>
                <a:gridCol w="1008112"/>
                <a:gridCol w="720080"/>
                <a:gridCol w="648072"/>
                <a:gridCol w="288032"/>
              </a:tblGrid>
              <a:tr h="2229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統計處代碼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學年度總量內核定名額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8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新生招生名額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實際註冊人數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  <a:tr h="348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學校無須填報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389770" y="1837452"/>
            <a:ext cx="1344574" cy="1663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9"/>
          <p:cNvSpPr txBox="1">
            <a:spLocks noGrp="1"/>
          </p:cNvSpPr>
          <p:nvPr/>
        </p:nvSpPr>
        <p:spPr bwMode="auto">
          <a:xfrm>
            <a:off x="8522096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0559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59358" y="1002658"/>
            <a:ext cx="8505129" cy="5672779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04.09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25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1870" y="3663764"/>
            <a:ext cx="8315684" cy="293358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54" y="3541178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71746" y="3801134"/>
            <a:ext cx="8305808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indent="-165100" eaLnBrk="0" latinLnBrk="1" hangingPunct="0">
              <a:lnSpc>
                <a:spcPts val="24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新生招生名額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本欄位學校無須填報</a:t>
            </a:r>
            <a:endParaRPr lang="en-US" altLang="zh-TW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60363" lvl="1" eaLnBrk="0" latinLnBrk="1" hangingPunct="0">
              <a:lnSpc>
                <a:spcPts val="2800"/>
              </a:lnSpc>
              <a:spcAft>
                <a:spcPts val="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由教育部核定總量內招生名額核定表及系統資料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匯入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各校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【總量內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核定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60363" lvl="1" eaLnBrk="0" latinLnBrk="1" hangingPunct="0">
              <a:lnSpc>
                <a:spcPts val="28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104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學年度新生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招生名額】，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不包括各類外加名額，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請協助核對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數據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7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60363" lvl="1" eaLnBrk="0" latinLnBrk="1" hangingPunct="0">
              <a:lnSpc>
                <a:spcPts val="2800"/>
              </a:lnSpc>
              <a:spcAft>
                <a:spcPts val="0"/>
              </a:spcAft>
              <a:defRPr/>
            </a:pP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本欄總量內核定學校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學年度新生招生名額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【甄試；考試】之合計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，應與「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24.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大學學系、所、學位學程核定招生名額總量內新生註冊率統計表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」之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「總量內核定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學年度新生招生名額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(A)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」相符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，請學校確認檢核。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63231"/>
              </p:ext>
            </p:extLst>
          </p:nvPr>
        </p:nvGraphicFramePr>
        <p:xfrm>
          <a:off x="408592" y="1880557"/>
          <a:ext cx="8640960" cy="1618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74"/>
                <a:gridCol w="219595"/>
                <a:gridCol w="219595"/>
                <a:gridCol w="219595"/>
                <a:gridCol w="219595"/>
                <a:gridCol w="219595"/>
                <a:gridCol w="603268"/>
                <a:gridCol w="648072"/>
                <a:gridCol w="648071"/>
                <a:gridCol w="576065"/>
                <a:gridCol w="1008112"/>
                <a:gridCol w="576063"/>
                <a:gridCol w="576064"/>
                <a:gridCol w="1008112"/>
                <a:gridCol w="720080"/>
                <a:gridCol w="648072"/>
                <a:gridCol w="288032"/>
              </a:tblGrid>
              <a:tr h="2229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統計處代碼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學年度總量內核定名額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8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新生招生名額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實際註冊人數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  <a:tr h="348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學校無須填報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711914" y="1844824"/>
            <a:ext cx="1322144" cy="1663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034058" y="538329"/>
            <a:ext cx="6109942" cy="97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大學「碩士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含碩士在職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班、博士班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總量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內核定招生情形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調查表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(104.10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投影片編號版面配置區 9"/>
          <p:cNvSpPr txBox="1">
            <a:spLocks noGrp="1"/>
          </p:cNvSpPr>
          <p:nvPr/>
        </p:nvSpPr>
        <p:spPr bwMode="auto">
          <a:xfrm>
            <a:off x="8522096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690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1816" y="937523"/>
            <a:ext cx="8544071" cy="580622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629705" cy="1296143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35049"/>
            <a:ext cx="2467289" cy="1140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35048"/>
            <a:ext cx="492125" cy="639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6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04.10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2068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25</a:t>
            </a: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37862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3356992"/>
            <a:ext cx="8292595" cy="331236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34" y="3212976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39552" y="3395315"/>
            <a:ext cx="8430973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spcAft>
                <a:spcPts val="0"/>
              </a:spcAft>
              <a:defRPr/>
            </a:pPr>
            <a:endParaRPr kumimoji="0" lang="en-US" altLang="zh-TW" sz="7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1905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報名人數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lvl="0"/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填報學校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學年度總量內核定系、所、學位學程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之【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碩士班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；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碩士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在職專班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包括暑期碩士在職專班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；博士班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甄試；考試；逕修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讀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博士學位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等報名人數，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惟不包括外加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名額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之報名人數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/>
            <a:endParaRPr lang="zh-TW" altLang="zh-TW" sz="700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1905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錄取人數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填報學校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榜單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公告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「正取」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學年度總量內核定系、所、學位學程之【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碩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士班；碩士在職專班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包括暑期碩士在職專班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；博士班】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【甄試；考試；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1313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逕修讀博士學位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方式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錄取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人數，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惟不包括外加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名額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錄取人數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endParaRPr lang="zh-TW" altLang="zh-TW" sz="600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1905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zh-TW" b="1" u="sng" dirty="0" smtClean="0">
                <a:latin typeface="華康中圓體" pitchFamily="49" charset="-120"/>
                <a:ea typeface="華康中圓體" pitchFamily="49" charset="-120"/>
              </a:rPr>
              <a:t>「逕</a:t>
            </a:r>
            <a:r>
              <a:rPr lang="zh-TW" altLang="zh-TW" b="1" u="sng" dirty="0">
                <a:latin typeface="華康中圓體" pitchFamily="49" charset="-120"/>
                <a:ea typeface="華康中圓體" pitchFamily="49" charset="-120"/>
              </a:rPr>
              <a:t>修讀博士學位</a:t>
            </a:r>
            <a:r>
              <a:rPr lang="zh-TW" altLang="zh-TW" b="1" u="sng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b="1" u="sng" dirty="0" smtClean="0">
                <a:latin typeface="華康中圓體" pitchFamily="49" charset="-120"/>
                <a:ea typeface="華康中圓體" pitchFamily="49" charset="-120"/>
              </a:rPr>
              <a:t>之欄位</a:t>
            </a:r>
            <a:r>
              <a:rPr lang="zh-TW" altLang="zh-TW" b="1" u="sng" dirty="0" smtClean="0">
                <a:latin typeface="華康中圓體" pitchFamily="49" charset="-120"/>
                <a:ea typeface="華康中圓體" pitchFamily="49" charset="-120"/>
              </a:rPr>
              <a:t>僅</a:t>
            </a:r>
            <a:r>
              <a:rPr lang="zh-TW" altLang="zh-TW" b="1" u="sng" dirty="0">
                <a:latin typeface="華康中圓體" pitchFamily="49" charset="-120"/>
                <a:ea typeface="華康中圓體" pitchFamily="49" charset="-120"/>
              </a:rPr>
              <a:t>限「博士班」填報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41583"/>
              </p:ext>
            </p:extLst>
          </p:nvPr>
        </p:nvGraphicFramePr>
        <p:xfrm>
          <a:off x="395536" y="1662407"/>
          <a:ext cx="8640960" cy="16013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74"/>
                <a:gridCol w="219595"/>
                <a:gridCol w="219595"/>
                <a:gridCol w="219595"/>
                <a:gridCol w="219595"/>
                <a:gridCol w="219595"/>
                <a:gridCol w="603268"/>
                <a:gridCol w="648072"/>
                <a:gridCol w="648071"/>
                <a:gridCol w="576065"/>
                <a:gridCol w="1008112"/>
                <a:gridCol w="576063"/>
                <a:gridCol w="576064"/>
                <a:gridCol w="1008112"/>
                <a:gridCol w="720080"/>
                <a:gridCol w="648072"/>
                <a:gridCol w="288032"/>
              </a:tblGrid>
              <a:tr h="2058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統計處代碼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學年度總量內核定名額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8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新生招生名額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實際註冊人數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  <a:tr h="348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學校無須填報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2953234" y="1895565"/>
            <a:ext cx="4427078" cy="13520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034058" y="478954"/>
            <a:ext cx="6109942" cy="97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大學「碩士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含碩士在職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班、博士班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總量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內核定招生情形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調查表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(104.10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3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4287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1814" y="937524"/>
            <a:ext cx="8544071" cy="580622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629705" cy="1296143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35049"/>
            <a:ext cx="2467289" cy="1140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35048"/>
            <a:ext cx="492125" cy="639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6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04.11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29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25</a:t>
            </a: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37862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3356991"/>
            <a:ext cx="8292595" cy="331236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34" y="3212976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467544" y="3342178"/>
            <a:ext cx="8430973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>
              <a:spcAft>
                <a:spcPts val="0"/>
              </a:spcAft>
              <a:defRPr/>
            </a:pPr>
            <a:endParaRPr kumimoji="0" lang="en-US" altLang="zh-TW" sz="7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1905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實際註冊人數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lvl="0"/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填報每年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日教育部總量內核定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學年度新生招生名額之完成實際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註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冊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程序之人數（包括完成註冊之新生休學人數），並依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【已在職者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；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在職者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等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分別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填報，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不包括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各類外加名額人數、退學學生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學年度新生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保留入學資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格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者及前學年度新生保留入學資格之復學者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欄實際註冊人數之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【已在職者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在職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者】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之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合計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加總數應與「學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24.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系、所、學位學程核定招生名額總量內新生註冊率統計表」之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度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0"/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總量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內新生招生名額之實際註冊人數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(C)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」相符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，請學校確認檢核。</a:t>
            </a:r>
          </a:p>
          <a:p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表調查「在職者」係指學生於入學時，是否已具備「全職或兼職」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工作者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非入學報考身分別（一般生或在職生）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30450"/>
              </p:ext>
            </p:extLst>
          </p:nvPr>
        </p:nvGraphicFramePr>
        <p:xfrm>
          <a:off x="395536" y="1662407"/>
          <a:ext cx="8640960" cy="16013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974"/>
                <a:gridCol w="219595"/>
                <a:gridCol w="219595"/>
                <a:gridCol w="219595"/>
                <a:gridCol w="219595"/>
                <a:gridCol w="219595"/>
                <a:gridCol w="603268"/>
                <a:gridCol w="648072"/>
                <a:gridCol w="648071"/>
                <a:gridCol w="576065"/>
                <a:gridCol w="1008112"/>
                <a:gridCol w="576063"/>
                <a:gridCol w="576064"/>
                <a:gridCol w="1008112"/>
                <a:gridCol w="720080"/>
                <a:gridCol w="648072"/>
                <a:gridCol w="288032"/>
              </a:tblGrid>
              <a:tr h="2058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統計處代碼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學年度總量內核定名額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8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新生招生名額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實際註冊人數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逕修讀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博士學位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未在職者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  <a:tr h="348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學校無須填報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限博士班填報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6163" marR="1616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7380311" y="1877270"/>
            <a:ext cx="1657399" cy="13520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034058" y="476672"/>
            <a:ext cx="6109942" cy="97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大學「碩士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含碩士在職</a:t>
            </a:r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班、博士班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總量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內核定招生情形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調查表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(104.10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首填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3" name="投影片編號版面配置區 9"/>
          <p:cNvSpPr txBox="1">
            <a:spLocks noGrp="1"/>
          </p:cNvSpPr>
          <p:nvPr/>
        </p:nvSpPr>
        <p:spPr bwMode="auto">
          <a:xfrm>
            <a:off x="8594104" y="6592267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457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548256" y="1566393"/>
            <a:ext cx="6696153" cy="32307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763688" y="1844824"/>
            <a:ext cx="6203124" cy="26642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87716" y="2588711"/>
            <a:ext cx="5734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下期異</a:t>
            </a:r>
            <a:r>
              <a:rPr lang="zh-TW" altLang="en-US" sz="72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動表冊</a:t>
            </a:r>
            <a:endParaRPr lang="zh-TW" altLang="en-US" sz="7200" b="1" dirty="0"/>
          </a:p>
        </p:txBody>
      </p:sp>
      <p:sp>
        <p:nvSpPr>
          <p:cNvPr id="15" name="橢圓 14"/>
          <p:cNvSpPr/>
          <p:nvPr/>
        </p:nvSpPr>
        <p:spPr>
          <a:xfrm>
            <a:off x="1102560" y="1088740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286506" y="135403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</a:p>
        </p:txBody>
      </p:sp>
      <p:sp>
        <p:nvSpPr>
          <p:cNvPr id="8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79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1329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572010" y="231989"/>
            <a:ext cx="4608512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意見處理流程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868144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pPr algn="r">
                <a:defRPr/>
              </a:pPr>
              <a:t>8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728106" y="1109663"/>
            <a:ext cx="7948349" cy="5271664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841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01.2.1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79475" y="2064250"/>
            <a:ext cx="38228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本次說明會發言條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華康中圓體" pitchFamily="49" charset="-120"/>
              <a:cs typeface="華康中圓體" pitchFamily="49" charset="-120"/>
            </a:endParaRPr>
          </a:p>
          <a:p>
            <a:pPr algn="just"/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     請參閱表冊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最末</a:t>
            </a:r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頁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（如右圖</a:t>
            </a:r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）；若對於本次會議有任何建議事項，請詳細填妥資訊，並於會議休息時間，提繳場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邊工作人員。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9" t="17376" r="8813" b="12204"/>
          <a:stretch/>
        </p:blipFill>
        <p:spPr bwMode="auto">
          <a:xfrm>
            <a:off x="4788024" y="1330134"/>
            <a:ext cx="3499212" cy="50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4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38" y="1504950"/>
            <a:ext cx="8352927" cy="4516338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00B0F0"/>
                </a:solidFill>
                <a:ea typeface="華康中圓體" pitchFamily="49" charset="-120"/>
              </a:rPr>
              <a:t>表冊異動</a:t>
            </a: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722" y="2204865"/>
            <a:ext cx="7972078" cy="280831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0" y="2138115"/>
            <a:ext cx="549846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9" y="2348880"/>
            <a:ext cx="80032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600CC"/>
              </a:buClr>
              <a:defRPr/>
            </a:pP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異動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kumimoji="0"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10.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學生實習人數及時數</a:t>
            </a: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23.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之工作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24.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大學學系、所、學位學程核定招生名額「總量內新生註冊率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」統計表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職</a:t>
            </a:r>
            <a:r>
              <a:rPr kumimoji="0" lang="en-US" altLang="zh-TW" b="1" dirty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職技人員表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b="1" dirty="0" smtClean="0">
                <a:latin typeface="華康中圓體" pitchFamily="49" charset="-120"/>
                <a:ea typeface="華康中圓體" pitchFamily="49" charset="-120"/>
              </a:rPr>
              <a:t>10-2.</a:t>
            </a:r>
            <a:r>
              <a:rPr kumimoji="0" lang="zh-TW" altLang="zh-TW" b="1" dirty="0" smtClean="0">
                <a:latin typeface="華康中圓體" pitchFamily="49" charset="-120"/>
                <a:ea typeface="華康中圓體" pitchFamily="49" charset="-120"/>
              </a:rPr>
              <a:t>配合</a:t>
            </a:r>
            <a:r>
              <a:rPr kumimoji="0" lang="zh-TW" altLang="zh-TW" b="1" dirty="0">
                <a:latin typeface="華康中圓體" pitchFamily="49" charset="-120"/>
                <a:ea typeface="華康中圓體" pitchFamily="49" charset="-120"/>
              </a:rPr>
              <a:t>大專校院弱勢學生助學計畫之其他助學措施統計表</a:t>
            </a:r>
            <a:endParaRPr kumimoji="0"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2373" y="80475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下期</a:t>
            </a:r>
            <a:r>
              <a:rPr lang="en-US" altLang="zh-TW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(104.10)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異動表冊</a:t>
            </a:r>
            <a:endParaRPr lang="zh-TW" altLang="en-US" sz="32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68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4" y="1220655"/>
            <a:ext cx="8352927" cy="527222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0199" y="167577"/>
            <a:ext cx="2778845" cy="1533227"/>
            <a:chOff x="336" y="1526"/>
            <a:chExt cx="1392" cy="722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28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2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263395" y="240992"/>
            <a:ext cx="2640838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98" y="3501008"/>
            <a:ext cx="7580957" cy="274904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971599" y="3641343"/>
            <a:ext cx="745845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部分學分實習學生人數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本欄位請以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學生實習課程之實際授課學年度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填報。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例：若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學生進行實習實際為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7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日至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8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2000" b="1" dirty="0"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日之間進行</a:t>
            </a:r>
            <a:r>
              <a:rPr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即跨</a:t>
            </a:r>
            <a:r>
              <a:rPr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100</a:t>
            </a: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至</a:t>
            </a:r>
            <a:r>
              <a:rPr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</a:t>
            </a:r>
            <a:r>
              <a:rPr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，請配合</a:t>
            </a: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課程實際授課日</a:t>
            </a:r>
            <a:r>
              <a:rPr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開課日</a:t>
            </a:r>
            <a:r>
              <a:rPr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為基準填報</a:t>
            </a: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，並請補充說明實際進行實習時間及留存相關文件備查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692696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學生實習人數及時數</a:t>
            </a:r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06714"/>
              </p:ext>
            </p:extLst>
          </p:nvPr>
        </p:nvGraphicFramePr>
        <p:xfrm>
          <a:off x="581048" y="1822451"/>
          <a:ext cx="7989651" cy="1475341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224071"/>
                <a:gridCol w="279634"/>
                <a:gridCol w="349542"/>
                <a:gridCol w="279634"/>
                <a:gridCol w="1607894"/>
                <a:gridCol w="1250177"/>
                <a:gridCol w="738127"/>
                <a:gridCol w="738127"/>
                <a:gridCol w="611838"/>
                <a:gridCol w="611838"/>
                <a:gridCol w="1298769"/>
              </a:tblGrid>
              <a:tr h="1571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實習場所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證明文件類型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實習總時數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3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全學年全部學分</a:t>
                      </a:r>
                      <a:r>
                        <a:rPr lang="zh-TW" sz="1200" b="1" kern="0" dirty="0" smtClea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實習學生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部分學分實習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3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政府機構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企業機構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其他機構</a:t>
                      </a:r>
                    </a:p>
                    <a:p>
                      <a:pPr marL="191770" indent="-191770"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□學校附屬機構實習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□合約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□公函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□其他證明文件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6036668" y="1988840"/>
            <a:ext cx="1224136" cy="351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5270" y="252867"/>
            <a:ext cx="206201" cy="28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59899" y="260648"/>
            <a:ext cx="772969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04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1124743"/>
            <a:ext cx="8352927" cy="5550693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3861048"/>
            <a:ext cx="7971372" cy="2703835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25730" y="3938280"/>
            <a:ext cx="78347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sz="2000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時間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每年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前二學年度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畢業博士學生之就業狀況資料，於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博士畢業滿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年至調查時間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(104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31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日</a:t>
            </a:r>
            <a:r>
              <a:rPr kumimoji="0" lang="en-US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kumimoji="0" lang="zh-TW" altLang="zh-TW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止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之就業情況</a:t>
            </a:r>
            <a:r>
              <a:rPr kumimoji="0"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本表將由學校填報</a:t>
            </a:r>
            <a:r>
              <a:rPr kumimoji="0"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月「學</a:t>
            </a:r>
            <a:r>
              <a:rPr kumimoji="0" lang="en-US" altLang="zh-TW" sz="2000" b="1" dirty="0">
                <a:latin typeface="華康中圓體" pitchFamily="49" charset="-120"/>
                <a:ea typeface="華康中圓體" pitchFamily="49" charset="-120"/>
              </a:rPr>
              <a:t>20-1.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畢業總學生人數表」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學制為「博士班」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匯入「學門類別、學院、單位名稱」</a:t>
            </a:r>
            <a:r>
              <a:rPr kumimoji="0" lang="zh-TW" altLang="zh-TW" sz="2000" b="1" dirty="0">
                <a:latin typeface="華康中圓體" pitchFamily="49" charset="-120"/>
                <a:ea typeface="華康中圓體" pitchFamily="49" charset="-120"/>
              </a:rPr>
              <a:t>資訊。</a:t>
            </a:r>
            <a:endParaRPr kumimoji="0" lang="en-US" altLang="zh-TW" sz="20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620688"/>
            <a:ext cx="5032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47164"/>
              </p:ext>
            </p:extLst>
          </p:nvPr>
        </p:nvGraphicFramePr>
        <p:xfrm>
          <a:off x="529206" y="1796566"/>
          <a:ext cx="8229601" cy="19137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70"/>
                <a:gridCol w="288032"/>
                <a:gridCol w="288032"/>
                <a:gridCol w="216024"/>
                <a:gridCol w="216024"/>
                <a:gridCol w="216024"/>
                <a:gridCol w="360040"/>
                <a:gridCol w="216024"/>
                <a:gridCol w="216024"/>
                <a:gridCol w="360040"/>
                <a:gridCol w="288032"/>
                <a:gridCol w="360040"/>
                <a:gridCol w="216024"/>
                <a:gridCol w="216024"/>
                <a:gridCol w="288032"/>
                <a:gridCol w="216024"/>
                <a:gridCol w="360040"/>
                <a:gridCol w="216024"/>
                <a:gridCol w="288032"/>
                <a:gridCol w="288032"/>
                <a:gridCol w="288032"/>
                <a:gridCol w="432048"/>
                <a:gridCol w="504056"/>
                <a:gridCol w="288032"/>
                <a:gridCol w="1378495"/>
              </a:tblGrid>
              <a:tr h="231734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學年度博士畢業滿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年學生工作情形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</a:t>
                      </a:r>
                      <a:r>
                        <a:rPr 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97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7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月學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527677" y="1765879"/>
            <a:ext cx="1440160" cy="1948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38" y="365028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633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23528" y="929646"/>
            <a:ext cx="8640959" cy="588373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1520" y="188640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15342" y="238150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15342" y="238150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94705" y="238150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94705" y="522313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52534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83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59" y="3645023"/>
            <a:ext cx="8208909" cy="299186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39552" y="3693800"/>
            <a:ext cx="814724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前二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102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）學年度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博士畢業滿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年學生之就業（工作）情形及任職單位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b="1" u="heavy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惟調查對象不包括境外學生（例如僑生、港澳生、外國學生）等</a:t>
            </a:r>
            <a:r>
              <a:rPr lang="zh-TW" altLang="zh-TW" b="1" u="heavy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u="heavy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自行創業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政府機關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公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</a:t>
            </a:r>
            <a:r>
              <a:rPr lang="en-US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營、民營或企業單位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非營利法人團體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學術研究機構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其它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】等單位填報，並請依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【全職、兼職】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spcAft>
                <a:spcPts val="120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學生若於畢業後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同時具有【全職及兼職】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工作者，請以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【全職】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工作為主要填報；另若學生畢業後從事</a:t>
            </a:r>
            <a:r>
              <a:rPr lang="zh-TW" altLang="zh-TW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【多個兼職】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工作者，則請以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【主要兼職】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工作屬性填報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kumimoji="0" lang="en-US" altLang="zh-TW" sz="20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458669"/>
            <a:ext cx="5032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08039"/>
              </p:ext>
            </p:extLst>
          </p:nvPr>
        </p:nvGraphicFramePr>
        <p:xfrm>
          <a:off x="539552" y="1700808"/>
          <a:ext cx="8229601" cy="1872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70"/>
                <a:gridCol w="288032"/>
                <a:gridCol w="288032"/>
                <a:gridCol w="216024"/>
                <a:gridCol w="216024"/>
                <a:gridCol w="216024"/>
                <a:gridCol w="360040"/>
                <a:gridCol w="216024"/>
                <a:gridCol w="216024"/>
                <a:gridCol w="360040"/>
                <a:gridCol w="288032"/>
                <a:gridCol w="360040"/>
                <a:gridCol w="216024"/>
                <a:gridCol w="216024"/>
                <a:gridCol w="288032"/>
                <a:gridCol w="216024"/>
                <a:gridCol w="360040"/>
                <a:gridCol w="216024"/>
                <a:gridCol w="288032"/>
                <a:gridCol w="288032"/>
                <a:gridCol w="288032"/>
                <a:gridCol w="432048"/>
                <a:gridCol w="504056"/>
                <a:gridCol w="288032"/>
                <a:gridCol w="1378495"/>
              </a:tblGrid>
              <a:tr h="183476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學年度博士畢業滿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年學生工作情形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</a:t>
                      </a:r>
                      <a:r>
                        <a:rPr 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97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7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月學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979712" y="1652550"/>
            <a:ext cx="4179931" cy="1948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56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251518" y="1052735"/>
            <a:ext cx="8712967" cy="57332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512" y="188640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243334" y="252859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243334" y="252859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22697" y="252859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22697" y="537022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208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3717031"/>
            <a:ext cx="8208912" cy="295232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3722" y="3725158"/>
            <a:ext cx="8122734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軍職志願役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為任職於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【政府機關】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任職單位屬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非自行開設之私人診所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，請填報於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【公（國）營、民營、或企業單位】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任職單位屬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財團法人醫院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大學附設醫療機構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署立醫院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軍醫院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填報於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【非營利法人團體】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學生於畢業後擔任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【研發替代役】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者，請依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【任職單位】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填報其就業狀況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2900" lvl="0" indent="-342900">
              <a:lnSpc>
                <a:spcPts val="2000"/>
              </a:lnSpc>
              <a:spcAft>
                <a:spcPts val="1200"/>
              </a:spcAft>
              <a:buClr>
                <a:srgbClr val="6600CC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於調查時間向任職單位申請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【留職停薪或留職留薪】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者，仍請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en-US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任職單位</a:t>
            </a:r>
            <a:r>
              <a:rPr lang="en-US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其就業情形。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548680"/>
            <a:ext cx="5032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17793"/>
              </p:ext>
            </p:extLst>
          </p:nvPr>
        </p:nvGraphicFramePr>
        <p:xfrm>
          <a:off x="529206" y="1724558"/>
          <a:ext cx="8229601" cy="19137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70"/>
                <a:gridCol w="288032"/>
                <a:gridCol w="288032"/>
                <a:gridCol w="216024"/>
                <a:gridCol w="216024"/>
                <a:gridCol w="216024"/>
                <a:gridCol w="360040"/>
                <a:gridCol w="216024"/>
                <a:gridCol w="216024"/>
                <a:gridCol w="360040"/>
                <a:gridCol w="288032"/>
                <a:gridCol w="360040"/>
                <a:gridCol w="216024"/>
                <a:gridCol w="216024"/>
                <a:gridCol w="288032"/>
                <a:gridCol w="216024"/>
                <a:gridCol w="360040"/>
                <a:gridCol w="216024"/>
                <a:gridCol w="288032"/>
                <a:gridCol w="288032"/>
                <a:gridCol w="288032"/>
                <a:gridCol w="432048"/>
                <a:gridCol w="504056"/>
                <a:gridCol w="288032"/>
                <a:gridCol w="1378495"/>
              </a:tblGrid>
              <a:tr h="231734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學年度博士畢業滿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年學生工作情形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</a:t>
                      </a:r>
                      <a:r>
                        <a:rPr 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97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7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月學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976244" y="1721235"/>
            <a:ext cx="4179931" cy="1948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84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3279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251518" y="1052735"/>
            <a:ext cx="8712967" cy="57332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512" y="188640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243334" y="252859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243334" y="252859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22697" y="252859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22697" y="537022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7046912" y="64482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85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3717031"/>
            <a:ext cx="8208912" cy="288639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3722" y="3645024"/>
            <a:ext cx="812273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軍職</a:t>
            </a:r>
            <a:r>
              <a:rPr kumimoji="0"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義務役</a:t>
            </a:r>
            <a:endParaRPr kumimoji="0" lang="en-US" altLang="zh-TW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sz="1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調查日止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仍擔任義務役之人數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，若該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畢業生係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擔任【研發替代役】者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依【任職單位】填報工作情形，其不歸屬於【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軍職義務役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】之人數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待業者或未曾</a:t>
            </a:r>
            <a:r>
              <a:rPr lang="zh-TW" altLang="zh-TW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就業者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請填報</a:t>
            </a:r>
            <a:r>
              <a:rPr lang="zh-TW" altLang="zh-TW" sz="1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截至調查日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期間，因準備出國留學、國內升學或就業考試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研究所、高普考、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證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照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考等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、暫無符合個人專長的工作機會、不滿意工作條件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如薪資、地點、人事、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時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間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、目前無工作打算、工作單位關廠、裁員而被資遣者、被解雇等因素而未就業。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548680"/>
            <a:ext cx="5032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85273"/>
              </p:ext>
            </p:extLst>
          </p:nvPr>
        </p:nvGraphicFramePr>
        <p:xfrm>
          <a:off x="529206" y="1724558"/>
          <a:ext cx="8229601" cy="19137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70"/>
                <a:gridCol w="288032"/>
                <a:gridCol w="288032"/>
                <a:gridCol w="216024"/>
                <a:gridCol w="216024"/>
                <a:gridCol w="216024"/>
                <a:gridCol w="360040"/>
                <a:gridCol w="216024"/>
                <a:gridCol w="216024"/>
                <a:gridCol w="360040"/>
                <a:gridCol w="288032"/>
                <a:gridCol w="360040"/>
                <a:gridCol w="216024"/>
                <a:gridCol w="216024"/>
                <a:gridCol w="288032"/>
                <a:gridCol w="216024"/>
                <a:gridCol w="360040"/>
                <a:gridCol w="216024"/>
                <a:gridCol w="288032"/>
                <a:gridCol w="288032"/>
                <a:gridCol w="288032"/>
                <a:gridCol w="432048"/>
                <a:gridCol w="504056"/>
                <a:gridCol w="288032"/>
                <a:gridCol w="1378495"/>
              </a:tblGrid>
              <a:tr h="231734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學年度博士畢業滿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年學生工作情形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</a:t>
                      </a:r>
                      <a:r>
                        <a:rPr 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97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7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月學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6156177" y="1709360"/>
            <a:ext cx="936103" cy="1948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362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251518" y="1052735"/>
            <a:ext cx="8712967" cy="573325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512" y="188640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243334" y="252859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243334" y="252859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222697" y="252859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222697" y="537022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876256" y="652025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86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3717032"/>
            <a:ext cx="8208912" cy="270383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3722" y="3703091"/>
            <a:ext cx="8122734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285750" indent="-2857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其他</a:t>
            </a:r>
            <a:endParaRPr kumimoji="0" lang="en-US" altLang="zh-TW" b="1" dirty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請填報截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至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調查時間期間，非屬前揭就業、服役、待業等情況者，請填列此欄，並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</a:t>
            </a:r>
            <a:endParaRPr lang="en-US" altLang="zh-TW" sz="1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補充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說明，例如</a:t>
            </a: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家管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（料理家務者）。</a:t>
            </a:r>
            <a:endParaRPr lang="en-US" altLang="zh-TW" sz="1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總計</a:t>
            </a:r>
            <a:endParaRPr lang="en-US" altLang="zh-TW" b="1" dirty="0" smtClean="0">
              <a:solidFill>
                <a:srgbClr val="6600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本</a:t>
            </a: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調查對象不包括境外學生（例如僑生、港澳生、外國學生）等</a:t>
            </a: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，故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此欄數據應</a:t>
            </a:r>
            <a:endParaRPr kumimoji="0" lang="en-US" altLang="zh-TW" sz="1600" b="1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ts val="2400"/>
              </a:lnSpc>
              <a:spcAft>
                <a:spcPts val="0"/>
              </a:spcAft>
              <a:defRPr/>
            </a:pPr>
            <a:r>
              <a:rPr kumimoji="0" lang="zh-TW" altLang="en-US" sz="1600" b="1" dirty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≦</a:t>
            </a:r>
            <a:r>
              <a:rPr kumimoji="0" lang="en-US" altLang="zh-TW" sz="1600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kumimoji="0" lang="en-US" altLang="zh-TW" sz="16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月學</a:t>
            </a:r>
            <a:r>
              <a:rPr kumimoji="0" lang="en-US" altLang="zh-TW" sz="1600" b="1" dirty="0"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zh-TW" sz="1600" b="1" dirty="0">
                <a:latin typeface="華康中圓體" pitchFamily="49" charset="-120"/>
                <a:ea typeface="華康中圓體" pitchFamily="49" charset="-120"/>
              </a:rPr>
              <a:t>博士畢業生人數</a:t>
            </a:r>
          </a:p>
        </p:txBody>
      </p:sp>
      <p:sp>
        <p:nvSpPr>
          <p:cNvPr id="3" name="矩形 2"/>
          <p:cNvSpPr/>
          <p:nvPr/>
        </p:nvSpPr>
        <p:spPr>
          <a:xfrm>
            <a:off x="3108052" y="548680"/>
            <a:ext cx="5032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學校「博士畢業滿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年學生」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工作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情形調查表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79996"/>
              </p:ext>
            </p:extLst>
          </p:nvPr>
        </p:nvGraphicFramePr>
        <p:xfrm>
          <a:off x="529206" y="1724558"/>
          <a:ext cx="8229601" cy="19137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6370"/>
                <a:gridCol w="288032"/>
                <a:gridCol w="288032"/>
                <a:gridCol w="216024"/>
                <a:gridCol w="216024"/>
                <a:gridCol w="216024"/>
                <a:gridCol w="360040"/>
                <a:gridCol w="216024"/>
                <a:gridCol w="216024"/>
                <a:gridCol w="360040"/>
                <a:gridCol w="288032"/>
                <a:gridCol w="360040"/>
                <a:gridCol w="216024"/>
                <a:gridCol w="216024"/>
                <a:gridCol w="288032"/>
                <a:gridCol w="216024"/>
                <a:gridCol w="360040"/>
                <a:gridCol w="216024"/>
                <a:gridCol w="288032"/>
                <a:gridCol w="288032"/>
                <a:gridCol w="288032"/>
                <a:gridCol w="432048"/>
                <a:gridCol w="504056"/>
                <a:gridCol w="288032"/>
                <a:gridCol w="1378495"/>
              </a:tblGrid>
              <a:tr h="231734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學門代碼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學門類別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單位代碼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學年度博士畢業滿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年學生工作情形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軍職義務役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待業者或未曾就業者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(F=A+B+C+D+E</a:t>
                      </a:r>
                      <a:r>
                        <a:rPr 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97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自行創業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營、民營或企業單位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非營利法人團體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學術研究機構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其它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7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兼職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此欄數據應≦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月學</a:t>
                      </a:r>
                      <a:r>
                        <a:rPr 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20-1</a:t>
                      </a:r>
                      <a:r>
                        <a:rPr 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博士畢業生人數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9731" marR="59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092281" y="1709360"/>
            <a:ext cx="1656183" cy="1948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029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59358" y="1002658"/>
            <a:ext cx="8505129" cy="5672779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260648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24867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24867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24867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09030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2768" y="3140968"/>
            <a:ext cx="8214786" cy="316835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54" y="2924944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8" y="3140968"/>
            <a:ext cx="8115054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填報補充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285750" lvl="0" indent="-285750">
              <a:lnSpc>
                <a:spcPts val="28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若學校碩士生、博士生以「甄試考試」而提前入學並完成註冊者，且其名額如歸屬於當</a:t>
            </a: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(104)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學年度總量內核定招生名額者，亦可填報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lvl="0" indent="-285750">
              <a:lnSpc>
                <a:spcPts val="24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例如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W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大學企業管理學系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103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月辦理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學年度碩士班甄試考試，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高小明及陳小育皆於</a:t>
            </a:r>
            <a:r>
              <a:rPr lang="en-US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月提前入學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並完成註冊程序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，惟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月陳小育因經濟因素請休學，故學校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月填報本欄位時，學校可將高小明及陳小育</a:t>
            </a:r>
            <a:r>
              <a:rPr lang="zh-TW" altLang="zh-TW" sz="1600" b="1" dirty="0"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皆列記為【實際註冊人數】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，因高小明及陳小明皆屬於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104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學年度總量內核定招生名額且完成實際註冊程序，故可認列為實際註冊人數。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(103.10.01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新增</a:t>
            </a:r>
            <a:r>
              <a:rPr lang="en-US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sz="1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4058" y="538329"/>
            <a:ext cx="6109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大學學系、所、學位學程核定招生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名額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總量內新生註冊率」統計表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(10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月填報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09"/>
              </p:ext>
            </p:extLst>
          </p:nvPr>
        </p:nvGraphicFramePr>
        <p:xfrm>
          <a:off x="575177" y="1841024"/>
          <a:ext cx="8304013" cy="1083920"/>
        </p:xfrm>
        <a:graphic>
          <a:graphicData uri="http://schemas.openxmlformats.org/drawingml/2006/table">
            <a:tbl>
              <a:tblPr firstRow="1" firstCol="1" bandRow="1"/>
              <a:tblGrid>
                <a:gridCol w="309033"/>
                <a:gridCol w="309033"/>
                <a:gridCol w="309033"/>
                <a:gridCol w="309033"/>
                <a:gridCol w="309033"/>
                <a:gridCol w="310694"/>
                <a:gridCol w="1172995"/>
                <a:gridCol w="898793"/>
                <a:gridCol w="1162546"/>
                <a:gridCol w="1017228"/>
                <a:gridCol w="732197"/>
                <a:gridCol w="720985"/>
                <a:gridCol w="743410"/>
              </a:tblGrid>
              <a:tr h="79588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學校名稱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學院別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學制別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總量內核定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學年度新生招生名額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(A)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學年度新生保留入學資格人數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(B)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學年度總量內新生招生名額之實際註冊人數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(C)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≤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(A-B)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學年度新生註冊率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D=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〔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C/(A-B)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〕＊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進修學制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是否公開註冊率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系所招生特色說明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(400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字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系所招生特色之網址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42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學校無須填報</a:t>
                      </a:r>
                      <a:endParaRPr lang="zh-TW" sz="1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4464968" y="1813379"/>
            <a:ext cx="1187152" cy="1079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87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674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88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7" y="1268413"/>
            <a:ext cx="8023399" cy="540094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職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343602" y="682809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職技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人員表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4509119"/>
            <a:ext cx="7580957" cy="206266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78" y="436510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984100" y="4509684"/>
            <a:ext cx="74850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定義調整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ct val="1500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派遣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人員：係指勞務採購派遣人員，亦指人力外包廠商得標後派在學校辦理非計畫性、非階段性之人力外包服務人員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以薪資計價或有固定人數之派遣人力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，惟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不包括任務承包之清潔、保全、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園藝養護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等派遣人力。</a:t>
            </a:r>
            <a:endParaRPr lang="en-US" altLang="zh-TW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772969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05.09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20293"/>
              </p:ext>
            </p:extLst>
          </p:nvPr>
        </p:nvGraphicFramePr>
        <p:xfrm>
          <a:off x="527517" y="1844824"/>
          <a:ext cx="8076931" cy="252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560"/>
                <a:gridCol w="413504"/>
                <a:gridCol w="163885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88219"/>
                <a:gridCol w="178547"/>
                <a:gridCol w="197889"/>
                <a:gridCol w="207502"/>
                <a:gridCol w="168932"/>
                <a:gridCol w="223906"/>
                <a:gridCol w="164669"/>
                <a:gridCol w="197850"/>
                <a:gridCol w="178587"/>
                <a:gridCol w="226805"/>
                <a:gridCol w="164669"/>
                <a:gridCol w="238505"/>
                <a:gridCol w="164669"/>
                <a:gridCol w="255189"/>
                <a:gridCol w="164669"/>
                <a:gridCol w="188219"/>
                <a:gridCol w="200105"/>
                <a:gridCol w="176331"/>
                <a:gridCol w="211158"/>
                <a:gridCol w="211158"/>
                <a:gridCol w="164669"/>
                <a:gridCol w="235378"/>
                <a:gridCol w="229622"/>
                <a:gridCol w="164669"/>
                <a:gridCol w="188219"/>
              </a:tblGrid>
              <a:tr h="11785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sz="1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職員數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Ｂ</a:t>
                      </a:r>
                      <a:r>
                        <a:rPr lang="en-US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警衛、保全人員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just" eaLnBrk="0" latinLnBrk="1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Ｃ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技工及工友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職技人員總數</a:t>
                      </a:r>
                      <a:r>
                        <a:rPr lang="en-US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(=A+B+C)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列帳於薪資帳冊總人數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288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秘書人員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教務人員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學務人員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總務人員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圖書人員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體育衛生人員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產學合作人員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含育成中心人員</a:t>
                      </a:r>
                      <a:r>
                        <a:rPr lang="en-US" sz="10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國際事務交流人員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環境安全人員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教學輔助人員</a:t>
                      </a:r>
                      <a:r>
                        <a:rPr lang="en-US" sz="9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en-US" sz="9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86/03/21</a:t>
                      </a:r>
                      <a:r>
                        <a:rPr lang="zh-TW" sz="9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後之助教</a:t>
                      </a:r>
                      <a:r>
                        <a:rPr lang="en-US" sz="9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其他人員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職員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8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2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572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派遣人員</a:t>
                      </a:r>
                      <a:endParaRPr lang="zh-TW" altLang="zh-TW" sz="11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37778" y="4029572"/>
            <a:ext cx="477838" cy="323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75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pPr>
                <a:defRPr/>
              </a:pPr>
              <a:t>89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10-2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53817" y="818709"/>
            <a:ext cx="55707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配合大專校院弱勢學生助學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計畫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之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其他助學措施</a:t>
            </a: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</a:rPr>
              <a:t>(10</a:t>
            </a:r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3568077"/>
            <a:ext cx="7580957" cy="23812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434259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853258" y="3724362"/>
            <a:ext cx="76791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zh-TW" altLang="en-US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定義修改</a:t>
            </a: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solidFill>
                <a:srgbClr val="6600CC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教育部補助經費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學校自籌經費</a:t>
            </a:r>
            <a:r>
              <a:rPr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 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學校獎勵補助學生前揭各項經費涉及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全民健康保險補充費者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亦可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併列計入。</a:t>
            </a:r>
            <a:endParaRPr lang="en-US" altLang="zh-TW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772969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05.10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36096" y="2049438"/>
            <a:ext cx="3096344" cy="947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51288"/>
              </p:ext>
            </p:extLst>
          </p:nvPr>
        </p:nvGraphicFramePr>
        <p:xfrm>
          <a:off x="639280" y="1879600"/>
          <a:ext cx="7920507" cy="1384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044"/>
                <a:gridCol w="339290"/>
                <a:gridCol w="344999"/>
                <a:gridCol w="344999"/>
                <a:gridCol w="385559"/>
                <a:gridCol w="385559"/>
                <a:gridCol w="329613"/>
                <a:gridCol w="331479"/>
                <a:gridCol w="396281"/>
                <a:gridCol w="396281"/>
                <a:gridCol w="330545"/>
                <a:gridCol w="330545"/>
                <a:gridCol w="409803"/>
                <a:gridCol w="409803"/>
                <a:gridCol w="330080"/>
                <a:gridCol w="330545"/>
                <a:gridCol w="396748"/>
                <a:gridCol w="396748"/>
                <a:gridCol w="330545"/>
                <a:gridCol w="330545"/>
                <a:gridCol w="396748"/>
                <a:gridCol w="396748"/>
              </a:tblGrid>
              <a:tr h="1413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1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生活助學金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1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緊急紓困助學金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1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住宿優惠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1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工讀助學金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1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研究生獎助學金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439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教育部補助經費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學校自籌經費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教育部補助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學校自籌經費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教育部補助經費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學校自籌經費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教育部補助經費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學校自籌經費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教育部補助經費</a:t>
                      </a:r>
                      <a:r>
                        <a:rPr lang="en-US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學校自籌經費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(C=A+B)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8725" marR="587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78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987824" y="333375"/>
            <a:ext cx="5976664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每年定期匯出資料予應用單位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96880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pPr algn="r">
                <a:defRPr/>
              </a:pPr>
              <a:t>9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598958" y="1124745"/>
            <a:ext cx="8365526" cy="5616623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41436" y="152192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99871" y="218711"/>
            <a:ext cx="2652713" cy="1390650"/>
          </a:xfrm>
          <a:prstGeom prst="roundRect">
            <a:avLst>
              <a:gd name="adj" fmla="val 1334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99871" y="218710"/>
            <a:ext cx="524031" cy="631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486309" y="308899"/>
            <a:ext cx="11333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01.3</a:t>
            </a:r>
          </a:p>
        </p:txBody>
      </p:sp>
      <p:sp>
        <p:nvSpPr>
          <p:cNvPr id="27" name="矩形 26"/>
          <p:cNvSpPr/>
          <p:nvPr/>
        </p:nvSpPr>
        <p:spPr>
          <a:xfrm>
            <a:off x="464630" y="751609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定期匯出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11313"/>
              </p:ext>
            </p:extLst>
          </p:nvPr>
        </p:nvGraphicFramePr>
        <p:xfrm>
          <a:off x="888811" y="1844824"/>
          <a:ext cx="7868989" cy="390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197"/>
                <a:gridCol w="4824536"/>
                <a:gridCol w="2304256"/>
              </a:tblGrid>
              <a:tr h="60358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匯出時程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應用單位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2">
                <a:tc rowSpan="6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五月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教育部統計處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5951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教育部會計處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</a:tr>
              <a:tr h="5693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教育部國際化調查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8185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去年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lang="zh-TW" altLang="en-US" baseline="0" dirty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algn="l"/>
                      <a:r>
                        <a:rPr lang="zh-TW" altLang="en-US" baseline="0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                  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今年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03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lang="zh-TW" altLang="en-US" baseline="0" dirty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總量提報作業小組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南臺科技大學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</a:tr>
              <a:tr h="5298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TW" altLang="en-US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15</a:t>
                      </a:r>
                      <a:endParaRPr lang="zh-TW" altLang="en-US" dirty="0"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產學合作績效評量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841">
                <a:tc v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華康中圓體" panose="020F0509000000000000" pitchFamily="49" charset="-120"/>
                          <a:cs typeface="Arial" panose="020B0604020202020204" pitchFamily="34" charset="0"/>
                        </a:rPr>
                        <a:t>大學校院一覽表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華康中圓體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05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FF990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68612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DA006D"/>
                </a:solidFill>
                <a:ea typeface="華康中圓體" pitchFamily="49" charset="-120"/>
              </a:rPr>
              <a:t>聯絡資訊</a:t>
            </a:r>
            <a:endParaRPr kumimoji="0" lang="en-US" altLang="zh-TW" sz="4800" b="1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450" y="2060575"/>
            <a:ext cx="6696075" cy="2089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187450" y="4365625"/>
            <a:ext cx="6696075" cy="1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8618" name="Picture 5" descr="C:\Users\HEUser\Desktop\1103\Pictur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687888"/>
            <a:ext cx="1016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文字方塊 9"/>
          <p:cNvSpPr txBox="1">
            <a:spLocks noChangeArrowheads="1"/>
          </p:cNvSpPr>
          <p:nvPr/>
        </p:nvSpPr>
        <p:spPr bwMode="auto">
          <a:xfrm>
            <a:off x="2627313" y="4724400"/>
            <a:ext cx="5097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hedb@yuntech.edu.tw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0" name="文字方塊 10"/>
          <p:cNvSpPr txBox="1">
            <a:spLocks noChangeArrowheads="1"/>
          </p:cNvSpPr>
          <p:nvPr/>
        </p:nvSpPr>
        <p:spPr bwMode="auto">
          <a:xfrm>
            <a:off x="2627313" y="2782888"/>
            <a:ext cx="2954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(05)534-2601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1" name="文字方塊 11"/>
          <p:cNvSpPr txBox="1">
            <a:spLocks noChangeArrowheads="1"/>
          </p:cNvSpPr>
          <p:nvPr/>
        </p:nvSpPr>
        <p:spPr bwMode="auto">
          <a:xfrm>
            <a:off x="5526088" y="3071813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5379</a:t>
            </a:r>
            <a:endParaRPr kumimoji="0" lang="zh-TW" altLang="en-US" sz="3600" b="1">
              <a:latin typeface="Calibri" pitchFamily="34" charset="0"/>
            </a:endParaRPr>
          </a:p>
        </p:txBody>
      </p:sp>
      <p:pic>
        <p:nvPicPr>
          <p:cNvPr id="68622" name="Picture 6" descr="C:\Users\HEUser\Desktop\1103\phone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595563"/>
            <a:ext cx="12144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文字方塊 11"/>
          <p:cNvSpPr txBox="1">
            <a:spLocks noChangeArrowheads="1"/>
          </p:cNvSpPr>
          <p:nvPr/>
        </p:nvSpPr>
        <p:spPr bwMode="auto">
          <a:xfrm>
            <a:off x="5507038" y="2636838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5378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4" name="文字方塊 11"/>
          <p:cNvSpPr txBox="1">
            <a:spLocks noChangeArrowheads="1"/>
          </p:cNvSpPr>
          <p:nvPr/>
        </p:nvSpPr>
        <p:spPr bwMode="auto">
          <a:xfrm>
            <a:off x="5507038" y="3503613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5380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5" name="文字方塊 37"/>
          <p:cNvSpPr txBox="1">
            <a:spLocks noChangeArrowheads="1"/>
          </p:cNvSpPr>
          <p:nvPr/>
        </p:nvSpPr>
        <p:spPr bwMode="auto">
          <a:xfrm>
            <a:off x="5507038" y="2205038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5377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6" name="文字方塊 15"/>
          <p:cNvSpPr txBox="1">
            <a:spLocks noChangeArrowheads="1"/>
          </p:cNvSpPr>
          <p:nvPr/>
        </p:nvSpPr>
        <p:spPr bwMode="auto">
          <a:xfrm>
            <a:off x="7019925" y="3357563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600" b="1">
                <a:solidFill>
                  <a:srgbClr val="9900CC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</a:p>
        </p:txBody>
      </p:sp>
      <p:sp>
        <p:nvSpPr>
          <p:cNvPr id="68627" name="文字方塊 16"/>
          <p:cNvSpPr txBox="1">
            <a:spLocks noChangeArrowheads="1"/>
          </p:cNvSpPr>
          <p:nvPr/>
        </p:nvSpPr>
        <p:spPr bwMode="auto">
          <a:xfrm>
            <a:off x="7019925" y="2493963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600" b="1">
                <a:solidFill>
                  <a:srgbClr val="9900CC"/>
                </a:solidFill>
                <a:latin typeface="微軟正黑體" pitchFamily="34" charset="-120"/>
                <a:ea typeface="微軟正黑體" pitchFamily="34" charset="-120"/>
              </a:rPr>
              <a:t>表冊</a:t>
            </a:r>
          </a:p>
        </p:txBody>
      </p:sp>
      <p:cxnSp>
        <p:nvCxnSpPr>
          <p:cNvPr id="41" name="直線接點 40"/>
          <p:cNvCxnSpPr/>
          <p:nvPr/>
        </p:nvCxnSpPr>
        <p:spPr>
          <a:xfrm>
            <a:off x="5564188" y="3168650"/>
            <a:ext cx="2103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90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ctrTitle"/>
          </p:nvPr>
        </p:nvSpPr>
        <p:spPr>
          <a:xfrm>
            <a:off x="976064" y="213042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敬祝 填表順利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592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大學校院校務資料庫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43135</TotalTime>
  <Words>14541</Words>
  <Application>Microsoft Office PowerPoint</Application>
  <PresentationFormat>如螢幕大小 (4:3)</PresentationFormat>
  <Paragraphs>3270</Paragraphs>
  <Slides>91</Slides>
  <Notes>76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91</vt:i4>
      </vt:variant>
    </vt:vector>
  </HeadingPairs>
  <TitlesOfParts>
    <vt:vector size="104" baseType="lpstr">
      <vt:lpstr>Arial</vt:lpstr>
      <vt:lpstr>新細明體</vt:lpstr>
      <vt:lpstr>Arial Unicode MS</vt:lpstr>
      <vt:lpstr>微軟正黑體</vt:lpstr>
      <vt:lpstr>華康中圓體</vt:lpstr>
      <vt:lpstr>標楷體</vt:lpstr>
      <vt:lpstr>華康中圓體(P)</vt:lpstr>
      <vt:lpstr>華康中明體</vt:lpstr>
      <vt:lpstr>Times New Roman</vt:lpstr>
      <vt:lpstr>Wingdings</vt:lpstr>
      <vt:lpstr>Arial 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大學校院校務資料庫</vt:lpstr>
      <vt:lpstr>意見處理流程</vt:lpstr>
      <vt:lpstr>意見處理流程</vt:lpstr>
      <vt:lpstr>每年定期匯出資料予應用單位</vt:lpstr>
      <vt:lpstr>每年定期匯出資料予應用單位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敬祝 填表順利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HEUser</dc:creator>
  <cp:lastModifiedBy>hyfan</cp:lastModifiedBy>
  <cp:revision>2897</cp:revision>
  <cp:lastPrinted>2015-01-29T04:03:16Z</cp:lastPrinted>
  <dcterms:created xsi:type="dcterms:W3CDTF">2011-07-12T09:27:06Z</dcterms:created>
  <dcterms:modified xsi:type="dcterms:W3CDTF">2015-02-06T03:53:20Z</dcterms:modified>
</cp:coreProperties>
</file>